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diagrams/quickStyle1.xml" ContentType="application/vnd.openxmlformats-officedocument.drawingml.diagramStyl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9"/>
  </p:notesMasterIdLst>
  <p:handoutMasterIdLst>
    <p:handoutMasterId r:id="rId50"/>
  </p:handoutMasterIdLst>
  <p:sldIdLst>
    <p:sldId id="257" r:id="rId2"/>
    <p:sldId id="259" r:id="rId3"/>
    <p:sldId id="271" r:id="rId4"/>
    <p:sldId id="314" r:id="rId5"/>
    <p:sldId id="272" r:id="rId6"/>
    <p:sldId id="277" r:id="rId7"/>
    <p:sldId id="262" r:id="rId8"/>
    <p:sldId id="273" r:id="rId9"/>
    <p:sldId id="274" r:id="rId10"/>
    <p:sldId id="290" r:id="rId11"/>
    <p:sldId id="275" r:id="rId12"/>
    <p:sldId id="276" r:id="rId13"/>
    <p:sldId id="307" r:id="rId14"/>
    <p:sldId id="278" r:id="rId15"/>
    <p:sldId id="306" r:id="rId16"/>
    <p:sldId id="292" r:id="rId17"/>
    <p:sldId id="282" r:id="rId18"/>
    <p:sldId id="281" r:id="rId19"/>
    <p:sldId id="308" r:id="rId20"/>
    <p:sldId id="263" r:id="rId21"/>
    <p:sldId id="309" r:id="rId22"/>
    <p:sldId id="279" r:id="rId23"/>
    <p:sldId id="283" r:id="rId24"/>
    <p:sldId id="284" r:id="rId25"/>
    <p:sldId id="285" r:id="rId26"/>
    <p:sldId id="294" r:id="rId27"/>
    <p:sldId id="296" r:id="rId28"/>
    <p:sldId id="295" r:id="rId29"/>
    <p:sldId id="291" r:id="rId30"/>
    <p:sldId id="310" r:id="rId31"/>
    <p:sldId id="313" r:id="rId32"/>
    <p:sldId id="286" r:id="rId33"/>
    <p:sldId id="280" r:id="rId34"/>
    <p:sldId id="293" r:id="rId35"/>
    <p:sldId id="297" r:id="rId36"/>
    <p:sldId id="311" r:id="rId37"/>
    <p:sldId id="298" r:id="rId38"/>
    <p:sldId id="299" r:id="rId39"/>
    <p:sldId id="300" r:id="rId40"/>
    <p:sldId id="301" r:id="rId41"/>
    <p:sldId id="312" r:id="rId42"/>
    <p:sldId id="302" r:id="rId43"/>
    <p:sldId id="269" r:id="rId44"/>
    <p:sldId id="270" r:id="rId45"/>
    <p:sldId id="287" r:id="rId46"/>
    <p:sldId id="288" r:id="rId47"/>
    <p:sldId id="289" r:id="rId48"/>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42" d="100"/>
          <a:sy n="42" d="100"/>
        </p:scale>
        <p:origin x="-636" y="-28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953CE1A-005D-4A81-87BC-0A5B2B71D719}" type="doc">
      <dgm:prSet loTypeId="urn:microsoft.com/office/officeart/2005/8/layout/venn1" loCatId="relationship" qsTypeId="urn:microsoft.com/office/officeart/2005/8/quickstyle/simple1" qsCatId="simple" csTypeId="urn:microsoft.com/office/officeart/2005/8/colors/accent1_2" csCatId="accent1" phldr="1"/>
      <dgm:spPr/>
    </dgm:pt>
    <dgm:pt modelId="{ED60C405-C16C-404A-91A1-F404F125528A}">
      <dgm:prSet phldrT="[Text]" custT="1"/>
      <dgm:spPr/>
      <dgm:t>
        <a:bodyPr/>
        <a:lstStyle/>
        <a:p>
          <a:endParaRPr lang="en-US" sz="2600" dirty="0" smtClean="0"/>
        </a:p>
        <a:p>
          <a:endParaRPr lang="en-US" sz="2600" dirty="0" smtClean="0"/>
        </a:p>
        <a:p>
          <a:r>
            <a:rPr lang="en-US" sz="3200" dirty="0" smtClean="0"/>
            <a:t>Use tools interactively</a:t>
          </a:r>
          <a:endParaRPr lang="en-US" sz="3200" dirty="0"/>
        </a:p>
      </dgm:t>
    </dgm:pt>
    <dgm:pt modelId="{A168131C-CB9E-4FFD-9B94-949D1B5E6437}" type="parTrans" cxnId="{D3D79784-770D-41FC-B45D-1970CEA04FAF}">
      <dgm:prSet/>
      <dgm:spPr/>
      <dgm:t>
        <a:bodyPr/>
        <a:lstStyle/>
        <a:p>
          <a:endParaRPr lang="en-US"/>
        </a:p>
      </dgm:t>
    </dgm:pt>
    <dgm:pt modelId="{D3030D2E-E4DB-4CE0-BB24-ED2C3A8B0195}" type="sibTrans" cxnId="{D3D79784-770D-41FC-B45D-1970CEA04FAF}">
      <dgm:prSet/>
      <dgm:spPr/>
      <dgm:t>
        <a:bodyPr/>
        <a:lstStyle/>
        <a:p>
          <a:endParaRPr lang="en-US"/>
        </a:p>
      </dgm:t>
    </dgm:pt>
    <dgm:pt modelId="{FF33B1E4-6008-44CB-867F-EE5B91225715}">
      <dgm:prSet phldrT="[Text]" custT="1"/>
      <dgm:spPr/>
      <dgm:t>
        <a:bodyPr/>
        <a:lstStyle/>
        <a:p>
          <a:r>
            <a:rPr lang="en-US" sz="3200" dirty="0" smtClean="0"/>
            <a:t>Interacts in heterogeneous groups </a:t>
          </a:r>
          <a:endParaRPr lang="en-US" sz="3200" dirty="0"/>
        </a:p>
      </dgm:t>
    </dgm:pt>
    <dgm:pt modelId="{8ED0D8FD-D363-4106-B05A-1E7280B905E8}" type="parTrans" cxnId="{5F217DF5-5152-4D21-8FF6-D02D15597F6B}">
      <dgm:prSet/>
      <dgm:spPr/>
      <dgm:t>
        <a:bodyPr/>
        <a:lstStyle/>
        <a:p>
          <a:endParaRPr lang="en-US"/>
        </a:p>
      </dgm:t>
    </dgm:pt>
    <dgm:pt modelId="{9BC81A61-9ABE-469B-A247-11F1815F87C4}" type="sibTrans" cxnId="{5F217DF5-5152-4D21-8FF6-D02D15597F6B}">
      <dgm:prSet/>
      <dgm:spPr/>
      <dgm:t>
        <a:bodyPr/>
        <a:lstStyle/>
        <a:p>
          <a:endParaRPr lang="en-US"/>
        </a:p>
      </dgm:t>
    </dgm:pt>
    <dgm:pt modelId="{7B4B65CB-D732-4D09-BE8B-0A28BE0CEAB6}">
      <dgm:prSet phldrT="[Text]" custT="1"/>
      <dgm:spPr/>
      <dgm:t>
        <a:bodyPr/>
        <a:lstStyle/>
        <a:p>
          <a:r>
            <a:rPr lang="en-US" sz="3200" dirty="0" smtClean="0"/>
            <a:t>Act autonomously </a:t>
          </a:r>
          <a:endParaRPr lang="en-US" sz="3200" dirty="0"/>
        </a:p>
      </dgm:t>
    </dgm:pt>
    <dgm:pt modelId="{2FA3F553-9A73-44DB-AC44-E206AE3F9B59}" type="parTrans" cxnId="{32473E5B-DC76-4079-8227-D21C9A1BA4E2}">
      <dgm:prSet/>
      <dgm:spPr/>
      <dgm:t>
        <a:bodyPr/>
        <a:lstStyle/>
        <a:p>
          <a:endParaRPr lang="en-US"/>
        </a:p>
      </dgm:t>
    </dgm:pt>
    <dgm:pt modelId="{BD0534B7-A06E-4847-989E-633C6AEA095F}" type="sibTrans" cxnId="{32473E5B-DC76-4079-8227-D21C9A1BA4E2}">
      <dgm:prSet/>
      <dgm:spPr/>
      <dgm:t>
        <a:bodyPr/>
        <a:lstStyle/>
        <a:p>
          <a:endParaRPr lang="en-US"/>
        </a:p>
      </dgm:t>
    </dgm:pt>
    <dgm:pt modelId="{84A6A254-820D-477C-B67F-752F506B58C3}" type="pres">
      <dgm:prSet presAssocID="{D953CE1A-005D-4A81-87BC-0A5B2B71D719}" presName="compositeShape" presStyleCnt="0">
        <dgm:presLayoutVars>
          <dgm:chMax val="7"/>
          <dgm:dir/>
          <dgm:resizeHandles val="exact"/>
        </dgm:presLayoutVars>
      </dgm:prSet>
      <dgm:spPr/>
    </dgm:pt>
    <dgm:pt modelId="{3FFD5470-DFC4-4CEE-A47E-E8F4142C22F2}" type="pres">
      <dgm:prSet presAssocID="{ED60C405-C16C-404A-91A1-F404F125528A}" presName="circ1" presStyleLbl="vennNode1" presStyleIdx="0" presStyleCnt="3" custScaleX="124267" custScaleY="101626" custLinFactNeighborX="-2364" custLinFactNeighborY="63364"/>
      <dgm:spPr/>
      <dgm:t>
        <a:bodyPr/>
        <a:lstStyle/>
        <a:p>
          <a:endParaRPr lang="en-US"/>
        </a:p>
      </dgm:t>
    </dgm:pt>
    <dgm:pt modelId="{E82CCF54-F65B-4D48-958A-DF88979D23F8}" type="pres">
      <dgm:prSet presAssocID="{ED60C405-C16C-404A-91A1-F404F125528A}" presName="circ1Tx" presStyleLbl="revTx" presStyleIdx="0" presStyleCnt="0">
        <dgm:presLayoutVars>
          <dgm:chMax val="0"/>
          <dgm:chPref val="0"/>
          <dgm:bulletEnabled val="1"/>
        </dgm:presLayoutVars>
      </dgm:prSet>
      <dgm:spPr/>
      <dgm:t>
        <a:bodyPr/>
        <a:lstStyle/>
        <a:p>
          <a:endParaRPr lang="en-US"/>
        </a:p>
      </dgm:t>
    </dgm:pt>
    <dgm:pt modelId="{EC1EF6A9-2AAD-4416-AA18-7507E0FCC215}" type="pres">
      <dgm:prSet presAssocID="{FF33B1E4-6008-44CB-867F-EE5B91225715}" presName="circ2" presStyleLbl="vennNode1" presStyleIdx="1" presStyleCnt="3" custScaleX="129035" custLinFactNeighborX="8378" custLinFactNeighborY="-64583"/>
      <dgm:spPr/>
      <dgm:t>
        <a:bodyPr/>
        <a:lstStyle/>
        <a:p>
          <a:endParaRPr lang="en-US"/>
        </a:p>
      </dgm:t>
    </dgm:pt>
    <dgm:pt modelId="{809BC60C-F13C-40B7-BC49-134B6AA9DB12}" type="pres">
      <dgm:prSet presAssocID="{FF33B1E4-6008-44CB-867F-EE5B91225715}" presName="circ2Tx" presStyleLbl="revTx" presStyleIdx="0" presStyleCnt="0">
        <dgm:presLayoutVars>
          <dgm:chMax val="0"/>
          <dgm:chPref val="0"/>
          <dgm:bulletEnabled val="1"/>
        </dgm:presLayoutVars>
      </dgm:prSet>
      <dgm:spPr/>
      <dgm:t>
        <a:bodyPr/>
        <a:lstStyle/>
        <a:p>
          <a:endParaRPr lang="en-US"/>
        </a:p>
      </dgm:t>
    </dgm:pt>
    <dgm:pt modelId="{AE59EB72-C7C9-46CC-89D8-A7DA2F972A8E}" type="pres">
      <dgm:prSet presAssocID="{7B4B65CB-D732-4D09-BE8B-0A28BE0CEAB6}" presName="circ3" presStyleLbl="vennNode1" presStyleIdx="2" presStyleCnt="3" custScaleX="116713" custLinFactNeighborX="-5696" custLinFactNeighborY="-64990"/>
      <dgm:spPr/>
      <dgm:t>
        <a:bodyPr/>
        <a:lstStyle/>
        <a:p>
          <a:endParaRPr lang="en-US"/>
        </a:p>
      </dgm:t>
    </dgm:pt>
    <dgm:pt modelId="{58D7BC02-4888-4339-BE07-38C7AE37D7B8}" type="pres">
      <dgm:prSet presAssocID="{7B4B65CB-D732-4D09-BE8B-0A28BE0CEAB6}" presName="circ3Tx" presStyleLbl="revTx" presStyleIdx="0" presStyleCnt="0">
        <dgm:presLayoutVars>
          <dgm:chMax val="0"/>
          <dgm:chPref val="0"/>
          <dgm:bulletEnabled val="1"/>
        </dgm:presLayoutVars>
      </dgm:prSet>
      <dgm:spPr/>
      <dgm:t>
        <a:bodyPr/>
        <a:lstStyle/>
        <a:p>
          <a:endParaRPr lang="en-US"/>
        </a:p>
      </dgm:t>
    </dgm:pt>
  </dgm:ptLst>
  <dgm:cxnLst>
    <dgm:cxn modelId="{AD708C9F-F2CB-4AFF-A3C3-D72D77F0F6CF}" type="presOf" srcId="{ED60C405-C16C-404A-91A1-F404F125528A}" destId="{3FFD5470-DFC4-4CEE-A47E-E8F4142C22F2}" srcOrd="0" destOrd="0" presId="urn:microsoft.com/office/officeart/2005/8/layout/venn1"/>
    <dgm:cxn modelId="{353E6480-B4A7-4CF8-B9FD-08DCD3448D95}" type="presOf" srcId="{7B4B65CB-D732-4D09-BE8B-0A28BE0CEAB6}" destId="{AE59EB72-C7C9-46CC-89D8-A7DA2F972A8E}" srcOrd="0" destOrd="0" presId="urn:microsoft.com/office/officeart/2005/8/layout/venn1"/>
    <dgm:cxn modelId="{D3D79784-770D-41FC-B45D-1970CEA04FAF}" srcId="{D953CE1A-005D-4A81-87BC-0A5B2B71D719}" destId="{ED60C405-C16C-404A-91A1-F404F125528A}" srcOrd="0" destOrd="0" parTransId="{A168131C-CB9E-4FFD-9B94-949D1B5E6437}" sibTransId="{D3030D2E-E4DB-4CE0-BB24-ED2C3A8B0195}"/>
    <dgm:cxn modelId="{5F217DF5-5152-4D21-8FF6-D02D15597F6B}" srcId="{D953CE1A-005D-4A81-87BC-0A5B2B71D719}" destId="{FF33B1E4-6008-44CB-867F-EE5B91225715}" srcOrd="1" destOrd="0" parTransId="{8ED0D8FD-D363-4106-B05A-1E7280B905E8}" sibTransId="{9BC81A61-9ABE-469B-A247-11F1815F87C4}"/>
    <dgm:cxn modelId="{307E306A-A0F8-4765-BE0C-693B0BCAC806}" type="presOf" srcId="{ED60C405-C16C-404A-91A1-F404F125528A}" destId="{E82CCF54-F65B-4D48-958A-DF88979D23F8}" srcOrd="1" destOrd="0" presId="urn:microsoft.com/office/officeart/2005/8/layout/venn1"/>
    <dgm:cxn modelId="{32473E5B-DC76-4079-8227-D21C9A1BA4E2}" srcId="{D953CE1A-005D-4A81-87BC-0A5B2B71D719}" destId="{7B4B65CB-D732-4D09-BE8B-0A28BE0CEAB6}" srcOrd="2" destOrd="0" parTransId="{2FA3F553-9A73-44DB-AC44-E206AE3F9B59}" sibTransId="{BD0534B7-A06E-4847-989E-633C6AEA095F}"/>
    <dgm:cxn modelId="{27069CBB-AF7D-4E67-91F4-9EC3F5AC5E38}" type="presOf" srcId="{FF33B1E4-6008-44CB-867F-EE5B91225715}" destId="{EC1EF6A9-2AAD-4416-AA18-7507E0FCC215}" srcOrd="0" destOrd="0" presId="urn:microsoft.com/office/officeart/2005/8/layout/venn1"/>
    <dgm:cxn modelId="{FD5FCEB0-CF7C-4B28-8471-3EFA73AAE36A}" type="presOf" srcId="{7B4B65CB-D732-4D09-BE8B-0A28BE0CEAB6}" destId="{58D7BC02-4888-4339-BE07-38C7AE37D7B8}" srcOrd="1" destOrd="0" presId="urn:microsoft.com/office/officeart/2005/8/layout/venn1"/>
    <dgm:cxn modelId="{1AEC25E6-BEAF-4CA1-9AFF-952C384AA1B6}" type="presOf" srcId="{D953CE1A-005D-4A81-87BC-0A5B2B71D719}" destId="{84A6A254-820D-477C-B67F-752F506B58C3}" srcOrd="0" destOrd="0" presId="urn:microsoft.com/office/officeart/2005/8/layout/venn1"/>
    <dgm:cxn modelId="{7851AB74-889F-4C93-8220-8E87FA3A01AE}" type="presOf" srcId="{FF33B1E4-6008-44CB-867F-EE5B91225715}" destId="{809BC60C-F13C-40B7-BC49-134B6AA9DB12}" srcOrd="1" destOrd="0" presId="urn:microsoft.com/office/officeart/2005/8/layout/venn1"/>
    <dgm:cxn modelId="{773E3387-480C-436C-AF68-A75738E7AF41}" type="presParOf" srcId="{84A6A254-820D-477C-B67F-752F506B58C3}" destId="{3FFD5470-DFC4-4CEE-A47E-E8F4142C22F2}" srcOrd="0" destOrd="0" presId="urn:microsoft.com/office/officeart/2005/8/layout/venn1"/>
    <dgm:cxn modelId="{304912EB-E794-44AD-B8FF-D867677ED8E1}" type="presParOf" srcId="{84A6A254-820D-477C-B67F-752F506B58C3}" destId="{E82CCF54-F65B-4D48-958A-DF88979D23F8}" srcOrd="1" destOrd="0" presId="urn:microsoft.com/office/officeart/2005/8/layout/venn1"/>
    <dgm:cxn modelId="{1439752B-B9DC-48FD-BE6A-673F07548222}" type="presParOf" srcId="{84A6A254-820D-477C-B67F-752F506B58C3}" destId="{EC1EF6A9-2AAD-4416-AA18-7507E0FCC215}" srcOrd="2" destOrd="0" presId="urn:microsoft.com/office/officeart/2005/8/layout/venn1"/>
    <dgm:cxn modelId="{4DF2DEE7-5BED-4493-BDA7-4FB349BFC841}" type="presParOf" srcId="{84A6A254-820D-477C-B67F-752F506B58C3}" destId="{809BC60C-F13C-40B7-BC49-134B6AA9DB12}" srcOrd="3" destOrd="0" presId="urn:microsoft.com/office/officeart/2005/8/layout/venn1"/>
    <dgm:cxn modelId="{F46BCFCA-25E5-44C2-9F7B-D4E741196504}" type="presParOf" srcId="{84A6A254-820D-477C-B67F-752F506B58C3}" destId="{AE59EB72-C7C9-46CC-89D8-A7DA2F972A8E}" srcOrd="4" destOrd="0" presId="urn:microsoft.com/office/officeart/2005/8/layout/venn1"/>
    <dgm:cxn modelId="{583D21E9-FF54-4C18-8A8B-96488C228688}" type="presParOf" srcId="{84A6A254-820D-477C-B67F-752F506B58C3}" destId="{58D7BC02-4888-4339-BE07-38C7AE37D7B8}" srcOrd="5" destOrd="0" presId="urn:microsoft.com/office/officeart/2005/8/layout/venn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FFD5470-DFC4-4CEE-A47E-E8F4142C22F2}">
      <dsp:nvSpPr>
        <dsp:cNvPr id="0" name=""/>
        <dsp:cNvSpPr/>
      </dsp:nvSpPr>
      <dsp:spPr>
        <a:xfrm>
          <a:off x="1662209" y="2460315"/>
          <a:ext cx="4509989" cy="3688285"/>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1155700">
            <a:lnSpc>
              <a:spcPct val="90000"/>
            </a:lnSpc>
            <a:spcBef>
              <a:spcPct val="0"/>
            </a:spcBef>
            <a:spcAft>
              <a:spcPct val="35000"/>
            </a:spcAft>
          </a:pPr>
          <a:endParaRPr lang="en-US" sz="2600" kern="1200" dirty="0" smtClean="0"/>
        </a:p>
        <a:p>
          <a:pPr lvl="0" algn="ctr" defTabSz="1155700">
            <a:lnSpc>
              <a:spcPct val="90000"/>
            </a:lnSpc>
            <a:spcBef>
              <a:spcPct val="0"/>
            </a:spcBef>
            <a:spcAft>
              <a:spcPct val="35000"/>
            </a:spcAft>
          </a:pPr>
          <a:endParaRPr lang="en-US" sz="2600" kern="1200" dirty="0" smtClean="0"/>
        </a:p>
        <a:p>
          <a:pPr lvl="0" algn="ctr" defTabSz="1155700">
            <a:lnSpc>
              <a:spcPct val="90000"/>
            </a:lnSpc>
            <a:spcBef>
              <a:spcPct val="0"/>
            </a:spcBef>
            <a:spcAft>
              <a:spcPct val="35000"/>
            </a:spcAft>
          </a:pPr>
          <a:r>
            <a:rPr lang="en-US" sz="3200" kern="1200" dirty="0" smtClean="0"/>
            <a:t>Use tools interactively</a:t>
          </a:r>
          <a:endParaRPr lang="en-US" sz="3200" kern="1200" dirty="0"/>
        </a:p>
      </dsp:txBody>
      <dsp:txXfrm>
        <a:off x="2263541" y="3105765"/>
        <a:ext cx="3307325" cy="1659728"/>
      </dsp:txXfrm>
    </dsp:sp>
    <dsp:sp modelId="{EC1EF6A9-2AAD-4416-AA18-7507E0FCC215}">
      <dsp:nvSpPr>
        <dsp:cNvPr id="0" name=""/>
        <dsp:cNvSpPr/>
      </dsp:nvSpPr>
      <dsp:spPr>
        <a:xfrm>
          <a:off x="3275106" y="114570"/>
          <a:ext cx="4683033" cy="3629273"/>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1422400">
            <a:lnSpc>
              <a:spcPct val="90000"/>
            </a:lnSpc>
            <a:spcBef>
              <a:spcPct val="0"/>
            </a:spcBef>
            <a:spcAft>
              <a:spcPct val="35000"/>
            </a:spcAft>
          </a:pPr>
          <a:r>
            <a:rPr lang="en-US" sz="3200" kern="1200" dirty="0" smtClean="0"/>
            <a:t>Interacts in heterogeneous groups </a:t>
          </a:r>
          <a:endParaRPr lang="en-US" sz="3200" kern="1200" dirty="0"/>
        </a:p>
      </dsp:txBody>
      <dsp:txXfrm>
        <a:off x="4707334" y="1052132"/>
        <a:ext cx="2809820" cy="1996100"/>
      </dsp:txXfrm>
    </dsp:sp>
    <dsp:sp modelId="{AE59EB72-C7C9-46CC-89D8-A7DA2F972A8E}">
      <dsp:nvSpPr>
        <dsp:cNvPr id="0" name=""/>
        <dsp:cNvSpPr/>
      </dsp:nvSpPr>
      <dsp:spPr>
        <a:xfrm>
          <a:off x="368796" y="99798"/>
          <a:ext cx="4235834" cy="3629273"/>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1422400">
            <a:lnSpc>
              <a:spcPct val="90000"/>
            </a:lnSpc>
            <a:spcBef>
              <a:spcPct val="0"/>
            </a:spcBef>
            <a:spcAft>
              <a:spcPct val="35000"/>
            </a:spcAft>
          </a:pPr>
          <a:r>
            <a:rPr lang="en-US" sz="3200" kern="1200" dirty="0" smtClean="0"/>
            <a:t>Act autonomously </a:t>
          </a:r>
          <a:endParaRPr lang="en-US" sz="3200" kern="1200" dirty="0"/>
        </a:p>
      </dsp:txBody>
      <dsp:txXfrm>
        <a:off x="767670" y="1037361"/>
        <a:ext cx="2541500" cy="1996100"/>
      </dsp:txXfrm>
    </dsp:sp>
  </dsp:spTree>
</dsp:drawing>
</file>

<file path=ppt/diagrams/layout1.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D599910C-F7C1-42AF-B95A-587FF43D0740}" type="datetimeFigureOut">
              <a:rPr lang="en-US"/>
              <a:pPr>
                <a:defRPr/>
              </a:pPr>
              <a:t>2/5/2015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pPr>
              <a:defRPr/>
            </a:pPr>
            <a:fld id="{4941E7D5-BD4E-4802-8679-6D0C3D830383}"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277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endParaRPr lang="en-US"/>
          </a:p>
        </p:txBody>
      </p:sp>
      <p:sp>
        <p:nvSpPr>
          <p:cNvPr id="32771"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endParaRPr lang="en-US"/>
          </a:p>
        </p:txBody>
      </p:sp>
      <p:sp>
        <p:nvSpPr>
          <p:cNvPr id="5018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32773"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2774"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pPr>
              <a:defRPr/>
            </a:pPr>
            <a:endParaRPr lang="en-US"/>
          </a:p>
        </p:txBody>
      </p:sp>
      <p:sp>
        <p:nvSpPr>
          <p:cNvPr id="32775"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CB75FCFB-EC10-463F-A6F0-1CE7105D0A15}"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p:spPr>
        <p:txBody>
          <a:bodyPr/>
          <a:lstStyle/>
          <a:p>
            <a:fld id="{1A8E5ACE-AFA8-4BE7-ADB1-778B74CF4075}" type="slidenum">
              <a:rPr lang="en-US" smtClean="0"/>
              <a:pPr/>
              <a:t>18</a:t>
            </a:fld>
            <a:endParaRPr lang="en-US" smtClean="0"/>
          </a:p>
        </p:txBody>
      </p:sp>
      <p:sp>
        <p:nvSpPr>
          <p:cNvPr id="51203" name="Rectangle 2"/>
          <p:cNvSpPr>
            <a:spLocks noGrp="1" noRot="1" noChangeAspect="1" noChangeArrowheads="1" noTextEdit="1"/>
          </p:cNvSpPr>
          <p:nvPr>
            <p:ph type="sldImg"/>
          </p:nvPr>
        </p:nvSpPr>
        <p:spPr>
          <a:xfrm>
            <a:off x="1152525" y="692150"/>
            <a:ext cx="4554538" cy="3416300"/>
          </a:xfrm>
          <a:ln w="12700" cap="flat">
            <a:solidFill>
              <a:schemeClr val="tx1"/>
            </a:solidFill>
          </a:ln>
        </p:spPr>
      </p:sp>
      <p:sp>
        <p:nvSpPr>
          <p:cNvPr id="51204" name="Rectangle 3"/>
          <p:cNvSpPr>
            <a:spLocks noGrp="1" noChangeArrowheads="1"/>
          </p:cNvSpPr>
          <p:nvPr>
            <p:ph type="body" idx="1"/>
          </p:nvPr>
        </p:nvSpPr>
        <p:spPr>
          <a:xfrm>
            <a:off x="914400" y="4343400"/>
            <a:ext cx="5029200" cy="4114800"/>
          </a:xfrm>
          <a:noFill/>
          <a:ln/>
        </p:spPr>
        <p:txBody>
          <a:bodyPr lIns="90488" tIns="44450" rIns="90488" bIns="44450"/>
          <a:lstStyle/>
          <a:p>
            <a:pPr eaLnBrk="1" hangingPunct="1"/>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7"/>
          <p:cNvSpPr>
            <a:spLocks noChangeArrowheads="1"/>
          </p:cNvSpPr>
          <p:nvPr/>
        </p:nvSpPr>
        <p:spPr bwMode="auto">
          <a:xfrm>
            <a:off x="609600" y="1219200"/>
            <a:ext cx="79248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pPr>
              <a:defRPr/>
            </a:pPr>
            <a:endParaRPr lang="en-US"/>
          </a:p>
        </p:txBody>
      </p:sp>
      <p:sp>
        <p:nvSpPr>
          <p:cNvPr id="5" name="Line 8"/>
          <p:cNvSpPr>
            <a:spLocks noChangeShapeType="1"/>
          </p:cNvSpPr>
          <p:nvPr/>
        </p:nvSpPr>
        <p:spPr bwMode="auto">
          <a:xfrm>
            <a:off x="1981200" y="3962400"/>
            <a:ext cx="6511925" cy="0"/>
          </a:xfrm>
          <a:prstGeom prst="line">
            <a:avLst/>
          </a:prstGeom>
          <a:noFill/>
          <a:ln w="19050">
            <a:solidFill>
              <a:schemeClr val="accent1"/>
            </a:solidFill>
            <a:round/>
            <a:headEnd/>
            <a:tailEnd/>
          </a:ln>
          <a:effectLst/>
        </p:spPr>
        <p:txBody>
          <a:bodyPr/>
          <a:lstStyle/>
          <a:p>
            <a:pPr>
              <a:defRPr/>
            </a:pPr>
            <a:endParaRPr lang="en-US"/>
          </a:p>
        </p:txBody>
      </p:sp>
      <p:sp>
        <p:nvSpPr>
          <p:cNvPr id="67586" name="Rectangle 2"/>
          <p:cNvSpPr>
            <a:spLocks noGrp="1" noChangeArrowheads="1"/>
          </p:cNvSpPr>
          <p:nvPr>
            <p:ph type="ctrTitle"/>
          </p:nvPr>
        </p:nvSpPr>
        <p:spPr>
          <a:xfrm>
            <a:off x="914400" y="1524000"/>
            <a:ext cx="7623175" cy="1752600"/>
          </a:xfrm>
        </p:spPr>
        <p:txBody>
          <a:bodyPr/>
          <a:lstStyle>
            <a:lvl1pPr>
              <a:defRPr sz="5000"/>
            </a:lvl1pPr>
          </a:lstStyle>
          <a:p>
            <a:r>
              <a:rPr lang="en-US" altLang="en-US"/>
              <a:t>Click to edit Master title style</a:t>
            </a:r>
          </a:p>
        </p:txBody>
      </p:sp>
      <p:sp>
        <p:nvSpPr>
          <p:cNvPr id="67587" name="Rectangle 3"/>
          <p:cNvSpPr>
            <a:spLocks noGrp="1" noChangeArrowheads="1"/>
          </p:cNvSpPr>
          <p:nvPr>
            <p:ph type="subTitle" idx="1"/>
          </p:nvPr>
        </p:nvSpPr>
        <p:spPr>
          <a:xfrm>
            <a:off x="1981200" y="3962400"/>
            <a:ext cx="6553200" cy="1752600"/>
          </a:xfrm>
        </p:spPr>
        <p:txBody>
          <a:bodyPr/>
          <a:lstStyle>
            <a:lvl1pPr marL="0" indent="0">
              <a:buFont typeface="Wingdings" pitchFamily="2" charset="2"/>
              <a:buNone/>
              <a:defRPr sz="2800"/>
            </a:lvl1pPr>
          </a:lstStyle>
          <a:p>
            <a:r>
              <a:rPr lang="en-US" altLang="en-US"/>
              <a:t>Click to edit Master subtitle style</a:t>
            </a:r>
          </a:p>
        </p:txBody>
      </p:sp>
      <p:sp>
        <p:nvSpPr>
          <p:cNvPr id="6" name="Rectangle 4"/>
          <p:cNvSpPr>
            <a:spLocks noGrp="1" noChangeArrowheads="1"/>
          </p:cNvSpPr>
          <p:nvPr>
            <p:ph type="dt" sz="half" idx="10"/>
          </p:nvPr>
        </p:nvSpPr>
        <p:spPr/>
        <p:txBody>
          <a:bodyPr/>
          <a:lstStyle>
            <a:lvl1pPr>
              <a:defRPr/>
            </a:lvl1pPr>
          </a:lstStyle>
          <a:p>
            <a:pPr>
              <a:defRPr/>
            </a:pPr>
            <a:endParaRPr lang="en-US" altLang="en-US"/>
          </a:p>
        </p:txBody>
      </p:sp>
      <p:sp>
        <p:nvSpPr>
          <p:cNvPr id="7" name="Rectangle 5"/>
          <p:cNvSpPr>
            <a:spLocks noGrp="1" noChangeArrowheads="1"/>
          </p:cNvSpPr>
          <p:nvPr>
            <p:ph type="ftr" sz="quarter" idx="11"/>
          </p:nvPr>
        </p:nvSpPr>
        <p:spPr>
          <a:xfrm>
            <a:off x="3124200" y="6243638"/>
            <a:ext cx="2895600" cy="457200"/>
          </a:xfrm>
        </p:spPr>
        <p:txBody>
          <a:bodyPr/>
          <a:lstStyle>
            <a:lvl1pPr>
              <a:defRPr/>
            </a:lvl1pPr>
          </a:lstStyle>
          <a:p>
            <a:pPr>
              <a:defRPr/>
            </a:pPr>
            <a:endParaRPr lang="en-US" altLang="en-US"/>
          </a:p>
        </p:txBody>
      </p:sp>
      <p:sp>
        <p:nvSpPr>
          <p:cNvPr id="8" name="Rectangle 6"/>
          <p:cNvSpPr>
            <a:spLocks noGrp="1" noChangeArrowheads="1"/>
          </p:cNvSpPr>
          <p:nvPr>
            <p:ph type="sldNum" sz="quarter" idx="12"/>
          </p:nvPr>
        </p:nvSpPr>
        <p:spPr/>
        <p:txBody>
          <a:bodyPr/>
          <a:lstStyle>
            <a:lvl1pPr>
              <a:defRPr/>
            </a:lvl1pPr>
          </a:lstStyle>
          <a:p>
            <a:pPr>
              <a:defRPr/>
            </a:pPr>
            <a:fld id="{E2476828-5375-44D1-9D41-EEF66DAF387A}" type="slidenum">
              <a:rPr lang="en-US" altLang="en-US"/>
              <a:pPr>
                <a:defRPr/>
              </a:pPr>
              <a:t>‹#›</a:t>
            </a:fld>
            <a:endParaRPr lang="en-US"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E973BAFA-EB2C-43E0-8FD3-4156931DE023}" type="slidenum">
              <a:rPr lang="en-US" altLang="en-US"/>
              <a:pPr>
                <a:defRPr/>
              </a:pPr>
              <a:t>‹#›</a:t>
            </a:fld>
            <a:endParaRPr lang="en-US"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7813"/>
            <a:ext cx="2057400" cy="58531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7813"/>
            <a:ext cx="6019800" cy="58531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F4B6A748-FBB3-42F7-9DAE-F6B6C4730656}" type="slidenum">
              <a:rPr lang="en-US" altLang="en-US"/>
              <a:pPr>
                <a:defRPr/>
              </a:pPr>
              <a:t>‹#›</a:t>
            </a:fld>
            <a:endParaRPr lang="en-US"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139825"/>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600200"/>
            <a:ext cx="8229600" cy="4530725"/>
          </a:xfrm>
        </p:spPr>
        <p:txBody>
          <a:bodyPr/>
          <a:lstStyle/>
          <a:p>
            <a:pPr lvl="0"/>
            <a:endParaRPr lang="en-US" noProof="0" smtClean="0"/>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B04EBB62-5217-4443-AD3D-A0E5CCA15D61}" type="slidenum">
              <a:rPr lang="en-US" altLang="en-US"/>
              <a:pPr>
                <a:defRPr/>
              </a:pPr>
              <a:t>‹#›</a:t>
            </a:fld>
            <a:endParaRPr lang="en-US"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C7950C95-2AA8-4754-9EFF-221C915DD789}" type="slidenum">
              <a:rPr lang="en-US" altLang="en-US"/>
              <a:pPr>
                <a:defRPr/>
              </a:pPr>
              <a:t>‹#›</a:t>
            </a:fld>
            <a:endParaRPr lang="en-US"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B85D9429-3EA2-4826-9C52-E3A2B09AC53E}" type="slidenum">
              <a:rPr lang="en-US" altLang="en-US"/>
              <a:pPr>
                <a:defRPr/>
              </a:pPr>
              <a:t>‹#›</a:t>
            </a:fld>
            <a:endParaRPr lang="en-US"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09B0A034-52DE-4CDB-A2DB-5F41EBF8F305}" type="slidenum">
              <a:rPr lang="en-US" altLang="en-US"/>
              <a:pPr>
                <a:defRPr/>
              </a:pPr>
              <a:t>‹#›</a:t>
            </a:fld>
            <a:endParaRPr lang="en-US"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9" name="Rectangle 6"/>
          <p:cNvSpPr>
            <a:spLocks noGrp="1" noChangeArrowheads="1"/>
          </p:cNvSpPr>
          <p:nvPr>
            <p:ph type="sldNum" sz="quarter" idx="12"/>
          </p:nvPr>
        </p:nvSpPr>
        <p:spPr>
          <a:ln/>
        </p:spPr>
        <p:txBody>
          <a:bodyPr/>
          <a:lstStyle>
            <a:lvl1pPr>
              <a:defRPr/>
            </a:lvl1pPr>
          </a:lstStyle>
          <a:p>
            <a:pPr>
              <a:defRPr/>
            </a:pPr>
            <a:fld id="{00AE79D0-4921-4320-BFE6-508283558215}" type="slidenum">
              <a:rPr lang="en-US" altLang="en-US"/>
              <a:pPr>
                <a:defRPr/>
              </a:pPr>
              <a:t>‹#›</a:t>
            </a:fld>
            <a:endParaRPr lang="en-US"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5" name="Rectangle 6"/>
          <p:cNvSpPr>
            <a:spLocks noGrp="1" noChangeArrowheads="1"/>
          </p:cNvSpPr>
          <p:nvPr>
            <p:ph type="sldNum" sz="quarter" idx="12"/>
          </p:nvPr>
        </p:nvSpPr>
        <p:spPr>
          <a:ln/>
        </p:spPr>
        <p:txBody>
          <a:bodyPr/>
          <a:lstStyle>
            <a:lvl1pPr>
              <a:defRPr/>
            </a:lvl1pPr>
          </a:lstStyle>
          <a:p>
            <a:pPr>
              <a:defRPr/>
            </a:pPr>
            <a:fld id="{0024D480-7944-4A22-9BC1-1281CE8E700F}" type="slidenum">
              <a:rPr lang="en-US" altLang="en-US"/>
              <a:pPr>
                <a:defRPr/>
              </a:pPr>
              <a:t>‹#›</a:t>
            </a:fld>
            <a:endParaRPr lang="en-US"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4" name="Rectangle 6"/>
          <p:cNvSpPr>
            <a:spLocks noGrp="1" noChangeArrowheads="1"/>
          </p:cNvSpPr>
          <p:nvPr>
            <p:ph type="sldNum" sz="quarter" idx="12"/>
          </p:nvPr>
        </p:nvSpPr>
        <p:spPr>
          <a:ln/>
        </p:spPr>
        <p:txBody>
          <a:bodyPr/>
          <a:lstStyle>
            <a:lvl1pPr>
              <a:defRPr/>
            </a:lvl1pPr>
          </a:lstStyle>
          <a:p>
            <a:pPr>
              <a:defRPr/>
            </a:pPr>
            <a:fld id="{F2CC46AC-3D0E-4FA0-876C-8A68905A36BE}" type="slidenum">
              <a:rPr lang="en-US" altLang="en-US"/>
              <a:pPr>
                <a:defRPr/>
              </a:pPr>
              <a:t>‹#›</a:t>
            </a:fld>
            <a:endParaRPr lang="en-US"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EB924D90-0E2B-4E6A-B1B8-32241BC1E73E}" type="slidenum">
              <a:rPr lang="en-US" altLang="en-US"/>
              <a:pPr>
                <a:defRPr/>
              </a:pPr>
              <a:t>‹#›</a:t>
            </a:fld>
            <a:endParaRPr lang="en-US"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5AAD07C8-664C-4124-BF7E-C361FD60CE45}" type="slidenum">
              <a:rPr lang="en-US" altLang="en-US"/>
              <a:pPr>
                <a:defRPr/>
              </a:pPr>
              <a:t>‹#›</a:t>
            </a:fld>
            <a:endParaRPr lang="en-US"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7813"/>
            <a:ext cx="8229600" cy="11398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smtClean="0"/>
              <a:t>Click to edit Master title style</a:t>
            </a:r>
          </a:p>
        </p:txBody>
      </p:sp>
      <p:sp>
        <p:nvSpPr>
          <p:cNvPr id="1027" name="Rectangle 3"/>
          <p:cNvSpPr>
            <a:spLocks noGrp="1" noChangeArrowheads="1"/>
          </p:cNvSpPr>
          <p:nvPr>
            <p:ph type="body" idx="1"/>
          </p:nvPr>
        </p:nvSpPr>
        <p:spPr bwMode="auto">
          <a:xfrm>
            <a:off x="457200" y="1600200"/>
            <a:ext cx="8229600" cy="45307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66564" name="Rectangle 4"/>
          <p:cNvSpPr>
            <a:spLocks noGrp="1" noChangeArrowheads="1"/>
          </p:cNvSpPr>
          <p:nvPr>
            <p:ph type="dt" sz="half" idx="2"/>
          </p:nvPr>
        </p:nvSpPr>
        <p:spPr bwMode="auto">
          <a:xfrm>
            <a:off x="457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mj-lt"/>
              </a:defRPr>
            </a:lvl1pPr>
          </a:lstStyle>
          <a:p>
            <a:pPr>
              <a:defRPr/>
            </a:pPr>
            <a:endParaRPr lang="en-US" altLang="en-US"/>
          </a:p>
        </p:txBody>
      </p:sp>
      <p:sp>
        <p:nvSpPr>
          <p:cNvPr id="66565"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mj-lt"/>
              </a:defRPr>
            </a:lvl1pPr>
          </a:lstStyle>
          <a:p>
            <a:pPr>
              <a:defRPr/>
            </a:pPr>
            <a:endParaRPr lang="en-US" altLang="en-US"/>
          </a:p>
        </p:txBody>
      </p:sp>
      <p:sp>
        <p:nvSpPr>
          <p:cNvPr id="66566" name="Rectangle 6"/>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mj-lt"/>
              </a:defRPr>
            </a:lvl1pPr>
          </a:lstStyle>
          <a:p>
            <a:pPr>
              <a:defRPr/>
            </a:pPr>
            <a:fld id="{09DCF84E-3D81-4CD7-95D6-DD7E94D384CD}" type="slidenum">
              <a:rPr lang="en-US" altLang="en-US"/>
              <a:pPr>
                <a:defRPr/>
              </a:pPr>
              <a:t>‹#›</a:t>
            </a:fld>
            <a:endParaRPr lang="en-US" altLang="en-US"/>
          </a:p>
        </p:txBody>
      </p:sp>
      <p:sp>
        <p:nvSpPr>
          <p:cNvPr id="66567" name="Freeform 7"/>
          <p:cNvSpPr>
            <a:spLocks noChangeArrowheads="1"/>
          </p:cNvSpPr>
          <p:nvPr/>
        </p:nvSpPr>
        <p:spPr bwMode="auto">
          <a:xfrm>
            <a:off x="381000" y="228600"/>
            <a:ext cx="8229600" cy="6096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19050" cap="flat" cmpd="sng">
            <a:solidFill>
              <a:schemeClr val="accent1"/>
            </a:solidFill>
            <a:prstDash val="solid"/>
            <a:miter lim="800000"/>
            <a:headEnd/>
            <a:tailEnd/>
          </a:ln>
        </p:spPr>
        <p:txBody>
          <a:bodyPr/>
          <a:lstStyle/>
          <a:p>
            <a:pPr>
              <a:defRPr/>
            </a:pPr>
            <a:endParaRPr lang="en-US"/>
          </a:p>
        </p:txBody>
      </p:sp>
      <p:sp>
        <p:nvSpPr>
          <p:cNvPr id="66568" name="Line 8"/>
          <p:cNvSpPr>
            <a:spLocks noChangeShapeType="1"/>
          </p:cNvSpPr>
          <p:nvPr/>
        </p:nvSpPr>
        <p:spPr bwMode="auto">
          <a:xfrm>
            <a:off x="457200" y="6172200"/>
            <a:ext cx="8229600" cy="0"/>
          </a:xfrm>
          <a:prstGeom prst="line">
            <a:avLst/>
          </a:prstGeom>
          <a:noFill/>
          <a:ln w="19050">
            <a:solidFill>
              <a:schemeClr val="accent1"/>
            </a:solidFill>
            <a:round/>
            <a:headEnd/>
            <a:tailEnd/>
          </a:ln>
          <a:effectLst/>
        </p:spPr>
        <p:txBody>
          <a:bodyPr/>
          <a:lstStyle/>
          <a:p>
            <a:pPr>
              <a:defRPr/>
            </a:pPr>
            <a:endParaRPr lang="en-US"/>
          </a:p>
        </p:txBody>
      </p:sp>
    </p:spTree>
  </p:cSld>
  <p:clrMap bg1="lt1" tx1="dk1" bg2="lt2" tx2="dk2" accent1="accent1" accent2="accent2" accent3="accent3" accent4="accent4" accent5="accent5" accent6="accent6" hlink="hlink" folHlink="folHlink"/>
  <p:sldLayoutIdLst>
    <p:sldLayoutId id="2147483802" r:id="rId1"/>
    <p:sldLayoutId id="2147483791" r:id="rId2"/>
    <p:sldLayoutId id="2147483792" r:id="rId3"/>
    <p:sldLayoutId id="2147483793" r:id="rId4"/>
    <p:sldLayoutId id="2147483794" r:id="rId5"/>
    <p:sldLayoutId id="2147483795" r:id="rId6"/>
    <p:sldLayoutId id="2147483796" r:id="rId7"/>
    <p:sldLayoutId id="2147483797" r:id="rId8"/>
    <p:sldLayoutId id="2147483798" r:id="rId9"/>
    <p:sldLayoutId id="2147483799" r:id="rId10"/>
    <p:sldLayoutId id="2147483800" r:id="rId11"/>
    <p:sldLayoutId id="2147483801" r:id="rId12"/>
  </p:sldLayoutIdLst>
  <p:timing>
    <p:tnLst>
      <p:par>
        <p:cTn id="1" dur="indefinite" restart="never" nodeType="tmRoot"/>
      </p:par>
    </p:tnLst>
  </p:timing>
  <p:hf hdr="0" ftr="0" dt="0"/>
  <p:txStyles>
    <p:titleStyle>
      <a:lvl1pPr algn="l" rtl="0" eaLnBrk="0" fontAlgn="base" hangingPunct="0">
        <a:spcBef>
          <a:spcPct val="0"/>
        </a:spcBef>
        <a:spcAft>
          <a:spcPct val="0"/>
        </a:spcAft>
        <a:defRPr sz="4200">
          <a:solidFill>
            <a:schemeClr val="tx2"/>
          </a:solidFill>
          <a:latin typeface="+mj-lt"/>
          <a:ea typeface="+mj-ea"/>
          <a:cs typeface="+mj-cs"/>
        </a:defRPr>
      </a:lvl1pPr>
      <a:lvl2pPr algn="l" rtl="0" eaLnBrk="0" fontAlgn="base" hangingPunct="0">
        <a:spcBef>
          <a:spcPct val="0"/>
        </a:spcBef>
        <a:spcAft>
          <a:spcPct val="0"/>
        </a:spcAft>
        <a:defRPr sz="4200">
          <a:solidFill>
            <a:schemeClr val="tx2"/>
          </a:solidFill>
          <a:latin typeface="Garamond" pitchFamily="18" charset="0"/>
        </a:defRPr>
      </a:lvl2pPr>
      <a:lvl3pPr algn="l" rtl="0" eaLnBrk="0" fontAlgn="base" hangingPunct="0">
        <a:spcBef>
          <a:spcPct val="0"/>
        </a:spcBef>
        <a:spcAft>
          <a:spcPct val="0"/>
        </a:spcAft>
        <a:defRPr sz="4200">
          <a:solidFill>
            <a:schemeClr val="tx2"/>
          </a:solidFill>
          <a:latin typeface="Garamond" pitchFamily="18" charset="0"/>
        </a:defRPr>
      </a:lvl3pPr>
      <a:lvl4pPr algn="l" rtl="0" eaLnBrk="0" fontAlgn="base" hangingPunct="0">
        <a:spcBef>
          <a:spcPct val="0"/>
        </a:spcBef>
        <a:spcAft>
          <a:spcPct val="0"/>
        </a:spcAft>
        <a:defRPr sz="4200">
          <a:solidFill>
            <a:schemeClr val="tx2"/>
          </a:solidFill>
          <a:latin typeface="Garamond" pitchFamily="18" charset="0"/>
        </a:defRPr>
      </a:lvl4pPr>
      <a:lvl5pPr algn="l" rtl="0" eaLnBrk="0" fontAlgn="base" hangingPunct="0">
        <a:spcBef>
          <a:spcPct val="0"/>
        </a:spcBef>
        <a:spcAft>
          <a:spcPct val="0"/>
        </a:spcAft>
        <a:defRPr sz="4200">
          <a:solidFill>
            <a:schemeClr val="tx2"/>
          </a:solidFill>
          <a:latin typeface="Garamond" pitchFamily="18" charset="0"/>
        </a:defRPr>
      </a:lvl5pPr>
      <a:lvl6pPr marL="457200" algn="l" rtl="0" fontAlgn="base">
        <a:spcBef>
          <a:spcPct val="0"/>
        </a:spcBef>
        <a:spcAft>
          <a:spcPct val="0"/>
        </a:spcAft>
        <a:defRPr sz="4200">
          <a:solidFill>
            <a:schemeClr val="tx2"/>
          </a:solidFill>
          <a:latin typeface="Garamond" pitchFamily="18" charset="0"/>
        </a:defRPr>
      </a:lvl6pPr>
      <a:lvl7pPr marL="914400" algn="l" rtl="0" fontAlgn="base">
        <a:spcBef>
          <a:spcPct val="0"/>
        </a:spcBef>
        <a:spcAft>
          <a:spcPct val="0"/>
        </a:spcAft>
        <a:defRPr sz="4200">
          <a:solidFill>
            <a:schemeClr val="tx2"/>
          </a:solidFill>
          <a:latin typeface="Garamond" pitchFamily="18" charset="0"/>
        </a:defRPr>
      </a:lvl7pPr>
      <a:lvl8pPr marL="1371600" algn="l" rtl="0" fontAlgn="base">
        <a:spcBef>
          <a:spcPct val="0"/>
        </a:spcBef>
        <a:spcAft>
          <a:spcPct val="0"/>
        </a:spcAft>
        <a:defRPr sz="4200">
          <a:solidFill>
            <a:schemeClr val="tx2"/>
          </a:solidFill>
          <a:latin typeface="Garamond" pitchFamily="18" charset="0"/>
        </a:defRPr>
      </a:lvl8pPr>
      <a:lvl9pPr marL="1828800" algn="l" rtl="0" fontAlgn="base">
        <a:spcBef>
          <a:spcPct val="0"/>
        </a:spcBef>
        <a:spcAft>
          <a:spcPct val="0"/>
        </a:spcAft>
        <a:defRPr sz="42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30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6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2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sz="2000">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http://cpol.army.mil/library/train/courses/st7000d/image1594.gif" TargetMode="External"/><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pPr>
              <a:defRPr/>
            </a:pPr>
            <a:fld id="{6DB647F0-2EAE-42E8-A32C-8F8ABB91B6F4}" type="slidenum">
              <a:rPr lang="en-US" altLang="en-US"/>
              <a:pPr>
                <a:defRPr/>
              </a:pPr>
              <a:t>1</a:t>
            </a:fld>
            <a:endParaRPr lang="en-US" altLang="en-US"/>
          </a:p>
        </p:txBody>
      </p:sp>
      <p:sp>
        <p:nvSpPr>
          <p:cNvPr id="3075" name="Rectangle 2"/>
          <p:cNvSpPr>
            <a:spLocks noGrp="1" noChangeArrowheads="1"/>
          </p:cNvSpPr>
          <p:nvPr>
            <p:ph type="title"/>
          </p:nvPr>
        </p:nvSpPr>
        <p:spPr>
          <a:xfrm>
            <a:off x="381000" y="1295400"/>
            <a:ext cx="8077200" cy="1782763"/>
          </a:xfrm>
        </p:spPr>
        <p:txBody>
          <a:bodyPr/>
          <a:lstStyle/>
          <a:p>
            <a:pPr algn="ctr" eaLnBrk="1" hangingPunct="1">
              <a:defRPr/>
            </a:pPr>
            <a:r>
              <a:rPr lang="en-US" sz="6000" b="1" dirty="0" smtClean="0">
                <a:effectLst>
                  <a:outerShdw blurRad="38100" dist="38100" dir="2700000" algn="tl">
                    <a:srgbClr val="000000">
                      <a:alpha val="43137"/>
                    </a:srgbClr>
                  </a:outerShdw>
                </a:effectLst>
              </a:rPr>
              <a:t>Understanding </a:t>
            </a:r>
            <a:br>
              <a:rPr lang="en-US" sz="6000" b="1" dirty="0" smtClean="0">
                <a:effectLst>
                  <a:outerShdw blurRad="38100" dist="38100" dir="2700000" algn="tl">
                    <a:srgbClr val="000000">
                      <a:alpha val="43137"/>
                    </a:srgbClr>
                  </a:outerShdw>
                </a:effectLst>
              </a:rPr>
            </a:br>
            <a:r>
              <a:rPr lang="en-US" sz="6000" b="1" dirty="0" smtClean="0">
                <a:effectLst>
                  <a:outerShdw blurRad="38100" dist="38100" dir="2700000" algn="tl">
                    <a:srgbClr val="000000">
                      <a:alpha val="43137"/>
                    </a:srgbClr>
                  </a:outerShdw>
                </a:effectLst>
              </a:rPr>
              <a:t>Managerial Roles</a:t>
            </a:r>
          </a:p>
        </p:txBody>
      </p:sp>
      <p:sp>
        <p:nvSpPr>
          <p:cNvPr id="3076" name="Rectangle 3"/>
          <p:cNvSpPr>
            <a:spLocks noGrp="1" noChangeArrowheads="1"/>
          </p:cNvSpPr>
          <p:nvPr>
            <p:ph type="body" idx="1"/>
          </p:nvPr>
        </p:nvSpPr>
        <p:spPr>
          <a:xfrm>
            <a:off x="685800" y="5029200"/>
            <a:ext cx="8229600" cy="1066800"/>
          </a:xfrm>
        </p:spPr>
        <p:txBody>
          <a:bodyPr/>
          <a:lstStyle/>
          <a:p>
            <a:pPr algn="r" eaLnBrk="1" hangingPunct="1">
              <a:buFont typeface="Wingdings" pitchFamily="2" charset="2"/>
              <a:buNone/>
            </a:pPr>
            <a:r>
              <a:rPr lang="en-US" i="1" dirty="0" smtClean="0"/>
              <a:t>- </a:t>
            </a:r>
            <a:r>
              <a:rPr lang="en-US" i="1" dirty="0" err="1" smtClean="0"/>
              <a:t>Tarak</a:t>
            </a:r>
            <a:r>
              <a:rPr lang="en-US" i="1" dirty="0" smtClean="0"/>
              <a:t> </a:t>
            </a:r>
            <a:r>
              <a:rPr lang="en-US" i="1" dirty="0" err="1" smtClean="0"/>
              <a:t>Bahadur</a:t>
            </a:r>
            <a:r>
              <a:rPr lang="en-US" i="1" dirty="0" smtClean="0"/>
              <a:t> KC, PhD</a:t>
            </a:r>
            <a:br>
              <a:rPr lang="en-US" i="1" dirty="0" smtClean="0"/>
            </a:br>
            <a:r>
              <a:rPr lang="en-US" i="1" dirty="0" smtClean="0"/>
              <a:t>tarakbk</a:t>
            </a:r>
            <a:r>
              <a:rPr lang="en-US" sz="2500" i="1" dirty="0" smtClean="0"/>
              <a:t>c@nasc.org.np</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5"/>
          <p:cNvSpPr>
            <a:spLocks noGrp="1"/>
          </p:cNvSpPr>
          <p:nvPr>
            <p:ph type="sldNum" sz="quarter" idx="12"/>
          </p:nvPr>
        </p:nvSpPr>
        <p:spPr/>
        <p:txBody>
          <a:bodyPr/>
          <a:lstStyle/>
          <a:p>
            <a:pPr>
              <a:defRPr/>
            </a:pPr>
            <a:fld id="{5266F5C3-420E-4E28-99DD-A50524B15947}" type="slidenum">
              <a:rPr lang="en-US" altLang="en-US"/>
              <a:pPr>
                <a:defRPr/>
              </a:pPr>
              <a:t>10</a:t>
            </a:fld>
            <a:endParaRPr lang="en-US" altLang="en-US"/>
          </a:p>
        </p:txBody>
      </p:sp>
      <p:sp>
        <p:nvSpPr>
          <p:cNvPr id="11267" name="Rectangle 3"/>
          <p:cNvSpPr>
            <a:spLocks noGrp="1" noChangeArrowheads="1"/>
          </p:cNvSpPr>
          <p:nvPr>
            <p:ph type="body" idx="1"/>
          </p:nvPr>
        </p:nvSpPr>
        <p:spPr>
          <a:xfrm>
            <a:off x="457200" y="838200"/>
            <a:ext cx="8229600" cy="5105400"/>
          </a:xfrm>
        </p:spPr>
        <p:txBody>
          <a:bodyPr/>
          <a:lstStyle/>
          <a:p>
            <a:pPr eaLnBrk="1" hangingPunct="1">
              <a:buFont typeface="Wingdings" pitchFamily="2" charset="2"/>
              <a:buNone/>
            </a:pPr>
            <a:r>
              <a:rPr lang="en-US" sz="3400" b="1" smtClean="0"/>
              <a:t>3. Directing / Leading</a:t>
            </a:r>
            <a:r>
              <a:rPr lang="en-US" sz="3400" smtClean="0"/>
              <a:t>: Move to action. Communicating, influencing and motivating people. Guiding, supervising, coordinating, motivating, leading, and overseeing of employees to achieve organizational goals. Developing, instructing, and helping maintaining a work environment within which the members want to perform the best.</a:t>
            </a:r>
            <a:endParaRPr lang="en-US" sz="3400" b="1" smtClean="0"/>
          </a:p>
          <a:p>
            <a:pPr eaLnBrk="1" hangingPunct="1"/>
            <a:endParaRPr lang="en-US" sz="3400" smtClean="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5"/>
          <p:cNvSpPr>
            <a:spLocks noGrp="1"/>
          </p:cNvSpPr>
          <p:nvPr>
            <p:ph type="sldNum" sz="quarter" idx="12"/>
          </p:nvPr>
        </p:nvSpPr>
        <p:spPr/>
        <p:txBody>
          <a:bodyPr/>
          <a:lstStyle/>
          <a:p>
            <a:pPr>
              <a:defRPr/>
            </a:pPr>
            <a:fld id="{49791E92-DFD8-4E3D-BAF3-165353833D94}" type="slidenum">
              <a:rPr lang="en-US" altLang="en-US"/>
              <a:pPr>
                <a:defRPr/>
              </a:pPr>
              <a:t>11</a:t>
            </a:fld>
            <a:endParaRPr lang="en-US" altLang="en-US"/>
          </a:p>
        </p:txBody>
      </p:sp>
      <p:sp>
        <p:nvSpPr>
          <p:cNvPr id="22531" name="Rectangle 3"/>
          <p:cNvSpPr>
            <a:spLocks noGrp="1" noChangeArrowheads="1"/>
          </p:cNvSpPr>
          <p:nvPr>
            <p:ph type="body" idx="1"/>
          </p:nvPr>
        </p:nvSpPr>
        <p:spPr>
          <a:xfrm>
            <a:off x="457200" y="304800"/>
            <a:ext cx="8229600" cy="5867400"/>
          </a:xfrm>
        </p:spPr>
        <p:txBody>
          <a:bodyPr/>
          <a:lstStyle/>
          <a:p>
            <a:pPr eaLnBrk="1" hangingPunct="1">
              <a:buFont typeface="Wingdings" pitchFamily="2" charset="2"/>
              <a:buNone/>
            </a:pPr>
            <a:r>
              <a:rPr lang="en-US" sz="3400" b="1" dirty="0" smtClean="0"/>
              <a:t>4. Controlling</a:t>
            </a:r>
            <a:r>
              <a:rPr lang="en-US" sz="3400" dirty="0" smtClean="0"/>
              <a:t>: monitoring organizational performance. Verifying that actual performance matches the plan. If performance results do not match the plan, corrective action is taken. 1, 2, 3 do not assure that the undertaking will be a success. </a:t>
            </a:r>
            <a:r>
              <a:rPr lang="en-US" sz="3400" dirty="0" smtClean="0"/>
              <a:t>Control of people, finance, time and activities.</a:t>
            </a:r>
            <a:endParaRPr lang="en-US" sz="3400" dirty="0" smtClean="0"/>
          </a:p>
          <a:p>
            <a:pPr lvl="1" eaLnBrk="1" hangingPunct="1"/>
            <a:r>
              <a:rPr lang="en-US" sz="3000" dirty="0" smtClean="0"/>
              <a:t>How well should work be done?</a:t>
            </a:r>
          </a:p>
          <a:p>
            <a:pPr lvl="1" eaLnBrk="1" hangingPunct="1"/>
            <a:r>
              <a:rPr lang="en-US" sz="3000" dirty="0" smtClean="0"/>
              <a:t>How well is it being done maintaining organizational performance?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531">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2531">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2531">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1"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pPr>
              <a:defRPr/>
            </a:pPr>
            <a:fld id="{0398ABC9-3450-4D3C-A8D6-3FCFA753B02B}" type="slidenum">
              <a:rPr lang="en-US" altLang="en-US"/>
              <a:pPr>
                <a:defRPr/>
              </a:pPr>
              <a:t>12</a:t>
            </a:fld>
            <a:endParaRPr lang="en-US" altLang="en-US"/>
          </a:p>
        </p:txBody>
      </p:sp>
      <p:sp>
        <p:nvSpPr>
          <p:cNvPr id="23554" name="Rectangle 2"/>
          <p:cNvSpPr>
            <a:spLocks noGrp="1" noChangeArrowheads="1"/>
          </p:cNvSpPr>
          <p:nvPr>
            <p:ph type="title"/>
          </p:nvPr>
        </p:nvSpPr>
        <p:spPr>
          <a:xfrm>
            <a:off x="381000" y="76200"/>
            <a:ext cx="8229600" cy="685800"/>
          </a:xfrm>
        </p:spPr>
        <p:txBody>
          <a:bodyPr/>
          <a:lstStyle/>
          <a:p>
            <a:pPr eaLnBrk="1" hangingPunct="1">
              <a:defRPr/>
            </a:pPr>
            <a:r>
              <a:rPr lang="en-US" sz="4800" b="1" u="sng" dirty="0" smtClean="0">
                <a:effectLst>
                  <a:outerShdw blurRad="38100" dist="38100" dir="2700000" algn="tl">
                    <a:srgbClr val="000000">
                      <a:alpha val="43137"/>
                    </a:srgbClr>
                  </a:outerShdw>
                </a:effectLst>
              </a:rPr>
              <a:t>Manager </a:t>
            </a:r>
          </a:p>
        </p:txBody>
      </p:sp>
      <p:sp>
        <p:nvSpPr>
          <p:cNvPr id="23555" name="Rectangle 3"/>
          <p:cNvSpPr>
            <a:spLocks noGrp="1" noChangeArrowheads="1"/>
          </p:cNvSpPr>
          <p:nvPr>
            <p:ph type="body" idx="1"/>
          </p:nvPr>
        </p:nvSpPr>
        <p:spPr>
          <a:xfrm>
            <a:off x="152400" y="838200"/>
            <a:ext cx="9144000" cy="5410200"/>
          </a:xfrm>
        </p:spPr>
        <p:txBody>
          <a:bodyPr/>
          <a:lstStyle/>
          <a:p>
            <a:pPr marL="0" indent="0" eaLnBrk="1" hangingPunct="1">
              <a:buFont typeface="Wingdings" pitchFamily="2" charset="2"/>
              <a:buNone/>
              <a:defRPr/>
            </a:pPr>
            <a:r>
              <a:rPr lang="en-US" sz="2800" dirty="0" smtClean="0"/>
              <a:t>People who manage other people and resources are called managers. A manager is a person who is responsible for running a particular section, or a business or an organization. Without his leadership </a:t>
            </a:r>
            <a:r>
              <a:rPr lang="en-US" sz="2800" i="1" dirty="0" smtClean="0"/>
              <a:t>‘the resources of production’</a:t>
            </a:r>
            <a:r>
              <a:rPr lang="en-US" sz="2800" dirty="0" smtClean="0"/>
              <a:t> remain resources and never become production.  A manager has:</a:t>
            </a:r>
          </a:p>
          <a:p>
            <a:pPr marL="236538" indent="-236538" eaLnBrk="1" hangingPunct="1">
              <a:defRPr/>
            </a:pPr>
            <a:r>
              <a:rPr lang="en-US" sz="2400" dirty="0" smtClean="0"/>
              <a:t>Targets to achieve</a:t>
            </a:r>
          </a:p>
          <a:p>
            <a:pPr marL="236538" indent="-236538" eaLnBrk="1" hangingPunct="1">
              <a:defRPr/>
            </a:pPr>
            <a:r>
              <a:rPr lang="en-US" sz="2400" dirty="0" smtClean="0"/>
              <a:t>People to manage</a:t>
            </a:r>
          </a:p>
          <a:p>
            <a:pPr marL="236538" indent="-236538" eaLnBrk="1" hangingPunct="1">
              <a:defRPr/>
            </a:pPr>
            <a:r>
              <a:rPr lang="en-US" sz="2400" dirty="0" smtClean="0"/>
              <a:t>Tasks to perform</a:t>
            </a:r>
          </a:p>
          <a:p>
            <a:pPr marL="236538" indent="-236538" eaLnBrk="1" hangingPunct="1">
              <a:defRPr/>
            </a:pPr>
            <a:r>
              <a:rPr lang="en-US" sz="2400" dirty="0" smtClean="0"/>
              <a:t>An </a:t>
            </a:r>
            <a:r>
              <a:rPr lang="en-US" sz="2400" dirty="0" err="1" smtClean="0"/>
              <a:t>organisation</a:t>
            </a:r>
            <a:r>
              <a:rPr lang="en-US" sz="2400" dirty="0" smtClean="0"/>
              <a:t> to liaise with, and</a:t>
            </a:r>
          </a:p>
          <a:p>
            <a:pPr marL="236538" indent="-236538" eaLnBrk="1" hangingPunct="1">
              <a:defRPr/>
            </a:pPr>
            <a:r>
              <a:rPr lang="en-US" sz="2400" dirty="0" smtClean="0"/>
              <a:t>A distinct shortage of time</a:t>
            </a:r>
          </a:p>
          <a:p>
            <a:pPr marL="0" indent="0" eaLnBrk="1" hangingPunct="1">
              <a:buFont typeface="Wingdings" pitchFamily="2" charset="2"/>
              <a:buNone/>
              <a:defRPr/>
            </a:pPr>
            <a:r>
              <a:rPr lang="en-US" sz="2400" dirty="0" smtClean="0"/>
              <a:t>Basically there are two types of managers: ‘</a:t>
            </a:r>
            <a:r>
              <a:rPr lang="en-US" sz="2400" i="1" dirty="0" smtClean="0"/>
              <a:t>doer’</a:t>
            </a:r>
            <a:r>
              <a:rPr lang="en-US" sz="2400" dirty="0" smtClean="0"/>
              <a:t> and ‘</a:t>
            </a:r>
            <a:r>
              <a:rPr lang="en-US" sz="2400" i="1" dirty="0" smtClean="0"/>
              <a:t>developer’</a:t>
            </a:r>
            <a:r>
              <a:rPr lang="en-US" sz="2400" dirty="0" smtClean="0"/>
              <a:t>. </a:t>
            </a:r>
            <a:endParaRPr lang="en-US" sz="28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355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3555">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3555">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3555">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3555">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3555">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3555">
                                            <p:txEl>
                                              <p:pRg st="5" end="5"/>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355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4" grpId="0"/>
      <p:bldP spid="23555"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1613"/>
            <a:ext cx="8229600" cy="788987"/>
          </a:xfrm>
        </p:spPr>
        <p:txBody>
          <a:bodyPr/>
          <a:lstStyle/>
          <a:p>
            <a:r>
              <a:rPr lang="en-US" sz="4800" b="1" u="sng" dirty="0" smtClean="0">
                <a:effectLst>
                  <a:outerShdw blurRad="38100" dist="38100" dir="2700000" algn="tl">
                    <a:srgbClr val="000000">
                      <a:alpha val="43137"/>
                    </a:srgbClr>
                  </a:outerShdw>
                </a:effectLst>
              </a:rPr>
              <a:t>Exercise – </a:t>
            </a:r>
            <a:r>
              <a:rPr lang="en-US" sz="4800" b="1" dirty="0" smtClean="0">
                <a:effectLst>
                  <a:outerShdw blurRad="38100" dist="38100" dir="2700000" algn="tl">
                    <a:srgbClr val="000000">
                      <a:alpha val="43137"/>
                    </a:srgbClr>
                  </a:outerShdw>
                </a:effectLst>
              </a:rPr>
              <a:t>Types of Manager</a:t>
            </a:r>
            <a:endParaRPr lang="en-US" sz="4800" dirty="0" smtClean="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533400" y="1447800"/>
            <a:ext cx="8153400" cy="4114800"/>
          </a:xfrm>
        </p:spPr>
        <p:txBody>
          <a:bodyPr/>
          <a:lstStyle/>
          <a:p>
            <a:pPr>
              <a:defRPr/>
            </a:pPr>
            <a:r>
              <a:rPr lang="en-US" sz="4000" dirty="0" smtClean="0"/>
              <a:t>Spend few minutes reflecting on how you see yourself as a manager: are you mainly a ‘doer’ or ‘developer’? Focus on how much you:</a:t>
            </a:r>
          </a:p>
          <a:p>
            <a:pPr lvl="1">
              <a:defRPr/>
            </a:pPr>
            <a:r>
              <a:rPr lang="en-US" sz="3600" dirty="0" smtClean="0"/>
              <a:t>Delegate work when possible</a:t>
            </a:r>
          </a:p>
          <a:p>
            <a:pPr lvl="1">
              <a:defRPr/>
            </a:pPr>
            <a:r>
              <a:rPr lang="en-US" sz="3600" dirty="0" smtClean="0"/>
              <a:t>Invest time in developing people</a:t>
            </a:r>
          </a:p>
          <a:p>
            <a:pPr marL="0" lvl="1" indent="0">
              <a:buFont typeface="Wingdings" pitchFamily="2" charset="2"/>
              <a:buNone/>
              <a:defRPr/>
            </a:pPr>
            <a:endParaRPr lang="en-US" sz="3600" dirty="0" smtClean="0"/>
          </a:p>
          <a:p>
            <a:pPr marL="0" lvl="1" indent="0">
              <a:buFont typeface="Wingdings" pitchFamily="2" charset="2"/>
              <a:buNone/>
              <a:defRPr/>
            </a:pPr>
            <a:endParaRPr lang="en-US" sz="1400" dirty="0" smtClean="0"/>
          </a:p>
          <a:p>
            <a:pPr marL="0" lvl="1" indent="0">
              <a:buFont typeface="Wingdings" pitchFamily="2" charset="2"/>
              <a:buNone/>
              <a:defRPr/>
            </a:pPr>
            <a:endParaRPr lang="en-US" sz="3600" dirty="0"/>
          </a:p>
        </p:txBody>
      </p:sp>
      <p:sp>
        <p:nvSpPr>
          <p:cNvPr id="4" name="Slide Number Placeholder 3"/>
          <p:cNvSpPr>
            <a:spLocks noGrp="1"/>
          </p:cNvSpPr>
          <p:nvPr>
            <p:ph type="sldNum" sz="quarter" idx="12"/>
          </p:nvPr>
        </p:nvSpPr>
        <p:spPr/>
        <p:txBody>
          <a:bodyPr/>
          <a:lstStyle/>
          <a:p>
            <a:pPr>
              <a:defRPr/>
            </a:pPr>
            <a:fld id="{14FC6029-4A54-4003-A090-914D4C6DD75E}" type="slidenum">
              <a:rPr lang="en-US" altLang="en-US" smtClean="0"/>
              <a:pPr>
                <a:defRPr/>
              </a:pPr>
              <a:t>13</a:t>
            </a:fld>
            <a:endParaRPr lang="en-US"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lide Number Placeholder 5"/>
          <p:cNvSpPr>
            <a:spLocks noGrp="1"/>
          </p:cNvSpPr>
          <p:nvPr>
            <p:ph type="sldNum" sz="quarter" idx="12"/>
          </p:nvPr>
        </p:nvSpPr>
        <p:spPr/>
        <p:txBody>
          <a:bodyPr/>
          <a:lstStyle/>
          <a:p>
            <a:pPr>
              <a:defRPr/>
            </a:pPr>
            <a:fld id="{7B53DD8A-F18D-447A-A29A-0483F1864B6E}" type="slidenum">
              <a:rPr lang="en-US" altLang="en-US"/>
              <a:pPr>
                <a:defRPr/>
              </a:pPr>
              <a:t>14</a:t>
            </a:fld>
            <a:endParaRPr lang="en-US" altLang="en-US"/>
          </a:p>
        </p:txBody>
      </p:sp>
      <p:sp>
        <p:nvSpPr>
          <p:cNvPr id="25602" name="Rectangle 2"/>
          <p:cNvSpPr>
            <a:spLocks noGrp="1" noChangeArrowheads="1"/>
          </p:cNvSpPr>
          <p:nvPr>
            <p:ph type="title"/>
          </p:nvPr>
        </p:nvSpPr>
        <p:spPr>
          <a:xfrm>
            <a:off x="457200" y="76200"/>
            <a:ext cx="8229600" cy="715963"/>
          </a:xfrm>
        </p:spPr>
        <p:txBody>
          <a:bodyPr/>
          <a:lstStyle/>
          <a:p>
            <a:pPr eaLnBrk="1" hangingPunct="1">
              <a:defRPr/>
            </a:pPr>
            <a:r>
              <a:rPr lang="en-US" sz="4800" b="1" u="sng" dirty="0" smtClean="0">
                <a:effectLst>
                  <a:outerShdw blurRad="38100" dist="38100" dir="2700000" algn="tl">
                    <a:srgbClr val="000000">
                      <a:alpha val="43137"/>
                    </a:srgbClr>
                  </a:outerShdw>
                </a:effectLst>
              </a:rPr>
              <a:t>Types of Manager</a:t>
            </a:r>
          </a:p>
        </p:txBody>
      </p:sp>
      <p:graphicFrame>
        <p:nvGraphicFramePr>
          <p:cNvPr id="25662" name="Group 62"/>
          <p:cNvGraphicFramePr>
            <a:graphicFrameLocks noGrp="1"/>
          </p:cNvGraphicFramePr>
          <p:nvPr>
            <p:ph idx="1"/>
          </p:nvPr>
        </p:nvGraphicFramePr>
        <p:xfrm>
          <a:off x="0" y="914400"/>
          <a:ext cx="9144000" cy="5208270"/>
        </p:xfrm>
        <a:graphic>
          <a:graphicData uri="http://schemas.openxmlformats.org/drawingml/2006/table">
            <a:tbl>
              <a:tblPr/>
              <a:tblGrid>
                <a:gridCol w="4191000"/>
                <a:gridCol w="4953000"/>
              </a:tblGrid>
              <a:tr h="590550">
                <a:tc>
                  <a:txBody>
                    <a:bodyPr/>
                    <a:lstStyle/>
                    <a:p>
                      <a:pPr marL="0" marR="0" lvl="0" indent="0" algn="ctr" defTabSz="914400" rtl="0" eaLnBrk="1" fontAlgn="base" latinLnBrk="0" hangingPunct="1">
                        <a:lnSpc>
                          <a:spcPct val="100000"/>
                        </a:lnSpc>
                        <a:spcBef>
                          <a:spcPts val="0"/>
                        </a:spcBef>
                        <a:spcAft>
                          <a:spcPct val="0"/>
                        </a:spcAft>
                        <a:buClr>
                          <a:schemeClr val="accent1"/>
                        </a:buClr>
                        <a:buSzPct val="65000"/>
                        <a:buFont typeface="Wingdings" pitchFamily="2" charset="2"/>
                        <a:buNone/>
                        <a:tabLst/>
                      </a:pPr>
                      <a:r>
                        <a:rPr kumimoji="0" lang="en-US" sz="3000" b="1" i="0" u="none" strike="noStrike" cap="none" normalizeH="0" baseline="0" dirty="0" smtClean="0">
                          <a:ln>
                            <a:noFill/>
                          </a:ln>
                          <a:solidFill>
                            <a:schemeClr val="tx1"/>
                          </a:solidFill>
                          <a:effectLst/>
                          <a:latin typeface="Arial" charset="0"/>
                        </a:rPr>
                        <a:t>Doer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
                          <a:schemeClr val="accent1"/>
                        </a:buClr>
                        <a:buSzPct val="65000"/>
                        <a:buFont typeface="Wingdings" pitchFamily="2" charset="2"/>
                        <a:buNone/>
                        <a:tabLst/>
                      </a:pPr>
                      <a:r>
                        <a:rPr kumimoji="0" lang="en-US" sz="3000" b="1" i="0" u="none" strike="noStrike" cap="none" normalizeH="0" baseline="0" smtClean="0">
                          <a:ln>
                            <a:noFill/>
                          </a:ln>
                          <a:solidFill>
                            <a:schemeClr val="tx1"/>
                          </a:solidFill>
                          <a:effectLst/>
                          <a:latin typeface="Arial" charset="0"/>
                        </a:rPr>
                        <a:t>Developer</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362450">
                <a:tc>
                  <a:txBody>
                    <a:bodyPr/>
                    <a:lstStyle/>
                    <a:p>
                      <a:pPr marL="350838" marR="0" lvl="0" indent="-350838" algn="l" defTabSz="914400" rtl="0" eaLnBrk="1" fontAlgn="base" latinLnBrk="0" hangingPunct="1">
                        <a:lnSpc>
                          <a:spcPct val="100000"/>
                        </a:lnSpc>
                        <a:spcBef>
                          <a:spcPts val="0"/>
                        </a:spcBef>
                        <a:spcAft>
                          <a:spcPct val="0"/>
                        </a:spcAft>
                        <a:buClr>
                          <a:schemeClr val="accent1"/>
                        </a:buClr>
                        <a:buSzPct val="65000"/>
                        <a:buFont typeface="Wingdings" pitchFamily="2" charset="2"/>
                        <a:buChar char="n"/>
                        <a:tabLst/>
                      </a:pPr>
                      <a:r>
                        <a:rPr kumimoji="0" lang="en-US" sz="2800" b="0" i="0" u="none" strike="noStrike" cap="none" normalizeH="0" baseline="0" dirty="0" smtClean="0">
                          <a:ln>
                            <a:noFill/>
                          </a:ln>
                          <a:solidFill>
                            <a:schemeClr val="tx1"/>
                          </a:solidFill>
                          <a:effectLst/>
                          <a:latin typeface="Arial" charset="0"/>
                        </a:rPr>
                        <a:t>Performing tasks and achieving targets</a:t>
                      </a:r>
                    </a:p>
                    <a:p>
                      <a:pPr marL="350838" marR="0" lvl="0" indent="-350838" algn="l" defTabSz="914400" rtl="0" eaLnBrk="1" fontAlgn="base" latinLnBrk="0" hangingPunct="1">
                        <a:lnSpc>
                          <a:spcPct val="100000"/>
                        </a:lnSpc>
                        <a:spcBef>
                          <a:spcPts val="0"/>
                        </a:spcBef>
                        <a:spcAft>
                          <a:spcPct val="0"/>
                        </a:spcAft>
                        <a:buClr>
                          <a:schemeClr val="accent1"/>
                        </a:buClr>
                        <a:buSzPct val="65000"/>
                        <a:buFont typeface="Wingdings" pitchFamily="2" charset="2"/>
                        <a:buChar char="n"/>
                        <a:tabLst/>
                      </a:pPr>
                      <a:r>
                        <a:rPr kumimoji="0" lang="en-US" sz="2800" b="0" i="0" u="none" strike="noStrike" cap="none" normalizeH="0" baseline="0" dirty="0" smtClean="0">
                          <a:ln>
                            <a:noFill/>
                          </a:ln>
                          <a:solidFill>
                            <a:schemeClr val="tx1"/>
                          </a:solidFill>
                          <a:effectLst/>
                          <a:latin typeface="Arial" charset="0"/>
                        </a:rPr>
                        <a:t>Do not like delegating, prefer to lead by example</a:t>
                      </a:r>
                    </a:p>
                    <a:p>
                      <a:pPr marL="350838" marR="0" lvl="0" indent="-350838" algn="l" defTabSz="914400" rtl="0" eaLnBrk="1" fontAlgn="base" latinLnBrk="0" hangingPunct="1">
                        <a:lnSpc>
                          <a:spcPct val="100000"/>
                        </a:lnSpc>
                        <a:spcBef>
                          <a:spcPts val="0"/>
                        </a:spcBef>
                        <a:spcAft>
                          <a:spcPct val="0"/>
                        </a:spcAft>
                        <a:buClr>
                          <a:schemeClr val="accent1"/>
                        </a:buClr>
                        <a:buSzPct val="65000"/>
                        <a:buFont typeface="Wingdings" pitchFamily="2" charset="2"/>
                        <a:buChar char="n"/>
                        <a:tabLst/>
                      </a:pPr>
                      <a:r>
                        <a:rPr kumimoji="0" lang="en-US" sz="2800" b="0" i="0" u="none" strike="noStrike" cap="none" normalizeH="0" baseline="0" dirty="0" smtClean="0">
                          <a:ln>
                            <a:noFill/>
                          </a:ln>
                          <a:solidFill>
                            <a:schemeClr val="tx1"/>
                          </a:solidFill>
                          <a:effectLst/>
                          <a:latin typeface="Arial" charset="0"/>
                        </a:rPr>
                        <a:t>Doing as much as can</a:t>
                      </a:r>
                    </a:p>
                    <a:p>
                      <a:pPr marL="350838" marR="0" lvl="0" indent="-350838" algn="l" defTabSz="914400" rtl="0" eaLnBrk="1" fontAlgn="base" latinLnBrk="0" hangingPunct="1">
                        <a:lnSpc>
                          <a:spcPct val="100000"/>
                        </a:lnSpc>
                        <a:spcBef>
                          <a:spcPts val="0"/>
                        </a:spcBef>
                        <a:spcAft>
                          <a:spcPct val="0"/>
                        </a:spcAft>
                        <a:buClr>
                          <a:schemeClr val="accent1"/>
                        </a:buClr>
                        <a:buSzPct val="65000"/>
                        <a:buFont typeface="Wingdings" pitchFamily="2" charset="2"/>
                        <a:buChar char="n"/>
                        <a:tabLst/>
                      </a:pPr>
                      <a:r>
                        <a:rPr kumimoji="0" lang="en-US" sz="2800" b="0" i="0" u="none" strike="noStrike" cap="none" normalizeH="0" baseline="0" dirty="0" smtClean="0">
                          <a:ln>
                            <a:noFill/>
                          </a:ln>
                          <a:solidFill>
                            <a:schemeClr val="tx1"/>
                          </a:solidFill>
                          <a:effectLst/>
                          <a:latin typeface="Arial" charset="0"/>
                        </a:rPr>
                        <a:t>Do not invest time in developing the capabilities of their people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350838" marR="0" lvl="0" indent="-350838" algn="l" defTabSz="914400" rtl="0" eaLnBrk="1" fontAlgn="base" latinLnBrk="0" hangingPunct="1">
                        <a:lnSpc>
                          <a:spcPct val="100000"/>
                        </a:lnSpc>
                        <a:spcBef>
                          <a:spcPts val="0"/>
                        </a:spcBef>
                        <a:spcAft>
                          <a:spcPct val="0"/>
                        </a:spcAft>
                        <a:buClr>
                          <a:schemeClr val="accent1"/>
                        </a:buClr>
                        <a:buSzPct val="65000"/>
                        <a:buFont typeface="Wingdings" pitchFamily="2" charset="2"/>
                        <a:buChar char="n"/>
                        <a:tabLst/>
                      </a:pPr>
                      <a:r>
                        <a:rPr kumimoji="0" lang="en-US" sz="2700" b="0" i="0" u="none" strike="noStrike" cap="none" normalizeH="0" baseline="0" dirty="0" smtClean="0">
                          <a:ln>
                            <a:noFill/>
                          </a:ln>
                          <a:solidFill>
                            <a:schemeClr val="tx1"/>
                          </a:solidFill>
                          <a:effectLst/>
                          <a:latin typeface="Arial" charset="0"/>
                        </a:rPr>
                        <a:t>Enabling the team to perform tasks and achieve targets</a:t>
                      </a:r>
                    </a:p>
                    <a:p>
                      <a:pPr marL="350838" marR="0" lvl="0" indent="-350838" algn="l" defTabSz="914400" rtl="0" eaLnBrk="1" fontAlgn="base" latinLnBrk="0" hangingPunct="1">
                        <a:lnSpc>
                          <a:spcPct val="100000"/>
                        </a:lnSpc>
                        <a:spcBef>
                          <a:spcPts val="0"/>
                        </a:spcBef>
                        <a:spcAft>
                          <a:spcPct val="0"/>
                        </a:spcAft>
                        <a:buClr>
                          <a:schemeClr val="accent1"/>
                        </a:buClr>
                        <a:buSzPct val="65000"/>
                        <a:buFont typeface="Wingdings" pitchFamily="2" charset="2"/>
                        <a:buChar char="n"/>
                        <a:tabLst/>
                      </a:pPr>
                      <a:r>
                        <a:rPr kumimoji="0" lang="en-US" sz="2700" b="0" i="0" u="none" strike="noStrike" cap="none" normalizeH="0" baseline="0" dirty="0" smtClean="0">
                          <a:ln>
                            <a:noFill/>
                          </a:ln>
                          <a:solidFill>
                            <a:schemeClr val="tx1"/>
                          </a:solidFill>
                          <a:effectLst/>
                          <a:latin typeface="Arial" charset="0"/>
                        </a:rPr>
                        <a:t>Delegate as much as possible to have time for strategic functions</a:t>
                      </a:r>
                    </a:p>
                    <a:p>
                      <a:pPr marL="350838" marR="0" lvl="0" indent="-350838" algn="l" defTabSz="914400" rtl="0" eaLnBrk="1" fontAlgn="base" latinLnBrk="0" hangingPunct="1">
                        <a:lnSpc>
                          <a:spcPct val="100000"/>
                        </a:lnSpc>
                        <a:spcBef>
                          <a:spcPts val="0"/>
                        </a:spcBef>
                        <a:spcAft>
                          <a:spcPct val="0"/>
                        </a:spcAft>
                        <a:buClr>
                          <a:schemeClr val="accent1"/>
                        </a:buClr>
                        <a:buSzPct val="65000"/>
                        <a:buFont typeface="Wingdings" pitchFamily="2" charset="2"/>
                        <a:buChar char="n"/>
                        <a:tabLst/>
                      </a:pPr>
                      <a:r>
                        <a:rPr kumimoji="0" lang="en-US" sz="2700" b="0" i="0" u="none" strike="noStrike" cap="none" normalizeH="0" baseline="0" dirty="0" smtClean="0">
                          <a:ln>
                            <a:noFill/>
                          </a:ln>
                          <a:solidFill>
                            <a:schemeClr val="tx1"/>
                          </a:solidFill>
                          <a:effectLst/>
                          <a:latin typeface="Arial" charset="0"/>
                        </a:rPr>
                        <a:t>Motivating and supporting to take increasing responsibility</a:t>
                      </a:r>
                    </a:p>
                    <a:p>
                      <a:pPr marL="350838" marR="0" lvl="0" indent="-350838" algn="l" defTabSz="914400" rtl="0" eaLnBrk="1" fontAlgn="base" latinLnBrk="0" hangingPunct="1">
                        <a:lnSpc>
                          <a:spcPct val="100000"/>
                        </a:lnSpc>
                        <a:spcBef>
                          <a:spcPts val="0"/>
                        </a:spcBef>
                        <a:spcAft>
                          <a:spcPct val="0"/>
                        </a:spcAft>
                        <a:buClr>
                          <a:schemeClr val="accent1"/>
                        </a:buClr>
                        <a:buSzPct val="65000"/>
                        <a:buFont typeface="Wingdings" pitchFamily="2" charset="2"/>
                        <a:buChar char="n"/>
                        <a:tabLst/>
                      </a:pPr>
                      <a:r>
                        <a:rPr kumimoji="0" lang="en-US" sz="2700" b="0" i="0" u="none" strike="noStrike" cap="none" normalizeH="0" baseline="0" dirty="0" smtClean="0">
                          <a:ln>
                            <a:noFill/>
                          </a:ln>
                          <a:solidFill>
                            <a:schemeClr val="tx1"/>
                          </a:solidFill>
                          <a:effectLst/>
                          <a:latin typeface="Arial" charset="0"/>
                        </a:rPr>
                        <a:t>Invest considerable time in developing the capabilities of people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5" name="Rectangle 4"/>
          <p:cNvSpPr>
            <a:spLocks noChangeArrowheads="1"/>
          </p:cNvSpPr>
          <p:nvPr/>
        </p:nvSpPr>
        <p:spPr bwMode="auto">
          <a:xfrm>
            <a:off x="0" y="6096000"/>
            <a:ext cx="9144000" cy="830263"/>
          </a:xfrm>
          <a:prstGeom prst="rect">
            <a:avLst/>
          </a:prstGeom>
          <a:noFill/>
          <a:ln w="9525">
            <a:noFill/>
            <a:miter lim="800000"/>
            <a:headEnd/>
            <a:tailEnd/>
          </a:ln>
        </p:spPr>
        <p:txBody>
          <a:bodyPr>
            <a:spAutoFit/>
          </a:bodyPr>
          <a:lstStyle/>
          <a:p>
            <a:r>
              <a:rPr lang="en-US" sz="2400"/>
              <a:t>Depends on several factors: nature of work, capabilities of people, organisational culture, own preferences, etc.</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60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566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 grpId="0"/>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a:xfrm>
            <a:off x="457200" y="76200"/>
            <a:ext cx="8229600" cy="762000"/>
          </a:xfrm>
        </p:spPr>
        <p:txBody>
          <a:bodyPr/>
          <a:lstStyle/>
          <a:p>
            <a:r>
              <a:rPr lang="en-US" b="1" u="sng" dirty="0" smtClean="0">
                <a:effectLst>
                  <a:outerShdw blurRad="38100" dist="38100" dir="2700000" algn="tl">
                    <a:srgbClr val="000000">
                      <a:alpha val="43137"/>
                    </a:srgbClr>
                  </a:outerShdw>
                </a:effectLst>
              </a:rPr>
              <a:t>Exercise – </a:t>
            </a:r>
            <a:r>
              <a:rPr lang="en-US" b="1" dirty="0" smtClean="0">
                <a:effectLst>
                  <a:outerShdw blurRad="38100" dist="38100" dir="2700000" algn="tl">
                    <a:srgbClr val="000000">
                      <a:alpha val="43137"/>
                    </a:srgbClr>
                  </a:outerShdw>
                </a:effectLst>
              </a:rPr>
              <a:t>Types of Manager </a:t>
            </a:r>
          </a:p>
        </p:txBody>
      </p:sp>
      <p:sp>
        <p:nvSpPr>
          <p:cNvPr id="3" name="Content Placeholder 2"/>
          <p:cNvSpPr>
            <a:spLocks noGrp="1"/>
          </p:cNvSpPr>
          <p:nvPr>
            <p:ph idx="1"/>
          </p:nvPr>
        </p:nvSpPr>
        <p:spPr>
          <a:xfrm>
            <a:off x="228600" y="1066800"/>
            <a:ext cx="8686800" cy="5715000"/>
          </a:xfrm>
        </p:spPr>
        <p:txBody>
          <a:bodyPr/>
          <a:lstStyle/>
          <a:p>
            <a:pPr marL="0" lvl="1" indent="0">
              <a:buFont typeface="Wingdings" pitchFamily="2" charset="2"/>
              <a:buNone/>
            </a:pPr>
            <a:r>
              <a:rPr lang="en-US" sz="3200" smtClean="0"/>
              <a:t>Now, place a mark on the line below to indicate where you think you are on the continuum between the two.</a:t>
            </a:r>
          </a:p>
          <a:p>
            <a:pPr marL="0" lvl="1" indent="0">
              <a:buFont typeface="Wingdings" pitchFamily="2" charset="2"/>
              <a:buNone/>
            </a:pPr>
            <a:endParaRPr lang="en-US" sz="1200" smtClean="0"/>
          </a:p>
          <a:p>
            <a:pPr marL="0" lvl="1" indent="0">
              <a:buFont typeface="Wingdings" pitchFamily="2" charset="2"/>
              <a:buNone/>
            </a:pPr>
            <a:r>
              <a:rPr lang="en-US" sz="3200" b="1" smtClean="0"/>
              <a:t>	</a:t>
            </a:r>
            <a:r>
              <a:rPr lang="en-US" sz="3600" b="1" smtClean="0"/>
              <a:t>Doer …………………….Developer</a:t>
            </a:r>
            <a:r>
              <a:rPr lang="en-US" sz="3600" smtClean="0"/>
              <a:t> </a:t>
            </a:r>
            <a:endParaRPr lang="en-US" sz="3200" smtClean="0"/>
          </a:p>
          <a:p>
            <a:pPr marL="0" lvl="1" indent="0">
              <a:buFont typeface="Wingdings" pitchFamily="2" charset="2"/>
              <a:buNone/>
            </a:pPr>
            <a:r>
              <a:rPr lang="en-US" sz="3200" smtClean="0"/>
              <a:t>Most effective way of		Want someone getting the job done 		for a more</a:t>
            </a:r>
          </a:p>
          <a:p>
            <a:pPr marL="0" lvl="1" indent="0">
              <a:buFont typeface="Wingdings" pitchFamily="2" charset="2"/>
              <a:buNone/>
            </a:pPr>
            <a:r>
              <a:rPr lang="en-US" sz="3200" smtClean="0"/>
              <a:t>on time					senior position</a:t>
            </a:r>
          </a:p>
        </p:txBody>
      </p:sp>
      <p:sp>
        <p:nvSpPr>
          <p:cNvPr id="4" name="Slide Number Placeholder 3"/>
          <p:cNvSpPr>
            <a:spLocks noGrp="1"/>
          </p:cNvSpPr>
          <p:nvPr>
            <p:ph type="sldNum" sz="quarter" idx="12"/>
          </p:nvPr>
        </p:nvSpPr>
        <p:spPr>
          <a:xfrm>
            <a:off x="8001000" y="6243638"/>
            <a:ext cx="685800" cy="457200"/>
          </a:xfrm>
        </p:spPr>
        <p:txBody>
          <a:bodyPr/>
          <a:lstStyle/>
          <a:p>
            <a:pPr>
              <a:defRPr/>
            </a:pPr>
            <a:fld id="{D19F2800-5100-41B3-820A-DD8BD5F45577}" type="slidenum">
              <a:rPr lang="en-US" altLang="en-US" smtClean="0"/>
              <a:pPr>
                <a:defRPr/>
              </a:pPr>
              <a:t>15</a:t>
            </a:fld>
            <a:endParaRPr lang="en-US"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33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381000" y="277813"/>
            <a:ext cx="8763000" cy="788987"/>
          </a:xfrm>
        </p:spPr>
        <p:txBody>
          <a:bodyPr/>
          <a:lstStyle/>
          <a:p>
            <a:pPr eaLnBrk="1" hangingPunct="1">
              <a:defRPr/>
            </a:pPr>
            <a:r>
              <a:rPr lang="en-US" sz="3900" b="1" u="sng" dirty="0" smtClean="0">
                <a:effectLst>
                  <a:outerShdw blurRad="38100" dist="38100" dir="2700000" algn="tl">
                    <a:srgbClr val="000000">
                      <a:alpha val="43137"/>
                    </a:srgbClr>
                  </a:outerShdw>
                </a:effectLst>
              </a:rPr>
              <a:t>Traditional vs. Entrepreneurial Manager</a:t>
            </a:r>
          </a:p>
        </p:txBody>
      </p:sp>
      <p:graphicFrame>
        <p:nvGraphicFramePr>
          <p:cNvPr id="5" name="Table Placeholder 4"/>
          <p:cNvGraphicFramePr>
            <a:graphicFrameLocks noGrp="1"/>
          </p:cNvGraphicFramePr>
          <p:nvPr>
            <p:ph type="tbl" idx="1"/>
          </p:nvPr>
        </p:nvGraphicFramePr>
        <p:xfrm>
          <a:off x="228600" y="1219200"/>
          <a:ext cx="8763000" cy="4953000"/>
        </p:xfrm>
        <a:graphic>
          <a:graphicData uri="http://schemas.openxmlformats.org/drawingml/2006/table">
            <a:tbl>
              <a:tblPr firstRow="1" bandRow="1">
                <a:tableStyleId>{5C22544A-7EE6-4342-B048-85BDC9FD1C3A}</a:tableStyleId>
              </a:tblPr>
              <a:tblGrid>
                <a:gridCol w="4381500"/>
                <a:gridCol w="4381500"/>
              </a:tblGrid>
              <a:tr h="550333">
                <a:tc>
                  <a:txBody>
                    <a:bodyPr/>
                    <a:lstStyle/>
                    <a:p>
                      <a:pPr algn="ctr"/>
                      <a:r>
                        <a:rPr lang="en-US" sz="2400" dirty="0" smtClean="0"/>
                        <a:t>Traditional Manager</a:t>
                      </a:r>
                      <a:endParaRPr lang="en-US" sz="2400" dirty="0"/>
                    </a:p>
                  </a:txBody>
                  <a:tcPr/>
                </a:tc>
                <a:tc>
                  <a:txBody>
                    <a:bodyPr/>
                    <a:lstStyle/>
                    <a:p>
                      <a:pPr algn="ctr"/>
                      <a:r>
                        <a:rPr lang="en-US" sz="2400" dirty="0" smtClean="0"/>
                        <a:t>Entrepreneurial</a:t>
                      </a:r>
                      <a:r>
                        <a:rPr lang="en-US" sz="2400" baseline="0" dirty="0" smtClean="0"/>
                        <a:t> Manager</a:t>
                      </a:r>
                      <a:endParaRPr lang="en-US" sz="2400" dirty="0"/>
                    </a:p>
                  </a:txBody>
                  <a:tcPr/>
                </a:tc>
              </a:tr>
              <a:tr h="4402667">
                <a:tc>
                  <a:txBody>
                    <a:bodyPr/>
                    <a:lstStyle/>
                    <a:p>
                      <a:pPr marL="236538" indent="-236538">
                        <a:buFont typeface="Arial" pitchFamily="34" charset="0"/>
                        <a:buChar char="•"/>
                      </a:pPr>
                      <a:r>
                        <a:rPr lang="en-US" sz="2000" dirty="0" smtClean="0"/>
                        <a:t>Tries</a:t>
                      </a:r>
                      <a:r>
                        <a:rPr lang="en-US" sz="2000" baseline="0" dirty="0" smtClean="0"/>
                        <a:t> to avoid mistakes</a:t>
                      </a:r>
                    </a:p>
                    <a:p>
                      <a:pPr marL="236538" indent="-236538">
                        <a:buFont typeface="Arial" pitchFamily="34" charset="0"/>
                        <a:buChar char="•"/>
                      </a:pPr>
                      <a:r>
                        <a:rPr lang="en-US" sz="2000" baseline="0" dirty="0" smtClean="0"/>
                        <a:t>Postpones recognizing failure</a:t>
                      </a:r>
                    </a:p>
                    <a:p>
                      <a:pPr marL="236538" indent="-236538">
                        <a:buFont typeface="Arial" pitchFamily="34" charset="0"/>
                        <a:buChar char="•"/>
                      </a:pPr>
                      <a:r>
                        <a:rPr lang="en-US" sz="2000" baseline="0" dirty="0" smtClean="0"/>
                        <a:t>Agrees with those in power</a:t>
                      </a:r>
                    </a:p>
                    <a:p>
                      <a:pPr marL="236538" indent="-236538">
                        <a:buFont typeface="Arial" pitchFamily="34" charset="0"/>
                        <a:buChar char="•"/>
                      </a:pPr>
                      <a:r>
                        <a:rPr lang="en-US" sz="2000" baseline="0" dirty="0" smtClean="0"/>
                        <a:t>Wants to please top management</a:t>
                      </a:r>
                    </a:p>
                    <a:p>
                      <a:pPr marL="236538" indent="-236538">
                        <a:buFont typeface="Arial" pitchFamily="34" charset="0"/>
                        <a:buChar char="•"/>
                      </a:pPr>
                      <a:r>
                        <a:rPr lang="en-US" sz="2000" baseline="0" dirty="0" smtClean="0"/>
                        <a:t>Likes the system and sees it as nurturing and protective</a:t>
                      </a:r>
                    </a:p>
                    <a:p>
                      <a:pPr marL="236538" indent="-236538">
                        <a:buFont typeface="Arial" pitchFamily="34" charset="0"/>
                        <a:buChar char="•"/>
                      </a:pPr>
                      <a:r>
                        <a:rPr lang="en-US" sz="2000" baseline="0" dirty="0" smtClean="0"/>
                        <a:t>Works out problems by working within the system</a:t>
                      </a:r>
                    </a:p>
                    <a:p>
                      <a:pPr marL="236538" indent="-236538">
                        <a:buFont typeface="Arial" pitchFamily="34" charset="0"/>
                        <a:buChar char="•"/>
                      </a:pPr>
                      <a:r>
                        <a:rPr lang="en-US" sz="2000" baseline="0" dirty="0" smtClean="0"/>
                        <a:t>Utilizes the hierarchy as a basic power differentiation between levels</a:t>
                      </a:r>
                      <a:endParaRPr lang="en-US" sz="2000" dirty="0"/>
                    </a:p>
                  </a:txBody>
                  <a:tcPr/>
                </a:tc>
                <a:tc>
                  <a:txBody>
                    <a:bodyPr/>
                    <a:lstStyle/>
                    <a:p>
                      <a:pPr marL="236538" indent="-236538">
                        <a:buFont typeface="Arial" pitchFamily="34" charset="0"/>
                        <a:buChar char="•"/>
                      </a:pPr>
                      <a:r>
                        <a:rPr lang="en-US" sz="2000" dirty="0" smtClean="0"/>
                        <a:t>Is wiling to make mistakes in order to learn</a:t>
                      </a:r>
                    </a:p>
                    <a:p>
                      <a:pPr marL="236538" indent="-236538">
                        <a:buFont typeface="Arial" pitchFamily="34" charset="0"/>
                        <a:buChar char="•"/>
                      </a:pPr>
                      <a:r>
                        <a:rPr lang="en-US" sz="2000" dirty="0" smtClean="0"/>
                        <a:t>Admits mistakes and moves</a:t>
                      </a:r>
                      <a:r>
                        <a:rPr lang="en-US" sz="2000" baseline="0" dirty="0" smtClean="0"/>
                        <a:t> on</a:t>
                      </a:r>
                    </a:p>
                    <a:p>
                      <a:pPr marL="236538" indent="-236538">
                        <a:buFont typeface="Arial" pitchFamily="34" charset="0"/>
                        <a:buChar char="•"/>
                      </a:pPr>
                      <a:r>
                        <a:rPr lang="en-US" sz="2000" baseline="0" dirty="0" smtClean="0"/>
                        <a:t>Gets those in power to be committed to what should be done</a:t>
                      </a:r>
                    </a:p>
                    <a:p>
                      <a:pPr marL="236538" indent="-236538">
                        <a:buFont typeface="Arial" pitchFamily="34" charset="0"/>
                        <a:buChar char="•"/>
                      </a:pPr>
                      <a:r>
                        <a:rPr lang="en-US" sz="2000" baseline="0" dirty="0" smtClean="0"/>
                        <a:t>Wants to please sponsors, customers and staff</a:t>
                      </a:r>
                    </a:p>
                    <a:p>
                      <a:pPr marL="236538" indent="-236538">
                        <a:buFont typeface="Arial" pitchFamily="34" charset="0"/>
                        <a:buChar char="•"/>
                      </a:pPr>
                      <a:r>
                        <a:rPr lang="en-US" sz="2000" baseline="0" dirty="0" smtClean="0"/>
                        <a:t>Dislikes the system and learns how to manipulate it</a:t>
                      </a:r>
                    </a:p>
                    <a:p>
                      <a:pPr marL="236538" indent="-236538">
                        <a:buFont typeface="Arial" pitchFamily="34" charset="0"/>
                        <a:buChar char="•"/>
                      </a:pPr>
                      <a:r>
                        <a:rPr lang="en-US" sz="2000" baseline="0" dirty="0" smtClean="0"/>
                        <a:t>Works out problems by learning how to bypass the system</a:t>
                      </a:r>
                    </a:p>
                    <a:p>
                      <a:pPr marL="236538" indent="-236538">
                        <a:buFont typeface="Arial" pitchFamily="34" charset="0"/>
                        <a:buChar char="•"/>
                      </a:pPr>
                      <a:r>
                        <a:rPr lang="en-US" sz="2000" baseline="0" dirty="0" smtClean="0"/>
                        <a:t>Uses the hierarchy as only a tool for getting things done more efficiently</a:t>
                      </a:r>
                      <a:endParaRPr lang="en-US" sz="2000" dirty="0"/>
                    </a:p>
                  </a:txBody>
                  <a:tcPr/>
                </a:tc>
              </a:tr>
            </a:tbl>
          </a:graphicData>
        </a:graphic>
      </p:graphicFrame>
      <p:sp>
        <p:nvSpPr>
          <p:cNvPr id="4" name="Slide Number Placeholder 3"/>
          <p:cNvSpPr>
            <a:spLocks noGrp="1"/>
          </p:cNvSpPr>
          <p:nvPr>
            <p:ph type="sldNum" sz="quarter" idx="12"/>
          </p:nvPr>
        </p:nvSpPr>
        <p:spPr/>
        <p:txBody>
          <a:bodyPr/>
          <a:lstStyle/>
          <a:p>
            <a:pPr>
              <a:defRPr/>
            </a:pPr>
            <a:fld id="{5AED3839-3791-4360-A749-B8DB429CA054}" type="slidenum">
              <a:rPr lang="en-US" altLang="en-US"/>
              <a:pPr>
                <a:defRPr/>
              </a:pPr>
              <a:t>16</a:t>
            </a:fld>
            <a:endParaRPr lang="en-US" altLang="en-US"/>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Slide Number Placeholder 5"/>
          <p:cNvSpPr>
            <a:spLocks noGrp="1"/>
          </p:cNvSpPr>
          <p:nvPr>
            <p:ph type="sldNum" sz="quarter" idx="12"/>
          </p:nvPr>
        </p:nvSpPr>
        <p:spPr/>
        <p:txBody>
          <a:bodyPr/>
          <a:lstStyle/>
          <a:p>
            <a:pPr>
              <a:defRPr/>
            </a:pPr>
            <a:fld id="{71D94C52-25EE-4EBF-BE6A-722B93219A9C}" type="slidenum">
              <a:rPr lang="en-US" altLang="en-US"/>
              <a:pPr>
                <a:defRPr/>
              </a:pPr>
              <a:t>17</a:t>
            </a:fld>
            <a:endParaRPr lang="en-US" altLang="en-US"/>
          </a:p>
        </p:txBody>
      </p:sp>
      <p:sp>
        <p:nvSpPr>
          <p:cNvPr id="38917" name="Rectangle 5"/>
          <p:cNvSpPr>
            <a:spLocks noChangeArrowheads="1"/>
          </p:cNvSpPr>
          <p:nvPr/>
        </p:nvSpPr>
        <p:spPr bwMode="auto">
          <a:xfrm>
            <a:off x="452438" y="1066800"/>
            <a:ext cx="8239125" cy="5343525"/>
          </a:xfrm>
          <a:prstGeom prst="rect">
            <a:avLst/>
          </a:prstGeom>
          <a:noFill/>
          <a:ln w="12700">
            <a:solidFill>
              <a:schemeClr val="tx1"/>
            </a:solidFill>
            <a:miter lim="800000"/>
            <a:headEnd/>
            <a:tailEnd/>
          </a:ln>
        </p:spPr>
        <p:txBody>
          <a:bodyPr wrap="none" anchor="ctr"/>
          <a:lstStyle/>
          <a:p>
            <a:endParaRPr lang="en-US"/>
          </a:p>
        </p:txBody>
      </p:sp>
      <p:sp>
        <p:nvSpPr>
          <p:cNvPr id="38918" name="AutoShape 6"/>
          <p:cNvSpPr>
            <a:spLocks noChangeArrowheads="1"/>
          </p:cNvSpPr>
          <p:nvPr/>
        </p:nvSpPr>
        <p:spPr bwMode="auto">
          <a:xfrm>
            <a:off x="1962150" y="1347788"/>
            <a:ext cx="5207000" cy="4826000"/>
          </a:xfrm>
          <a:prstGeom prst="triangle">
            <a:avLst>
              <a:gd name="adj" fmla="val 49968"/>
            </a:avLst>
          </a:prstGeom>
          <a:solidFill>
            <a:srgbClr val="FFFF00"/>
          </a:solidFill>
          <a:ln w="25400">
            <a:solidFill>
              <a:srgbClr val="414141"/>
            </a:solidFill>
            <a:miter lim="800000"/>
            <a:headEnd/>
            <a:tailEnd/>
          </a:ln>
        </p:spPr>
        <p:txBody>
          <a:bodyPr wrap="none" anchor="ctr"/>
          <a:lstStyle/>
          <a:p>
            <a:endParaRPr lang="en-US"/>
          </a:p>
        </p:txBody>
      </p:sp>
      <p:sp>
        <p:nvSpPr>
          <p:cNvPr id="38919" name="Line 7"/>
          <p:cNvSpPr>
            <a:spLocks noChangeShapeType="1"/>
          </p:cNvSpPr>
          <p:nvPr/>
        </p:nvSpPr>
        <p:spPr bwMode="auto">
          <a:xfrm>
            <a:off x="3209925" y="4173538"/>
            <a:ext cx="2714625" cy="0"/>
          </a:xfrm>
          <a:prstGeom prst="line">
            <a:avLst/>
          </a:prstGeom>
          <a:noFill/>
          <a:ln w="12700">
            <a:solidFill>
              <a:srgbClr val="414141"/>
            </a:solidFill>
            <a:round/>
            <a:headEnd/>
            <a:tailEnd/>
          </a:ln>
        </p:spPr>
        <p:txBody>
          <a:bodyPr wrap="none" anchor="ctr"/>
          <a:lstStyle/>
          <a:p>
            <a:endParaRPr lang="en-US"/>
          </a:p>
        </p:txBody>
      </p:sp>
      <p:sp>
        <p:nvSpPr>
          <p:cNvPr id="38920" name="Line 8"/>
          <p:cNvSpPr>
            <a:spLocks noChangeShapeType="1"/>
          </p:cNvSpPr>
          <p:nvPr/>
        </p:nvSpPr>
        <p:spPr bwMode="auto">
          <a:xfrm>
            <a:off x="3819525" y="3106738"/>
            <a:ext cx="1495425" cy="0"/>
          </a:xfrm>
          <a:prstGeom prst="line">
            <a:avLst/>
          </a:prstGeom>
          <a:noFill/>
          <a:ln w="12700">
            <a:solidFill>
              <a:srgbClr val="414141"/>
            </a:solidFill>
            <a:round/>
            <a:headEnd/>
            <a:tailEnd/>
          </a:ln>
        </p:spPr>
        <p:txBody>
          <a:bodyPr wrap="none" anchor="ctr"/>
          <a:lstStyle/>
          <a:p>
            <a:endParaRPr lang="en-US"/>
          </a:p>
        </p:txBody>
      </p:sp>
      <p:sp>
        <p:nvSpPr>
          <p:cNvPr id="38921" name="Line 9"/>
          <p:cNvSpPr>
            <a:spLocks noChangeShapeType="1"/>
          </p:cNvSpPr>
          <p:nvPr/>
        </p:nvSpPr>
        <p:spPr bwMode="auto">
          <a:xfrm>
            <a:off x="2676525" y="5240338"/>
            <a:ext cx="3781425" cy="0"/>
          </a:xfrm>
          <a:prstGeom prst="line">
            <a:avLst/>
          </a:prstGeom>
          <a:noFill/>
          <a:ln w="12700">
            <a:solidFill>
              <a:srgbClr val="414141"/>
            </a:solidFill>
            <a:round/>
            <a:headEnd/>
            <a:tailEnd/>
          </a:ln>
        </p:spPr>
        <p:txBody>
          <a:bodyPr wrap="none" anchor="ctr"/>
          <a:lstStyle/>
          <a:p>
            <a:endParaRPr lang="en-US"/>
          </a:p>
        </p:txBody>
      </p:sp>
      <p:sp>
        <p:nvSpPr>
          <p:cNvPr id="38922" name="Rectangle 10"/>
          <p:cNvSpPr>
            <a:spLocks noChangeArrowheads="1"/>
          </p:cNvSpPr>
          <p:nvPr/>
        </p:nvSpPr>
        <p:spPr bwMode="auto">
          <a:xfrm>
            <a:off x="3913188" y="3316288"/>
            <a:ext cx="1366837" cy="698500"/>
          </a:xfrm>
          <a:prstGeom prst="rect">
            <a:avLst/>
          </a:prstGeom>
          <a:noFill/>
          <a:ln w="12700">
            <a:noFill/>
            <a:miter lim="800000"/>
            <a:headEnd/>
            <a:tailEnd/>
          </a:ln>
        </p:spPr>
        <p:txBody>
          <a:bodyPr wrap="none" lIns="90488" tIns="44450" rIns="90488" bIns="44450">
            <a:spAutoFit/>
          </a:bodyPr>
          <a:lstStyle/>
          <a:p>
            <a:pPr algn="ctr" eaLnBrk="0" hangingPunct="0"/>
            <a:r>
              <a:rPr lang="en-US" sz="2000" b="1">
                <a:solidFill>
                  <a:srgbClr val="414141"/>
                </a:solidFill>
              </a:rPr>
              <a:t>Middle</a:t>
            </a:r>
          </a:p>
          <a:p>
            <a:pPr algn="ctr" eaLnBrk="0" hangingPunct="0"/>
            <a:r>
              <a:rPr lang="en-US" sz="2000" b="1">
                <a:solidFill>
                  <a:srgbClr val="414141"/>
                </a:solidFill>
              </a:rPr>
              <a:t>Managers</a:t>
            </a:r>
          </a:p>
        </p:txBody>
      </p:sp>
      <p:sp>
        <p:nvSpPr>
          <p:cNvPr id="38923" name="Rectangle 11"/>
          <p:cNvSpPr>
            <a:spLocks noChangeArrowheads="1"/>
          </p:cNvSpPr>
          <p:nvPr/>
        </p:nvSpPr>
        <p:spPr bwMode="auto">
          <a:xfrm>
            <a:off x="3914775" y="4383088"/>
            <a:ext cx="1366838" cy="698500"/>
          </a:xfrm>
          <a:prstGeom prst="rect">
            <a:avLst/>
          </a:prstGeom>
          <a:noFill/>
          <a:ln w="12700">
            <a:noFill/>
            <a:miter lim="800000"/>
            <a:headEnd/>
            <a:tailEnd/>
          </a:ln>
        </p:spPr>
        <p:txBody>
          <a:bodyPr wrap="none" lIns="90488" tIns="44450" rIns="90488" bIns="44450">
            <a:spAutoFit/>
          </a:bodyPr>
          <a:lstStyle/>
          <a:p>
            <a:pPr algn="ctr" eaLnBrk="0" hangingPunct="0"/>
            <a:r>
              <a:rPr lang="en-US" sz="2000" b="1">
                <a:solidFill>
                  <a:srgbClr val="414141"/>
                </a:solidFill>
              </a:rPr>
              <a:t>First-Line</a:t>
            </a:r>
          </a:p>
          <a:p>
            <a:pPr algn="ctr" eaLnBrk="0" hangingPunct="0"/>
            <a:r>
              <a:rPr lang="en-US" sz="2000" b="1">
                <a:solidFill>
                  <a:srgbClr val="414141"/>
                </a:solidFill>
              </a:rPr>
              <a:t>Managers</a:t>
            </a:r>
          </a:p>
        </p:txBody>
      </p:sp>
      <p:sp>
        <p:nvSpPr>
          <p:cNvPr id="38924" name="Rectangle 12"/>
          <p:cNvSpPr>
            <a:spLocks noChangeArrowheads="1"/>
          </p:cNvSpPr>
          <p:nvPr/>
        </p:nvSpPr>
        <p:spPr bwMode="auto">
          <a:xfrm>
            <a:off x="3179763" y="5514975"/>
            <a:ext cx="2847975" cy="393700"/>
          </a:xfrm>
          <a:prstGeom prst="rect">
            <a:avLst/>
          </a:prstGeom>
          <a:noFill/>
          <a:ln w="12700">
            <a:noFill/>
            <a:miter lim="800000"/>
            <a:headEnd/>
            <a:tailEnd/>
          </a:ln>
        </p:spPr>
        <p:txBody>
          <a:bodyPr wrap="none" lIns="90488" tIns="44450" rIns="90488" bIns="44450">
            <a:spAutoFit/>
          </a:bodyPr>
          <a:lstStyle/>
          <a:p>
            <a:pPr algn="ctr" eaLnBrk="0" hangingPunct="0"/>
            <a:r>
              <a:rPr lang="en-US" sz="2000" b="1"/>
              <a:t>Front-Line Employees</a:t>
            </a:r>
            <a:endParaRPr lang="en-US" sz="2000" b="1">
              <a:solidFill>
                <a:srgbClr val="414141"/>
              </a:solidFill>
            </a:endParaRPr>
          </a:p>
        </p:txBody>
      </p:sp>
      <p:sp>
        <p:nvSpPr>
          <p:cNvPr id="38925" name="Rectangle 13"/>
          <p:cNvSpPr>
            <a:spLocks noChangeArrowheads="1"/>
          </p:cNvSpPr>
          <p:nvPr/>
        </p:nvSpPr>
        <p:spPr bwMode="auto">
          <a:xfrm>
            <a:off x="3913188" y="2173288"/>
            <a:ext cx="1366837" cy="698500"/>
          </a:xfrm>
          <a:prstGeom prst="rect">
            <a:avLst/>
          </a:prstGeom>
          <a:noFill/>
          <a:ln w="12700">
            <a:noFill/>
            <a:miter lim="800000"/>
            <a:headEnd/>
            <a:tailEnd/>
          </a:ln>
        </p:spPr>
        <p:txBody>
          <a:bodyPr wrap="none" lIns="90488" tIns="44450" rIns="90488" bIns="44450">
            <a:spAutoFit/>
          </a:bodyPr>
          <a:lstStyle/>
          <a:p>
            <a:pPr algn="ctr" eaLnBrk="0" hangingPunct="0"/>
            <a:r>
              <a:rPr lang="en-US" sz="2000" b="1">
                <a:solidFill>
                  <a:srgbClr val="414141"/>
                </a:solidFill>
              </a:rPr>
              <a:t>Top</a:t>
            </a:r>
          </a:p>
          <a:p>
            <a:pPr algn="ctr" eaLnBrk="0" hangingPunct="0"/>
            <a:r>
              <a:rPr lang="en-US" sz="2000" b="1">
                <a:solidFill>
                  <a:srgbClr val="414141"/>
                </a:solidFill>
              </a:rPr>
              <a:t>Managers</a:t>
            </a:r>
          </a:p>
        </p:txBody>
      </p:sp>
      <p:sp>
        <p:nvSpPr>
          <p:cNvPr id="38926" name="Rectangle 14"/>
          <p:cNvSpPr>
            <a:spLocks noChangeArrowheads="1"/>
          </p:cNvSpPr>
          <p:nvPr/>
        </p:nvSpPr>
        <p:spPr bwMode="auto">
          <a:xfrm>
            <a:off x="452438" y="6162675"/>
            <a:ext cx="8239125" cy="542925"/>
          </a:xfrm>
          <a:prstGeom prst="rect">
            <a:avLst/>
          </a:prstGeom>
          <a:solidFill>
            <a:schemeClr val="tx1"/>
          </a:solidFill>
          <a:ln w="12700">
            <a:solidFill>
              <a:schemeClr val="tx1"/>
            </a:solidFill>
            <a:miter lim="800000"/>
            <a:headEnd/>
            <a:tailEnd/>
          </a:ln>
        </p:spPr>
        <p:txBody>
          <a:bodyPr lIns="90488" tIns="44450" rIns="90488" bIns="44450" anchor="ctr"/>
          <a:lstStyle/>
          <a:p>
            <a:pPr algn="ctr"/>
            <a:r>
              <a:rPr lang="en-US" sz="3700" b="1">
                <a:solidFill>
                  <a:schemeClr val="bg1"/>
                </a:solidFill>
                <a:latin typeface="Garamond" pitchFamily="18" charset="0"/>
              </a:rPr>
              <a:t>The Levels of an Organization</a:t>
            </a:r>
          </a:p>
        </p:txBody>
      </p:sp>
      <p:sp>
        <p:nvSpPr>
          <p:cNvPr id="38927" name="Rectangle 15"/>
          <p:cNvSpPr>
            <a:spLocks noChangeArrowheads="1"/>
          </p:cNvSpPr>
          <p:nvPr/>
        </p:nvSpPr>
        <p:spPr bwMode="auto">
          <a:xfrm>
            <a:off x="692150" y="1219200"/>
            <a:ext cx="1638300" cy="819150"/>
          </a:xfrm>
          <a:prstGeom prst="rect">
            <a:avLst/>
          </a:prstGeom>
          <a:noFill/>
          <a:ln w="12700">
            <a:noFill/>
            <a:miter lim="800000"/>
            <a:headEnd/>
            <a:tailEnd/>
          </a:ln>
        </p:spPr>
        <p:txBody>
          <a:bodyPr wrap="none" lIns="90488" tIns="44450" rIns="90488" bIns="44450">
            <a:spAutoFit/>
          </a:bodyPr>
          <a:lstStyle/>
          <a:p>
            <a:pPr algn="ctr" eaLnBrk="0" hangingPunct="0"/>
            <a:r>
              <a:rPr lang="en-US" sz="2400" b="1"/>
              <a:t>Supervise</a:t>
            </a:r>
          </a:p>
          <a:p>
            <a:pPr algn="ctr" eaLnBrk="0" hangingPunct="0"/>
            <a:r>
              <a:rPr lang="en-US" sz="2400" b="1"/>
              <a:t>Others</a:t>
            </a:r>
          </a:p>
        </p:txBody>
      </p:sp>
      <p:sp>
        <p:nvSpPr>
          <p:cNvPr id="38928" name="Rectangle 16"/>
          <p:cNvSpPr>
            <a:spLocks noChangeArrowheads="1"/>
          </p:cNvSpPr>
          <p:nvPr/>
        </p:nvSpPr>
        <p:spPr bwMode="auto">
          <a:xfrm>
            <a:off x="7264400" y="5400675"/>
            <a:ext cx="1347788" cy="819150"/>
          </a:xfrm>
          <a:prstGeom prst="rect">
            <a:avLst/>
          </a:prstGeom>
          <a:noFill/>
          <a:ln w="12700">
            <a:noFill/>
            <a:miter lim="800000"/>
            <a:headEnd/>
            <a:tailEnd/>
          </a:ln>
        </p:spPr>
        <p:txBody>
          <a:bodyPr wrap="none" lIns="90488" tIns="44450" rIns="90488" bIns="44450">
            <a:spAutoFit/>
          </a:bodyPr>
          <a:lstStyle/>
          <a:p>
            <a:pPr algn="ctr" eaLnBrk="0" hangingPunct="0"/>
            <a:r>
              <a:rPr lang="en-US" sz="2400" b="1"/>
              <a:t>Work</a:t>
            </a:r>
          </a:p>
          <a:p>
            <a:pPr algn="ctr" eaLnBrk="0" hangingPunct="0"/>
            <a:r>
              <a:rPr lang="en-US" sz="2400" b="1"/>
              <a:t>on Jobs</a:t>
            </a:r>
          </a:p>
        </p:txBody>
      </p:sp>
      <p:sp>
        <p:nvSpPr>
          <p:cNvPr id="38929" name="Line 17"/>
          <p:cNvSpPr>
            <a:spLocks noChangeShapeType="1"/>
          </p:cNvSpPr>
          <p:nvPr/>
        </p:nvSpPr>
        <p:spPr bwMode="auto">
          <a:xfrm flipH="1" flipV="1">
            <a:off x="7913688" y="1289050"/>
            <a:ext cx="26987" cy="4060825"/>
          </a:xfrm>
          <a:prstGeom prst="line">
            <a:avLst/>
          </a:prstGeom>
          <a:noFill/>
          <a:ln w="25400">
            <a:solidFill>
              <a:schemeClr val="tx1"/>
            </a:solidFill>
            <a:round/>
            <a:headEnd/>
            <a:tailEnd type="triangle" w="med" len="med"/>
          </a:ln>
        </p:spPr>
        <p:txBody>
          <a:bodyPr wrap="none" anchor="ctr"/>
          <a:lstStyle/>
          <a:p>
            <a:endParaRPr lang="en-US"/>
          </a:p>
        </p:txBody>
      </p:sp>
      <p:sp>
        <p:nvSpPr>
          <p:cNvPr id="38930" name="Line 18"/>
          <p:cNvSpPr>
            <a:spLocks noChangeShapeType="1"/>
          </p:cNvSpPr>
          <p:nvPr/>
        </p:nvSpPr>
        <p:spPr bwMode="auto">
          <a:xfrm>
            <a:off x="1447800" y="2057400"/>
            <a:ext cx="0" cy="4010025"/>
          </a:xfrm>
          <a:prstGeom prst="line">
            <a:avLst/>
          </a:prstGeom>
          <a:noFill/>
          <a:ln w="25400">
            <a:solidFill>
              <a:schemeClr val="tx1"/>
            </a:solidFill>
            <a:round/>
            <a:headEnd/>
            <a:tailEnd type="triangle" w="med" len="med"/>
          </a:ln>
        </p:spPr>
        <p:txBody>
          <a:bodyPr wrap="none" anchor="ctr"/>
          <a:lstStyle/>
          <a:p>
            <a:endParaRPr lang="en-US"/>
          </a:p>
        </p:txBody>
      </p:sp>
      <p:sp>
        <p:nvSpPr>
          <p:cNvPr id="38931" name="Rectangle 19"/>
          <p:cNvSpPr>
            <a:spLocks noChangeArrowheads="1"/>
          </p:cNvSpPr>
          <p:nvPr/>
        </p:nvSpPr>
        <p:spPr bwMode="auto">
          <a:xfrm>
            <a:off x="457200" y="1295400"/>
            <a:ext cx="8229600" cy="715963"/>
          </a:xfrm>
          <a:prstGeom prst="rect">
            <a:avLst/>
          </a:prstGeom>
          <a:noFill/>
          <a:ln w="9525">
            <a:noFill/>
            <a:miter lim="800000"/>
            <a:headEnd/>
            <a:tailEnd/>
          </a:ln>
        </p:spPr>
        <p:txBody>
          <a:bodyPr/>
          <a:lstStyle/>
          <a:p>
            <a:endParaRPr lang="en-US" sz="4200" b="1">
              <a:solidFill>
                <a:schemeClr val="tx2"/>
              </a:solidFill>
              <a:latin typeface="Garamond" pitchFamily="18" charset="0"/>
            </a:endParaRPr>
          </a:p>
        </p:txBody>
      </p:sp>
      <p:sp>
        <p:nvSpPr>
          <p:cNvPr id="16402" name="Rectangle 20"/>
          <p:cNvSpPr>
            <a:spLocks noGrp="1" noChangeArrowheads="1"/>
          </p:cNvSpPr>
          <p:nvPr>
            <p:ph type="title"/>
          </p:nvPr>
        </p:nvSpPr>
        <p:spPr>
          <a:xfrm>
            <a:off x="457200" y="152400"/>
            <a:ext cx="8229600" cy="788988"/>
          </a:xfrm>
        </p:spPr>
        <p:txBody>
          <a:bodyPr/>
          <a:lstStyle/>
          <a:p>
            <a:pPr eaLnBrk="1" hangingPunct="1">
              <a:defRPr/>
            </a:pPr>
            <a:r>
              <a:rPr lang="en-US" b="1" u="sng" dirty="0" smtClean="0">
                <a:effectLst>
                  <a:outerShdw blurRad="38100" dist="38100" dir="2700000" algn="tl">
                    <a:srgbClr val="000000">
                      <a:alpha val="43137"/>
                    </a:srgbClr>
                  </a:outerShdw>
                </a:effectLst>
              </a:rPr>
              <a:t>Levels of Managers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89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89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891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892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8921"/>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8923"/>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38919"/>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892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8920"/>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38925"/>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38927"/>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38930"/>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38929"/>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38928"/>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nodePh="1">
                                  <p:stCondLst>
                                    <p:cond delay="0"/>
                                  </p:stCondLst>
                                  <p:endCondLst>
                                    <p:cond evt="begin" delay="0">
                                      <p:tn val="51"/>
                                    </p:cond>
                                  </p:endCondLst>
                                  <p:childTnLst>
                                    <p:set>
                                      <p:cBhvr>
                                        <p:cTn id="52" dur="1" fill="hold">
                                          <p:stCondLst>
                                            <p:cond delay="0"/>
                                          </p:stCondLst>
                                        </p:cTn>
                                        <p:tgtEl>
                                          <p:spTgt spid="389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7" grpId="0" animBg="1"/>
      <p:bldP spid="38918" grpId="0" animBg="1"/>
      <p:bldP spid="38919" grpId="0" animBg="1"/>
      <p:bldP spid="38920" grpId="0" animBg="1"/>
      <p:bldP spid="38921" grpId="0" animBg="1"/>
      <p:bldP spid="38922" grpId="0"/>
      <p:bldP spid="38923" grpId="0"/>
      <p:bldP spid="38924" grpId="0"/>
      <p:bldP spid="38925" grpId="0"/>
      <p:bldP spid="38926" grpId="0" animBg="1"/>
      <p:bldP spid="38927" grpId="0"/>
      <p:bldP spid="38928" grpId="0"/>
      <p:bldP spid="38929" grpId="0" animBg="1"/>
      <p:bldP spid="38930" grpId="0" animBg="1"/>
      <p:bldP spid="38931" grpId="0"/>
    </p:bld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pPr>
              <a:defRPr/>
            </a:pPr>
            <a:fld id="{7360A787-B53D-43E8-B01A-5D8097D06738}" type="slidenum">
              <a:rPr lang="en-US" altLang="en-US"/>
              <a:pPr>
                <a:defRPr/>
              </a:pPr>
              <a:t>18</a:t>
            </a:fld>
            <a:endParaRPr lang="en-US" altLang="en-US"/>
          </a:p>
        </p:txBody>
      </p:sp>
      <p:sp>
        <p:nvSpPr>
          <p:cNvPr id="36867" name="Rectangle 3"/>
          <p:cNvSpPr>
            <a:spLocks noGrp="1" noChangeArrowheads="1"/>
          </p:cNvSpPr>
          <p:nvPr>
            <p:ph type="body" idx="1"/>
          </p:nvPr>
        </p:nvSpPr>
        <p:spPr>
          <a:xfrm>
            <a:off x="76200" y="914400"/>
            <a:ext cx="8915400" cy="5334000"/>
          </a:xfrm>
        </p:spPr>
        <p:txBody>
          <a:bodyPr/>
          <a:lstStyle/>
          <a:p>
            <a:pPr eaLnBrk="1" hangingPunct="1">
              <a:buClr>
                <a:schemeClr val="tx1"/>
              </a:buClr>
              <a:buFont typeface="Wingdings" pitchFamily="2" charset="2"/>
              <a:buChar char="§"/>
            </a:pPr>
            <a:r>
              <a:rPr lang="en-US" sz="2800" b="1" dirty="0" smtClean="0">
                <a:solidFill>
                  <a:schemeClr val="hlink"/>
                </a:solidFill>
              </a:rPr>
              <a:t>First-line managers</a:t>
            </a:r>
          </a:p>
          <a:p>
            <a:pPr lvl="1" eaLnBrk="1" hangingPunct="1">
              <a:buClr>
                <a:schemeClr val="tx1"/>
              </a:buClr>
              <a:buFont typeface="Wingdings" pitchFamily="2" charset="2"/>
              <a:buChar char="§"/>
            </a:pPr>
            <a:r>
              <a:rPr lang="en-US" dirty="0" smtClean="0"/>
              <a:t>Responsible for day-to-day operations. Supervise people performing activities required to make the good or service. </a:t>
            </a:r>
          </a:p>
          <a:p>
            <a:pPr eaLnBrk="1" hangingPunct="1">
              <a:buClr>
                <a:schemeClr val="tx1"/>
              </a:buClr>
              <a:buFont typeface="Wingdings" pitchFamily="2" charset="2"/>
              <a:buChar char="§"/>
            </a:pPr>
            <a:r>
              <a:rPr lang="en-US" sz="2800" b="1" dirty="0" smtClean="0">
                <a:solidFill>
                  <a:schemeClr val="hlink"/>
                </a:solidFill>
              </a:rPr>
              <a:t>Middle managers</a:t>
            </a:r>
          </a:p>
          <a:p>
            <a:pPr lvl="1" eaLnBrk="1" hangingPunct="1">
              <a:buClr>
                <a:schemeClr val="tx1"/>
              </a:buClr>
              <a:buFont typeface="Wingdings" pitchFamily="2" charset="2"/>
              <a:buChar char="§"/>
            </a:pPr>
            <a:r>
              <a:rPr lang="en-US" dirty="0" smtClean="0"/>
              <a:t>Supervise first-line managers. Are responsible to find the best way to use departmental resources to achieve goals.</a:t>
            </a:r>
          </a:p>
          <a:p>
            <a:pPr eaLnBrk="1" hangingPunct="1">
              <a:buClr>
                <a:schemeClr val="tx1"/>
              </a:buClr>
              <a:buFont typeface="Wingdings" pitchFamily="2" charset="2"/>
              <a:buChar char="§"/>
            </a:pPr>
            <a:r>
              <a:rPr lang="en-US" sz="2800" b="1" dirty="0" smtClean="0">
                <a:solidFill>
                  <a:schemeClr val="hlink"/>
                </a:solidFill>
              </a:rPr>
              <a:t>Top managers</a:t>
            </a:r>
          </a:p>
          <a:p>
            <a:pPr lvl="1" eaLnBrk="1" hangingPunct="1">
              <a:buClr>
                <a:schemeClr val="tx1"/>
              </a:buClr>
              <a:buFont typeface="Wingdings" pitchFamily="2" charset="2"/>
              <a:buChar char="§"/>
            </a:pPr>
            <a:r>
              <a:rPr lang="en-US" dirty="0" smtClean="0"/>
              <a:t>Responsible for the performance of all departments and have cross-departmental responsibility. Establish organizational goals and monitor middle managers. </a:t>
            </a:r>
          </a:p>
        </p:txBody>
      </p:sp>
      <p:sp>
        <p:nvSpPr>
          <p:cNvPr id="19460" name="Rectangle 4"/>
          <p:cNvSpPr>
            <a:spLocks noChangeArrowheads="1"/>
          </p:cNvSpPr>
          <p:nvPr/>
        </p:nvSpPr>
        <p:spPr bwMode="auto">
          <a:xfrm>
            <a:off x="457200" y="152400"/>
            <a:ext cx="8229600" cy="788987"/>
          </a:xfrm>
          <a:prstGeom prst="rect">
            <a:avLst/>
          </a:prstGeom>
          <a:noFill/>
          <a:ln w="9525">
            <a:noFill/>
            <a:miter lim="800000"/>
            <a:headEnd/>
            <a:tailEnd/>
          </a:ln>
        </p:spPr>
        <p:txBody>
          <a:bodyPr/>
          <a:lstStyle/>
          <a:p>
            <a:r>
              <a:rPr lang="en-US" sz="4200" b="1" u="sng" dirty="0">
                <a:solidFill>
                  <a:schemeClr val="tx2"/>
                </a:solidFill>
                <a:latin typeface="Garamond" pitchFamily="18" charset="0"/>
              </a:rPr>
              <a:t>Levels of Managers</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6867">
                                            <p:txEl>
                                              <p:pRg st="0" end="0"/>
                                            </p:txEl>
                                          </p:spTgt>
                                        </p:tgtEl>
                                        <p:attrNameLst>
                                          <p:attrName>style.visibility</p:attrName>
                                        </p:attrNameLst>
                                      </p:cBhvr>
                                      <p:to>
                                        <p:strVal val="visible"/>
                                      </p:to>
                                    </p:set>
                                    <p:animEffect transition="in" filter="fade">
                                      <p:cBhvr>
                                        <p:cTn id="7" dur="1000"/>
                                        <p:tgtEl>
                                          <p:spTgt spid="36867">
                                            <p:txEl>
                                              <p:pRg st="0" end="0"/>
                                            </p:txEl>
                                          </p:spTgt>
                                        </p:tgtEl>
                                      </p:cBhvr>
                                    </p:animEffect>
                                    <p:anim calcmode="lin" valueType="num">
                                      <p:cBhvr>
                                        <p:cTn id="8" dur="1000" fill="hold"/>
                                        <p:tgtEl>
                                          <p:spTgt spid="36867">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6867">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6867">
                                            <p:txEl>
                                              <p:pRg st="1" end="1"/>
                                            </p:txEl>
                                          </p:spTgt>
                                        </p:tgtEl>
                                        <p:attrNameLst>
                                          <p:attrName>style.visibility</p:attrName>
                                        </p:attrNameLst>
                                      </p:cBhvr>
                                      <p:to>
                                        <p:strVal val="visible"/>
                                      </p:to>
                                    </p:set>
                                    <p:animEffect transition="in" filter="fade">
                                      <p:cBhvr>
                                        <p:cTn id="12" dur="1000"/>
                                        <p:tgtEl>
                                          <p:spTgt spid="36867">
                                            <p:txEl>
                                              <p:pRg st="1" end="1"/>
                                            </p:txEl>
                                          </p:spTgt>
                                        </p:tgtEl>
                                      </p:cBhvr>
                                    </p:animEffect>
                                    <p:anim calcmode="lin" valueType="num">
                                      <p:cBhvr>
                                        <p:cTn id="13" dur="1000" fill="hold"/>
                                        <p:tgtEl>
                                          <p:spTgt spid="36867">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36867">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6867">
                                            <p:txEl>
                                              <p:pRg st="2" end="2"/>
                                            </p:txEl>
                                          </p:spTgt>
                                        </p:tgtEl>
                                        <p:attrNameLst>
                                          <p:attrName>style.visibility</p:attrName>
                                        </p:attrNameLst>
                                      </p:cBhvr>
                                      <p:to>
                                        <p:strVal val="visible"/>
                                      </p:to>
                                    </p:set>
                                    <p:animEffect transition="in" filter="fade">
                                      <p:cBhvr>
                                        <p:cTn id="19" dur="1000"/>
                                        <p:tgtEl>
                                          <p:spTgt spid="36867">
                                            <p:txEl>
                                              <p:pRg st="2" end="2"/>
                                            </p:txEl>
                                          </p:spTgt>
                                        </p:tgtEl>
                                      </p:cBhvr>
                                    </p:animEffect>
                                    <p:anim calcmode="lin" valueType="num">
                                      <p:cBhvr>
                                        <p:cTn id="20" dur="1000" fill="hold"/>
                                        <p:tgtEl>
                                          <p:spTgt spid="36867">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36867">
                                            <p:txEl>
                                              <p:pRg st="2" end="2"/>
                                            </p:txEl>
                                          </p:spTgt>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36867">
                                            <p:txEl>
                                              <p:pRg st="3" end="3"/>
                                            </p:txEl>
                                          </p:spTgt>
                                        </p:tgtEl>
                                        <p:attrNameLst>
                                          <p:attrName>style.visibility</p:attrName>
                                        </p:attrNameLst>
                                      </p:cBhvr>
                                      <p:to>
                                        <p:strVal val="visible"/>
                                      </p:to>
                                    </p:set>
                                    <p:animEffect transition="in" filter="fade">
                                      <p:cBhvr>
                                        <p:cTn id="24" dur="1000"/>
                                        <p:tgtEl>
                                          <p:spTgt spid="36867">
                                            <p:txEl>
                                              <p:pRg st="3" end="3"/>
                                            </p:txEl>
                                          </p:spTgt>
                                        </p:tgtEl>
                                      </p:cBhvr>
                                    </p:animEffect>
                                    <p:anim calcmode="lin" valueType="num">
                                      <p:cBhvr>
                                        <p:cTn id="25" dur="1000" fill="hold"/>
                                        <p:tgtEl>
                                          <p:spTgt spid="36867">
                                            <p:txEl>
                                              <p:pRg st="3" end="3"/>
                                            </p:txEl>
                                          </p:spTgt>
                                        </p:tgtEl>
                                        <p:attrNameLst>
                                          <p:attrName>ppt_x</p:attrName>
                                        </p:attrNameLst>
                                      </p:cBhvr>
                                      <p:tavLst>
                                        <p:tav tm="0">
                                          <p:val>
                                            <p:strVal val="#ppt_x"/>
                                          </p:val>
                                        </p:tav>
                                        <p:tav tm="100000">
                                          <p:val>
                                            <p:strVal val="#ppt_x"/>
                                          </p:val>
                                        </p:tav>
                                      </p:tavLst>
                                    </p:anim>
                                    <p:anim calcmode="lin" valueType="num">
                                      <p:cBhvr>
                                        <p:cTn id="26" dur="1000" fill="hold"/>
                                        <p:tgtEl>
                                          <p:spTgt spid="36867">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36867">
                                            <p:txEl>
                                              <p:pRg st="4" end="4"/>
                                            </p:txEl>
                                          </p:spTgt>
                                        </p:tgtEl>
                                        <p:attrNameLst>
                                          <p:attrName>style.visibility</p:attrName>
                                        </p:attrNameLst>
                                      </p:cBhvr>
                                      <p:to>
                                        <p:strVal val="visible"/>
                                      </p:to>
                                    </p:set>
                                    <p:animEffect transition="in" filter="fade">
                                      <p:cBhvr>
                                        <p:cTn id="31" dur="1000"/>
                                        <p:tgtEl>
                                          <p:spTgt spid="36867">
                                            <p:txEl>
                                              <p:pRg st="4" end="4"/>
                                            </p:txEl>
                                          </p:spTgt>
                                        </p:tgtEl>
                                      </p:cBhvr>
                                    </p:animEffect>
                                    <p:anim calcmode="lin" valueType="num">
                                      <p:cBhvr>
                                        <p:cTn id="32" dur="1000" fill="hold"/>
                                        <p:tgtEl>
                                          <p:spTgt spid="36867">
                                            <p:txEl>
                                              <p:pRg st="4" end="4"/>
                                            </p:txEl>
                                          </p:spTgt>
                                        </p:tgtEl>
                                        <p:attrNameLst>
                                          <p:attrName>ppt_x</p:attrName>
                                        </p:attrNameLst>
                                      </p:cBhvr>
                                      <p:tavLst>
                                        <p:tav tm="0">
                                          <p:val>
                                            <p:strVal val="#ppt_x"/>
                                          </p:val>
                                        </p:tav>
                                        <p:tav tm="100000">
                                          <p:val>
                                            <p:strVal val="#ppt_x"/>
                                          </p:val>
                                        </p:tav>
                                      </p:tavLst>
                                    </p:anim>
                                    <p:anim calcmode="lin" valueType="num">
                                      <p:cBhvr>
                                        <p:cTn id="33" dur="1000" fill="hold"/>
                                        <p:tgtEl>
                                          <p:spTgt spid="36867">
                                            <p:txEl>
                                              <p:pRg st="4" end="4"/>
                                            </p:txEl>
                                          </p:spTgt>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36867">
                                            <p:txEl>
                                              <p:pRg st="5" end="5"/>
                                            </p:txEl>
                                          </p:spTgt>
                                        </p:tgtEl>
                                        <p:attrNameLst>
                                          <p:attrName>style.visibility</p:attrName>
                                        </p:attrNameLst>
                                      </p:cBhvr>
                                      <p:to>
                                        <p:strVal val="visible"/>
                                      </p:to>
                                    </p:set>
                                    <p:animEffect transition="in" filter="fade">
                                      <p:cBhvr>
                                        <p:cTn id="36" dur="1000"/>
                                        <p:tgtEl>
                                          <p:spTgt spid="36867">
                                            <p:txEl>
                                              <p:pRg st="5" end="5"/>
                                            </p:txEl>
                                          </p:spTgt>
                                        </p:tgtEl>
                                      </p:cBhvr>
                                    </p:animEffect>
                                    <p:anim calcmode="lin" valueType="num">
                                      <p:cBhvr>
                                        <p:cTn id="37" dur="1000" fill="hold"/>
                                        <p:tgtEl>
                                          <p:spTgt spid="36867">
                                            <p:txEl>
                                              <p:pRg st="5" end="5"/>
                                            </p:txEl>
                                          </p:spTgt>
                                        </p:tgtEl>
                                        <p:attrNameLst>
                                          <p:attrName>ppt_x</p:attrName>
                                        </p:attrNameLst>
                                      </p:cBhvr>
                                      <p:tavLst>
                                        <p:tav tm="0">
                                          <p:val>
                                            <p:strVal val="#ppt_x"/>
                                          </p:val>
                                        </p:tav>
                                        <p:tav tm="100000">
                                          <p:val>
                                            <p:strVal val="#ppt_x"/>
                                          </p:val>
                                        </p:tav>
                                      </p:tavLst>
                                    </p:anim>
                                    <p:anim calcmode="lin" valueType="num">
                                      <p:cBhvr>
                                        <p:cTn id="38" dur="1000" fill="hold"/>
                                        <p:tgtEl>
                                          <p:spTgt spid="36867">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7"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39825"/>
          </a:xfrm>
        </p:spPr>
        <p:txBody>
          <a:bodyPr/>
          <a:lstStyle/>
          <a:p>
            <a:pPr>
              <a:defRPr/>
            </a:pPr>
            <a:r>
              <a:rPr lang="en-US" sz="4800" b="1" u="sng" dirty="0" smtClean="0">
                <a:effectLst>
                  <a:outerShdw blurRad="38100" dist="38100" dir="2700000" algn="tl">
                    <a:srgbClr val="000000">
                      <a:alpha val="43137"/>
                    </a:srgbClr>
                  </a:outerShdw>
                </a:effectLst>
              </a:rPr>
              <a:t>Areas of Involvement</a:t>
            </a:r>
            <a:endParaRPr lang="en-US" sz="4400" dirty="0"/>
          </a:p>
        </p:txBody>
      </p:sp>
      <p:sp>
        <p:nvSpPr>
          <p:cNvPr id="3" name="Content Placeholder 2"/>
          <p:cNvSpPr>
            <a:spLocks noGrp="1"/>
          </p:cNvSpPr>
          <p:nvPr>
            <p:ph idx="1"/>
          </p:nvPr>
        </p:nvSpPr>
        <p:spPr>
          <a:xfrm>
            <a:off x="457200" y="1143000"/>
            <a:ext cx="8229600" cy="4530725"/>
          </a:xfrm>
        </p:spPr>
        <p:txBody>
          <a:bodyPr/>
          <a:lstStyle/>
          <a:p>
            <a:pPr marL="0" indent="0">
              <a:buFont typeface="Wingdings" pitchFamily="2" charset="2"/>
              <a:buNone/>
              <a:defRPr/>
            </a:pPr>
            <a:r>
              <a:rPr lang="en-US" sz="3600" dirty="0" smtClean="0"/>
              <a:t>In order to manage people, a manager has to be involved in the following areas:</a:t>
            </a:r>
          </a:p>
          <a:p>
            <a:pPr>
              <a:defRPr/>
            </a:pPr>
            <a:r>
              <a:rPr lang="en-US" sz="4000" b="1" dirty="0" smtClean="0"/>
              <a:t>Activity</a:t>
            </a:r>
            <a:r>
              <a:rPr lang="en-US" sz="3200" dirty="0" smtClean="0"/>
              <a:t> – what people do.</a:t>
            </a:r>
          </a:p>
          <a:p>
            <a:pPr>
              <a:defRPr/>
            </a:pPr>
            <a:r>
              <a:rPr lang="en-US" sz="4000" b="1" dirty="0" smtClean="0"/>
              <a:t>Performance</a:t>
            </a:r>
            <a:r>
              <a:rPr lang="en-US" sz="3200" dirty="0" smtClean="0"/>
              <a:t> – how well people do.</a:t>
            </a:r>
          </a:p>
          <a:p>
            <a:pPr>
              <a:defRPr/>
            </a:pPr>
            <a:r>
              <a:rPr lang="en-US" sz="4000" b="1" dirty="0" smtClean="0"/>
              <a:t>Career</a:t>
            </a:r>
            <a:r>
              <a:rPr lang="en-US" sz="3200" dirty="0" smtClean="0"/>
              <a:t> – planning of career development.</a:t>
            </a:r>
          </a:p>
          <a:p>
            <a:pPr>
              <a:defRPr/>
            </a:pPr>
            <a:r>
              <a:rPr lang="en-US" sz="4000" b="1" dirty="0" smtClean="0"/>
              <a:t>Life </a:t>
            </a:r>
            <a:r>
              <a:rPr lang="en-US" sz="3200" dirty="0" smtClean="0"/>
              <a:t>– non-work issues (personal).</a:t>
            </a:r>
            <a:endParaRPr lang="en-US" sz="3200" dirty="0"/>
          </a:p>
        </p:txBody>
      </p:sp>
      <p:sp>
        <p:nvSpPr>
          <p:cNvPr id="4" name="Slide Number Placeholder 3"/>
          <p:cNvSpPr>
            <a:spLocks noGrp="1"/>
          </p:cNvSpPr>
          <p:nvPr>
            <p:ph type="sldNum" sz="quarter" idx="12"/>
          </p:nvPr>
        </p:nvSpPr>
        <p:spPr/>
        <p:txBody>
          <a:bodyPr/>
          <a:lstStyle/>
          <a:p>
            <a:pPr>
              <a:defRPr/>
            </a:pPr>
            <a:fld id="{7C93CE67-2535-4FE2-BBC5-2BC5D9142EC6}" type="slidenum">
              <a:rPr lang="en-US" altLang="en-US" smtClean="0"/>
              <a:pPr>
                <a:defRPr/>
              </a:pPr>
              <a:t>19</a:t>
            </a:fld>
            <a:endParaRPr lang="en-US"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pPr>
              <a:defRPr/>
            </a:pPr>
            <a:fld id="{04F7ACBD-6DC0-417D-B10F-2550696D4991}" type="slidenum">
              <a:rPr lang="en-US" altLang="en-US"/>
              <a:pPr>
                <a:defRPr/>
              </a:pPr>
              <a:t>2</a:t>
            </a:fld>
            <a:endParaRPr lang="en-US" altLang="en-US"/>
          </a:p>
        </p:txBody>
      </p:sp>
      <p:sp>
        <p:nvSpPr>
          <p:cNvPr id="5122" name="Rectangle 2"/>
          <p:cNvSpPr>
            <a:spLocks noGrp="1" noChangeArrowheads="1"/>
          </p:cNvSpPr>
          <p:nvPr>
            <p:ph type="title"/>
          </p:nvPr>
        </p:nvSpPr>
        <p:spPr>
          <a:xfrm>
            <a:off x="457200" y="228600"/>
            <a:ext cx="8229600" cy="865188"/>
          </a:xfrm>
        </p:spPr>
        <p:txBody>
          <a:bodyPr/>
          <a:lstStyle/>
          <a:p>
            <a:pPr eaLnBrk="1" hangingPunct="1">
              <a:defRPr/>
            </a:pPr>
            <a:r>
              <a:rPr lang="en-US" sz="5600" b="1" u="sng" dirty="0" smtClean="0">
                <a:effectLst>
                  <a:outerShdw blurRad="38100" dist="38100" dir="2700000" algn="tl">
                    <a:srgbClr val="000000">
                      <a:alpha val="43137"/>
                    </a:srgbClr>
                  </a:outerShdw>
                </a:effectLst>
              </a:rPr>
              <a:t>Discussion Points</a:t>
            </a:r>
            <a:r>
              <a:rPr lang="en-US" b="1" u="sng" dirty="0" smtClean="0">
                <a:effectLst>
                  <a:outerShdw blurRad="38100" dist="38100" dir="2700000" algn="tl">
                    <a:srgbClr val="000000">
                      <a:alpha val="43137"/>
                    </a:srgbClr>
                  </a:outerShdw>
                </a:effectLst>
              </a:rPr>
              <a:t> </a:t>
            </a:r>
          </a:p>
        </p:txBody>
      </p:sp>
      <p:sp>
        <p:nvSpPr>
          <p:cNvPr id="5123" name="Rectangle 3"/>
          <p:cNvSpPr>
            <a:spLocks noGrp="1" noChangeArrowheads="1"/>
          </p:cNvSpPr>
          <p:nvPr>
            <p:ph type="body" idx="1"/>
          </p:nvPr>
        </p:nvSpPr>
        <p:spPr>
          <a:xfrm>
            <a:off x="304800" y="1371600"/>
            <a:ext cx="8458200" cy="4572000"/>
          </a:xfrm>
        </p:spPr>
        <p:txBody>
          <a:bodyPr/>
          <a:lstStyle/>
          <a:p>
            <a:pPr marL="579438" indent="-579438" eaLnBrk="1" hangingPunct="1">
              <a:spcBef>
                <a:spcPct val="0"/>
              </a:spcBef>
            </a:pPr>
            <a:r>
              <a:rPr lang="en-US" sz="4300" smtClean="0"/>
              <a:t>Organisation and Management</a:t>
            </a:r>
          </a:p>
          <a:p>
            <a:pPr marL="579438" indent="-579438" eaLnBrk="1" hangingPunct="1">
              <a:spcBef>
                <a:spcPct val="0"/>
              </a:spcBef>
            </a:pPr>
            <a:r>
              <a:rPr lang="en-US" sz="4300" smtClean="0"/>
              <a:t>Manager </a:t>
            </a:r>
          </a:p>
          <a:p>
            <a:pPr marL="579438" indent="-579438" eaLnBrk="1" hangingPunct="1">
              <a:spcBef>
                <a:spcPct val="0"/>
              </a:spcBef>
            </a:pPr>
            <a:r>
              <a:rPr lang="en-US" sz="4300" smtClean="0"/>
              <a:t>Managerial Roles and Skills</a:t>
            </a:r>
          </a:p>
          <a:p>
            <a:pPr marL="579438" indent="-579438" eaLnBrk="1" hangingPunct="1">
              <a:spcBef>
                <a:spcPct val="0"/>
              </a:spcBef>
            </a:pPr>
            <a:r>
              <a:rPr lang="en-US" sz="4300" smtClean="0"/>
              <a:t>Key Competencies and Personal Qualities of a Manager</a:t>
            </a:r>
          </a:p>
          <a:p>
            <a:pPr marL="579438" indent="-579438" eaLnBrk="1" hangingPunct="1">
              <a:spcBef>
                <a:spcPct val="0"/>
              </a:spcBef>
            </a:pPr>
            <a:endParaRPr lang="en-US" sz="4300" smtClean="0"/>
          </a:p>
          <a:p>
            <a:pPr marL="579438" indent="-579438" eaLnBrk="1" hangingPunct="1">
              <a:spcBef>
                <a:spcPct val="0"/>
              </a:spcBef>
              <a:buFont typeface="Wingdings" pitchFamily="2" charset="2"/>
              <a:buNone/>
            </a:pPr>
            <a:endParaRPr lang="en-US" sz="4300" smtClean="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12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12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12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12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12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p:bldP spid="5123"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pPr>
              <a:defRPr/>
            </a:pPr>
            <a:fld id="{B7A455E1-9F40-4873-B056-DE1EFAB94E10}" type="slidenum">
              <a:rPr lang="en-US" altLang="en-US"/>
              <a:pPr>
                <a:defRPr/>
              </a:pPr>
              <a:t>20</a:t>
            </a:fld>
            <a:endParaRPr lang="en-US" altLang="en-US"/>
          </a:p>
        </p:txBody>
      </p:sp>
      <p:sp>
        <p:nvSpPr>
          <p:cNvPr id="9218" name="Rectangle 2"/>
          <p:cNvSpPr>
            <a:spLocks noGrp="1" noChangeArrowheads="1"/>
          </p:cNvSpPr>
          <p:nvPr>
            <p:ph type="title"/>
          </p:nvPr>
        </p:nvSpPr>
        <p:spPr/>
        <p:txBody>
          <a:bodyPr/>
          <a:lstStyle/>
          <a:p>
            <a:pPr eaLnBrk="1" hangingPunct="1">
              <a:defRPr/>
            </a:pPr>
            <a:r>
              <a:rPr lang="en-US" sz="5600" b="1" u="sng" dirty="0" smtClean="0">
                <a:effectLst>
                  <a:outerShdw blurRad="38100" dist="38100" dir="2700000" algn="tl">
                    <a:srgbClr val="000000">
                      <a:alpha val="43137"/>
                    </a:srgbClr>
                  </a:outerShdw>
                </a:effectLst>
              </a:rPr>
              <a:t>What is a Role?</a:t>
            </a:r>
          </a:p>
        </p:txBody>
      </p:sp>
      <p:sp>
        <p:nvSpPr>
          <p:cNvPr id="9219" name="Rectangle 3"/>
          <p:cNvSpPr>
            <a:spLocks noGrp="1" noChangeArrowheads="1"/>
          </p:cNvSpPr>
          <p:nvPr>
            <p:ph type="body" idx="1"/>
          </p:nvPr>
        </p:nvSpPr>
        <p:spPr>
          <a:xfrm>
            <a:off x="685800" y="1600200"/>
            <a:ext cx="8001000" cy="4495800"/>
          </a:xfrm>
        </p:spPr>
        <p:txBody>
          <a:bodyPr/>
          <a:lstStyle/>
          <a:p>
            <a:pPr eaLnBrk="1" hangingPunct="1">
              <a:buFont typeface="Wingdings" pitchFamily="2" charset="2"/>
              <a:buNone/>
            </a:pPr>
            <a:r>
              <a:rPr lang="en-GB" sz="4700" smtClean="0"/>
              <a:t>	A role is a set of responsibilities organised (or a pattern of behaviours used) to produce specific outputs related to a specific function/ position.</a:t>
            </a:r>
            <a:endParaRPr lang="en-US" sz="4700" smtClean="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2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219">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p:bldP spid="9219"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a:xfrm>
            <a:off x="457200" y="155575"/>
            <a:ext cx="8229600" cy="1139825"/>
          </a:xfrm>
        </p:spPr>
        <p:txBody>
          <a:bodyPr/>
          <a:lstStyle/>
          <a:p>
            <a:r>
              <a:rPr lang="en-US" sz="5400" b="1" u="sng" dirty="0" smtClean="0">
                <a:effectLst>
                  <a:outerShdw blurRad="38100" dist="38100" dir="2700000" algn="tl">
                    <a:srgbClr val="000000">
                      <a:alpha val="43137"/>
                    </a:srgbClr>
                  </a:outerShdw>
                </a:effectLst>
              </a:rPr>
              <a:t>Exercise: </a:t>
            </a:r>
            <a:r>
              <a:rPr lang="en-US" sz="5400" b="1" dirty="0" smtClean="0">
                <a:effectLst>
                  <a:outerShdw blurRad="38100" dist="38100" dir="2700000" algn="tl">
                    <a:srgbClr val="000000">
                      <a:alpha val="43137"/>
                    </a:srgbClr>
                  </a:outerShdw>
                </a:effectLst>
              </a:rPr>
              <a:t>Managerial Roles </a:t>
            </a:r>
          </a:p>
        </p:txBody>
      </p:sp>
      <p:sp>
        <p:nvSpPr>
          <p:cNvPr id="22531" name="Content Placeholder 2"/>
          <p:cNvSpPr>
            <a:spLocks noGrp="1"/>
          </p:cNvSpPr>
          <p:nvPr>
            <p:ph idx="1"/>
          </p:nvPr>
        </p:nvSpPr>
        <p:spPr>
          <a:xfrm>
            <a:off x="457200" y="2362200"/>
            <a:ext cx="8229600" cy="1676400"/>
          </a:xfrm>
        </p:spPr>
        <p:txBody>
          <a:bodyPr/>
          <a:lstStyle/>
          <a:p>
            <a:r>
              <a:rPr lang="en-US" sz="4800" smtClean="0"/>
              <a:t>What you do as a manager (tasks / functions)?</a:t>
            </a:r>
          </a:p>
        </p:txBody>
      </p:sp>
      <p:sp>
        <p:nvSpPr>
          <p:cNvPr id="4" name="Slide Number Placeholder 3"/>
          <p:cNvSpPr>
            <a:spLocks noGrp="1"/>
          </p:cNvSpPr>
          <p:nvPr>
            <p:ph type="sldNum" sz="quarter" idx="12"/>
          </p:nvPr>
        </p:nvSpPr>
        <p:spPr/>
        <p:txBody>
          <a:bodyPr/>
          <a:lstStyle/>
          <a:p>
            <a:pPr>
              <a:defRPr/>
            </a:pPr>
            <a:fld id="{CE962D6D-3456-4332-BF5F-60D7E6407F85}" type="slidenum">
              <a:rPr lang="en-US" altLang="en-US" smtClean="0"/>
              <a:pPr>
                <a:defRPr/>
              </a:pPr>
              <a:t>21</a:t>
            </a:fld>
            <a:endParaRPr lang="en-US" altLang="en-US"/>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5"/>
          <p:cNvSpPr>
            <a:spLocks noGrp="1"/>
          </p:cNvSpPr>
          <p:nvPr>
            <p:ph type="sldNum" sz="quarter" idx="12"/>
          </p:nvPr>
        </p:nvSpPr>
        <p:spPr/>
        <p:txBody>
          <a:bodyPr/>
          <a:lstStyle/>
          <a:p>
            <a:pPr>
              <a:defRPr/>
            </a:pPr>
            <a:fld id="{319F2DBC-EAED-4C6D-B159-984B44EA24DF}" type="slidenum">
              <a:rPr lang="en-US" altLang="en-US"/>
              <a:pPr>
                <a:defRPr/>
              </a:pPr>
              <a:t>22</a:t>
            </a:fld>
            <a:endParaRPr lang="en-US" altLang="en-US"/>
          </a:p>
        </p:txBody>
      </p:sp>
      <p:sp>
        <p:nvSpPr>
          <p:cNvPr id="19459" name="Rectangle 2"/>
          <p:cNvSpPr>
            <a:spLocks noGrp="1" noChangeArrowheads="1"/>
          </p:cNvSpPr>
          <p:nvPr>
            <p:ph type="title"/>
          </p:nvPr>
        </p:nvSpPr>
        <p:spPr>
          <a:xfrm>
            <a:off x="457200" y="76200"/>
            <a:ext cx="8229600" cy="533400"/>
          </a:xfrm>
        </p:spPr>
        <p:txBody>
          <a:bodyPr/>
          <a:lstStyle/>
          <a:p>
            <a:pPr eaLnBrk="1" hangingPunct="1">
              <a:defRPr/>
            </a:pPr>
            <a:r>
              <a:rPr lang="en-US" sz="3200" b="1" u="sng" dirty="0" smtClean="0">
                <a:effectLst>
                  <a:outerShdw blurRad="38100" dist="38100" dir="2700000" algn="tl">
                    <a:srgbClr val="000000">
                      <a:alpha val="43137"/>
                    </a:srgbClr>
                  </a:outerShdw>
                </a:effectLst>
                <a:latin typeface="Times New Roman" pitchFamily="18" charset="0"/>
              </a:rPr>
              <a:t>The Managerial Roles</a:t>
            </a:r>
          </a:p>
        </p:txBody>
      </p:sp>
      <p:sp>
        <p:nvSpPr>
          <p:cNvPr id="23556" name="Rectangle 3"/>
          <p:cNvSpPr>
            <a:spLocks noGrp="1" noChangeArrowheads="1"/>
          </p:cNvSpPr>
          <p:nvPr>
            <p:ph type="body" idx="1"/>
          </p:nvPr>
        </p:nvSpPr>
        <p:spPr/>
        <p:txBody>
          <a:bodyPr/>
          <a:lstStyle/>
          <a:p>
            <a:pPr eaLnBrk="1" hangingPunct="1">
              <a:buFont typeface="Wingdings" pitchFamily="2" charset="2"/>
              <a:buNone/>
            </a:pPr>
            <a:r>
              <a:rPr lang="en-US" smtClean="0"/>
              <a:t>	</a:t>
            </a:r>
          </a:p>
        </p:txBody>
      </p:sp>
      <p:pic>
        <p:nvPicPr>
          <p:cNvPr id="23557" name="Picture 4" descr="roles2.gif (18571 bytes)"/>
          <p:cNvPicPr>
            <a:picLocks noChangeAspect="1" noChangeArrowheads="1"/>
          </p:cNvPicPr>
          <p:nvPr/>
        </p:nvPicPr>
        <p:blipFill>
          <a:blip r:embed="rId2" cstate="print"/>
          <a:srcRect t="13637" b="12122"/>
          <a:stretch>
            <a:fillRect/>
          </a:stretch>
        </p:blipFill>
        <p:spPr bwMode="auto">
          <a:xfrm>
            <a:off x="762000" y="527050"/>
            <a:ext cx="8382000" cy="6483350"/>
          </a:xfrm>
          <a:prstGeom prst="rect">
            <a:avLst/>
          </a:prstGeom>
          <a:noFill/>
          <a:ln w="9525">
            <a:noFill/>
            <a:miter lim="800000"/>
            <a:headEnd/>
            <a:tailEnd/>
          </a:ln>
        </p:spPr>
      </p:pic>
      <p:sp>
        <p:nvSpPr>
          <p:cNvPr id="23558" name="Rectangle 5"/>
          <p:cNvSpPr>
            <a:spLocks noChangeArrowheads="1"/>
          </p:cNvSpPr>
          <p:nvPr/>
        </p:nvSpPr>
        <p:spPr bwMode="auto">
          <a:xfrm>
            <a:off x="5486400" y="228600"/>
            <a:ext cx="2133600" cy="336550"/>
          </a:xfrm>
          <a:prstGeom prst="rect">
            <a:avLst/>
          </a:prstGeom>
          <a:noFill/>
          <a:ln w="9525">
            <a:noFill/>
            <a:miter lim="800000"/>
            <a:headEnd/>
            <a:tailEnd/>
          </a:ln>
        </p:spPr>
        <p:txBody>
          <a:bodyPr>
            <a:spAutoFit/>
          </a:bodyPr>
          <a:lstStyle/>
          <a:p>
            <a:r>
              <a:rPr lang="en-US" sz="1600" b="1" dirty="0">
                <a:solidFill>
                  <a:schemeClr val="tx2"/>
                </a:solidFill>
              </a:rPr>
              <a:t>- Henry </a:t>
            </a:r>
            <a:r>
              <a:rPr lang="en-US" sz="1600" b="1" dirty="0" err="1">
                <a:solidFill>
                  <a:schemeClr val="tx2"/>
                </a:solidFill>
              </a:rPr>
              <a:t>Mintzberg</a:t>
            </a:r>
            <a:endParaRPr lang="en-US" sz="1600" b="1" dirty="0">
              <a:solidFill>
                <a:schemeClr val="tx2"/>
              </a:solidFill>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45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355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355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9" grpId="0"/>
      <p:bldP spid="2355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5"/>
          <p:cNvSpPr>
            <a:spLocks noGrp="1"/>
          </p:cNvSpPr>
          <p:nvPr>
            <p:ph type="sldNum" sz="quarter" idx="12"/>
          </p:nvPr>
        </p:nvSpPr>
        <p:spPr/>
        <p:txBody>
          <a:bodyPr/>
          <a:lstStyle/>
          <a:p>
            <a:pPr>
              <a:defRPr/>
            </a:pPr>
            <a:fld id="{8B3FFAF8-4B6F-4143-B801-63871A712B04}" type="slidenum">
              <a:rPr lang="en-US" altLang="en-US"/>
              <a:pPr>
                <a:defRPr/>
              </a:pPr>
              <a:t>23</a:t>
            </a:fld>
            <a:endParaRPr lang="en-US" altLang="en-US"/>
          </a:p>
        </p:txBody>
      </p:sp>
      <p:sp>
        <p:nvSpPr>
          <p:cNvPr id="39939" name="Rectangle 3"/>
          <p:cNvSpPr>
            <a:spLocks noGrp="1" noChangeArrowheads="1"/>
          </p:cNvSpPr>
          <p:nvPr>
            <p:ph type="body" idx="1"/>
          </p:nvPr>
        </p:nvSpPr>
        <p:spPr>
          <a:xfrm>
            <a:off x="228600" y="228600"/>
            <a:ext cx="8915400" cy="6400800"/>
          </a:xfrm>
        </p:spPr>
        <p:txBody>
          <a:bodyPr/>
          <a:lstStyle/>
          <a:p>
            <a:pPr marL="350838" indent="-350838" eaLnBrk="1" hangingPunct="1">
              <a:lnSpc>
                <a:spcPct val="80000"/>
              </a:lnSpc>
              <a:buFont typeface="Wingdings" pitchFamily="2" charset="2"/>
              <a:buNone/>
            </a:pPr>
            <a:r>
              <a:rPr lang="en-US" sz="2500" b="1" smtClean="0"/>
              <a:t> A. Interpersonal Roles </a:t>
            </a:r>
            <a:r>
              <a:rPr lang="en-US" sz="2500" smtClean="0"/>
              <a:t>arise directly from the formal authority the manager has and involve interpersonal relationships.</a:t>
            </a:r>
            <a:endParaRPr lang="en-US" sz="2500" b="1" i="1" smtClean="0"/>
          </a:p>
          <a:p>
            <a:pPr marL="350838" indent="-350838" eaLnBrk="1" hangingPunct="1">
              <a:lnSpc>
                <a:spcPct val="80000"/>
              </a:lnSpc>
              <a:buFont typeface="Wingdings" pitchFamily="2" charset="2"/>
              <a:buNone/>
            </a:pPr>
            <a:r>
              <a:rPr lang="en-US" sz="2500" b="1" i="1" smtClean="0"/>
              <a:t>	1. Figurehead role</a:t>
            </a:r>
            <a:endParaRPr lang="en-US" sz="2500" smtClean="0"/>
          </a:p>
          <a:p>
            <a:pPr marL="350838" indent="-350838" eaLnBrk="1" hangingPunct="1">
              <a:lnSpc>
                <a:spcPct val="80000"/>
              </a:lnSpc>
              <a:buFont typeface="Wingdings" pitchFamily="2" charset="2"/>
              <a:buNone/>
            </a:pPr>
            <a:r>
              <a:rPr lang="en-US" sz="2500" smtClean="0"/>
              <a:t>	The manager performs ceremonial and symbolic duties by virtue of his position. They include: receiving dignitaries, attending parties, visiting the sick employees, etc.</a:t>
            </a:r>
            <a:endParaRPr lang="en-US" sz="2500" b="1" i="1" smtClean="0"/>
          </a:p>
          <a:p>
            <a:pPr marL="350838" indent="-350838" eaLnBrk="1" hangingPunct="1">
              <a:lnSpc>
                <a:spcPct val="80000"/>
              </a:lnSpc>
              <a:buFont typeface="Wingdings" pitchFamily="2" charset="2"/>
              <a:buNone/>
            </a:pPr>
            <a:r>
              <a:rPr lang="en-US" sz="2500" b="1" i="1" smtClean="0"/>
              <a:t>	2. Leadership role</a:t>
            </a:r>
            <a:endParaRPr lang="en-US" sz="2500" smtClean="0"/>
          </a:p>
          <a:p>
            <a:pPr marL="350838" indent="-350838" eaLnBrk="1" hangingPunct="1">
              <a:lnSpc>
                <a:spcPct val="80000"/>
              </a:lnSpc>
              <a:buFont typeface="Wingdings" pitchFamily="2" charset="2"/>
              <a:buNone/>
            </a:pPr>
            <a:r>
              <a:rPr lang="en-US" sz="2500" smtClean="0"/>
              <a:t>	This role is particularly performed by heads of units or departments. As heads managers are responsible for the work of people in that unit. As a leader he gives directions, appraises performance, correct mistakes, disciplines staff, motivates subordinates, determines rewards and punishments, etc.</a:t>
            </a:r>
            <a:endParaRPr lang="en-US" sz="2500" b="1" i="1" smtClean="0"/>
          </a:p>
          <a:p>
            <a:pPr marL="350838" indent="-350838" eaLnBrk="1" hangingPunct="1">
              <a:lnSpc>
                <a:spcPct val="80000"/>
              </a:lnSpc>
              <a:buFont typeface="Wingdings" pitchFamily="2" charset="2"/>
              <a:buNone/>
            </a:pPr>
            <a:r>
              <a:rPr lang="en-US" sz="2500" b="1" i="1" smtClean="0"/>
              <a:t>	3. Liaison role</a:t>
            </a:r>
            <a:endParaRPr lang="en-US" sz="2500" smtClean="0"/>
          </a:p>
          <a:p>
            <a:pPr marL="350838" indent="-350838" eaLnBrk="1" hangingPunct="1">
              <a:lnSpc>
                <a:spcPct val="80000"/>
              </a:lnSpc>
              <a:buFont typeface="Wingdings" pitchFamily="2" charset="2"/>
              <a:buNone/>
            </a:pPr>
            <a:r>
              <a:rPr lang="en-US" sz="2500" smtClean="0"/>
              <a:t>	The manager ensures contacts with other units and outside agencies on behalf of own unit. He works more as a public relations officer.</a:t>
            </a:r>
            <a:endParaRPr lang="en-US" sz="2500" b="1"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993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993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993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9939">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9939">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9939">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9939">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9"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5"/>
          <p:cNvSpPr>
            <a:spLocks noGrp="1"/>
          </p:cNvSpPr>
          <p:nvPr>
            <p:ph type="sldNum" sz="quarter" idx="12"/>
          </p:nvPr>
        </p:nvSpPr>
        <p:spPr/>
        <p:txBody>
          <a:bodyPr/>
          <a:lstStyle/>
          <a:p>
            <a:pPr>
              <a:defRPr/>
            </a:pPr>
            <a:fld id="{216B10B0-9D30-41CD-AEB7-0DB8E2FBA783}" type="slidenum">
              <a:rPr lang="en-US" altLang="en-US"/>
              <a:pPr>
                <a:defRPr/>
              </a:pPr>
              <a:t>24</a:t>
            </a:fld>
            <a:endParaRPr lang="en-US" altLang="en-US"/>
          </a:p>
        </p:txBody>
      </p:sp>
      <p:sp>
        <p:nvSpPr>
          <p:cNvPr id="40963" name="Rectangle 3"/>
          <p:cNvSpPr>
            <a:spLocks noGrp="1" noChangeArrowheads="1"/>
          </p:cNvSpPr>
          <p:nvPr>
            <p:ph type="body" idx="1"/>
          </p:nvPr>
        </p:nvSpPr>
        <p:spPr>
          <a:xfrm>
            <a:off x="0" y="228600"/>
            <a:ext cx="9144000" cy="6324600"/>
          </a:xfrm>
        </p:spPr>
        <p:txBody>
          <a:bodyPr/>
          <a:lstStyle/>
          <a:p>
            <a:pPr marL="350838" indent="-350838" eaLnBrk="1" hangingPunct="1">
              <a:lnSpc>
                <a:spcPct val="90000"/>
              </a:lnSpc>
              <a:buFont typeface="Wingdings" pitchFamily="2" charset="2"/>
              <a:buNone/>
            </a:pPr>
            <a:r>
              <a:rPr lang="en-US" sz="2400" b="1" smtClean="0"/>
              <a:t>   B. Informational Roles. </a:t>
            </a:r>
            <a:r>
              <a:rPr lang="en-US" sz="2400" smtClean="0"/>
              <a:t>Due to his status and contacts the manager gets to know a lot of information which may not be available to his subordinates. This information he uses in a variety of ways for the effective functioning of his unit.</a:t>
            </a:r>
            <a:endParaRPr lang="en-US" sz="2400" b="1" i="1" smtClean="0"/>
          </a:p>
          <a:p>
            <a:pPr marL="350838" indent="-350838" eaLnBrk="1" hangingPunct="1">
              <a:lnSpc>
                <a:spcPct val="90000"/>
              </a:lnSpc>
              <a:buFont typeface="Wingdings" pitchFamily="2" charset="2"/>
              <a:buNone/>
            </a:pPr>
            <a:r>
              <a:rPr lang="en-US" sz="2400" b="1" i="1" smtClean="0"/>
              <a:t>	4. Monitor</a:t>
            </a:r>
            <a:endParaRPr lang="en-US" sz="2400" smtClean="0"/>
          </a:p>
          <a:p>
            <a:pPr marL="350838" indent="-350838" eaLnBrk="1" hangingPunct="1">
              <a:lnSpc>
                <a:spcPct val="90000"/>
              </a:lnSpc>
              <a:buFont typeface="Wingdings" pitchFamily="2" charset="2"/>
              <a:buNone/>
            </a:pPr>
            <a:r>
              <a:rPr lang="en-US" sz="2400" smtClean="0"/>
              <a:t>	As a monitor of information, the manager scans his environment for information. As a monitor of information he is continuously keeping his ears open for all sources. Typically, this is done by reading papers and talking with others.</a:t>
            </a:r>
            <a:endParaRPr lang="en-US" sz="2400" b="1" i="1" smtClean="0"/>
          </a:p>
          <a:p>
            <a:pPr marL="350838" indent="-350838" eaLnBrk="1" hangingPunct="1">
              <a:lnSpc>
                <a:spcPct val="90000"/>
              </a:lnSpc>
              <a:buFont typeface="Wingdings" pitchFamily="2" charset="2"/>
              <a:buNone/>
            </a:pPr>
            <a:r>
              <a:rPr lang="en-US" sz="2400" b="1" i="1" smtClean="0"/>
              <a:t>	5. Disseminator</a:t>
            </a:r>
            <a:endParaRPr lang="en-US" sz="2400" smtClean="0"/>
          </a:p>
          <a:p>
            <a:pPr marL="350838" indent="-350838" eaLnBrk="1" hangingPunct="1">
              <a:lnSpc>
                <a:spcPct val="90000"/>
              </a:lnSpc>
              <a:buFont typeface="Wingdings" pitchFamily="2" charset="2"/>
              <a:buNone/>
            </a:pPr>
            <a:r>
              <a:rPr lang="en-US" sz="2400" smtClean="0"/>
              <a:t>	After having acquired information, the manager also passes this information relatively to his subordinates, superiors and colleagues.</a:t>
            </a:r>
            <a:endParaRPr lang="en-US" sz="2400" b="1" i="1" smtClean="0"/>
          </a:p>
          <a:p>
            <a:pPr marL="350838" indent="-350838" eaLnBrk="1" hangingPunct="1">
              <a:lnSpc>
                <a:spcPct val="90000"/>
              </a:lnSpc>
              <a:buFont typeface="Wingdings" pitchFamily="2" charset="2"/>
              <a:buNone/>
            </a:pPr>
            <a:r>
              <a:rPr lang="en-US" sz="2400" b="1" i="1" smtClean="0"/>
              <a:t>	6. Spokesman role</a:t>
            </a:r>
            <a:endParaRPr lang="en-US" sz="2400" smtClean="0"/>
          </a:p>
          <a:p>
            <a:pPr marL="350838" indent="-350838" eaLnBrk="1" hangingPunct="1">
              <a:lnSpc>
                <a:spcPct val="90000"/>
              </a:lnSpc>
              <a:buFont typeface="Wingdings" pitchFamily="2" charset="2"/>
              <a:buNone/>
            </a:pPr>
            <a:r>
              <a:rPr lang="en-US" sz="2400" smtClean="0"/>
              <a:t>	The manager represents his unit and its problems in different forums. As a spokesman, the manager presents the problem of his unit to others, and presents information to others who control his unit and so on.</a:t>
            </a:r>
            <a:endParaRPr lang="en-US" sz="2400" b="1" smtClean="0"/>
          </a:p>
          <a:p>
            <a:pPr marL="350838" indent="-350838" eaLnBrk="1" hangingPunct="1">
              <a:lnSpc>
                <a:spcPct val="90000"/>
              </a:lnSpc>
            </a:pPr>
            <a:endParaRPr lang="en-US" sz="240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096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096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096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096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096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096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096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5"/>
          <p:cNvSpPr>
            <a:spLocks noGrp="1"/>
          </p:cNvSpPr>
          <p:nvPr>
            <p:ph type="sldNum" sz="quarter" idx="12"/>
          </p:nvPr>
        </p:nvSpPr>
        <p:spPr/>
        <p:txBody>
          <a:bodyPr/>
          <a:lstStyle/>
          <a:p>
            <a:pPr>
              <a:defRPr/>
            </a:pPr>
            <a:fld id="{E7483730-9476-4F3F-82BD-1F6B8EF13DA4}" type="slidenum">
              <a:rPr lang="en-US" altLang="en-US"/>
              <a:pPr>
                <a:defRPr/>
              </a:pPr>
              <a:t>25</a:t>
            </a:fld>
            <a:endParaRPr lang="en-US" altLang="en-US"/>
          </a:p>
        </p:txBody>
      </p:sp>
      <p:sp>
        <p:nvSpPr>
          <p:cNvPr id="41987" name="Rectangle 3"/>
          <p:cNvSpPr>
            <a:spLocks noGrp="1" noChangeArrowheads="1"/>
          </p:cNvSpPr>
          <p:nvPr>
            <p:ph type="body" idx="1"/>
          </p:nvPr>
        </p:nvSpPr>
        <p:spPr>
          <a:xfrm>
            <a:off x="304800" y="228600"/>
            <a:ext cx="8686800" cy="5943600"/>
          </a:xfrm>
        </p:spPr>
        <p:txBody>
          <a:bodyPr/>
          <a:lstStyle/>
          <a:p>
            <a:pPr eaLnBrk="1" hangingPunct="1">
              <a:lnSpc>
                <a:spcPct val="90000"/>
              </a:lnSpc>
              <a:buFont typeface="Wingdings" pitchFamily="2" charset="2"/>
              <a:buNone/>
            </a:pPr>
            <a:r>
              <a:rPr lang="en-US" sz="2200" b="1" smtClean="0"/>
              <a:t>C.	Decisional Roles.</a:t>
            </a:r>
            <a:r>
              <a:rPr lang="en-US" sz="2200" smtClean="0"/>
              <a:t> By virtue of the position and authority vested in him, a manager is continuously making decisions dealing with the unit's strategy, allocation of resources, solving problems, etc.</a:t>
            </a:r>
            <a:endParaRPr lang="en-US" sz="2200" b="1" i="1" smtClean="0"/>
          </a:p>
          <a:p>
            <a:pPr eaLnBrk="1" hangingPunct="1">
              <a:lnSpc>
                <a:spcPct val="90000"/>
              </a:lnSpc>
              <a:buFont typeface="Wingdings" pitchFamily="2" charset="2"/>
              <a:buNone/>
            </a:pPr>
            <a:r>
              <a:rPr lang="en-US" sz="2200" b="1" i="1" smtClean="0"/>
              <a:t>	7. Entrepreneurial role</a:t>
            </a:r>
            <a:endParaRPr lang="en-US" sz="2200" smtClean="0"/>
          </a:p>
          <a:p>
            <a:pPr eaLnBrk="1" hangingPunct="1">
              <a:lnSpc>
                <a:spcPct val="90000"/>
              </a:lnSpc>
              <a:buFont typeface="Wingdings" pitchFamily="2" charset="2"/>
              <a:buNone/>
            </a:pPr>
            <a:r>
              <a:rPr lang="en-US" sz="2200" smtClean="0"/>
              <a:t>	The manager seeks to respond to the changing conditions of environment. He is constantly looking for new ideas and initiating development projects.</a:t>
            </a:r>
            <a:endParaRPr lang="en-US" sz="2200" b="1" i="1" smtClean="0"/>
          </a:p>
          <a:p>
            <a:pPr eaLnBrk="1" hangingPunct="1">
              <a:lnSpc>
                <a:spcPct val="90000"/>
              </a:lnSpc>
              <a:buFont typeface="Wingdings" pitchFamily="2" charset="2"/>
              <a:buNone/>
            </a:pPr>
            <a:r>
              <a:rPr lang="en-US" sz="2200" b="1" i="1" smtClean="0"/>
              <a:t>	8. Disturbance handler</a:t>
            </a:r>
            <a:endParaRPr lang="en-US" sz="2200" smtClean="0"/>
          </a:p>
          <a:p>
            <a:pPr eaLnBrk="1" hangingPunct="1">
              <a:lnSpc>
                <a:spcPct val="90000"/>
              </a:lnSpc>
              <a:buFont typeface="Wingdings" pitchFamily="2" charset="2"/>
              <a:buNone/>
            </a:pPr>
            <a:r>
              <a:rPr lang="en-US" sz="2200" smtClean="0"/>
              <a:t>	He responds to pressures and crisis situations.</a:t>
            </a:r>
            <a:endParaRPr lang="en-US" sz="2200" b="1" i="1" smtClean="0"/>
          </a:p>
          <a:p>
            <a:pPr eaLnBrk="1" hangingPunct="1">
              <a:lnSpc>
                <a:spcPct val="90000"/>
              </a:lnSpc>
              <a:buFont typeface="Wingdings" pitchFamily="2" charset="2"/>
              <a:buNone/>
            </a:pPr>
            <a:r>
              <a:rPr lang="en-US" sz="2200" b="1" i="1" smtClean="0"/>
              <a:t>	9. Resource allocater</a:t>
            </a:r>
            <a:endParaRPr lang="en-US" sz="2200" smtClean="0"/>
          </a:p>
          <a:p>
            <a:pPr eaLnBrk="1" hangingPunct="1">
              <a:lnSpc>
                <a:spcPct val="90000"/>
              </a:lnSpc>
              <a:buFont typeface="Wingdings" pitchFamily="2" charset="2"/>
              <a:buNone/>
            </a:pPr>
            <a:r>
              <a:rPr lang="en-US" sz="2200" smtClean="0"/>
              <a:t>	This role involves the allocation of resources: human, physical, financial and other forms of resources to get things done. Allocation of his own time and powers are important  dimension</a:t>
            </a:r>
            <a:endParaRPr lang="en-US" sz="2200" b="1" i="1" smtClean="0"/>
          </a:p>
          <a:p>
            <a:pPr eaLnBrk="1" hangingPunct="1">
              <a:lnSpc>
                <a:spcPct val="90000"/>
              </a:lnSpc>
              <a:buFont typeface="Wingdings" pitchFamily="2" charset="2"/>
              <a:buNone/>
            </a:pPr>
            <a:r>
              <a:rPr lang="en-US" sz="2200" b="1" i="1" smtClean="0"/>
              <a:t>	10. Negotiator</a:t>
            </a:r>
            <a:endParaRPr lang="en-US" sz="2200" smtClean="0"/>
          </a:p>
          <a:p>
            <a:pPr eaLnBrk="1" hangingPunct="1">
              <a:lnSpc>
                <a:spcPct val="90000"/>
              </a:lnSpc>
              <a:buFont typeface="Wingdings" pitchFamily="2" charset="2"/>
              <a:buNone/>
            </a:pPr>
            <a:r>
              <a:rPr lang="en-US" sz="2200" smtClean="0"/>
              <a:t>	The manager is carrying on negotiations with external as well as internal agents. The negotiator role is very important as the manager's capability to negotiate determines the unit's performance.</a:t>
            </a:r>
          </a:p>
          <a:p>
            <a:pPr eaLnBrk="1" hangingPunct="1">
              <a:lnSpc>
                <a:spcPct val="90000"/>
              </a:lnSpc>
              <a:buFont typeface="Wingdings" pitchFamily="2" charset="2"/>
              <a:buNone/>
            </a:pPr>
            <a:endParaRPr lang="en-US" sz="220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198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198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198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1987">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1987">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1987">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1987">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1987">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41987">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7"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p:txBody>
          <a:bodyPr/>
          <a:lstStyle/>
          <a:p>
            <a:endParaRPr lang="en-US" smtClean="0"/>
          </a:p>
        </p:txBody>
      </p:sp>
      <p:graphicFrame>
        <p:nvGraphicFramePr>
          <p:cNvPr id="5" name="Content Placeholder 4"/>
          <p:cNvGraphicFramePr>
            <a:graphicFrameLocks noGrp="1"/>
          </p:cNvGraphicFramePr>
          <p:nvPr>
            <p:ph idx="1"/>
          </p:nvPr>
        </p:nvGraphicFramePr>
        <p:xfrm>
          <a:off x="60325" y="31750"/>
          <a:ext cx="9036268" cy="6826467"/>
        </p:xfrm>
        <a:graphic>
          <a:graphicData uri="http://schemas.openxmlformats.org/drawingml/2006/table">
            <a:tbl>
              <a:tblPr/>
              <a:tblGrid>
                <a:gridCol w="1930826"/>
                <a:gridCol w="1776360"/>
                <a:gridCol w="2045905"/>
                <a:gridCol w="3283177"/>
              </a:tblGrid>
              <a:tr h="855279">
                <a:tc>
                  <a:txBody>
                    <a:bodyPr/>
                    <a:lstStyle/>
                    <a:p>
                      <a:pPr marL="0" marR="0" algn="ctr">
                        <a:spcBef>
                          <a:spcPts val="0"/>
                        </a:spcBef>
                        <a:spcAft>
                          <a:spcPts val="0"/>
                        </a:spcAft>
                      </a:pPr>
                      <a:r>
                        <a:rPr lang="en-US" sz="2400" dirty="0">
                          <a:solidFill>
                            <a:srgbClr val="FFFFFF"/>
                          </a:solidFill>
                          <a:latin typeface="+mn-lt"/>
                          <a:ea typeface="Times New Roman"/>
                          <a:cs typeface="Times New Roman"/>
                        </a:rPr>
                        <a:t/>
                      </a:r>
                      <a:br>
                        <a:rPr lang="en-US" sz="2400" dirty="0">
                          <a:solidFill>
                            <a:srgbClr val="FFFFFF"/>
                          </a:solidFill>
                          <a:latin typeface="+mn-lt"/>
                          <a:ea typeface="Times New Roman"/>
                          <a:cs typeface="Times New Roman"/>
                        </a:rPr>
                      </a:br>
                      <a:r>
                        <a:rPr lang="en-US" sz="2400" b="1" dirty="0">
                          <a:solidFill>
                            <a:srgbClr val="FFFFFF"/>
                          </a:solidFill>
                          <a:latin typeface="+mn-lt"/>
                          <a:ea typeface="Times New Roman"/>
                          <a:cs typeface="Times New Roman"/>
                        </a:rPr>
                        <a:t>Category</a:t>
                      </a:r>
                      <a:endParaRPr lang="en-US" sz="3200" dirty="0">
                        <a:latin typeface="+mn-lt"/>
                        <a:ea typeface="Calibri"/>
                        <a:cs typeface="Times New Roman"/>
                      </a:endParaRPr>
                    </a:p>
                  </a:txBody>
                  <a:tcPr marL="47625" marR="47625" marT="47625" marB="47625" anchor="ctr">
                    <a:lnL>
                      <a:noFill/>
                    </a:lnL>
                    <a:lnR>
                      <a:noFill/>
                    </a:lnR>
                    <a:lnT>
                      <a:noFill/>
                    </a:lnT>
                    <a:lnB>
                      <a:noFill/>
                    </a:lnB>
                    <a:solidFill>
                      <a:srgbClr val="0000FF"/>
                    </a:solidFill>
                  </a:tcPr>
                </a:tc>
                <a:tc>
                  <a:txBody>
                    <a:bodyPr/>
                    <a:lstStyle/>
                    <a:p>
                      <a:pPr marL="0" marR="0" algn="ctr">
                        <a:spcBef>
                          <a:spcPts val="0"/>
                        </a:spcBef>
                        <a:spcAft>
                          <a:spcPts val="0"/>
                        </a:spcAft>
                      </a:pPr>
                      <a:r>
                        <a:rPr lang="en-US" sz="2400" dirty="0">
                          <a:solidFill>
                            <a:srgbClr val="FFFFFF"/>
                          </a:solidFill>
                          <a:latin typeface="+mn-lt"/>
                          <a:ea typeface="Times New Roman"/>
                          <a:cs typeface="Times New Roman"/>
                        </a:rPr>
                        <a:t/>
                      </a:r>
                      <a:br>
                        <a:rPr lang="en-US" sz="2400" dirty="0">
                          <a:solidFill>
                            <a:srgbClr val="FFFFFF"/>
                          </a:solidFill>
                          <a:latin typeface="+mn-lt"/>
                          <a:ea typeface="Times New Roman"/>
                          <a:cs typeface="Times New Roman"/>
                        </a:rPr>
                      </a:br>
                      <a:r>
                        <a:rPr lang="en-US" sz="2400" b="1" dirty="0">
                          <a:solidFill>
                            <a:srgbClr val="FFFFFF"/>
                          </a:solidFill>
                          <a:latin typeface="+mn-lt"/>
                          <a:ea typeface="Times New Roman"/>
                          <a:cs typeface="Times New Roman"/>
                        </a:rPr>
                        <a:t>Role</a:t>
                      </a:r>
                      <a:endParaRPr lang="en-US" sz="3200" dirty="0">
                        <a:latin typeface="+mn-lt"/>
                        <a:ea typeface="Calibri"/>
                        <a:cs typeface="Times New Roman"/>
                      </a:endParaRPr>
                    </a:p>
                  </a:txBody>
                  <a:tcPr marL="47625" marR="47625" marT="47625" marB="47625" anchor="ctr">
                    <a:lnL>
                      <a:noFill/>
                    </a:lnL>
                    <a:lnR>
                      <a:noFill/>
                    </a:lnR>
                    <a:lnT>
                      <a:noFill/>
                    </a:lnT>
                    <a:lnB>
                      <a:noFill/>
                    </a:lnB>
                    <a:solidFill>
                      <a:srgbClr val="0000FF"/>
                    </a:solidFill>
                  </a:tcPr>
                </a:tc>
                <a:tc>
                  <a:txBody>
                    <a:bodyPr/>
                    <a:lstStyle/>
                    <a:p>
                      <a:pPr marL="0" marR="0" algn="ctr">
                        <a:spcBef>
                          <a:spcPts val="0"/>
                        </a:spcBef>
                        <a:spcAft>
                          <a:spcPts val="0"/>
                        </a:spcAft>
                      </a:pPr>
                      <a:r>
                        <a:rPr lang="en-US" sz="2400" dirty="0">
                          <a:solidFill>
                            <a:srgbClr val="FFFFFF"/>
                          </a:solidFill>
                          <a:latin typeface="+mn-lt"/>
                          <a:ea typeface="Times New Roman"/>
                          <a:cs typeface="Times New Roman"/>
                        </a:rPr>
                        <a:t/>
                      </a:r>
                      <a:br>
                        <a:rPr lang="en-US" sz="2400" dirty="0">
                          <a:solidFill>
                            <a:srgbClr val="FFFFFF"/>
                          </a:solidFill>
                          <a:latin typeface="+mn-lt"/>
                          <a:ea typeface="Times New Roman"/>
                          <a:cs typeface="Times New Roman"/>
                        </a:rPr>
                      </a:br>
                      <a:r>
                        <a:rPr lang="en-US" sz="2400" b="1" dirty="0">
                          <a:solidFill>
                            <a:srgbClr val="FFFFFF"/>
                          </a:solidFill>
                          <a:latin typeface="+mn-lt"/>
                          <a:ea typeface="Times New Roman"/>
                          <a:cs typeface="Times New Roman"/>
                        </a:rPr>
                        <a:t>Activity </a:t>
                      </a:r>
                      <a:endParaRPr lang="en-US" sz="3200" dirty="0">
                        <a:latin typeface="+mn-lt"/>
                        <a:ea typeface="Calibri"/>
                        <a:cs typeface="Times New Roman"/>
                      </a:endParaRPr>
                    </a:p>
                  </a:txBody>
                  <a:tcPr marL="47625" marR="47625" marT="47625" marB="47625" anchor="ctr">
                    <a:lnL>
                      <a:noFill/>
                    </a:lnL>
                    <a:lnR>
                      <a:noFill/>
                    </a:lnR>
                    <a:lnT>
                      <a:noFill/>
                    </a:lnT>
                    <a:lnB>
                      <a:noFill/>
                    </a:lnB>
                    <a:solidFill>
                      <a:srgbClr val="0000FF"/>
                    </a:solidFill>
                  </a:tcPr>
                </a:tc>
                <a:tc>
                  <a:txBody>
                    <a:bodyPr/>
                    <a:lstStyle/>
                    <a:p>
                      <a:pPr marL="0" marR="0" algn="ctr">
                        <a:spcBef>
                          <a:spcPts val="0"/>
                        </a:spcBef>
                        <a:spcAft>
                          <a:spcPts val="0"/>
                        </a:spcAft>
                      </a:pPr>
                      <a:r>
                        <a:rPr lang="en-US" sz="2400" dirty="0">
                          <a:solidFill>
                            <a:srgbClr val="FFFFFF"/>
                          </a:solidFill>
                          <a:latin typeface="+mn-lt"/>
                          <a:ea typeface="Times New Roman"/>
                          <a:cs typeface="Times New Roman"/>
                        </a:rPr>
                        <a:t/>
                      </a:r>
                      <a:br>
                        <a:rPr lang="en-US" sz="2400" dirty="0">
                          <a:solidFill>
                            <a:srgbClr val="FFFFFF"/>
                          </a:solidFill>
                          <a:latin typeface="+mn-lt"/>
                          <a:ea typeface="Times New Roman"/>
                          <a:cs typeface="Times New Roman"/>
                        </a:rPr>
                      </a:br>
                      <a:r>
                        <a:rPr lang="en-US" sz="2400" b="1" dirty="0">
                          <a:solidFill>
                            <a:srgbClr val="FFFFFF"/>
                          </a:solidFill>
                          <a:latin typeface="+mn-lt"/>
                          <a:ea typeface="Times New Roman"/>
                          <a:cs typeface="Times New Roman"/>
                        </a:rPr>
                        <a:t>Examples</a:t>
                      </a:r>
                      <a:endParaRPr lang="en-US" sz="3200" dirty="0">
                        <a:latin typeface="+mn-lt"/>
                        <a:ea typeface="Calibri"/>
                        <a:cs typeface="Times New Roman"/>
                      </a:endParaRPr>
                    </a:p>
                  </a:txBody>
                  <a:tcPr marL="47625" marR="47625" marT="47625" marB="47625" anchor="ctr">
                    <a:lnL>
                      <a:noFill/>
                    </a:lnL>
                    <a:lnR>
                      <a:noFill/>
                    </a:lnR>
                    <a:lnT>
                      <a:noFill/>
                    </a:lnT>
                    <a:lnB>
                      <a:noFill/>
                    </a:lnB>
                    <a:solidFill>
                      <a:srgbClr val="0000FF"/>
                    </a:solidFill>
                  </a:tcPr>
                </a:tc>
              </a:tr>
              <a:tr h="1990396">
                <a:tc>
                  <a:txBody>
                    <a:bodyPr/>
                    <a:lstStyle/>
                    <a:p>
                      <a:pPr marL="0" marR="0">
                        <a:spcBef>
                          <a:spcPts val="0"/>
                        </a:spcBef>
                        <a:spcAft>
                          <a:spcPts val="0"/>
                        </a:spcAft>
                      </a:pPr>
                      <a:r>
                        <a:rPr lang="en-US" sz="2000" dirty="0">
                          <a:latin typeface="+mn-lt"/>
                          <a:ea typeface="Times New Roman"/>
                          <a:cs typeface="Times New Roman"/>
                        </a:rPr>
                        <a:t/>
                      </a:r>
                      <a:br>
                        <a:rPr lang="en-US" sz="2000" dirty="0">
                          <a:latin typeface="+mn-lt"/>
                          <a:ea typeface="Times New Roman"/>
                          <a:cs typeface="Times New Roman"/>
                        </a:rPr>
                      </a:br>
                      <a:r>
                        <a:rPr lang="en-US" sz="2000" b="1" dirty="0" smtClean="0">
                          <a:latin typeface="+mn-lt"/>
                          <a:ea typeface="Times New Roman"/>
                          <a:cs typeface="Times New Roman"/>
                        </a:rPr>
                        <a:t>Informational</a:t>
                      </a:r>
                    </a:p>
                    <a:p>
                      <a:pPr marL="0" marR="0">
                        <a:spcBef>
                          <a:spcPts val="0"/>
                        </a:spcBef>
                        <a:spcAft>
                          <a:spcPts val="0"/>
                        </a:spcAft>
                      </a:pPr>
                      <a:r>
                        <a:rPr lang="en-US" sz="2000" kern="1200" dirty="0" smtClean="0">
                          <a:solidFill>
                            <a:schemeClr val="tx1"/>
                          </a:solidFill>
                          <a:latin typeface="+mn-lt"/>
                          <a:ea typeface="+mn-ea"/>
                          <a:cs typeface="+mn-cs"/>
                        </a:rPr>
                        <a:t>(managing by information)</a:t>
                      </a:r>
                      <a:endParaRPr lang="en-US" sz="2800" dirty="0">
                        <a:latin typeface="+mn-lt"/>
                        <a:ea typeface="Calibri"/>
                        <a:cs typeface="Times New Roman"/>
                      </a:endParaRPr>
                    </a:p>
                  </a:txBody>
                  <a:tcPr marL="47625" marR="47625" marT="47625" marB="47625">
                    <a:lnL>
                      <a:noFill/>
                    </a:lnL>
                    <a:lnR>
                      <a:noFill/>
                    </a:lnR>
                    <a:lnT>
                      <a:noFill/>
                    </a:lnT>
                    <a:lnB>
                      <a:noFill/>
                    </a:lnB>
                    <a:solidFill>
                      <a:srgbClr val="FFFFCC"/>
                    </a:solidFill>
                  </a:tcPr>
                </a:tc>
                <a:tc>
                  <a:txBody>
                    <a:bodyPr/>
                    <a:lstStyle/>
                    <a:p>
                      <a:pPr marL="0" marR="0">
                        <a:spcBef>
                          <a:spcPts val="0"/>
                        </a:spcBef>
                        <a:spcAft>
                          <a:spcPts val="0"/>
                        </a:spcAft>
                      </a:pPr>
                      <a:r>
                        <a:rPr lang="en-US" sz="2000" dirty="0">
                          <a:latin typeface="+mn-lt"/>
                          <a:ea typeface="Times New Roman"/>
                          <a:cs typeface="Times New Roman"/>
                        </a:rPr>
                        <a:t/>
                      </a:r>
                      <a:br>
                        <a:rPr lang="en-US" sz="2000" dirty="0">
                          <a:latin typeface="+mn-lt"/>
                          <a:ea typeface="Times New Roman"/>
                          <a:cs typeface="Times New Roman"/>
                        </a:rPr>
                      </a:br>
                      <a:r>
                        <a:rPr lang="en-US" sz="2000" i="1" dirty="0">
                          <a:latin typeface="+mn-lt"/>
                          <a:ea typeface="Times New Roman"/>
                          <a:cs typeface="Times New Roman"/>
                        </a:rPr>
                        <a:t>Monitor</a:t>
                      </a:r>
                      <a:endParaRPr lang="en-US" sz="2800" dirty="0">
                        <a:latin typeface="+mn-lt"/>
                        <a:ea typeface="Calibri"/>
                        <a:cs typeface="Times New Roman"/>
                      </a:endParaRPr>
                    </a:p>
                  </a:txBody>
                  <a:tcPr marL="47625" marR="47625" marT="47625" marB="47625">
                    <a:lnL>
                      <a:noFill/>
                    </a:lnL>
                    <a:lnR>
                      <a:noFill/>
                    </a:lnR>
                    <a:lnT>
                      <a:noFill/>
                    </a:lnT>
                    <a:lnB w="12700" cap="flat" cmpd="sng" algn="ctr">
                      <a:solidFill>
                        <a:srgbClr val="000000"/>
                      </a:solidFill>
                      <a:prstDash val="solid"/>
                      <a:round/>
                      <a:headEnd type="none" w="med" len="med"/>
                      <a:tailEnd type="none" w="med" len="med"/>
                    </a:lnB>
                    <a:solidFill>
                      <a:srgbClr val="FFFFCC"/>
                    </a:solidFill>
                  </a:tcPr>
                </a:tc>
                <a:tc>
                  <a:txBody>
                    <a:bodyPr/>
                    <a:lstStyle/>
                    <a:p>
                      <a:pPr marL="0" marR="0">
                        <a:spcBef>
                          <a:spcPts val="0"/>
                        </a:spcBef>
                        <a:spcAft>
                          <a:spcPts val="0"/>
                        </a:spcAft>
                      </a:pPr>
                      <a:r>
                        <a:rPr lang="en-US" sz="2000" dirty="0">
                          <a:latin typeface="+mn-lt"/>
                          <a:ea typeface="Times New Roman"/>
                          <a:cs typeface="Times New Roman"/>
                        </a:rPr>
                        <a:t/>
                      </a:r>
                      <a:br>
                        <a:rPr lang="en-US" sz="2000" dirty="0">
                          <a:latin typeface="+mn-lt"/>
                          <a:ea typeface="Times New Roman"/>
                          <a:cs typeface="Times New Roman"/>
                        </a:rPr>
                      </a:br>
                      <a:r>
                        <a:rPr lang="en-US" sz="2000" dirty="0">
                          <a:latin typeface="+mn-lt"/>
                          <a:ea typeface="Times New Roman"/>
                          <a:cs typeface="Times New Roman"/>
                        </a:rPr>
                        <a:t>Seek and acquire work-related information </a:t>
                      </a:r>
                      <a:endParaRPr lang="en-US" sz="2800" dirty="0">
                        <a:latin typeface="+mn-lt"/>
                        <a:ea typeface="Calibri"/>
                        <a:cs typeface="Times New Roman"/>
                      </a:endParaRPr>
                    </a:p>
                  </a:txBody>
                  <a:tcPr marL="47625" marR="47625" marT="47625" marB="47625">
                    <a:lnL>
                      <a:noFill/>
                    </a:lnL>
                    <a:lnR>
                      <a:noFill/>
                    </a:lnR>
                    <a:lnT>
                      <a:noFill/>
                    </a:lnT>
                    <a:lnB w="12700" cap="flat" cmpd="sng" algn="ctr">
                      <a:solidFill>
                        <a:srgbClr val="000000"/>
                      </a:solidFill>
                      <a:prstDash val="solid"/>
                      <a:round/>
                      <a:headEnd type="none" w="med" len="med"/>
                      <a:tailEnd type="none" w="med" len="med"/>
                    </a:lnB>
                    <a:solidFill>
                      <a:srgbClr val="FFFFCC"/>
                    </a:solidFill>
                  </a:tcPr>
                </a:tc>
                <a:tc>
                  <a:txBody>
                    <a:bodyPr/>
                    <a:lstStyle/>
                    <a:p>
                      <a:pPr marL="0" marR="0">
                        <a:spcBef>
                          <a:spcPts val="0"/>
                        </a:spcBef>
                        <a:spcAft>
                          <a:spcPts val="0"/>
                        </a:spcAft>
                      </a:pPr>
                      <a:r>
                        <a:rPr lang="en-US" sz="2000" dirty="0">
                          <a:latin typeface="+mn-lt"/>
                          <a:ea typeface="Times New Roman"/>
                          <a:cs typeface="Times New Roman"/>
                        </a:rPr>
                        <a:t/>
                      </a:r>
                      <a:br>
                        <a:rPr lang="en-US" sz="2000" dirty="0">
                          <a:latin typeface="+mn-lt"/>
                          <a:ea typeface="Times New Roman"/>
                          <a:cs typeface="Times New Roman"/>
                        </a:rPr>
                      </a:br>
                      <a:r>
                        <a:rPr lang="en-US" sz="2000" dirty="0">
                          <a:latin typeface="+mn-lt"/>
                          <a:ea typeface="Times New Roman"/>
                          <a:cs typeface="Times New Roman"/>
                        </a:rPr>
                        <a:t>Scan/read trade press,  periodicals, reports; attend seminars and</a:t>
                      </a:r>
                      <a:br>
                        <a:rPr lang="en-US" sz="2000" dirty="0">
                          <a:latin typeface="+mn-lt"/>
                          <a:ea typeface="Times New Roman"/>
                          <a:cs typeface="Times New Roman"/>
                        </a:rPr>
                      </a:br>
                      <a:r>
                        <a:rPr lang="en-US" sz="2000" dirty="0">
                          <a:latin typeface="+mn-lt"/>
                          <a:ea typeface="Times New Roman"/>
                          <a:cs typeface="Times New Roman"/>
                        </a:rPr>
                        <a:t>training; maintain personal contacts</a:t>
                      </a:r>
                      <a:endParaRPr lang="en-US" sz="2800" dirty="0">
                        <a:latin typeface="+mn-lt"/>
                        <a:ea typeface="Calibri"/>
                        <a:cs typeface="Times New Roman"/>
                      </a:endParaRPr>
                    </a:p>
                  </a:txBody>
                  <a:tcPr marL="47625" marR="47625" marT="47625" marB="47625">
                    <a:lnL>
                      <a:noFill/>
                    </a:lnL>
                    <a:lnR>
                      <a:noFill/>
                    </a:lnR>
                    <a:lnT>
                      <a:noFill/>
                    </a:lnT>
                    <a:lnB w="12700" cap="flat" cmpd="sng" algn="ctr">
                      <a:solidFill>
                        <a:srgbClr val="000000"/>
                      </a:solidFill>
                      <a:prstDash val="solid"/>
                      <a:round/>
                      <a:headEnd type="none" w="med" len="med"/>
                      <a:tailEnd type="none" w="med" len="med"/>
                    </a:lnB>
                    <a:solidFill>
                      <a:srgbClr val="FFFFCC"/>
                    </a:solidFill>
                  </a:tcPr>
                </a:tc>
              </a:tr>
              <a:tr h="1990396">
                <a:tc>
                  <a:txBody>
                    <a:bodyPr/>
                    <a:lstStyle/>
                    <a:p>
                      <a:pPr marL="0" marR="0">
                        <a:spcBef>
                          <a:spcPts val="0"/>
                        </a:spcBef>
                        <a:spcAft>
                          <a:spcPts val="0"/>
                        </a:spcAft>
                      </a:pPr>
                      <a:r>
                        <a:rPr lang="en-US" sz="3200" dirty="0">
                          <a:latin typeface="+mn-lt"/>
                          <a:ea typeface="Times New Roman"/>
                          <a:cs typeface="Times New Roman"/>
                        </a:rPr>
                        <a:t> </a:t>
                      </a:r>
                      <a:endParaRPr lang="en-US" sz="2800" dirty="0">
                        <a:latin typeface="+mn-lt"/>
                        <a:ea typeface="Calibri"/>
                        <a:cs typeface="Times New Roman"/>
                      </a:endParaRPr>
                    </a:p>
                  </a:txBody>
                  <a:tcPr marL="47625" marR="47625" marT="47625" marB="47625">
                    <a:lnL>
                      <a:noFill/>
                    </a:lnL>
                    <a:lnR>
                      <a:noFill/>
                    </a:lnR>
                    <a:lnT>
                      <a:noFill/>
                    </a:lnT>
                    <a:lnB>
                      <a:noFill/>
                    </a:lnB>
                    <a:solidFill>
                      <a:srgbClr val="FFFFCC"/>
                    </a:solidFill>
                  </a:tcPr>
                </a:tc>
                <a:tc>
                  <a:txBody>
                    <a:bodyPr/>
                    <a:lstStyle/>
                    <a:p>
                      <a:pPr marL="0" marR="0">
                        <a:spcBef>
                          <a:spcPts val="0"/>
                        </a:spcBef>
                        <a:spcAft>
                          <a:spcPts val="0"/>
                        </a:spcAft>
                      </a:pPr>
                      <a:r>
                        <a:rPr lang="en-US" sz="2000" dirty="0">
                          <a:latin typeface="+mn-lt"/>
                          <a:ea typeface="Times New Roman"/>
                          <a:cs typeface="Times New Roman"/>
                        </a:rPr>
                        <a:t/>
                      </a:r>
                      <a:br>
                        <a:rPr lang="en-US" sz="2000" dirty="0">
                          <a:latin typeface="+mn-lt"/>
                          <a:ea typeface="Times New Roman"/>
                          <a:cs typeface="Times New Roman"/>
                        </a:rPr>
                      </a:br>
                      <a:r>
                        <a:rPr lang="en-US" sz="2000" i="1" dirty="0">
                          <a:latin typeface="+mn-lt"/>
                          <a:ea typeface="Times New Roman"/>
                          <a:cs typeface="Times New Roman"/>
                        </a:rPr>
                        <a:t>Disseminator</a:t>
                      </a:r>
                      <a:endParaRPr lang="en-US" sz="2800" dirty="0">
                        <a:latin typeface="+mn-lt"/>
                        <a:ea typeface="Calibri"/>
                        <a:cs typeface="Times New Roman"/>
                      </a:endParaRPr>
                    </a:p>
                  </a:txBody>
                  <a:tcPr marL="47625" marR="47625" marT="47625" marB="47625">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c>
                  <a:txBody>
                    <a:bodyPr/>
                    <a:lstStyle/>
                    <a:p>
                      <a:pPr marL="0" marR="0">
                        <a:spcBef>
                          <a:spcPts val="0"/>
                        </a:spcBef>
                        <a:spcAft>
                          <a:spcPts val="0"/>
                        </a:spcAft>
                      </a:pPr>
                      <a:r>
                        <a:rPr lang="en-US" sz="2000" dirty="0">
                          <a:latin typeface="+mn-lt"/>
                          <a:ea typeface="Times New Roman"/>
                          <a:cs typeface="Times New Roman"/>
                        </a:rPr>
                        <a:t/>
                      </a:r>
                      <a:br>
                        <a:rPr lang="en-US" sz="2000" dirty="0">
                          <a:latin typeface="+mn-lt"/>
                          <a:ea typeface="Times New Roman"/>
                          <a:cs typeface="Times New Roman"/>
                        </a:rPr>
                      </a:br>
                      <a:r>
                        <a:rPr lang="en-US" sz="2000" dirty="0">
                          <a:latin typeface="+mn-lt"/>
                          <a:ea typeface="Times New Roman"/>
                          <a:cs typeface="Times New Roman"/>
                        </a:rPr>
                        <a:t>Communicate/ disseminate information to others within the organization</a:t>
                      </a:r>
                      <a:endParaRPr lang="en-US" sz="2800" dirty="0">
                        <a:latin typeface="+mn-lt"/>
                        <a:ea typeface="Calibri"/>
                        <a:cs typeface="Times New Roman"/>
                      </a:endParaRPr>
                    </a:p>
                  </a:txBody>
                  <a:tcPr marL="47625" marR="47625" marT="47625" marB="47625">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c>
                  <a:txBody>
                    <a:bodyPr/>
                    <a:lstStyle/>
                    <a:p>
                      <a:pPr marL="0" marR="0">
                        <a:spcBef>
                          <a:spcPts val="0"/>
                        </a:spcBef>
                        <a:spcAft>
                          <a:spcPts val="0"/>
                        </a:spcAft>
                      </a:pPr>
                      <a:r>
                        <a:rPr lang="en-US" sz="2000" dirty="0">
                          <a:latin typeface="+mn-lt"/>
                          <a:ea typeface="Times New Roman"/>
                          <a:cs typeface="Times New Roman"/>
                        </a:rPr>
                        <a:t/>
                      </a:r>
                      <a:br>
                        <a:rPr lang="en-US" sz="2000" dirty="0">
                          <a:latin typeface="+mn-lt"/>
                          <a:ea typeface="Times New Roman"/>
                          <a:cs typeface="Times New Roman"/>
                        </a:rPr>
                      </a:br>
                      <a:r>
                        <a:rPr lang="en-US" sz="2000" dirty="0">
                          <a:latin typeface="+mn-lt"/>
                          <a:ea typeface="Times New Roman"/>
                          <a:cs typeface="Times New Roman"/>
                        </a:rPr>
                        <a:t>Send memos and reports; inform staffers and subordinates of decisions </a:t>
                      </a:r>
                      <a:endParaRPr lang="en-US" sz="2800" dirty="0">
                        <a:latin typeface="+mn-lt"/>
                        <a:ea typeface="Calibri"/>
                        <a:cs typeface="Times New Roman"/>
                      </a:endParaRPr>
                    </a:p>
                  </a:txBody>
                  <a:tcPr marL="47625" marR="47625" marT="47625" marB="47625">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r>
              <a:tr h="1990396">
                <a:tc>
                  <a:txBody>
                    <a:bodyPr/>
                    <a:lstStyle/>
                    <a:p>
                      <a:pPr marL="0" marR="0">
                        <a:spcBef>
                          <a:spcPts val="0"/>
                        </a:spcBef>
                        <a:spcAft>
                          <a:spcPts val="0"/>
                        </a:spcAft>
                      </a:pPr>
                      <a:r>
                        <a:rPr lang="en-US" sz="3200">
                          <a:latin typeface="+mn-lt"/>
                          <a:ea typeface="Times New Roman"/>
                          <a:cs typeface="Times New Roman"/>
                        </a:rPr>
                        <a:t> </a:t>
                      </a:r>
                      <a:endParaRPr lang="en-US" sz="2800">
                        <a:latin typeface="+mn-lt"/>
                        <a:ea typeface="Calibri"/>
                        <a:cs typeface="Times New Roman"/>
                      </a:endParaRPr>
                    </a:p>
                  </a:txBody>
                  <a:tcPr marL="47625" marR="47625" marT="47625" marB="47625">
                    <a:lnL>
                      <a:noFill/>
                    </a:lnL>
                    <a:lnR>
                      <a:noFill/>
                    </a:lnR>
                    <a:lnT>
                      <a:noFill/>
                    </a:lnT>
                    <a:lnB>
                      <a:noFill/>
                    </a:lnB>
                    <a:solidFill>
                      <a:srgbClr val="FFFFCC"/>
                    </a:solidFill>
                  </a:tcPr>
                </a:tc>
                <a:tc>
                  <a:txBody>
                    <a:bodyPr/>
                    <a:lstStyle/>
                    <a:p>
                      <a:pPr marL="0" marR="0">
                        <a:spcBef>
                          <a:spcPts val="0"/>
                        </a:spcBef>
                        <a:spcAft>
                          <a:spcPts val="0"/>
                        </a:spcAft>
                      </a:pPr>
                      <a:r>
                        <a:rPr lang="en-US" sz="2000">
                          <a:latin typeface="+mn-lt"/>
                          <a:ea typeface="Times New Roman"/>
                          <a:cs typeface="Times New Roman"/>
                        </a:rPr>
                        <a:t/>
                      </a:r>
                      <a:br>
                        <a:rPr lang="en-US" sz="2000">
                          <a:latin typeface="+mn-lt"/>
                          <a:ea typeface="Times New Roman"/>
                          <a:cs typeface="Times New Roman"/>
                        </a:rPr>
                      </a:br>
                      <a:r>
                        <a:rPr lang="en-US" sz="2000" i="1">
                          <a:latin typeface="+mn-lt"/>
                          <a:ea typeface="Times New Roman"/>
                          <a:cs typeface="Times New Roman"/>
                        </a:rPr>
                        <a:t>Spokesperson</a:t>
                      </a:r>
                      <a:endParaRPr lang="en-US" sz="2800">
                        <a:latin typeface="+mn-lt"/>
                        <a:ea typeface="Calibri"/>
                        <a:cs typeface="Times New Roman"/>
                      </a:endParaRPr>
                    </a:p>
                  </a:txBody>
                  <a:tcPr marL="47625" marR="47625" marT="47625" marB="47625">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c>
                  <a:txBody>
                    <a:bodyPr/>
                    <a:lstStyle/>
                    <a:p>
                      <a:pPr marL="0" marR="0">
                        <a:spcBef>
                          <a:spcPts val="0"/>
                        </a:spcBef>
                        <a:spcAft>
                          <a:spcPts val="0"/>
                        </a:spcAft>
                      </a:pPr>
                      <a:r>
                        <a:rPr lang="en-US" sz="2000" dirty="0">
                          <a:latin typeface="+mn-lt"/>
                          <a:ea typeface="Times New Roman"/>
                          <a:cs typeface="Times New Roman"/>
                        </a:rPr>
                        <a:t/>
                      </a:r>
                      <a:br>
                        <a:rPr lang="en-US" sz="2000" dirty="0">
                          <a:latin typeface="+mn-lt"/>
                          <a:ea typeface="Times New Roman"/>
                          <a:cs typeface="Times New Roman"/>
                        </a:rPr>
                      </a:br>
                      <a:r>
                        <a:rPr lang="en-US" sz="2000" dirty="0">
                          <a:latin typeface="+mn-lt"/>
                          <a:ea typeface="Times New Roman"/>
                          <a:cs typeface="Times New Roman"/>
                        </a:rPr>
                        <a:t>Communicate/transmit information to outsiders</a:t>
                      </a:r>
                      <a:endParaRPr lang="en-US" sz="2800" dirty="0">
                        <a:latin typeface="+mn-lt"/>
                        <a:ea typeface="Calibri"/>
                        <a:cs typeface="Times New Roman"/>
                      </a:endParaRPr>
                    </a:p>
                  </a:txBody>
                  <a:tcPr marL="47625" marR="47625" marT="47625" marB="47625">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c>
                  <a:txBody>
                    <a:bodyPr/>
                    <a:lstStyle/>
                    <a:p>
                      <a:pPr marL="0" marR="0">
                        <a:spcBef>
                          <a:spcPts val="0"/>
                        </a:spcBef>
                        <a:spcAft>
                          <a:spcPts val="0"/>
                        </a:spcAft>
                      </a:pPr>
                      <a:r>
                        <a:rPr lang="en-US" sz="2000" dirty="0">
                          <a:latin typeface="+mn-lt"/>
                          <a:ea typeface="Times New Roman"/>
                          <a:cs typeface="Times New Roman"/>
                        </a:rPr>
                        <a:t/>
                      </a:r>
                      <a:br>
                        <a:rPr lang="en-US" sz="2000" dirty="0">
                          <a:latin typeface="+mn-lt"/>
                          <a:ea typeface="Times New Roman"/>
                          <a:cs typeface="Times New Roman"/>
                        </a:rPr>
                      </a:br>
                      <a:r>
                        <a:rPr lang="en-US" sz="2000" dirty="0">
                          <a:latin typeface="+mn-lt"/>
                          <a:ea typeface="Times New Roman"/>
                          <a:cs typeface="Times New Roman"/>
                        </a:rPr>
                        <a:t>Pass on memos, reports and informational materials; participate in</a:t>
                      </a:r>
                      <a:br>
                        <a:rPr lang="en-US" sz="2000" dirty="0">
                          <a:latin typeface="+mn-lt"/>
                          <a:ea typeface="Times New Roman"/>
                          <a:cs typeface="Times New Roman"/>
                        </a:rPr>
                      </a:br>
                      <a:r>
                        <a:rPr lang="en-US" sz="2000" dirty="0">
                          <a:latin typeface="+mn-lt"/>
                          <a:ea typeface="Times New Roman"/>
                          <a:cs typeface="Times New Roman"/>
                        </a:rPr>
                        <a:t>conferences/meetings and report progress </a:t>
                      </a:r>
                      <a:endParaRPr lang="en-US" sz="2800" dirty="0">
                        <a:latin typeface="+mn-lt"/>
                        <a:ea typeface="Calibri"/>
                        <a:cs typeface="Times New Roman"/>
                      </a:endParaRPr>
                    </a:p>
                  </a:txBody>
                  <a:tcPr marL="47625" marR="47625" marT="47625" marB="47625">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r>
            </a:tbl>
          </a:graphicData>
        </a:graphic>
      </p:graphicFrame>
      <p:sp>
        <p:nvSpPr>
          <p:cNvPr id="4" name="Slide Number Placeholder 3"/>
          <p:cNvSpPr>
            <a:spLocks noGrp="1"/>
          </p:cNvSpPr>
          <p:nvPr>
            <p:ph type="sldNum" sz="quarter" idx="12"/>
          </p:nvPr>
        </p:nvSpPr>
        <p:spPr/>
        <p:txBody>
          <a:bodyPr/>
          <a:lstStyle/>
          <a:p>
            <a:pPr>
              <a:defRPr/>
            </a:pPr>
            <a:fld id="{DF718EE7-E607-4504-86AC-858A3A4AB242}" type="slidenum">
              <a:rPr lang="en-US" altLang="en-US" smtClean="0"/>
              <a:pPr>
                <a:defRPr/>
              </a:pPr>
              <a:t>26</a:t>
            </a:fld>
            <a:endParaRPr lang="en-US" altLang="en-US"/>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p:txBody>
          <a:bodyPr/>
          <a:lstStyle/>
          <a:p>
            <a:endParaRPr lang="en-US" smtClean="0"/>
          </a:p>
        </p:txBody>
      </p:sp>
      <p:graphicFrame>
        <p:nvGraphicFramePr>
          <p:cNvPr id="5" name="Content Placeholder 4"/>
          <p:cNvGraphicFramePr>
            <a:graphicFrameLocks noGrp="1"/>
          </p:cNvGraphicFramePr>
          <p:nvPr>
            <p:ph idx="1"/>
          </p:nvPr>
        </p:nvGraphicFramePr>
        <p:xfrm>
          <a:off x="0" y="0"/>
          <a:ext cx="9144002" cy="6857999"/>
        </p:xfrm>
        <a:graphic>
          <a:graphicData uri="http://schemas.openxmlformats.org/drawingml/2006/table">
            <a:tbl>
              <a:tblPr/>
              <a:tblGrid>
                <a:gridCol w="2133601"/>
                <a:gridCol w="1600200"/>
                <a:gridCol w="2087881"/>
                <a:gridCol w="3322320"/>
              </a:tblGrid>
              <a:tr h="2160348">
                <a:tc>
                  <a:txBody>
                    <a:bodyPr/>
                    <a:lstStyle/>
                    <a:p>
                      <a:pPr marL="0" marR="0">
                        <a:spcBef>
                          <a:spcPts val="0"/>
                        </a:spcBef>
                        <a:spcAft>
                          <a:spcPts val="0"/>
                        </a:spcAft>
                      </a:pPr>
                      <a:r>
                        <a:rPr lang="en-US" sz="2000" dirty="0">
                          <a:latin typeface="Verdana"/>
                          <a:ea typeface="Times New Roman"/>
                          <a:cs typeface="Times New Roman"/>
                        </a:rPr>
                        <a:t/>
                      </a:r>
                      <a:br>
                        <a:rPr lang="en-US" sz="2000" dirty="0">
                          <a:latin typeface="Verdana"/>
                          <a:ea typeface="Times New Roman"/>
                          <a:cs typeface="Times New Roman"/>
                        </a:rPr>
                      </a:br>
                      <a:r>
                        <a:rPr lang="en-US" sz="2000" b="1" dirty="0" smtClean="0">
                          <a:latin typeface="Verdana"/>
                          <a:ea typeface="Times New Roman"/>
                          <a:cs typeface="Times New Roman"/>
                        </a:rPr>
                        <a:t>Interpersonal</a:t>
                      </a:r>
                    </a:p>
                    <a:p>
                      <a:pPr marL="0" marR="0">
                        <a:spcBef>
                          <a:spcPts val="0"/>
                        </a:spcBef>
                        <a:spcAft>
                          <a:spcPts val="0"/>
                        </a:spcAft>
                      </a:pPr>
                      <a:r>
                        <a:rPr lang="en-US" sz="2000" kern="1200" dirty="0" smtClean="0">
                          <a:solidFill>
                            <a:schemeClr val="tx1"/>
                          </a:solidFill>
                          <a:latin typeface="+mn-lt"/>
                          <a:ea typeface="+mn-ea"/>
                          <a:cs typeface="+mn-cs"/>
                        </a:rPr>
                        <a:t>(managing through people)</a:t>
                      </a:r>
                      <a:endParaRPr lang="en-US" sz="2000" dirty="0">
                        <a:latin typeface="Calibri"/>
                        <a:ea typeface="Calibri"/>
                        <a:cs typeface="Times New Roman"/>
                      </a:endParaRPr>
                    </a:p>
                  </a:txBody>
                  <a:tcPr marL="47625" marR="47625" marT="47625" marB="47625">
                    <a:lnL>
                      <a:noFill/>
                    </a:lnL>
                    <a:lnR>
                      <a:noFill/>
                    </a:lnR>
                    <a:lnT>
                      <a:noFill/>
                    </a:lnT>
                    <a:lnB>
                      <a:noFill/>
                    </a:lnB>
                    <a:solidFill>
                      <a:srgbClr val="ECFFC4"/>
                    </a:solidFill>
                  </a:tcPr>
                </a:tc>
                <a:tc>
                  <a:txBody>
                    <a:bodyPr/>
                    <a:lstStyle/>
                    <a:p>
                      <a:pPr marL="0" marR="0">
                        <a:spcBef>
                          <a:spcPts val="0"/>
                        </a:spcBef>
                        <a:spcAft>
                          <a:spcPts val="0"/>
                        </a:spcAft>
                      </a:pPr>
                      <a:r>
                        <a:rPr lang="en-US" sz="2000">
                          <a:latin typeface="Verdana"/>
                          <a:ea typeface="Times New Roman"/>
                          <a:cs typeface="Times New Roman"/>
                        </a:rPr>
                        <a:t/>
                      </a:r>
                      <a:br>
                        <a:rPr lang="en-US" sz="2000">
                          <a:latin typeface="Verdana"/>
                          <a:ea typeface="Times New Roman"/>
                          <a:cs typeface="Times New Roman"/>
                        </a:rPr>
                      </a:br>
                      <a:r>
                        <a:rPr lang="en-US" sz="2000" i="1">
                          <a:latin typeface="Verdana"/>
                          <a:ea typeface="Times New Roman"/>
                          <a:cs typeface="Times New Roman"/>
                        </a:rPr>
                        <a:t>Figurehead</a:t>
                      </a:r>
                      <a:endParaRPr lang="en-US" sz="2800">
                        <a:latin typeface="Calibri"/>
                        <a:ea typeface="Calibri"/>
                        <a:cs typeface="Times New Roman"/>
                      </a:endParaRPr>
                    </a:p>
                  </a:txBody>
                  <a:tcPr marL="47625" marR="47625" marT="47625" marB="47625">
                    <a:lnL>
                      <a:noFill/>
                    </a:lnL>
                    <a:lnR>
                      <a:noFill/>
                    </a:lnR>
                    <a:lnT>
                      <a:noFill/>
                    </a:lnT>
                    <a:lnB w="12700" cap="flat" cmpd="sng" algn="ctr">
                      <a:solidFill>
                        <a:srgbClr val="000000"/>
                      </a:solidFill>
                      <a:prstDash val="solid"/>
                      <a:round/>
                      <a:headEnd type="none" w="med" len="med"/>
                      <a:tailEnd type="none" w="med" len="med"/>
                    </a:lnB>
                    <a:solidFill>
                      <a:srgbClr val="ECFFC4"/>
                    </a:solidFill>
                  </a:tcPr>
                </a:tc>
                <a:tc>
                  <a:txBody>
                    <a:bodyPr/>
                    <a:lstStyle/>
                    <a:p>
                      <a:pPr marL="0" marR="0">
                        <a:spcBef>
                          <a:spcPts val="0"/>
                        </a:spcBef>
                        <a:spcAft>
                          <a:spcPts val="0"/>
                        </a:spcAft>
                      </a:pPr>
                      <a:r>
                        <a:rPr lang="en-US" sz="2000" dirty="0">
                          <a:latin typeface="Verdana"/>
                          <a:ea typeface="Times New Roman"/>
                          <a:cs typeface="Times New Roman"/>
                        </a:rPr>
                        <a:t/>
                      </a:r>
                      <a:br>
                        <a:rPr lang="en-US" sz="2000" dirty="0">
                          <a:latin typeface="Verdana"/>
                          <a:ea typeface="Times New Roman"/>
                          <a:cs typeface="Times New Roman"/>
                        </a:rPr>
                      </a:br>
                      <a:r>
                        <a:rPr lang="en-US" sz="2000" dirty="0">
                          <a:latin typeface="Verdana"/>
                          <a:ea typeface="Times New Roman"/>
                          <a:cs typeface="Times New Roman"/>
                        </a:rPr>
                        <a:t>Perform social and legal duties, act as symbolic leader </a:t>
                      </a:r>
                      <a:endParaRPr lang="en-US" sz="2800" dirty="0">
                        <a:latin typeface="Calibri"/>
                        <a:ea typeface="Calibri"/>
                        <a:cs typeface="Times New Roman"/>
                      </a:endParaRPr>
                    </a:p>
                  </a:txBody>
                  <a:tcPr marL="47625" marR="47625" marT="47625" marB="47625">
                    <a:lnL>
                      <a:noFill/>
                    </a:lnL>
                    <a:lnR>
                      <a:noFill/>
                    </a:lnR>
                    <a:lnT>
                      <a:noFill/>
                    </a:lnT>
                    <a:lnB w="12700" cap="flat" cmpd="sng" algn="ctr">
                      <a:solidFill>
                        <a:srgbClr val="000000"/>
                      </a:solidFill>
                      <a:prstDash val="solid"/>
                      <a:round/>
                      <a:headEnd type="none" w="med" len="med"/>
                      <a:tailEnd type="none" w="med" len="med"/>
                    </a:lnB>
                    <a:solidFill>
                      <a:srgbClr val="ECFFC4"/>
                    </a:solidFill>
                  </a:tcPr>
                </a:tc>
                <a:tc>
                  <a:txBody>
                    <a:bodyPr/>
                    <a:lstStyle/>
                    <a:p>
                      <a:pPr marL="0" marR="0">
                        <a:spcBef>
                          <a:spcPts val="0"/>
                        </a:spcBef>
                        <a:spcAft>
                          <a:spcPts val="0"/>
                        </a:spcAft>
                      </a:pPr>
                      <a:r>
                        <a:rPr lang="en-US" sz="2000" dirty="0">
                          <a:latin typeface="Verdana"/>
                          <a:ea typeface="Times New Roman"/>
                          <a:cs typeface="Times New Roman"/>
                        </a:rPr>
                        <a:t/>
                      </a:r>
                      <a:br>
                        <a:rPr lang="en-US" sz="2000" dirty="0">
                          <a:latin typeface="Verdana"/>
                          <a:ea typeface="Times New Roman"/>
                          <a:cs typeface="Times New Roman"/>
                        </a:rPr>
                      </a:br>
                      <a:r>
                        <a:rPr lang="en-US" sz="2000" dirty="0">
                          <a:latin typeface="Verdana"/>
                          <a:ea typeface="Times New Roman"/>
                          <a:cs typeface="Times New Roman"/>
                        </a:rPr>
                        <a:t>Greet visitors, sign legal documents, attend ribbon cutting ceremonies,</a:t>
                      </a:r>
                      <a:br>
                        <a:rPr lang="en-US" sz="2000" dirty="0">
                          <a:latin typeface="Verdana"/>
                          <a:ea typeface="Times New Roman"/>
                          <a:cs typeface="Times New Roman"/>
                        </a:rPr>
                      </a:br>
                      <a:r>
                        <a:rPr lang="en-US" sz="2000" dirty="0">
                          <a:latin typeface="Verdana"/>
                          <a:ea typeface="Times New Roman"/>
                          <a:cs typeface="Times New Roman"/>
                        </a:rPr>
                        <a:t>host receptions, etc.</a:t>
                      </a:r>
                      <a:endParaRPr lang="en-US" sz="2800" dirty="0">
                        <a:latin typeface="Calibri"/>
                        <a:ea typeface="Calibri"/>
                        <a:cs typeface="Times New Roman"/>
                      </a:endParaRPr>
                    </a:p>
                  </a:txBody>
                  <a:tcPr marL="47625" marR="47625" marT="47625" marB="47625">
                    <a:lnL>
                      <a:noFill/>
                    </a:lnL>
                    <a:lnR>
                      <a:noFill/>
                    </a:lnR>
                    <a:lnT>
                      <a:noFill/>
                    </a:lnT>
                    <a:lnB w="12700" cap="flat" cmpd="sng" algn="ctr">
                      <a:solidFill>
                        <a:srgbClr val="000000"/>
                      </a:solidFill>
                      <a:prstDash val="solid"/>
                      <a:round/>
                      <a:headEnd type="none" w="med" len="med"/>
                      <a:tailEnd type="none" w="med" len="med"/>
                    </a:lnB>
                    <a:solidFill>
                      <a:srgbClr val="ECFFC4"/>
                    </a:solidFill>
                  </a:tcPr>
                </a:tc>
              </a:tr>
              <a:tr h="2153242">
                <a:tc>
                  <a:txBody>
                    <a:bodyPr/>
                    <a:lstStyle/>
                    <a:p>
                      <a:pPr marL="0" marR="0">
                        <a:spcBef>
                          <a:spcPts val="0"/>
                        </a:spcBef>
                        <a:spcAft>
                          <a:spcPts val="0"/>
                        </a:spcAft>
                      </a:pPr>
                      <a:r>
                        <a:rPr lang="en-US" sz="3200">
                          <a:latin typeface="Times New Roman"/>
                          <a:ea typeface="Times New Roman"/>
                          <a:cs typeface="Times New Roman"/>
                        </a:rPr>
                        <a:t> </a:t>
                      </a:r>
                      <a:endParaRPr lang="en-US" sz="2800">
                        <a:latin typeface="Calibri"/>
                        <a:ea typeface="Calibri"/>
                        <a:cs typeface="Times New Roman"/>
                      </a:endParaRPr>
                    </a:p>
                  </a:txBody>
                  <a:tcPr marL="47625" marR="47625" marT="47625" marB="47625">
                    <a:lnL>
                      <a:noFill/>
                    </a:lnL>
                    <a:lnR>
                      <a:noFill/>
                    </a:lnR>
                    <a:lnT>
                      <a:noFill/>
                    </a:lnT>
                    <a:lnB>
                      <a:noFill/>
                    </a:lnB>
                    <a:solidFill>
                      <a:srgbClr val="ECFFC4"/>
                    </a:solidFill>
                  </a:tcPr>
                </a:tc>
                <a:tc>
                  <a:txBody>
                    <a:bodyPr/>
                    <a:lstStyle/>
                    <a:p>
                      <a:pPr marL="0" marR="0">
                        <a:spcBef>
                          <a:spcPts val="0"/>
                        </a:spcBef>
                        <a:spcAft>
                          <a:spcPts val="0"/>
                        </a:spcAft>
                      </a:pPr>
                      <a:r>
                        <a:rPr lang="en-US" sz="2000">
                          <a:latin typeface="Verdana"/>
                          <a:ea typeface="Times New Roman"/>
                          <a:cs typeface="Times New Roman"/>
                        </a:rPr>
                        <a:t/>
                      </a:r>
                      <a:br>
                        <a:rPr lang="en-US" sz="2000">
                          <a:latin typeface="Verdana"/>
                          <a:ea typeface="Times New Roman"/>
                          <a:cs typeface="Times New Roman"/>
                        </a:rPr>
                      </a:br>
                      <a:r>
                        <a:rPr lang="en-US" sz="2000" i="1">
                          <a:latin typeface="Verdana"/>
                          <a:ea typeface="Times New Roman"/>
                          <a:cs typeface="Times New Roman"/>
                        </a:rPr>
                        <a:t>Leader</a:t>
                      </a:r>
                      <a:endParaRPr lang="en-US" sz="2800">
                        <a:latin typeface="Calibri"/>
                        <a:ea typeface="Calibri"/>
                        <a:cs typeface="Times New Roman"/>
                      </a:endParaRPr>
                    </a:p>
                  </a:txBody>
                  <a:tcPr marL="47625" marR="47625" marT="47625" marB="47625">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CFFC4"/>
                    </a:solidFill>
                  </a:tcPr>
                </a:tc>
                <a:tc>
                  <a:txBody>
                    <a:bodyPr/>
                    <a:lstStyle/>
                    <a:p>
                      <a:pPr marL="0" marR="0">
                        <a:spcBef>
                          <a:spcPts val="0"/>
                        </a:spcBef>
                        <a:spcAft>
                          <a:spcPts val="0"/>
                        </a:spcAft>
                      </a:pPr>
                      <a:r>
                        <a:rPr lang="en-US" sz="2000" dirty="0">
                          <a:latin typeface="Verdana"/>
                          <a:ea typeface="Times New Roman"/>
                          <a:cs typeface="Times New Roman"/>
                        </a:rPr>
                        <a:t/>
                      </a:r>
                      <a:br>
                        <a:rPr lang="en-US" sz="2000" dirty="0">
                          <a:latin typeface="Verdana"/>
                          <a:ea typeface="Times New Roman"/>
                          <a:cs typeface="Times New Roman"/>
                        </a:rPr>
                      </a:br>
                      <a:r>
                        <a:rPr lang="en-US" sz="2000" dirty="0">
                          <a:latin typeface="Verdana"/>
                          <a:ea typeface="Times New Roman"/>
                          <a:cs typeface="Times New Roman"/>
                        </a:rPr>
                        <a:t>Direct and motivate subordinates, select and train employees</a:t>
                      </a:r>
                      <a:endParaRPr lang="en-US" sz="2800" dirty="0">
                        <a:latin typeface="Calibri"/>
                        <a:ea typeface="Calibri"/>
                        <a:cs typeface="Times New Roman"/>
                      </a:endParaRPr>
                    </a:p>
                  </a:txBody>
                  <a:tcPr marL="47625" marR="47625" marT="47625" marB="47625">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CFFC4"/>
                    </a:solidFill>
                  </a:tcPr>
                </a:tc>
                <a:tc>
                  <a:txBody>
                    <a:bodyPr/>
                    <a:lstStyle/>
                    <a:p>
                      <a:pPr marL="0" marR="0">
                        <a:spcBef>
                          <a:spcPts val="0"/>
                        </a:spcBef>
                        <a:spcAft>
                          <a:spcPts val="0"/>
                        </a:spcAft>
                      </a:pPr>
                      <a:r>
                        <a:rPr lang="en-US" sz="2000">
                          <a:latin typeface="Verdana"/>
                          <a:ea typeface="Times New Roman"/>
                          <a:cs typeface="Times New Roman"/>
                        </a:rPr>
                        <a:t/>
                      </a:r>
                      <a:br>
                        <a:rPr lang="en-US" sz="2000">
                          <a:latin typeface="Verdana"/>
                          <a:ea typeface="Times New Roman"/>
                          <a:cs typeface="Times New Roman"/>
                        </a:rPr>
                      </a:br>
                      <a:r>
                        <a:rPr lang="en-US" sz="2000">
                          <a:latin typeface="Verdana"/>
                          <a:ea typeface="Times New Roman"/>
                          <a:cs typeface="Times New Roman"/>
                        </a:rPr>
                        <a:t>Includes almost all interactions with subordinates</a:t>
                      </a:r>
                      <a:endParaRPr lang="en-US" sz="2800">
                        <a:latin typeface="Calibri"/>
                        <a:ea typeface="Calibri"/>
                        <a:cs typeface="Times New Roman"/>
                      </a:endParaRPr>
                    </a:p>
                  </a:txBody>
                  <a:tcPr marL="47625" marR="47625" marT="47625" marB="47625">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CFFC4"/>
                    </a:solidFill>
                  </a:tcPr>
                </a:tc>
              </a:tr>
              <a:tr h="2544409">
                <a:tc>
                  <a:txBody>
                    <a:bodyPr/>
                    <a:lstStyle/>
                    <a:p>
                      <a:pPr marL="0" marR="0">
                        <a:spcBef>
                          <a:spcPts val="0"/>
                        </a:spcBef>
                        <a:spcAft>
                          <a:spcPts val="0"/>
                        </a:spcAft>
                      </a:pPr>
                      <a:r>
                        <a:rPr lang="en-US" sz="3200">
                          <a:latin typeface="Times New Roman"/>
                          <a:ea typeface="Times New Roman"/>
                          <a:cs typeface="Times New Roman"/>
                        </a:rPr>
                        <a:t> </a:t>
                      </a:r>
                      <a:endParaRPr lang="en-US" sz="2800">
                        <a:latin typeface="Calibri"/>
                        <a:ea typeface="Calibri"/>
                        <a:cs typeface="Times New Roman"/>
                      </a:endParaRPr>
                    </a:p>
                  </a:txBody>
                  <a:tcPr marL="47625" marR="47625" marT="47625" marB="47625">
                    <a:lnL>
                      <a:noFill/>
                    </a:lnL>
                    <a:lnR>
                      <a:noFill/>
                    </a:lnR>
                    <a:lnT>
                      <a:noFill/>
                    </a:lnT>
                    <a:lnB>
                      <a:noFill/>
                    </a:lnB>
                    <a:solidFill>
                      <a:srgbClr val="ECFFC4"/>
                    </a:solidFill>
                  </a:tcPr>
                </a:tc>
                <a:tc>
                  <a:txBody>
                    <a:bodyPr/>
                    <a:lstStyle/>
                    <a:p>
                      <a:pPr marL="0" marR="0">
                        <a:spcBef>
                          <a:spcPts val="0"/>
                        </a:spcBef>
                        <a:spcAft>
                          <a:spcPts val="0"/>
                        </a:spcAft>
                      </a:pPr>
                      <a:r>
                        <a:rPr lang="en-US" sz="2000">
                          <a:latin typeface="Verdana"/>
                          <a:ea typeface="Times New Roman"/>
                          <a:cs typeface="Times New Roman"/>
                        </a:rPr>
                        <a:t/>
                      </a:r>
                      <a:br>
                        <a:rPr lang="en-US" sz="2000">
                          <a:latin typeface="Verdana"/>
                          <a:ea typeface="Times New Roman"/>
                          <a:cs typeface="Times New Roman"/>
                        </a:rPr>
                      </a:br>
                      <a:r>
                        <a:rPr lang="en-US" sz="2000" i="1">
                          <a:latin typeface="Verdana"/>
                          <a:ea typeface="Times New Roman"/>
                          <a:cs typeface="Times New Roman"/>
                        </a:rPr>
                        <a:t>Liaison</a:t>
                      </a:r>
                      <a:endParaRPr lang="en-US" sz="2800">
                        <a:latin typeface="Calibri"/>
                        <a:ea typeface="Calibri"/>
                        <a:cs typeface="Times New Roman"/>
                      </a:endParaRPr>
                    </a:p>
                  </a:txBody>
                  <a:tcPr marL="47625" marR="47625" marT="47625" marB="47625">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CFFC4"/>
                    </a:solidFill>
                  </a:tcPr>
                </a:tc>
                <a:tc>
                  <a:txBody>
                    <a:bodyPr/>
                    <a:lstStyle/>
                    <a:p>
                      <a:pPr marL="0" marR="0">
                        <a:spcBef>
                          <a:spcPts val="0"/>
                        </a:spcBef>
                        <a:spcAft>
                          <a:spcPts val="0"/>
                        </a:spcAft>
                      </a:pPr>
                      <a:r>
                        <a:rPr lang="en-US" sz="2000">
                          <a:latin typeface="Verdana"/>
                          <a:ea typeface="Times New Roman"/>
                          <a:cs typeface="Times New Roman"/>
                        </a:rPr>
                        <a:t/>
                      </a:r>
                      <a:br>
                        <a:rPr lang="en-US" sz="2000">
                          <a:latin typeface="Verdana"/>
                          <a:ea typeface="Times New Roman"/>
                          <a:cs typeface="Times New Roman"/>
                        </a:rPr>
                      </a:br>
                      <a:r>
                        <a:rPr lang="en-US" sz="2000">
                          <a:latin typeface="Verdana"/>
                          <a:ea typeface="Times New Roman"/>
                          <a:cs typeface="Times New Roman"/>
                        </a:rPr>
                        <a:t>Establish and maintain contacts within and outside the organization</a:t>
                      </a:r>
                      <a:endParaRPr lang="en-US" sz="2800">
                        <a:latin typeface="Calibri"/>
                        <a:ea typeface="Calibri"/>
                        <a:cs typeface="Times New Roman"/>
                      </a:endParaRPr>
                    </a:p>
                  </a:txBody>
                  <a:tcPr marL="47625" marR="47625" marT="47625" marB="47625">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CFFC4"/>
                    </a:solidFill>
                  </a:tcPr>
                </a:tc>
                <a:tc>
                  <a:txBody>
                    <a:bodyPr/>
                    <a:lstStyle/>
                    <a:p>
                      <a:pPr marL="0" marR="0">
                        <a:spcBef>
                          <a:spcPts val="0"/>
                        </a:spcBef>
                        <a:spcAft>
                          <a:spcPts val="0"/>
                        </a:spcAft>
                      </a:pPr>
                      <a:r>
                        <a:rPr lang="en-US" sz="2000" dirty="0">
                          <a:latin typeface="Verdana"/>
                          <a:ea typeface="Times New Roman"/>
                          <a:cs typeface="Times New Roman"/>
                        </a:rPr>
                        <a:t/>
                      </a:r>
                      <a:br>
                        <a:rPr lang="en-US" sz="2000" dirty="0">
                          <a:latin typeface="Verdana"/>
                          <a:ea typeface="Times New Roman"/>
                          <a:cs typeface="Times New Roman"/>
                        </a:rPr>
                      </a:br>
                      <a:r>
                        <a:rPr lang="en-US" sz="2000" dirty="0">
                          <a:latin typeface="Verdana"/>
                          <a:ea typeface="Times New Roman"/>
                          <a:cs typeface="Times New Roman"/>
                        </a:rPr>
                        <a:t>Business correspondence, participation in meetings with representatives</a:t>
                      </a:r>
                      <a:br>
                        <a:rPr lang="en-US" sz="2000" dirty="0">
                          <a:latin typeface="Verdana"/>
                          <a:ea typeface="Times New Roman"/>
                          <a:cs typeface="Times New Roman"/>
                        </a:rPr>
                      </a:br>
                      <a:r>
                        <a:rPr lang="en-US" sz="2000" dirty="0">
                          <a:latin typeface="Verdana"/>
                          <a:ea typeface="Times New Roman"/>
                          <a:cs typeface="Times New Roman"/>
                        </a:rPr>
                        <a:t>of other divisions or organizations.  </a:t>
                      </a:r>
                      <a:endParaRPr lang="en-US" sz="2800" dirty="0">
                        <a:latin typeface="Calibri"/>
                        <a:ea typeface="Calibri"/>
                        <a:cs typeface="Times New Roman"/>
                      </a:endParaRPr>
                    </a:p>
                  </a:txBody>
                  <a:tcPr marL="47625" marR="47625" marT="47625" marB="47625">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CFFC4"/>
                    </a:solidFill>
                  </a:tcPr>
                </a:tc>
              </a:tr>
            </a:tbl>
          </a:graphicData>
        </a:graphic>
      </p:graphicFrame>
      <p:sp>
        <p:nvSpPr>
          <p:cNvPr id="4" name="Slide Number Placeholder 3"/>
          <p:cNvSpPr>
            <a:spLocks noGrp="1"/>
          </p:cNvSpPr>
          <p:nvPr>
            <p:ph type="sldNum" sz="quarter" idx="12"/>
          </p:nvPr>
        </p:nvSpPr>
        <p:spPr/>
        <p:txBody>
          <a:bodyPr/>
          <a:lstStyle/>
          <a:p>
            <a:pPr>
              <a:defRPr/>
            </a:pPr>
            <a:fld id="{E58D1387-CB4A-46F2-B5F9-EA777329FF18}" type="slidenum">
              <a:rPr lang="en-US" altLang="en-US" smtClean="0"/>
              <a:pPr>
                <a:defRPr/>
              </a:pPr>
              <a:t>27</a:t>
            </a:fld>
            <a:endParaRPr lang="en-US" altLang="en-US"/>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p:txBody>
          <a:bodyPr/>
          <a:lstStyle/>
          <a:p>
            <a:endParaRPr lang="en-US" smtClean="0"/>
          </a:p>
        </p:txBody>
      </p:sp>
      <p:graphicFrame>
        <p:nvGraphicFramePr>
          <p:cNvPr id="5" name="Content Placeholder 4"/>
          <p:cNvGraphicFramePr>
            <a:graphicFrameLocks noGrp="1"/>
          </p:cNvGraphicFramePr>
          <p:nvPr>
            <p:ph idx="1"/>
          </p:nvPr>
        </p:nvGraphicFramePr>
        <p:xfrm>
          <a:off x="0" y="76200"/>
          <a:ext cx="9144002" cy="6705598"/>
        </p:xfrm>
        <a:graphic>
          <a:graphicData uri="http://schemas.openxmlformats.org/drawingml/2006/table">
            <a:tbl>
              <a:tblPr/>
              <a:tblGrid>
                <a:gridCol w="1737360"/>
                <a:gridCol w="1920241"/>
                <a:gridCol w="2286000"/>
                <a:gridCol w="3200401"/>
              </a:tblGrid>
              <a:tr h="1371599">
                <a:tc>
                  <a:txBody>
                    <a:bodyPr/>
                    <a:lstStyle/>
                    <a:p>
                      <a:pPr marL="0" marR="0">
                        <a:spcBef>
                          <a:spcPts val="0"/>
                        </a:spcBef>
                        <a:spcAft>
                          <a:spcPts val="0"/>
                        </a:spcAft>
                      </a:pPr>
                      <a:r>
                        <a:rPr lang="en-US" sz="2000" b="1" dirty="0" smtClean="0">
                          <a:latin typeface="Verdana"/>
                          <a:ea typeface="Times New Roman"/>
                          <a:cs typeface="Times New Roman"/>
                        </a:rPr>
                        <a:t>Decisional</a:t>
                      </a:r>
                    </a:p>
                    <a:p>
                      <a:pPr marL="0" marR="0">
                        <a:spcBef>
                          <a:spcPts val="0"/>
                        </a:spcBef>
                        <a:spcAft>
                          <a:spcPts val="0"/>
                        </a:spcAft>
                      </a:pPr>
                      <a:r>
                        <a:rPr lang="en-US" sz="2000" kern="1200" dirty="0" smtClean="0">
                          <a:solidFill>
                            <a:schemeClr val="tx1"/>
                          </a:solidFill>
                          <a:latin typeface="+mn-lt"/>
                          <a:ea typeface="+mn-ea"/>
                          <a:cs typeface="+mn-cs"/>
                        </a:rPr>
                        <a:t>(managing through action)</a:t>
                      </a:r>
                      <a:endParaRPr lang="en-US" sz="2000" dirty="0">
                        <a:latin typeface="Calibri"/>
                        <a:ea typeface="Calibri"/>
                        <a:cs typeface="Times New Roman"/>
                      </a:endParaRPr>
                    </a:p>
                  </a:txBody>
                  <a:tcPr marL="47625" marR="47625" marT="47625" marB="47625">
                    <a:lnL>
                      <a:noFill/>
                    </a:lnL>
                    <a:lnR>
                      <a:noFill/>
                    </a:lnR>
                    <a:lnT>
                      <a:noFill/>
                    </a:lnT>
                    <a:lnB>
                      <a:noFill/>
                    </a:lnB>
                    <a:solidFill>
                      <a:srgbClr val="FFE8E8"/>
                    </a:solidFill>
                  </a:tcPr>
                </a:tc>
                <a:tc>
                  <a:txBody>
                    <a:bodyPr/>
                    <a:lstStyle/>
                    <a:p>
                      <a:pPr marL="0" marR="0">
                        <a:spcBef>
                          <a:spcPts val="0"/>
                        </a:spcBef>
                        <a:spcAft>
                          <a:spcPts val="0"/>
                        </a:spcAft>
                      </a:pPr>
                      <a:r>
                        <a:rPr lang="en-US" sz="2000" i="1" dirty="0" smtClean="0">
                          <a:latin typeface="Verdana"/>
                          <a:ea typeface="Times New Roman"/>
                          <a:cs typeface="Times New Roman"/>
                        </a:rPr>
                        <a:t>Entrepreneur </a:t>
                      </a:r>
                      <a:endParaRPr lang="en-US" sz="2000" dirty="0">
                        <a:latin typeface="Calibri"/>
                        <a:ea typeface="Calibri"/>
                        <a:cs typeface="Times New Roman"/>
                      </a:endParaRPr>
                    </a:p>
                  </a:txBody>
                  <a:tcPr marL="47625" marR="47625" marT="47625" marB="47625">
                    <a:lnL>
                      <a:noFill/>
                    </a:lnL>
                    <a:lnR>
                      <a:noFill/>
                    </a:lnR>
                    <a:lnT>
                      <a:noFill/>
                    </a:lnT>
                    <a:lnB w="12700" cap="flat" cmpd="sng" algn="ctr">
                      <a:solidFill>
                        <a:srgbClr val="000000"/>
                      </a:solidFill>
                      <a:prstDash val="solid"/>
                      <a:round/>
                      <a:headEnd type="none" w="med" len="med"/>
                      <a:tailEnd type="none" w="med" len="med"/>
                    </a:lnB>
                    <a:solidFill>
                      <a:srgbClr val="FFE8E8"/>
                    </a:solidFill>
                  </a:tcPr>
                </a:tc>
                <a:tc>
                  <a:txBody>
                    <a:bodyPr/>
                    <a:lstStyle/>
                    <a:p>
                      <a:pPr marL="0" marR="0">
                        <a:spcBef>
                          <a:spcPts val="0"/>
                        </a:spcBef>
                        <a:spcAft>
                          <a:spcPts val="0"/>
                        </a:spcAft>
                      </a:pPr>
                      <a:r>
                        <a:rPr lang="en-US" sz="2000" dirty="0" smtClean="0">
                          <a:latin typeface="Verdana"/>
                          <a:ea typeface="Times New Roman"/>
                          <a:cs typeface="Times New Roman"/>
                        </a:rPr>
                        <a:t>Identify </a:t>
                      </a:r>
                      <a:r>
                        <a:rPr lang="en-US" sz="2000" dirty="0">
                          <a:latin typeface="Verdana"/>
                          <a:ea typeface="Times New Roman"/>
                          <a:cs typeface="Times New Roman"/>
                        </a:rPr>
                        <a:t>new ideas and initiate improvement projects</a:t>
                      </a:r>
                      <a:endParaRPr lang="en-US" sz="2000" dirty="0">
                        <a:latin typeface="Calibri"/>
                        <a:ea typeface="Calibri"/>
                        <a:cs typeface="Times New Roman"/>
                      </a:endParaRPr>
                    </a:p>
                  </a:txBody>
                  <a:tcPr marL="47625" marR="47625" marT="47625" marB="47625">
                    <a:lnL>
                      <a:noFill/>
                    </a:lnL>
                    <a:lnR>
                      <a:noFill/>
                    </a:lnR>
                    <a:lnT>
                      <a:noFill/>
                    </a:lnT>
                    <a:lnB w="12700" cap="flat" cmpd="sng" algn="ctr">
                      <a:solidFill>
                        <a:srgbClr val="000000"/>
                      </a:solidFill>
                      <a:prstDash val="solid"/>
                      <a:round/>
                      <a:headEnd type="none" w="med" len="med"/>
                      <a:tailEnd type="none" w="med" len="med"/>
                    </a:lnB>
                    <a:solidFill>
                      <a:srgbClr val="FFE8E8"/>
                    </a:solidFill>
                  </a:tcPr>
                </a:tc>
                <a:tc>
                  <a:txBody>
                    <a:bodyPr/>
                    <a:lstStyle/>
                    <a:p>
                      <a:pPr marL="0" marR="0">
                        <a:spcBef>
                          <a:spcPts val="0"/>
                        </a:spcBef>
                        <a:spcAft>
                          <a:spcPts val="0"/>
                        </a:spcAft>
                      </a:pPr>
                      <a:r>
                        <a:rPr lang="en-US" sz="2000" dirty="0" smtClean="0">
                          <a:latin typeface="Verdana"/>
                          <a:ea typeface="Times New Roman"/>
                          <a:cs typeface="Times New Roman"/>
                        </a:rPr>
                        <a:t>Implement innovations; Plan for the future</a:t>
                      </a:r>
                      <a:r>
                        <a:rPr lang="en-US" sz="2000" dirty="0">
                          <a:latin typeface="Verdana"/>
                          <a:ea typeface="Times New Roman"/>
                          <a:cs typeface="Times New Roman"/>
                        </a:rPr>
                        <a:t/>
                      </a:r>
                      <a:br>
                        <a:rPr lang="en-US" sz="2000" dirty="0">
                          <a:latin typeface="Verdana"/>
                          <a:ea typeface="Times New Roman"/>
                          <a:cs typeface="Times New Roman"/>
                        </a:rPr>
                      </a:br>
                      <a:endParaRPr lang="en-US" sz="2000" dirty="0">
                        <a:latin typeface="Calibri"/>
                        <a:ea typeface="Calibri"/>
                        <a:cs typeface="Times New Roman"/>
                      </a:endParaRPr>
                    </a:p>
                  </a:txBody>
                  <a:tcPr marL="47625" marR="47625" marT="47625" marB="47625">
                    <a:lnL>
                      <a:noFill/>
                    </a:lnL>
                    <a:lnR>
                      <a:noFill/>
                    </a:lnR>
                    <a:lnT>
                      <a:noFill/>
                    </a:lnT>
                    <a:lnB w="12700" cap="flat" cmpd="sng" algn="ctr">
                      <a:solidFill>
                        <a:srgbClr val="000000"/>
                      </a:solidFill>
                      <a:prstDash val="solid"/>
                      <a:round/>
                      <a:headEnd type="none" w="med" len="med"/>
                      <a:tailEnd type="none" w="med" len="med"/>
                    </a:lnB>
                    <a:solidFill>
                      <a:srgbClr val="FFE8E8"/>
                    </a:solidFill>
                  </a:tcPr>
                </a:tc>
              </a:tr>
              <a:tr h="2005513">
                <a:tc>
                  <a:txBody>
                    <a:bodyPr/>
                    <a:lstStyle/>
                    <a:p>
                      <a:pPr marL="0" marR="0">
                        <a:spcBef>
                          <a:spcPts val="0"/>
                        </a:spcBef>
                        <a:spcAft>
                          <a:spcPts val="0"/>
                        </a:spcAft>
                      </a:pPr>
                      <a:r>
                        <a:rPr lang="en-US" sz="2000" dirty="0">
                          <a:latin typeface="Times New Roman"/>
                          <a:ea typeface="Times New Roman"/>
                          <a:cs typeface="Times New Roman"/>
                        </a:rPr>
                        <a:t> </a:t>
                      </a:r>
                      <a:endParaRPr lang="en-US" sz="2000" dirty="0">
                        <a:latin typeface="Calibri"/>
                        <a:ea typeface="Calibri"/>
                        <a:cs typeface="Times New Roman"/>
                      </a:endParaRPr>
                    </a:p>
                  </a:txBody>
                  <a:tcPr marL="47625" marR="47625" marT="47625" marB="47625">
                    <a:lnL>
                      <a:noFill/>
                    </a:lnL>
                    <a:lnR>
                      <a:noFill/>
                    </a:lnR>
                    <a:lnT>
                      <a:noFill/>
                    </a:lnT>
                    <a:lnB>
                      <a:noFill/>
                    </a:lnB>
                    <a:solidFill>
                      <a:srgbClr val="FFE8E8"/>
                    </a:solidFill>
                  </a:tcPr>
                </a:tc>
                <a:tc>
                  <a:txBody>
                    <a:bodyPr/>
                    <a:lstStyle/>
                    <a:p>
                      <a:pPr marL="0" marR="0">
                        <a:spcBef>
                          <a:spcPts val="0"/>
                        </a:spcBef>
                        <a:spcAft>
                          <a:spcPts val="0"/>
                        </a:spcAft>
                      </a:pPr>
                      <a:r>
                        <a:rPr lang="en-US" sz="2000" dirty="0">
                          <a:latin typeface="Verdana"/>
                          <a:ea typeface="Times New Roman"/>
                          <a:cs typeface="Times New Roman"/>
                        </a:rPr>
                        <a:t/>
                      </a:r>
                      <a:br>
                        <a:rPr lang="en-US" sz="2000" dirty="0">
                          <a:latin typeface="Verdana"/>
                          <a:ea typeface="Times New Roman"/>
                          <a:cs typeface="Times New Roman"/>
                        </a:rPr>
                      </a:br>
                      <a:r>
                        <a:rPr lang="en-US" sz="2000" i="1" dirty="0">
                          <a:latin typeface="Verdana"/>
                          <a:ea typeface="Times New Roman"/>
                          <a:cs typeface="Times New Roman"/>
                        </a:rPr>
                        <a:t>Disturbance Handler</a:t>
                      </a:r>
                      <a:endParaRPr lang="en-US" sz="2000" dirty="0">
                        <a:latin typeface="Calibri"/>
                        <a:ea typeface="Calibri"/>
                        <a:cs typeface="Times New Roman"/>
                      </a:endParaRPr>
                    </a:p>
                  </a:txBody>
                  <a:tcPr marL="47625" marR="47625" marT="47625" marB="47625">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E8E8"/>
                    </a:solidFill>
                  </a:tcPr>
                </a:tc>
                <a:tc>
                  <a:txBody>
                    <a:bodyPr/>
                    <a:lstStyle/>
                    <a:p>
                      <a:pPr marL="0" marR="0">
                        <a:spcBef>
                          <a:spcPts val="0"/>
                        </a:spcBef>
                        <a:spcAft>
                          <a:spcPts val="0"/>
                        </a:spcAft>
                      </a:pPr>
                      <a:r>
                        <a:rPr lang="en-US" sz="2000" dirty="0">
                          <a:latin typeface="Verdana"/>
                          <a:ea typeface="Times New Roman"/>
                          <a:cs typeface="Times New Roman"/>
                        </a:rPr>
                        <a:t/>
                      </a:r>
                      <a:br>
                        <a:rPr lang="en-US" sz="2000" dirty="0">
                          <a:latin typeface="Verdana"/>
                          <a:ea typeface="Times New Roman"/>
                          <a:cs typeface="Times New Roman"/>
                        </a:rPr>
                      </a:br>
                      <a:r>
                        <a:rPr lang="en-US" sz="2000" dirty="0">
                          <a:latin typeface="Verdana"/>
                          <a:ea typeface="Times New Roman"/>
                          <a:cs typeface="Times New Roman"/>
                        </a:rPr>
                        <a:t>Deals with disputes or problems and takes corrective action</a:t>
                      </a:r>
                      <a:endParaRPr lang="en-US" sz="2000" dirty="0">
                        <a:latin typeface="Calibri"/>
                        <a:ea typeface="Calibri"/>
                        <a:cs typeface="Times New Roman"/>
                      </a:endParaRPr>
                    </a:p>
                  </a:txBody>
                  <a:tcPr marL="47625" marR="47625" marT="47625" marB="47625">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E8E8"/>
                    </a:solidFill>
                  </a:tcPr>
                </a:tc>
                <a:tc>
                  <a:txBody>
                    <a:bodyPr/>
                    <a:lstStyle/>
                    <a:p>
                      <a:pPr marL="0" marR="0">
                        <a:spcBef>
                          <a:spcPts val="0"/>
                        </a:spcBef>
                        <a:spcAft>
                          <a:spcPts val="0"/>
                        </a:spcAft>
                      </a:pPr>
                      <a:r>
                        <a:rPr lang="en-US" sz="2000" dirty="0">
                          <a:latin typeface="Verdana"/>
                          <a:ea typeface="Times New Roman"/>
                          <a:cs typeface="Times New Roman"/>
                        </a:rPr>
                        <a:t/>
                      </a:r>
                      <a:br>
                        <a:rPr lang="en-US" sz="2000" dirty="0">
                          <a:latin typeface="Verdana"/>
                          <a:ea typeface="Times New Roman"/>
                          <a:cs typeface="Times New Roman"/>
                        </a:rPr>
                      </a:br>
                      <a:r>
                        <a:rPr lang="en-US" sz="2000" dirty="0">
                          <a:latin typeface="Verdana"/>
                          <a:ea typeface="Times New Roman"/>
                          <a:cs typeface="Times New Roman"/>
                        </a:rPr>
                        <a:t>Settle conflicts between subordinates; Choose strategic alternatives;</a:t>
                      </a:r>
                      <a:br>
                        <a:rPr lang="en-US" sz="2000" dirty="0">
                          <a:latin typeface="Verdana"/>
                          <a:ea typeface="Times New Roman"/>
                          <a:cs typeface="Times New Roman"/>
                        </a:rPr>
                      </a:br>
                      <a:r>
                        <a:rPr lang="en-US" sz="2000" dirty="0">
                          <a:latin typeface="Verdana"/>
                          <a:ea typeface="Times New Roman"/>
                          <a:cs typeface="Times New Roman"/>
                        </a:rPr>
                        <a:t> Overcome crisis situations</a:t>
                      </a:r>
                      <a:endParaRPr lang="en-US" sz="2000" dirty="0">
                        <a:latin typeface="Calibri"/>
                        <a:ea typeface="Calibri"/>
                        <a:cs typeface="Times New Roman"/>
                      </a:endParaRPr>
                    </a:p>
                  </a:txBody>
                  <a:tcPr marL="47625" marR="47625" marT="47625" marB="47625">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E8E8"/>
                    </a:solidFill>
                  </a:tcPr>
                </a:tc>
              </a:tr>
              <a:tr h="1404436">
                <a:tc>
                  <a:txBody>
                    <a:bodyPr/>
                    <a:lstStyle/>
                    <a:p>
                      <a:pPr marL="0" marR="0">
                        <a:spcBef>
                          <a:spcPts val="0"/>
                        </a:spcBef>
                        <a:spcAft>
                          <a:spcPts val="0"/>
                        </a:spcAft>
                      </a:pPr>
                      <a:endParaRPr lang="en-US" sz="2000" dirty="0">
                        <a:latin typeface="Calibri"/>
                        <a:ea typeface="Calibri"/>
                        <a:cs typeface="Times New Roman"/>
                      </a:endParaRPr>
                    </a:p>
                  </a:txBody>
                  <a:tcPr marL="47625" marR="47625" marT="47625" marB="47625">
                    <a:lnL>
                      <a:noFill/>
                    </a:lnL>
                    <a:lnR>
                      <a:noFill/>
                    </a:lnR>
                    <a:lnT>
                      <a:noFill/>
                    </a:lnT>
                    <a:lnB>
                      <a:noFill/>
                    </a:lnB>
                    <a:solidFill>
                      <a:srgbClr val="FFE8E8"/>
                    </a:solidFill>
                  </a:tcPr>
                </a:tc>
                <a:tc>
                  <a:txBody>
                    <a:bodyPr/>
                    <a:lstStyle/>
                    <a:p>
                      <a:pPr marL="0" marR="0">
                        <a:spcBef>
                          <a:spcPts val="0"/>
                        </a:spcBef>
                        <a:spcAft>
                          <a:spcPts val="0"/>
                        </a:spcAft>
                      </a:pPr>
                      <a:r>
                        <a:rPr lang="en-US" sz="2000" dirty="0">
                          <a:latin typeface="Verdana"/>
                          <a:ea typeface="Times New Roman"/>
                          <a:cs typeface="Times New Roman"/>
                        </a:rPr>
                        <a:t/>
                      </a:r>
                      <a:br>
                        <a:rPr lang="en-US" sz="2000" dirty="0">
                          <a:latin typeface="Verdana"/>
                          <a:ea typeface="Times New Roman"/>
                          <a:cs typeface="Times New Roman"/>
                        </a:rPr>
                      </a:br>
                      <a:r>
                        <a:rPr lang="en-US" sz="2000" i="1" dirty="0">
                          <a:latin typeface="Verdana"/>
                          <a:ea typeface="Times New Roman"/>
                          <a:cs typeface="Times New Roman"/>
                        </a:rPr>
                        <a:t>Resource Allocator </a:t>
                      </a:r>
                      <a:endParaRPr lang="en-US" sz="2000" dirty="0">
                        <a:latin typeface="Calibri"/>
                        <a:ea typeface="Calibri"/>
                        <a:cs typeface="Times New Roman"/>
                      </a:endParaRPr>
                    </a:p>
                  </a:txBody>
                  <a:tcPr marL="47625" marR="47625" marT="47625" marB="47625">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E8E8"/>
                    </a:solidFill>
                  </a:tcPr>
                </a:tc>
                <a:tc>
                  <a:txBody>
                    <a:bodyPr/>
                    <a:lstStyle/>
                    <a:p>
                      <a:pPr marL="0" marR="0">
                        <a:spcBef>
                          <a:spcPts val="0"/>
                        </a:spcBef>
                        <a:spcAft>
                          <a:spcPts val="0"/>
                        </a:spcAft>
                      </a:pPr>
                      <a:r>
                        <a:rPr lang="en-US" sz="2000" dirty="0">
                          <a:latin typeface="Verdana"/>
                          <a:ea typeface="Times New Roman"/>
                          <a:cs typeface="Times New Roman"/>
                        </a:rPr>
                        <a:t/>
                      </a:r>
                      <a:br>
                        <a:rPr lang="en-US" sz="2000" dirty="0">
                          <a:latin typeface="Verdana"/>
                          <a:ea typeface="Times New Roman"/>
                          <a:cs typeface="Times New Roman"/>
                        </a:rPr>
                      </a:br>
                      <a:r>
                        <a:rPr lang="en-US" sz="2000" dirty="0">
                          <a:latin typeface="Verdana"/>
                          <a:ea typeface="Times New Roman"/>
                          <a:cs typeface="Times New Roman"/>
                        </a:rPr>
                        <a:t>Decide where to apply resources </a:t>
                      </a:r>
                      <a:endParaRPr lang="en-US" sz="2000" dirty="0">
                        <a:latin typeface="Calibri"/>
                        <a:ea typeface="Calibri"/>
                        <a:cs typeface="Times New Roman"/>
                      </a:endParaRPr>
                    </a:p>
                  </a:txBody>
                  <a:tcPr marL="47625" marR="47625" marT="47625" marB="47625">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E8E8"/>
                    </a:solidFill>
                  </a:tcPr>
                </a:tc>
                <a:tc>
                  <a:txBody>
                    <a:bodyPr/>
                    <a:lstStyle/>
                    <a:p>
                      <a:pPr marL="0" marR="0">
                        <a:spcBef>
                          <a:spcPts val="0"/>
                        </a:spcBef>
                        <a:spcAft>
                          <a:spcPts val="0"/>
                        </a:spcAft>
                      </a:pPr>
                      <a:r>
                        <a:rPr lang="en-US" sz="2000" dirty="0">
                          <a:latin typeface="Verdana"/>
                          <a:ea typeface="Times New Roman"/>
                          <a:cs typeface="Times New Roman"/>
                        </a:rPr>
                        <a:t/>
                      </a:r>
                      <a:br>
                        <a:rPr lang="en-US" sz="2000" dirty="0">
                          <a:latin typeface="Verdana"/>
                          <a:ea typeface="Times New Roman"/>
                          <a:cs typeface="Times New Roman"/>
                        </a:rPr>
                      </a:br>
                      <a:r>
                        <a:rPr lang="en-US" sz="2000" dirty="0">
                          <a:latin typeface="Verdana"/>
                          <a:ea typeface="Times New Roman"/>
                          <a:cs typeface="Times New Roman"/>
                        </a:rPr>
                        <a:t>Draft and approve of plans, schedules, budgets; Set priorities</a:t>
                      </a:r>
                      <a:endParaRPr lang="en-US" sz="2000" dirty="0">
                        <a:latin typeface="Calibri"/>
                        <a:ea typeface="Calibri"/>
                        <a:cs typeface="Times New Roman"/>
                      </a:endParaRPr>
                    </a:p>
                  </a:txBody>
                  <a:tcPr marL="47625" marR="47625" marT="47625" marB="47625">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E8E8"/>
                    </a:solidFill>
                  </a:tcPr>
                </a:tc>
              </a:tr>
              <a:tr h="1633476">
                <a:tc>
                  <a:txBody>
                    <a:bodyPr/>
                    <a:lstStyle/>
                    <a:p>
                      <a:pPr marL="0" marR="0">
                        <a:spcBef>
                          <a:spcPts val="0"/>
                        </a:spcBef>
                        <a:spcAft>
                          <a:spcPts val="0"/>
                        </a:spcAft>
                      </a:pPr>
                      <a:endParaRPr lang="en-US" sz="2000" dirty="0">
                        <a:latin typeface="Calibri"/>
                        <a:ea typeface="Calibri"/>
                        <a:cs typeface="Times New Roman"/>
                      </a:endParaRPr>
                    </a:p>
                  </a:txBody>
                  <a:tcPr marL="47625" marR="47625" marT="47625" marB="47625">
                    <a:lnL>
                      <a:noFill/>
                    </a:lnL>
                    <a:lnR>
                      <a:noFill/>
                    </a:lnR>
                    <a:lnT>
                      <a:noFill/>
                    </a:lnT>
                    <a:lnB>
                      <a:noFill/>
                    </a:lnB>
                    <a:solidFill>
                      <a:srgbClr val="FFE8E8"/>
                    </a:solidFill>
                  </a:tcPr>
                </a:tc>
                <a:tc>
                  <a:txBody>
                    <a:bodyPr/>
                    <a:lstStyle/>
                    <a:p>
                      <a:pPr marL="0" marR="0">
                        <a:spcBef>
                          <a:spcPts val="0"/>
                        </a:spcBef>
                        <a:spcAft>
                          <a:spcPts val="0"/>
                        </a:spcAft>
                      </a:pPr>
                      <a:r>
                        <a:rPr lang="en-US" sz="2000" dirty="0">
                          <a:latin typeface="Verdana"/>
                          <a:ea typeface="Times New Roman"/>
                          <a:cs typeface="Times New Roman"/>
                        </a:rPr>
                        <a:t/>
                      </a:r>
                      <a:br>
                        <a:rPr lang="en-US" sz="2000" dirty="0">
                          <a:latin typeface="Verdana"/>
                          <a:ea typeface="Times New Roman"/>
                          <a:cs typeface="Times New Roman"/>
                        </a:rPr>
                      </a:br>
                      <a:r>
                        <a:rPr lang="en-US" sz="2000" i="1" dirty="0">
                          <a:latin typeface="Verdana"/>
                          <a:ea typeface="Times New Roman"/>
                          <a:cs typeface="Times New Roman"/>
                        </a:rPr>
                        <a:t>Negotiator</a:t>
                      </a:r>
                      <a:endParaRPr lang="en-US" sz="2000" dirty="0">
                        <a:latin typeface="Calibri"/>
                        <a:ea typeface="Calibri"/>
                        <a:cs typeface="Times New Roman"/>
                      </a:endParaRPr>
                    </a:p>
                  </a:txBody>
                  <a:tcPr marL="47625" marR="47625" marT="47625" marB="47625">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E8E8"/>
                    </a:solidFill>
                  </a:tcPr>
                </a:tc>
                <a:tc>
                  <a:txBody>
                    <a:bodyPr/>
                    <a:lstStyle/>
                    <a:p>
                      <a:pPr marL="0" marR="0">
                        <a:spcBef>
                          <a:spcPts val="0"/>
                        </a:spcBef>
                        <a:spcAft>
                          <a:spcPts val="0"/>
                        </a:spcAft>
                      </a:pPr>
                      <a:r>
                        <a:rPr lang="en-US" sz="2000" dirty="0">
                          <a:latin typeface="Verdana"/>
                          <a:ea typeface="Times New Roman"/>
                          <a:cs typeface="Times New Roman"/>
                        </a:rPr>
                        <a:t/>
                      </a:r>
                      <a:br>
                        <a:rPr lang="en-US" sz="2000" dirty="0">
                          <a:latin typeface="Verdana"/>
                          <a:ea typeface="Times New Roman"/>
                          <a:cs typeface="Times New Roman"/>
                        </a:rPr>
                      </a:br>
                      <a:r>
                        <a:rPr lang="en-US" sz="2000" dirty="0">
                          <a:latin typeface="Verdana"/>
                          <a:ea typeface="Times New Roman"/>
                          <a:cs typeface="Times New Roman"/>
                        </a:rPr>
                        <a:t>Defends business interests </a:t>
                      </a:r>
                      <a:endParaRPr lang="en-US" sz="2000" dirty="0">
                        <a:latin typeface="Calibri"/>
                        <a:ea typeface="Calibri"/>
                        <a:cs typeface="Times New Roman"/>
                      </a:endParaRPr>
                    </a:p>
                  </a:txBody>
                  <a:tcPr marL="47625" marR="47625" marT="47625" marB="47625">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E8E8"/>
                    </a:solidFill>
                  </a:tcPr>
                </a:tc>
                <a:tc>
                  <a:txBody>
                    <a:bodyPr/>
                    <a:lstStyle/>
                    <a:p>
                      <a:pPr marL="0" marR="0">
                        <a:spcBef>
                          <a:spcPts val="0"/>
                        </a:spcBef>
                        <a:spcAft>
                          <a:spcPts val="0"/>
                        </a:spcAft>
                      </a:pPr>
                      <a:r>
                        <a:rPr lang="en-US" sz="2000" dirty="0">
                          <a:latin typeface="Verdana"/>
                          <a:ea typeface="Times New Roman"/>
                          <a:cs typeface="Times New Roman"/>
                        </a:rPr>
                        <a:t/>
                      </a:r>
                      <a:br>
                        <a:rPr lang="en-US" sz="2000" dirty="0">
                          <a:latin typeface="Verdana"/>
                          <a:ea typeface="Times New Roman"/>
                          <a:cs typeface="Times New Roman"/>
                        </a:rPr>
                      </a:br>
                      <a:r>
                        <a:rPr lang="en-US" sz="2000" dirty="0">
                          <a:latin typeface="Verdana"/>
                          <a:ea typeface="Times New Roman"/>
                          <a:cs typeface="Times New Roman"/>
                        </a:rPr>
                        <a:t>Participates in and directs negotiations within team, department, and organization</a:t>
                      </a:r>
                      <a:endParaRPr lang="en-US" sz="2000" dirty="0">
                        <a:latin typeface="Calibri"/>
                        <a:ea typeface="Calibri"/>
                        <a:cs typeface="Times New Roman"/>
                      </a:endParaRPr>
                    </a:p>
                  </a:txBody>
                  <a:tcPr marL="47625" marR="47625" marT="47625" marB="47625">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E8E8"/>
                    </a:solidFill>
                  </a:tcPr>
                </a:tc>
              </a:tr>
            </a:tbl>
          </a:graphicData>
        </a:graphic>
      </p:graphicFrame>
      <p:sp>
        <p:nvSpPr>
          <p:cNvPr id="4" name="Slide Number Placeholder 3"/>
          <p:cNvSpPr>
            <a:spLocks noGrp="1"/>
          </p:cNvSpPr>
          <p:nvPr>
            <p:ph type="sldNum" sz="quarter" idx="12"/>
          </p:nvPr>
        </p:nvSpPr>
        <p:spPr/>
        <p:txBody>
          <a:bodyPr/>
          <a:lstStyle/>
          <a:p>
            <a:pPr>
              <a:defRPr/>
            </a:pPr>
            <a:fld id="{97131B4C-C569-475C-8748-FBDB2D89997D}" type="slidenum">
              <a:rPr lang="en-US" altLang="en-US" smtClean="0"/>
              <a:pPr>
                <a:defRPr/>
              </a:pPr>
              <a:t>28</a:t>
            </a:fld>
            <a:endParaRPr lang="en-US" altLang="en-US"/>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5"/>
          <p:cNvSpPr>
            <a:spLocks noGrp="1"/>
          </p:cNvSpPr>
          <p:nvPr>
            <p:ph type="sldNum" sz="quarter" idx="12"/>
          </p:nvPr>
        </p:nvSpPr>
        <p:spPr/>
        <p:txBody>
          <a:bodyPr/>
          <a:lstStyle/>
          <a:p>
            <a:pPr>
              <a:defRPr/>
            </a:pPr>
            <a:fld id="{E03A9C53-2CB1-4885-8BED-4323EA8E4073}" type="slidenum">
              <a:rPr lang="en-US" altLang="en-US"/>
              <a:pPr>
                <a:defRPr/>
              </a:pPr>
              <a:t>29</a:t>
            </a:fld>
            <a:endParaRPr lang="en-US" altLang="en-US"/>
          </a:p>
        </p:txBody>
      </p:sp>
      <p:sp>
        <p:nvSpPr>
          <p:cNvPr id="26627" name="Rectangle 3"/>
          <p:cNvSpPr>
            <a:spLocks noGrp="1" noChangeArrowheads="1"/>
          </p:cNvSpPr>
          <p:nvPr>
            <p:ph type="body" idx="1"/>
          </p:nvPr>
        </p:nvSpPr>
        <p:spPr>
          <a:xfrm>
            <a:off x="381000" y="427038"/>
            <a:ext cx="8763000" cy="5364162"/>
          </a:xfrm>
        </p:spPr>
        <p:txBody>
          <a:bodyPr/>
          <a:lstStyle/>
          <a:p>
            <a:pPr eaLnBrk="1" hangingPunct="1"/>
            <a:r>
              <a:rPr lang="en-US" smtClean="0"/>
              <a:t>A manager does not perform each of these roles in isolation. In fact all these roles are linked and in reality it may become difficult to separate them. Some managers may be performing more of one set of roles than others. Most managers irrespective of their levels and nature perform, to a little degree at least, all these roles.</a:t>
            </a:r>
          </a:p>
          <a:p>
            <a:pPr eaLnBrk="1" hangingPunct="1"/>
            <a:r>
              <a:rPr lang="en-US" smtClean="0"/>
              <a:t>In the real world, these roles overlap and a manager must learn to balance them in order to manage effectively. While a manager’s work can be analyzed by these individual roles, in practice they are intermixed and interdependent.</a:t>
            </a:r>
          </a:p>
          <a:p>
            <a:pPr eaLnBrk="1" hangingPunct="1"/>
            <a:endParaRPr lang="en-US"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62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6627">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7"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pPr>
              <a:defRPr/>
            </a:pPr>
            <a:fld id="{03183D20-1792-44B2-8E6A-60F8625BABA8}" type="slidenum">
              <a:rPr lang="en-US" altLang="en-US"/>
              <a:pPr>
                <a:defRPr/>
              </a:pPr>
              <a:t>3</a:t>
            </a:fld>
            <a:endParaRPr lang="en-US" altLang="en-US"/>
          </a:p>
        </p:txBody>
      </p:sp>
      <p:sp>
        <p:nvSpPr>
          <p:cNvPr id="17410" name="Rectangle 2"/>
          <p:cNvSpPr>
            <a:spLocks noGrp="1" noChangeArrowheads="1"/>
          </p:cNvSpPr>
          <p:nvPr>
            <p:ph type="title"/>
          </p:nvPr>
        </p:nvSpPr>
        <p:spPr>
          <a:xfrm>
            <a:off x="457200" y="152400"/>
            <a:ext cx="8229600" cy="792163"/>
          </a:xfrm>
        </p:spPr>
        <p:txBody>
          <a:bodyPr/>
          <a:lstStyle/>
          <a:p>
            <a:pPr eaLnBrk="1" hangingPunct="1">
              <a:defRPr/>
            </a:pPr>
            <a:r>
              <a:rPr lang="en-US" sz="5400" b="1" u="sng" dirty="0" err="1" smtClean="0">
                <a:effectLst>
                  <a:outerShdw blurRad="38100" dist="38100" dir="2700000" algn="tl">
                    <a:srgbClr val="000000">
                      <a:alpha val="43137"/>
                    </a:srgbClr>
                  </a:outerShdw>
                </a:effectLst>
              </a:rPr>
              <a:t>Organisation</a:t>
            </a:r>
            <a:endParaRPr lang="en-US" sz="5400" b="1" u="sng" dirty="0" smtClean="0">
              <a:effectLst>
                <a:outerShdw blurRad="38100" dist="38100" dir="2700000" algn="tl">
                  <a:srgbClr val="000000">
                    <a:alpha val="43137"/>
                  </a:srgbClr>
                </a:outerShdw>
              </a:effectLst>
            </a:endParaRPr>
          </a:p>
        </p:txBody>
      </p:sp>
      <p:sp>
        <p:nvSpPr>
          <p:cNvPr id="17411" name="Rectangle 3"/>
          <p:cNvSpPr>
            <a:spLocks noGrp="1" noChangeArrowheads="1"/>
          </p:cNvSpPr>
          <p:nvPr>
            <p:ph type="body" idx="1"/>
          </p:nvPr>
        </p:nvSpPr>
        <p:spPr>
          <a:xfrm>
            <a:off x="228600" y="1143000"/>
            <a:ext cx="8686800" cy="5029200"/>
          </a:xfrm>
        </p:spPr>
        <p:txBody>
          <a:bodyPr/>
          <a:lstStyle/>
          <a:p>
            <a:pPr marL="350838" indent="-350838" eaLnBrk="1" hangingPunct="1"/>
            <a:r>
              <a:rPr lang="en-US" smtClean="0"/>
              <a:t>A systematic arrangement of people brought together to accomplish some specific purpose.</a:t>
            </a:r>
          </a:p>
          <a:p>
            <a:pPr marL="350838" indent="-350838" eaLnBrk="1" hangingPunct="1"/>
            <a:r>
              <a:rPr lang="en-US" smtClean="0"/>
              <a:t>Two or more people working together toward one or more shared goal(s). It is an entity with:</a:t>
            </a:r>
          </a:p>
          <a:p>
            <a:pPr marL="790575" lvl="1" eaLnBrk="1" hangingPunct="1"/>
            <a:r>
              <a:rPr lang="en-US" smtClean="0"/>
              <a:t>Specific objectives</a:t>
            </a:r>
          </a:p>
          <a:p>
            <a:pPr marL="790575" lvl="1" eaLnBrk="1" hangingPunct="1"/>
            <a:r>
              <a:rPr lang="en-US" smtClean="0"/>
              <a:t>Structure of authority</a:t>
            </a:r>
          </a:p>
          <a:p>
            <a:pPr marL="790575" lvl="1" eaLnBrk="1" hangingPunct="1"/>
            <a:r>
              <a:rPr lang="en-US" smtClean="0"/>
              <a:t>Division of work</a:t>
            </a:r>
          </a:p>
          <a:p>
            <a:pPr marL="790575" lvl="1" eaLnBrk="1" hangingPunct="1"/>
            <a:r>
              <a:rPr lang="en-US" smtClean="0"/>
              <a:t>Resources</a:t>
            </a:r>
          </a:p>
          <a:p>
            <a:pPr marL="790575" lvl="1" eaLnBrk="1" hangingPunct="1"/>
            <a:r>
              <a:rPr lang="en-US" smtClean="0"/>
              <a:t>System of communication</a:t>
            </a:r>
          </a:p>
          <a:p>
            <a:pPr marL="790575" lvl="1" eaLnBrk="1" hangingPunct="1"/>
            <a:r>
              <a:rPr lang="en-US" smtClean="0"/>
              <a:t>A set of customs (culture)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411">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411">
                                            <p:txEl>
                                              <p:pRg st="1" end="1"/>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7411">
                                            <p:txEl>
                                              <p:pRg st="2" end="2"/>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7411">
                                            <p:txEl>
                                              <p:pRg st="3" end="3"/>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7411">
                                            <p:txEl>
                                              <p:pRg st="4" end="4"/>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7411">
                                            <p:txEl>
                                              <p:pRg st="5" end="5"/>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7411">
                                            <p:txEl>
                                              <p:pRg st="6" end="6"/>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7411">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p:bldP spid="17411"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39825"/>
          </a:xfrm>
        </p:spPr>
        <p:txBody>
          <a:bodyPr/>
          <a:lstStyle/>
          <a:p>
            <a:r>
              <a:rPr lang="en-US" sz="5400" b="1" dirty="0" smtClean="0">
                <a:effectLst>
                  <a:outerShdw blurRad="38100" dist="38100" dir="2700000" algn="tl">
                    <a:srgbClr val="000000">
                      <a:alpha val="43137"/>
                    </a:srgbClr>
                  </a:outerShdw>
                </a:effectLst>
              </a:rPr>
              <a:t>Managerial Skills</a:t>
            </a:r>
          </a:p>
        </p:txBody>
      </p:sp>
      <p:sp>
        <p:nvSpPr>
          <p:cNvPr id="3" name="Content Placeholder 2"/>
          <p:cNvSpPr>
            <a:spLocks noGrp="1"/>
          </p:cNvSpPr>
          <p:nvPr>
            <p:ph idx="1"/>
          </p:nvPr>
        </p:nvSpPr>
        <p:spPr>
          <a:xfrm>
            <a:off x="457200" y="1143000"/>
            <a:ext cx="8382000" cy="3540125"/>
          </a:xfrm>
        </p:spPr>
        <p:txBody>
          <a:bodyPr/>
          <a:lstStyle/>
          <a:p>
            <a:pPr marL="465138" indent="-465138"/>
            <a:r>
              <a:rPr lang="en-US" sz="4000" smtClean="0"/>
              <a:t>Skill is the knowledge and ability that enables one to do a job very well. </a:t>
            </a:r>
          </a:p>
          <a:p>
            <a:pPr marL="465138" indent="-465138"/>
            <a:r>
              <a:rPr lang="en-US" sz="4000" smtClean="0"/>
              <a:t>Managers need to develop different skills in order to perform their duties effectively. There are some basic skills, which all managers should possess.</a:t>
            </a:r>
          </a:p>
        </p:txBody>
      </p:sp>
      <p:sp>
        <p:nvSpPr>
          <p:cNvPr id="4" name="Slide Number Placeholder 3"/>
          <p:cNvSpPr>
            <a:spLocks noGrp="1"/>
          </p:cNvSpPr>
          <p:nvPr>
            <p:ph type="sldNum" sz="quarter" idx="12"/>
          </p:nvPr>
        </p:nvSpPr>
        <p:spPr/>
        <p:txBody>
          <a:bodyPr/>
          <a:lstStyle/>
          <a:p>
            <a:pPr>
              <a:defRPr/>
            </a:pPr>
            <a:fld id="{753071F7-D5AF-4829-909C-E8D408EAEFF7}" type="slidenum">
              <a:rPr lang="en-US" altLang="en-US" smtClean="0"/>
              <a:pPr>
                <a:defRPr/>
              </a:pPr>
              <a:t>30</a:t>
            </a:fld>
            <a:endParaRPr lang="en-US"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p:txBody>
          <a:bodyPr/>
          <a:lstStyle/>
          <a:p>
            <a:r>
              <a:rPr lang="en-US" sz="5400" b="1" u="sng" dirty="0" smtClean="0">
                <a:effectLst>
                  <a:outerShdw blurRad="38100" dist="38100" dir="2700000" algn="tl">
                    <a:srgbClr val="000000">
                      <a:alpha val="43137"/>
                    </a:srgbClr>
                  </a:outerShdw>
                </a:effectLst>
              </a:rPr>
              <a:t>Exercise:</a:t>
            </a:r>
            <a:r>
              <a:rPr lang="en-US" sz="5400" b="1" dirty="0" smtClean="0">
                <a:effectLst>
                  <a:outerShdw blurRad="38100" dist="38100" dir="2700000" algn="tl">
                    <a:srgbClr val="000000">
                      <a:alpha val="43137"/>
                    </a:srgbClr>
                  </a:outerShdw>
                </a:effectLst>
              </a:rPr>
              <a:t> Managerial Skills</a:t>
            </a:r>
            <a:endParaRPr lang="en-US" sz="4800" dirty="0" smtClean="0">
              <a:effectLst>
                <a:outerShdw blurRad="38100" dist="38100" dir="2700000" algn="tl">
                  <a:srgbClr val="000000">
                    <a:alpha val="43137"/>
                  </a:srgbClr>
                </a:outerShdw>
              </a:effectLst>
            </a:endParaRPr>
          </a:p>
        </p:txBody>
      </p:sp>
      <p:sp>
        <p:nvSpPr>
          <p:cNvPr id="32771" name="Content Placeholder 2"/>
          <p:cNvSpPr>
            <a:spLocks noGrp="1"/>
          </p:cNvSpPr>
          <p:nvPr>
            <p:ph idx="1"/>
          </p:nvPr>
        </p:nvSpPr>
        <p:spPr>
          <a:xfrm>
            <a:off x="457200" y="2098675"/>
            <a:ext cx="8229600" cy="4530725"/>
          </a:xfrm>
        </p:spPr>
        <p:txBody>
          <a:bodyPr/>
          <a:lstStyle/>
          <a:p>
            <a:r>
              <a:rPr lang="en-US" sz="5400" smtClean="0"/>
              <a:t>What skills you require to perform the role of a manager?</a:t>
            </a:r>
            <a:endParaRPr lang="en-US" sz="4800" smtClean="0"/>
          </a:p>
        </p:txBody>
      </p:sp>
      <p:sp>
        <p:nvSpPr>
          <p:cNvPr id="4" name="Slide Number Placeholder 3"/>
          <p:cNvSpPr>
            <a:spLocks noGrp="1"/>
          </p:cNvSpPr>
          <p:nvPr>
            <p:ph type="sldNum" sz="quarter" idx="12"/>
          </p:nvPr>
        </p:nvSpPr>
        <p:spPr/>
        <p:txBody>
          <a:bodyPr/>
          <a:lstStyle/>
          <a:p>
            <a:pPr>
              <a:defRPr/>
            </a:pPr>
            <a:fld id="{3867F0A6-BAA2-40F5-B119-6E516343A5E5}" type="slidenum">
              <a:rPr lang="en-US" altLang="en-US" smtClean="0"/>
              <a:pPr>
                <a:defRPr/>
              </a:pPr>
              <a:t>31</a:t>
            </a:fld>
            <a:endParaRPr lang="en-US" altLang="en-US"/>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pPr>
              <a:defRPr/>
            </a:pPr>
            <a:fld id="{FB189D3F-54C1-421D-9DB0-69EAE7CF644A}" type="slidenum">
              <a:rPr lang="en-US" altLang="en-US"/>
              <a:pPr>
                <a:defRPr/>
              </a:pPr>
              <a:t>32</a:t>
            </a:fld>
            <a:endParaRPr lang="en-US" altLang="en-US"/>
          </a:p>
        </p:txBody>
      </p:sp>
      <p:sp>
        <p:nvSpPr>
          <p:cNvPr id="43010" name="Rectangle 2"/>
          <p:cNvSpPr>
            <a:spLocks noGrp="1" noChangeArrowheads="1"/>
          </p:cNvSpPr>
          <p:nvPr>
            <p:ph type="title"/>
          </p:nvPr>
        </p:nvSpPr>
        <p:spPr>
          <a:xfrm>
            <a:off x="457200" y="107950"/>
            <a:ext cx="8229600" cy="487363"/>
          </a:xfrm>
        </p:spPr>
        <p:txBody>
          <a:bodyPr/>
          <a:lstStyle/>
          <a:p>
            <a:pPr eaLnBrk="1" hangingPunct="1">
              <a:defRPr/>
            </a:pPr>
            <a:r>
              <a:rPr lang="en-US" sz="3700" b="1" u="sng" dirty="0" smtClean="0">
                <a:effectLst>
                  <a:outerShdw blurRad="38100" dist="38100" dir="2700000" algn="tl">
                    <a:srgbClr val="000000">
                      <a:alpha val="43137"/>
                    </a:srgbClr>
                  </a:outerShdw>
                </a:effectLst>
              </a:rPr>
              <a:t>Managerial Skills</a:t>
            </a:r>
            <a:endParaRPr lang="en-US" sz="3700" u="sng" dirty="0" smtClean="0">
              <a:effectLst>
                <a:outerShdw blurRad="38100" dist="38100" dir="2700000" algn="tl">
                  <a:srgbClr val="000000">
                    <a:alpha val="43137"/>
                  </a:srgbClr>
                </a:outerShdw>
              </a:effectLst>
            </a:endParaRPr>
          </a:p>
        </p:txBody>
      </p:sp>
      <p:sp>
        <p:nvSpPr>
          <p:cNvPr id="43011" name="Rectangle 3"/>
          <p:cNvSpPr>
            <a:spLocks noGrp="1" noChangeArrowheads="1"/>
          </p:cNvSpPr>
          <p:nvPr>
            <p:ph type="body" idx="1"/>
          </p:nvPr>
        </p:nvSpPr>
        <p:spPr>
          <a:xfrm>
            <a:off x="304800" y="762000"/>
            <a:ext cx="8763000" cy="5334000"/>
          </a:xfrm>
        </p:spPr>
        <p:txBody>
          <a:bodyPr/>
          <a:lstStyle/>
          <a:p>
            <a:pPr marL="228600" indent="0" eaLnBrk="1" hangingPunct="1">
              <a:lnSpc>
                <a:spcPct val="80000"/>
              </a:lnSpc>
              <a:buFont typeface="Wingdings" pitchFamily="2" charset="2"/>
              <a:buNone/>
            </a:pPr>
            <a:r>
              <a:rPr lang="en-US" sz="2500" dirty="0" smtClean="0"/>
              <a:t>Robert Katz identified three types of skills to make a manager effective: technical, human and conceptual.</a:t>
            </a:r>
          </a:p>
          <a:p>
            <a:pPr marL="228600" indent="0" eaLnBrk="1" hangingPunct="1">
              <a:lnSpc>
                <a:spcPct val="80000"/>
              </a:lnSpc>
              <a:buFont typeface="Wingdings" pitchFamily="2" charset="2"/>
              <a:buNone/>
            </a:pPr>
            <a:r>
              <a:rPr lang="en-US" sz="2500" b="1" dirty="0" smtClean="0"/>
              <a:t>1. </a:t>
            </a:r>
            <a:r>
              <a:rPr lang="en-US" sz="2500" b="1" i="1" dirty="0" smtClean="0"/>
              <a:t>Technical skills</a:t>
            </a:r>
            <a:r>
              <a:rPr lang="en-US" sz="2500" dirty="0" smtClean="0"/>
              <a:t> involve an understanding of, and proficiency in a specific kind of activity particularly one involving methods, processes, procedures and techniques.</a:t>
            </a:r>
          </a:p>
          <a:p>
            <a:pPr marL="228600" indent="0" eaLnBrk="1" hangingPunct="1">
              <a:lnSpc>
                <a:spcPct val="80000"/>
              </a:lnSpc>
              <a:buFont typeface="Wingdings" pitchFamily="2" charset="2"/>
              <a:buNone/>
            </a:pPr>
            <a:r>
              <a:rPr lang="en-US" sz="2500" b="1" dirty="0" smtClean="0"/>
              <a:t>2. </a:t>
            </a:r>
            <a:r>
              <a:rPr lang="en-US" sz="2500" b="1" i="1" dirty="0" smtClean="0"/>
              <a:t>Human skills</a:t>
            </a:r>
            <a:r>
              <a:rPr lang="en-US" sz="2500" dirty="0" smtClean="0"/>
              <a:t> reflect the ability of a manager to work effectively as a team member and build cooperative effort within the team he heads. Human skills deal with working with people. </a:t>
            </a:r>
          </a:p>
          <a:p>
            <a:pPr marL="228600" indent="0" eaLnBrk="1" hangingPunct="1">
              <a:lnSpc>
                <a:spcPct val="80000"/>
              </a:lnSpc>
              <a:buFont typeface="Wingdings" pitchFamily="2" charset="2"/>
              <a:buNone/>
            </a:pPr>
            <a:r>
              <a:rPr lang="en-US" sz="2500" b="1" dirty="0" smtClean="0"/>
              <a:t>3. </a:t>
            </a:r>
            <a:r>
              <a:rPr lang="en-US" sz="2500" b="1" i="1" dirty="0" smtClean="0"/>
              <a:t>Conceptual skills</a:t>
            </a:r>
            <a:r>
              <a:rPr lang="en-US" sz="2500" dirty="0" smtClean="0"/>
              <a:t> involve the ability to see the enterprise as a whole. It includes </a:t>
            </a:r>
            <a:r>
              <a:rPr lang="en-US" sz="2500" dirty="0" err="1" smtClean="0"/>
              <a:t>recognising</a:t>
            </a:r>
            <a:r>
              <a:rPr lang="en-US" sz="2500" dirty="0" smtClean="0"/>
              <a:t> how the various functions of an </a:t>
            </a:r>
            <a:r>
              <a:rPr lang="en-US" sz="2500" dirty="0" err="1" smtClean="0"/>
              <a:t>organisation</a:t>
            </a:r>
            <a:r>
              <a:rPr lang="en-US" sz="2500" dirty="0" smtClean="0"/>
              <a:t> depend on one another and how changes in one part affect all the other parts and it extends to </a:t>
            </a:r>
            <a:r>
              <a:rPr lang="en-US" sz="2500" dirty="0" err="1" smtClean="0"/>
              <a:t>visualising</a:t>
            </a:r>
            <a:r>
              <a:rPr lang="en-US" sz="2500" dirty="0" smtClean="0"/>
              <a:t> the relationship of the individual business to the </a:t>
            </a:r>
            <a:r>
              <a:rPr lang="en-US" sz="2500" dirty="0" err="1" smtClean="0"/>
              <a:t>organisation</a:t>
            </a:r>
            <a:r>
              <a:rPr lang="en-US" sz="2500" dirty="0" smtClean="0"/>
              <a:t>, the community and the political, social and economic forces of the nation as a whole.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30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3011">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3011">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3011">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3011">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0" grpId="0"/>
      <p:bldP spid="43011"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lide Number Placeholder 5"/>
          <p:cNvSpPr>
            <a:spLocks noGrp="1"/>
          </p:cNvSpPr>
          <p:nvPr>
            <p:ph type="sldNum" sz="quarter" idx="12"/>
          </p:nvPr>
        </p:nvSpPr>
        <p:spPr/>
        <p:txBody>
          <a:bodyPr/>
          <a:lstStyle/>
          <a:p>
            <a:pPr>
              <a:defRPr/>
            </a:pPr>
            <a:fld id="{8E337954-E20A-4B27-B126-B91A6D4654B3}" type="slidenum">
              <a:rPr lang="en-US" altLang="en-US"/>
              <a:pPr>
                <a:defRPr/>
              </a:pPr>
              <a:t>33</a:t>
            </a:fld>
            <a:endParaRPr lang="en-US" altLang="en-US"/>
          </a:p>
        </p:txBody>
      </p:sp>
      <p:sp>
        <p:nvSpPr>
          <p:cNvPr id="25603" name="Rectangle 2"/>
          <p:cNvSpPr>
            <a:spLocks noGrp="1" noChangeArrowheads="1"/>
          </p:cNvSpPr>
          <p:nvPr>
            <p:ph type="title"/>
          </p:nvPr>
        </p:nvSpPr>
        <p:spPr>
          <a:xfrm>
            <a:off x="457200" y="152400"/>
            <a:ext cx="8229600" cy="685800"/>
          </a:xfrm>
        </p:spPr>
        <p:txBody>
          <a:bodyPr/>
          <a:lstStyle/>
          <a:p>
            <a:pPr eaLnBrk="1" hangingPunct="1">
              <a:defRPr/>
            </a:pPr>
            <a:r>
              <a:rPr lang="en-US" sz="4000" b="1" u="sng" dirty="0" smtClean="0">
                <a:effectLst>
                  <a:outerShdw blurRad="38100" dist="38100" dir="2700000" algn="tl">
                    <a:srgbClr val="000000">
                      <a:alpha val="43137"/>
                    </a:srgbClr>
                  </a:outerShdw>
                </a:effectLst>
              </a:rPr>
              <a:t>Management Skills</a:t>
            </a:r>
          </a:p>
        </p:txBody>
      </p:sp>
      <p:pic>
        <p:nvPicPr>
          <p:cNvPr id="34820" name="Picture 3" descr="skills1.gif (14649 bytes)"/>
          <p:cNvPicPr>
            <a:picLocks noGrp="1" noChangeAspect="1" noChangeArrowheads="1"/>
          </p:cNvPicPr>
          <p:nvPr>
            <p:ph type="body" idx="1"/>
          </p:nvPr>
        </p:nvPicPr>
        <p:blipFill>
          <a:blip r:embed="rId2" cstate="print"/>
          <a:srcRect/>
          <a:stretch>
            <a:fillRect/>
          </a:stretch>
        </p:blipFill>
        <p:spPr>
          <a:xfrm>
            <a:off x="304800" y="838200"/>
            <a:ext cx="8305800" cy="6019800"/>
          </a:xfrm>
          <a:noFill/>
        </p:spPr>
      </p:pic>
      <p:sp>
        <p:nvSpPr>
          <p:cNvPr id="2" name="Text Box 4"/>
          <p:cNvSpPr txBox="1">
            <a:spLocks noChangeArrowheads="1"/>
          </p:cNvSpPr>
          <p:nvPr/>
        </p:nvSpPr>
        <p:spPr bwMode="auto">
          <a:xfrm>
            <a:off x="3573463" y="2359025"/>
            <a:ext cx="685800" cy="366713"/>
          </a:xfrm>
          <a:prstGeom prst="rect">
            <a:avLst/>
          </a:prstGeom>
          <a:noFill/>
          <a:ln w="9525">
            <a:noFill/>
            <a:miter lim="800000"/>
            <a:headEnd/>
            <a:tailEnd/>
          </a:ln>
        </p:spPr>
        <p:txBody>
          <a:bodyPr>
            <a:spAutoFit/>
          </a:bodyPr>
          <a:lstStyle/>
          <a:p>
            <a:pPr algn="ctr">
              <a:spcBef>
                <a:spcPct val="50000"/>
              </a:spcBef>
            </a:pPr>
            <a:r>
              <a:rPr lang="en-US"/>
              <a:t>40%</a:t>
            </a:r>
          </a:p>
        </p:txBody>
      </p:sp>
      <p:sp>
        <p:nvSpPr>
          <p:cNvPr id="30725" name="Text Box 5"/>
          <p:cNvSpPr txBox="1">
            <a:spLocks noChangeArrowheads="1"/>
          </p:cNvSpPr>
          <p:nvPr/>
        </p:nvSpPr>
        <p:spPr bwMode="auto">
          <a:xfrm>
            <a:off x="3497263" y="3092450"/>
            <a:ext cx="762000" cy="366713"/>
          </a:xfrm>
          <a:prstGeom prst="rect">
            <a:avLst/>
          </a:prstGeom>
          <a:noFill/>
          <a:ln w="9525">
            <a:noFill/>
            <a:miter lim="800000"/>
            <a:headEnd/>
            <a:tailEnd/>
          </a:ln>
        </p:spPr>
        <p:txBody>
          <a:bodyPr>
            <a:spAutoFit/>
          </a:bodyPr>
          <a:lstStyle/>
          <a:p>
            <a:pPr>
              <a:spcBef>
                <a:spcPct val="50000"/>
              </a:spcBef>
            </a:pPr>
            <a:r>
              <a:rPr lang="en-US"/>
              <a:t>30%</a:t>
            </a:r>
          </a:p>
        </p:txBody>
      </p:sp>
      <p:sp>
        <p:nvSpPr>
          <p:cNvPr id="30726" name="Text Box 6"/>
          <p:cNvSpPr txBox="1">
            <a:spLocks noChangeArrowheads="1"/>
          </p:cNvSpPr>
          <p:nvPr/>
        </p:nvSpPr>
        <p:spPr bwMode="auto">
          <a:xfrm>
            <a:off x="3276600" y="4206875"/>
            <a:ext cx="762000" cy="366713"/>
          </a:xfrm>
          <a:prstGeom prst="rect">
            <a:avLst/>
          </a:prstGeom>
          <a:noFill/>
          <a:ln w="9525">
            <a:noFill/>
            <a:miter lim="800000"/>
            <a:headEnd/>
            <a:tailEnd/>
          </a:ln>
        </p:spPr>
        <p:txBody>
          <a:bodyPr>
            <a:spAutoFit/>
          </a:bodyPr>
          <a:lstStyle/>
          <a:p>
            <a:pPr>
              <a:spcBef>
                <a:spcPct val="50000"/>
              </a:spcBef>
            </a:pPr>
            <a:r>
              <a:rPr lang="en-US"/>
              <a:t>10%</a:t>
            </a:r>
          </a:p>
        </p:txBody>
      </p:sp>
      <p:sp>
        <p:nvSpPr>
          <p:cNvPr id="30727" name="Text Box 7"/>
          <p:cNvSpPr txBox="1">
            <a:spLocks noChangeArrowheads="1"/>
          </p:cNvSpPr>
          <p:nvPr/>
        </p:nvSpPr>
        <p:spPr bwMode="auto">
          <a:xfrm>
            <a:off x="5638800" y="2330450"/>
            <a:ext cx="685800" cy="366713"/>
          </a:xfrm>
          <a:prstGeom prst="rect">
            <a:avLst/>
          </a:prstGeom>
          <a:noFill/>
          <a:ln w="9525">
            <a:noFill/>
            <a:miter lim="800000"/>
            <a:headEnd/>
            <a:tailEnd/>
          </a:ln>
        </p:spPr>
        <p:txBody>
          <a:bodyPr>
            <a:spAutoFit/>
          </a:bodyPr>
          <a:lstStyle/>
          <a:p>
            <a:pPr>
              <a:spcBef>
                <a:spcPct val="50000"/>
              </a:spcBef>
            </a:pPr>
            <a:r>
              <a:rPr lang="en-US"/>
              <a:t>50%</a:t>
            </a:r>
          </a:p>
        </p:txBody>
      </p:sp>
      <p:sp>
        <p:nvSpPr>
          <p:cNvPr id="30728" name="Text Box 8"/>
          <p:cNvSpPr txBox="1">
            <a:spLocks noChangeArrowheads="1"/>
          </p:cNvSpPr>
          <p:nvPr/>
        </p:nvSpPr>
        <p:spPr bwMode="auto">
          <a:xfrm>
            <a:off x="5257800" y="3092450"/>
            <a:ext cx="685800" cy="366713"/>
          </a:xfrm>
          <a:prstGeom prst="rect">
            <a:avLst/>
          </a:prstGeom>
          <a:noFill/>
          <a:ln w="9525">
            <a:noFill/>
            <a:miter lim="800000"/>
            <a:headEnd/>
            <a:tailEnd/>
          </a:ln>
        </p:spPr>
        <p:txBody>
          <a:bodyPr>
            <a:spAutoFit/>
          </a:bodyPr>
          <a:lstStyle/>
          <a:p>
            <a:pPr algn="ctr">
              <a:spcBef>
                <a:spcPct val="50000"/>
              </a:spcBef>
            </a:pPr>
            <a:r>
              <a:rPr lang="en-US"/>
              <a:t>45%</a:t>
            </a:r>
          </a:p>
        </p:txBody>
      </p:sp>
      <p:sp>
        <p:nvSpPr>
          <p:cNvPr id="30729" name="Text Box 9"/>
          <p:cNvSpPr txBox="1">
            <a:spLocks noChangeArrowheads="1"/>
          </p:cNvSpPr>
          <p:nvPr/>
        </p:nvSpPr>
        <p:spPr bwMode="auto">
          <a:xfrm>
            <a:off x="4953000" y="4206875"/>
            <a:ext cx="685800" cy="366713"/>
          </a:xfrm>
          <a:prstGeom prst="rect">
            <a:avLst/>
          </a:prstGeom>
          <a:noFill/>
          <a:ln w="9525">
            <a:noFill/>
            <a:miter lim="800000"/>
            <a:headEnd/>
            <a:tailEnd/>
          </a:ln>
        </p:spPr>
        <p:txBody>
          <a:bodyPr>
            <a:spAutoFit/>
          </a:bodyPr>
          <a:lstStyle/>
          <a:p>
            <a:pPr>
              <a:spcBef>
                <a:spcPct val="50000"/>
              </a:spcBef>
            </a:pPr>
            <a:r>
              <a:rPr lang="en-US"/>
              <a:t>40%</a:t>
            </a:r>
          </a:p>
        </p:txBody>
      </p:sp>
      <p:sp>
        <p:nvSpPr>
          <p:cNvPr id="30730" name="Text Box 10"/>
          <p:cNvSpPr txBox="1">
            <a:spLocks noChangeArrowheads="1"/>
          </p:cNvSpPr>
          <p:nvPr/>
        </p:nvSpPr>
        <p:spPr bwMode="auto">
          <a:xfrm>
            <a:off x="6705600" y="2330450"/>
            <a:ext cx="685800" cy="366713"/>
          </a:xfrm>
          <a:prstGeom prst="rect">
            <a:avLst/>
          </a:prstGeom>
          <a:noFill/>
          <a:ln w="9525">
            <a:noFill/>
            <a:miter lim="800000"/>
            <a:headEnd/>
            <a:tailEnd/>
          </a:ln>
        </p:spPr>
        <p:txBody>
          <a:bodyPr>
            <a:spAutoFit/>
          </a:bodyPr>
          <a:lstStyle/>
          <a:p>
            <a:pPr algn="ctr">
              <a:spcBef>
                <a:spcPct val="50000"/>
              </a:spcBef>
            </a:pPr>
            <a:r>
              <a:rPr lang="en-US"/>
              <a:t>10%</a:t>
            </a:r>
          </a:p>
        </p:txBody>
      </p:sp>
      <p:sp>
        <p:nvSpPr>
          <p:cNvPr id="30731" name="Text Box 11"/>
          <p:cNvSpPr txBox="1">
            <a:spLocks noChangeArrowheads="1"/>
          </p:cNvSpPr>
          <p:nvPr/>
        </p:nvSpPr>
        <p:spPr bwMode="auto">
          <a:xfrm>
            <a:off x="6629400" y="3092450"/>
            <a:ext cx="762000" cy="366713"/>
          </a:xfrm>
          <a:prstGeom prst="rect">
            <a:avLst/>
          </a:prstGeom>
          <a:noFill/>
          <a:ln w="9525">
            <a:noFill/>
            <a:miter lim="800000"/>
            <a:headEnd/>
            <a:tailEnd/>
          </a:ln>
        </p:spPr>
        <p:txBody>
          <a:bodyPr>
            <a:spAutoFit/>
          </a:bodyPr>
          <a:lstStyle/>
          <a:p>
            <a:pPr algn="ctr">
              <a:spcBef>
                <a:spcPct val="50000"/>
              </a:spcBef>
            </a:pPr>
            <a:r>
              <a:rPr lang="en-US"/>
              <a:t>25%</a:t>
            </a:r>
          </a:p>
        </p:txBody>
      </p:sp>
      <p:sp>
        <p:nvSpPr>
          <p:cNvPr id="30732" name="Text Box 12"/>
          <p:cNvSpPr txBox="1">
            <a:spLocks noChangeArrowheads="1"/>
          </p:cNvSpPr>
          <p:nvPr/>
        </p:nvSpPr>
        <p:spPr bwMode="auto">
          <a:xfrm>
            <a:off x="5791200" y="4200525"/>
            <a:ext cx="838200" cy="366713"/>
          </a:xfrm>
          <a:prstGeom prst="rect">
            <a:avLst/>
          </a:prstGeom>
          <a:noFill/>
          <a:ln w="9525">
            <a:noFill/>
            <a:miter lim="800000"/>
            <a:headEnd/>
            <a:tailEnd/>
          </a:ln>
        </p:spPr>
        <p:txBody>
          <a:bodyPr>
            <a:spAutoFit/>
          </a:bodyPr>
          <a:lstStyle/>
          <a:p>
            <a:pPr algn="ctr">
              <a:spcBef>
                <a:spcPct val="50000"/>
              </a:spcBef>
            </a:pPr>
            <a:r>
              <a:rPr lang="en-US"/>
              <a:t>50%</a:t>
            </a:r>
          </a:p>
        </p:txBody>
      </p:sp>
      <p:sp>
        <p:nvSpPr>
          <p:cNvPr id="34830" name="Rectangle 13"/>
          <p:cNvSpPr>
            <a:spLocks noChangeArrowheads="1"/>
          </p:cNvSpPr>
          <p:nvPr/>
        </p:nvSpPr>
        <p:spPr bwMode="auto">
          <a:xfrm>
            <a:off x="6781800" y="6491288"/>
            <a:ext cx="1606550" cy="366712"/>
          </a:xfrm>
          <a:prstGeom prst="rect">
            <a:avLst/>
          </a:prstGeom>
          <a:noFill/>
          <a:ln w="9525">
            <a:noFill/>
            <a:miter lim="800000"/>
            <a:headEnd/>
            <a:tailEnd/>
          </a:ln>
        </p:spPr>
        <p:txBody>
          <a:bodyPr wrap="none">
            <a:spAutoFit/>
          </a:bodyPr>
          <a:lstStyle/>
          <a:p>
            <a:r>
              <a:rPr lang="en-US" b="1">
                <a:solidFill>
                  <a:schemeClr val="tx2"/>
                </a:solidFill>
              </a:rPr>
              <a:t>- Robert Katz</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072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073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072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072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073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072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072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07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0725" grpId="0"/>
      <p:bldP spid="30726" grpId="0"/>
      <p:bldP spid="30727" grpId="0"/>
      <p:bldP spid="30728" grpId="0"/>
      <p:bldP spid="30729" grpId="0"/>
      <p:bldP spid="30730" grpId="0"/>
      <p:bldP spid="30731" grpId="0"/>
      <p:bldP spid="3073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400" b="1" u="sng" dirty="0" smtClean="0">
                <a:effectLst>
                  <a:outerShdw blurRad="38100" dist="38100" dir="2700000" algn="tl">
                    <a:srgbClr val="000000">
                      <a:alpha val="43137"/>
                    </a:srgbClr>
                  </a:outerShdw>
                </a:effectLst>
              </a:rPr>
              <a:t>Managerial Skills</a:t>
            </a:r>
            <a:endParaRPr lang="en-US" u="sng" dirty="0" smtClean="0">
              <a:effectLst>
                <a:outerShdw blurRad="38100" dist="38100" dir="2700000" algn="tl">
                  <a:srgbClr val="000000">
                    <a:alpha val="43137"/>
                  </a:srgbClr>
                </a:outerShdw>
              </a:effectLst>
            </a:endParaRPr>
          </a:p>
        </p:txBody>
      </p:sp>
      <p:graphicFrame>
        <p:nvGraphicFramePr>
          <p:cNvPr id="5" name="Content Placeholder 4"/>
          <p:cNvGraphicFramePr>
            <a:graphicFrameLocks noGrp="1"/>
          </p:cNvGraphicFramePr>
          <p:nvPr>
            <p:ph idx="1"/>
          </p:nvPr>
        </p:nvGraphicFramePr>
        <p:xfrm>
          <a:off x="0" y="1600200"/>
          <a:ext cx="9144000" cy="4572000"/>
        </p:xfrm>
        <a:graphic>
          <a:graphicData uri="http://schemas.openxmlformats.org/drawingml/2006/table">
            <a:tbl>
              <a:tblPr firstRow="1" bandRow="1">
                <a:tableStyleId>{21E4AEA4-8DFA-4A89-87EB-49C32662AFE0}</a:tableStyleId>
              </a:tblPr>
              <a:tblGrid>
                <a:gridCol w="4114800"/>
                <a:gridCol w="5029200"/>
              </a:tblGrid>
              <a:tr h="4572000">
                <a:tc>
                  <a:txBody>
                    <a:bodyPr/>
                    <a:lstStyle/>
                    <a:p>
                      <a:pPr marL="350838" lvl="0" indent="-350838">
                        <a:spcBef>
                          <a:spcPts val="0"/>
                        </a:spcBef>
                        <a:buFont typeface="Arial" pitchFamily="34" charset="0"/>
                        <a:buChar char="•"/>
                      </a:pPr>
                      <a:r>
                        <a:rPr lang="en-US" sz="3550" dirty="0" smtClean="0"/>
                        <a:t>Communication</a:t>
                      </a:r>
                    </a:p>
                    <a:p>
                      <a:pPr marL="350838" lvl="0" indent="-350838">
                        <a:spcBef>
                          <a:spcPts val="0"/>
                        </a:spcBef>
                        <a:buFont typeface="Arial" pitchFamily="34" charset="0"/>
                        <a:buChar char="•"/>
                      </a:pPr>
                      <a:r>
                        <a:rPr lang="en-US" sz="3550" dirty="0" smtClean="0"/>
                        <a:t>Leadership</a:t>
                      </a:r>
                    </a:p>
                    <a:p>
                      <a:pPr marL="350838" lvl="0" indent="-350838">
                        <a:spcBef>
                          <a:spcPts val="0"/>
                        </a:spcBef>
                        <a:buFont typeface="Arial" pitchFamily="34" charset="0"/>
                        <a:buChar char="•"/>
                      </a:pPr>
                      <a:r>
                        <a:rPr lang="en-US" sz="3550" dirty="0" smtClean="0"/>
                        <a:t>Listening</a:t>
                      </a:r>
                    </a:p>
                    <a:p>
                      <a:pPr marL="350838" lvl="0" indent="-350838">
                        <a:spcBef>
                          <a:spcPts val="0"/>
                        </a:spcBef>
                        <a:buFont typeface="Arial" pitchFamily="34" charset="0"/>
                        <a:buChar char="•"/>
                      </a:pPr>
                      <a:r>
                        <a:rPr lang="en-US" sz="3550" dirty="0" smtClean="0"/>
                        <a:t>Delegation</a:t>
                      </a:r>
                    </a:p>
                    <a:p>
                      <a:pPr marL="350838" lvl="0" indent="-350838">
                        <a:spcBef>
                          <a:spcPts val="0"/>
                        </a:spcBef>
                        <a:buFont typeface="Arial" pitchFamily="34" charset="0"/>
                        <a:buChar char="•"/>
                      </a:pPr>
                      <a:r>
                        <a:rPr lang="en-US" sz="3550" dirty="0" smtClean="0"/>
                        <a:t>Critical Thinking</a:t>
                      </a:r>
                    </a:p>
                    <a:p>
                      <a:pPr marL="350838" lvl="0" indent="-350838">
                        <a:spcBef>
                          <a:spcPts val="0"/>
                        </a:spcBef>
                        <a:buFont typeface="Arial" pitchFamily="34" charset="0"/>
                        <a:buChar char="•"/>
                      </a:pPr>
                      <a:r>
                        <a:rPr lang="en-US" sz="3550" dirty="0" smtClean="0"/>
                        <a:t>Trustworthy</a:t>
                      </a:r>
                    </a:p>
                    <a:p>
                      <a:pPr marL="350838" lvl="0" indent="-350838">
                        <a:spcBef>
                          <a:spcPts val="0"/>
                        </a:spcBef>
                        <a:buFont typeface="Arial" pitchFamily="34" charset="0"/>
                        <a:buChar char="•"/>
                      </a:pPr>
                      <a:r>
                        <a:rPr lang="en-US" sz="3550" dirty="0" smtClean="0"/>
                        <a:t>Decision Making</a:t>
                      </a:r>
                    </a:p>
                  </a:txBody>
                  <a:tcPr/>
                </a:tc>
                <a:tc>
                  <a:txBody>
                    <a:bodyPr/>
                    <a:lstStyle/>
                    <a:p>
                      <a:pPr marL="350838" lvl="0" indent="-350838">
                        <a:spcBef>
                          <a:spcPts val="0"/>
                        </a:spcBef>
                        <a:buFont typeface="Arial" pitchFamily="34" charset="0"/>
                        <a:buChar char="•"/>
                      </a:pPr>
                      <a:r>
                        <a:rPr lang="en-US" sz="3550" dirty="0" smtClean="0"/>
                        <a:t>Time Management</a:t>
                      </a:r>
                    </a:p>
                    <a:p>
                      <a:pPr marL="350838" lvl="0" indent="-350838">
                        <a:spcBef>
                          <a:spcPts val="0"/>
                        </a:spcBef>
                        <a:buFont typeface="Arial" pitchFamily="34" charset="0"/>
                        <a:buChar char="•"/>
                      </a:pPr>
                      <a:r>
                        <a:rPr lang="en-US" sz="3550" dirty="0" smtClean="0"/>
                        <a:t>Managing Discipline</a:t>
                      </a:r>
                    </a:p>
                    <a:p>
                      <a:pPr marL="350838" lvl="0" indent="-350838">
                        <a:spcBef>
                          <a:spcPts val="0"/>
                        </a:spcBef>
                        <a:buFont typeface="Arial" pitchFamily="34" charset="0"/>
                        <a:buChar char="•"/>
                      </a:pPr>
                      <a:r>
                        <a:rPr lang="en-US" sz="3550" dirty="0" smtClean="0"/>
                        <a:t>Motivation</a:t>
                      </a:r>
                    </a:p>
                    <a:p>
                      <a:pPr marL="350838" indent="-350838">
                        <a:spcBef>
                          <a:spcPts val="0"/>
                        </a:spcBef>
                        <a:buFont typeface="Arial" pitchFamily="34" charset="0"/>
                        <a:buChar char="•"/>
                      </a:pPr>
                      <a:r>
                        <a:rPr lang="en-US" sz="3550" dirty="0" smtClean="0"/>
                        <a:t>Managing conflict </a:t>
                      </a:r>
                    </a:p>
                    <a:p>
                      <a:pPr marL="350838" indent="-350838">
                        <a:spcBef>
                          <a:spcPts val="0"/>
                        </a:spcBef>
                        <a:buFont typeface="Arial" pitchFamily="34" charset="0"/>
                        <a:buChar char="•"/>
                      </a:pPr>
                      <a:r>
                        <a:rPr lang="en-US" sz="3550" dirty="0" smtClean="0"/>
                        <a:t>Managing meeting</a:t>
                      </a:r>
                    </a:p>
                    <a:p>
                      <a:pPr marL="350838" indent="-350838">
                        <a:spcBef>
                          <a:spcPts val="0"/>
                        </a:spcBef>
                        <a:buFont typeface="Arial" pitchFamily="34" charset="0"/>
                        <a:buChar char="•"/>
                      </a:pPr>
                      <a:r>
                        <a:rPr lang="en-US" sz="3550" dirty="0" smtClean="0"/>
                        <a:t>Managing diversity</a:t>
                      </a:r>
                    </a:p>
                    <a:p>
                      <a:pPr marL="350838" indent="-350838">
                        <a:spcBef>
                          <a:spcPts val="0"/>
                        </a:spcBef>
                        <a:buFont typeface="Arial" pitchFamily="34" charset="0"/>
                        <a:buChar char="•"/>
                      </a:pPr>
                      <a:r>
                        <a:rPr lang="en-US" sz="3550" dirty="0" smtClean="0"/>
                        <a:t>Maintaining integrity</a:t>
                      </a:r>
                      <a:endParaRPr lang="en-US" sz="3550" dirty="0"/>
                    </a:p>
                  </a:txBody>
                  <a:tcPr/>
                </a:tc>
              </a:tr>
            </a:tbl>
          </a:graphicData>
        </a:graphic>
      </p:graphicFrame>
      <p:sp>
        <p:nvSpPr>
          <p:cNvPr id="4" name="Slide Number Placeholder 3"/>
          <p:cNvSpPr>
            <a:spLocks noGrp="1"/>
          </p:cNvSpPr>
          <p:nvPr>
            <p:ph type="sldNum" sz="quarter" idx="12"/>
          </p:nvPr>
        </p:nvSpPr>
        <p:spPr/>
        <p:txBody>
          <a:bodyPr/>
          <a:lstStyle/>
          <a:p>
            <a:pPr>
              <a:defRPr/>
            </a:pPr>
            <a:fld id="{E88DB49C-122D-4860-BB3D-C7E8754B7D91}" type="slidenum">
              <a:rPr lang="en-US" altLang="en-US" smtClean="0"/>
              <a:pPr>
                <a:defRPr/>
              </a:pPr>
              <a:t>34</a:t>
            </a:fld>
            <a:endParaRPr lang="en-US"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Number Placeholder 5"/>
          <p:cNvSpPr>
            <a:spLocks noGrp="1"/>
          </p:cNvSpPr>
          <p:nvPr>
            <p:ph type="sldNum" sz="quarter" idx="12"/>
          </p:nvPr>
        </p:nvSpPr>
        <p:spPr/>
        <p:txBody>
          <a:bodyPr/>
          <a:lstStyle/>
          <a:p>
            <a:pPr>
              <a:defRPr/>
            </a:pPr>
            <a:fld id="{D56EBDE0-82CA-4691-A92A-2F353D305A2D}" type="slidenum">
              <a:rPr lang="en-US"/>
              <a:pPr>
                <a:defRPr/>
              </a:pPr>
              <a:t>35</a:t>
            </a:fld>
            <a:endParaRPr lang="en-US"/>
          </a:p>
        </p:txBody>
      </p:sp>
      <p:sp>
        <p:nvSpPr>
          <p:cNvPr id="18435" name="Rectangle 2"/>
          <p:cNvSpPr>
            <a:spLocks noGrp="1" noChangeArrowheads="1"/>
          </p:cNvSpPr>
          <p:nvPr>
            <p:ph type="title"/>
          </p:nvPr>
        </p:nvSpPr>
        <p:spPr>
          <a:xfrm>
            <a:off x="381000" y="76200"/>
            <a:ext cx="8229600" cy="533400"/>
          </a:xfrm>
        </p:spPr>
        <p:txBody>
          <a:bodyPr/>
          <a:lstStyle/>
          <a:p>
            <a:pPr eaLnBrk="1" hangingPunct="1">
              <a:defRPr/>
            </a:pPr>
            <a:r>
              <a:rPr lang="en-US" sz="4400" b="1" u="sng" dirty="0" smtClean="0">
                <a:effectLst>
                  <a:outerShdw blurRad="38100" dist="38100" dir="2700000" algn="tl">
                    <a:srgbClr val="000000">
                      <a:alpha val="43137"/>
                    </a:srgbClr>
                  </a:outerShdw>
                </a:effectLst>
              </a:rPr>
              <a:t>Key Competencies </a:t>
            </a:r>
          </a:p>
        </p:txBody>
      </p:sp>
      <p:sp>
        <p:nvSpPr>
          <p:cNvPr id="18436" name="Rectangle 3"/>
          <p:cNvSpPr>
            <a:spLocks noGrp="1" noChangeArrowheads="1"/>
          </p:cNvSpPr>
          <p:nvPr>
            <p:ph type="body" idx="1"/>
          </p:nvPr>
        </p:nvSpPr>
        <p:spPr>
          <a:xfrm>
            <a:off x="228600" y="1295400"/>
            <a:ext cx="8686800" cy="4419600"/>
          </a:xfrm>
        </p:spPr>
        <p:txBody>
          <a:bodyPr/>
          <a:lstStyle/>
          <a:p>
            <a:pPr marL="346075" indent="-346075" eaLnBrk="1" hangingPunct="1">
              <a:lnSpc>
                <a:spcPct val="80000"/>
              </a:lnSpc>
            </a:pPr>
            <a:r>
              <a:rPr lang="en-US" sz="3200" smtClean="0"/>
              <a:t>A competency is more than just knowledge and skill. It involves creative abilities to meet complex demands of society and organisations by drawing on and mobilising psychosocial resources including attitudes, motivation and values which an individual must possess in order to produce the outputs for his/her roles in a particular context.</a:t>
            </a:r>
          </a:p>
          <a:p>
            <a:pPr marL="346075" indent="-346075" eaLnBrk="1" hangingPunct="1">
              <a:lnSpc>
                <a:spcPct val="80000"/>
              </a:lnSpc>
            </a:pPr>
            <a:r>
              <a:rPr lang="en-US" sz="3200" smtClean="0"/>
              <a:t>Job competency describes the underlying characteristics of an individual that drive behaviour leading to superior performance in a job.</a:t>
            </a:r>
            <a:r>
              <a:rPr lang="en-US" sz="3200" i="1" smtClean="0"/>
              <a:t> </a:t>
            </a:r>
          </a:p>
          <a:p>
            <a:pPr marL="346075" indent="-346075" eaLnBrk="1" hangingPunct="1">
              <a:lnSpc>
                <a:spcPct val="80000"/>
              </a:lnSpc>
              <a:buFont typeface="Wingdings" pitchFamily="2" charset="2"/>
              <a:buNone/>
            </a:pPr>
            <a:endParaRPr lang="en-US" sz="3200" smtClean="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43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8436">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843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5" grpId="0"/>
      <p:bldP spid="18436"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76200"/>
            <a:ext cx="8686800" cy="762000"/>
          </a:xfrm>
        </p:spPr>
        <p:txBody>
          <a:bodyPr/>
          <a:lstStyle/>
          <a:p>
            <a:r>
              <a:rPr lang="en-US" sz="4800" b="1" u="sng" dirty="0" smtClean="0">
                <a:effectLst>
                  <a:outerShdw blurRad="38100" dist="38100" dir="2700000" algn="tl">
                    <a:srgbClr val="000000">
                      <a:alpha val="43137"/>
                    </a:srgbClr>
                  </a:outerShdw>
                </a:effectLst>
              </a:rPr>
              <a:t>Exercise: </a:t>
            </a:r>
            <a:r>
              <a:rPr lang="en-US" sz="4800" b="1" dirty="0" smtClean="0">
                <a:effectLst>
                  <a:outerShdw blurRad="38100" dist="38100" dir="2700000" algn="tl">
                    <a:srgbClr val="000000">
                      <a:alpha val="43137"/>
                    </a:srgbClr>
                  </a:outerShdw>
                </a:effectLst>
              </a:rPr>
              <a:t>Key Competencies</a:t>
            </a:r>
          </a:p>
        </p:txBody>
      </p:sp>
      <p:sp>
        <p:nvSpPr>
          <p:cNvPr id="3" name="Content Placeholder 2"/>
          <p:cNvSpPr>
            <a:spLocks noGrp="1"/>
          </p:cNvSpPr>
          <p:nvPr>
            <p:ph idx="1"/>
          </p:nvPr>
        </p:nvSpPr>
        <p:spPr>
          <a:xfrm>
            <a:off x="533400" y="990600"/>
            <a:ext cx="8229600" cy="4530725"/>
          </a:xfrm>
        </p:spPr>
        <p:txBody>
          <a:bodyPr/>
          <a:lstStyle/>
          <a:p>
            <a:pPr marL="0" indent="0" eaLnBrk="1" hangingPunct="1">
              <a:lnSpc>
                <a:spcPct val="80000"/>
              </a:lnSpc>
              <a:buFont typeface="Wingdings" pitchFamily="2" charset="2"/>
              <a:buNone/>
              <a:defRPr/>
            </a:pPr>
            <a:r>
              <a:rPr lang="en-US" sz="4800" b="1" dirty="0" smtClean="0"/>
              <a:t>What are key competencies of a manager?</a:t>
            </a:r>
          </a:p>
          <a:p>
            <a:pPr marL="0" indent="0" eaLnBrk="1" hangingPunct="1">
              <a:lnSpc>
                <a:spcPct val="80000"/>
              </a:lnSpc>
              <a:buFont typeface="Wingdings" pitchFamily="2" charset="2"/>
              <a:buNone/>
              <a:defRPr/>
            </a:pPr>
            <a:endParaRPr lang="en-US" sz="4800" b="1" dirty="0" smtClean="0"/>
          </a:p>
          <a:p>
            <a:pPr marL="0" indent="0" eaLnBrk="1" hangingPunct="1">
              <a:lnSpc>
                <a:spcPct val="80000"/>
              </a:lnSpc>
              <a:buFont typeface="Wingdings" pitchFamily="2" charset="2"/>
              <a:buNone/>
              <a:defRPr/>
            </a:pPr>
            <a:endParaRPr lang="en-US" sz="4800" b="1" dirty="0" smtClean="0"/>
          </a:p>
          <a:p>
            <a:pPr marL="0" indent="0" eaLnBrk="1" hangingPunct="1">
              <a:lnSpc>
                <a:spcPct val="80000"/>
              </a:lnSpc>
              <a:buFont typeface="Wingdings" pitchFamily="2" charset="2"/>
              <a:buNone/>
              <a:defRPr/>
            </a:pPr>
            <a:r>
              <a:rPr lang="en-US" sz="3600" dirty="0" smtClean="0"/>
              <a:t>A competency is a generic knowledge, motive, trait, value, </a:t>
            </a:r>
            <a:r>
              <a:rPr lang="en-US" sz="3600" dirty="0" err="1" smtClean="0"/>
              <a:t>bahaviour</a:t>
            </a:r>
            <a:r>
              <a:rPr lang="en-US" sz="3600" dirty="0" smtClean="0"/>
              <a:t>, self-image, social role or skill of a person that is usually related to superior performance on a job, such as:</a:t>
            </a:r>
            <a:endParaRPr lang="en-US" sz="3600" b="1" dirty="0" smtClean="0"/>
          </a:p>
          <a:p>
            <a:pPr marL="346075" indent="-346075" eaLnBrk="1" hangingPunct="1">
              <a:lnSpc>
                <a:spcPct val="80000"/>
              </a:lnSpc>
              <a:buFont typeface="Wingdings" pitchFamily="2" charset="2"/>
              <a:buNone/>
              <a:defRPr/>
            </a:pPr>
            <a:endParaRPr lang="en-US" sz="4800" b="1" dirty="0" smtClean="0"/>
          </a:p>
        </p:txBody>
      </p:sp>
      <p:sp>
        <p:nvSpPr>
          <p:cNvPr id="4" name="Slide Number Placeholder 3"/>
          <p:cNvSpPr>
            <a:spLocks noGrp="1"/>
          </p:cNvSpPr>
          <p:nvPr>
            <p:ph type="sldNum" sz="quarter" idx="12"/>
          </p:nvPr>
        </p:nvSpPr>
        <p:spPr/>
        <p:txBody>
          <a:bodyPr/>
          <a:lstStyle/>
          <a:p>
            <a:pPr>
              <a:defRPr/>
            </a:pPr>
            <a:fld id="{D09D0ED5-D40C-4FA1-9F8C-C9A9A8814EB0}" type="slidenum">
              <a:rPr lang="en-US" altLang="en-US" smtClean="0"/>
              <a:pPr>
                <a:defRPr/>
              </a:pPr>
              <a:t>36</a:t>
            </a:fld>
            <a:endParaRPr lang="en-US"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Number Placeholder 5"/>
          <p:cNvSpPr>
            <a:spLocks noGrp="1"/>
          </p:cNvSpPr>
          <p:nvPr>
            <p:ph type="sldNum" sz="quarter" idx="12"/>
          </p:nvPr>
        </p:nvSpPr>
        <p:spPr/>
        <p:txBody>
          <a:bodyPr/>
          <a:lstStyle/>
          <a:p>
            <a:pPr>
              <a:defRPr/>
            </a:pPr>
            <a:fld id="{D980307E-9B32-4159-8F4E-76C300763889}" type="slidenum">
              <a:rPr lang="en-US"/>
              <a:pPr>
                <a:defRPr/>
              </a:pPr>
              <a:t>37</a:t>
            </a:fld>
            <a:endParaRPr lang="en-US"/>
          </a:p>
        </p:txBody>
      </p:sp>
      <p:sp>
        <p:nvSpPr>
          <p:cNvPr id="19459" name="Rectangle 3"/>
          <p:cNvSpPr>
            <a:spLocks noGrp="1" noChangeArrowheads="1"/>
          </p:cNvSpPr>
          <p:nvPr>
            <p:ph type="body" idx="1"/>
          </p:nvPr>
        </p:nvSpPr>
        <p:spPr>
          <a:xfrm>
            <a:off x="381000" y="152400"/>
            <a:ext cx="8534400" cy="6781800"/>
          </a:xfrm>
        </p:spPr>
        <p:txBody>
          <a:bodyPr/>
          <a:lstStyle/>
          <a:p>
            <a:pPr eaLnBrk="1" hangingPunct="1">
              <a:spcBef>
                <a:spcPct val="0"/>
              </a:spcBef>
              <a:defRPr/>
            </a:pPr>
            <a:r>
              <a:rPr lang="en-US" sz="2800" dirty="0" smtClean="0"/>
              <a:t>Leadership / Self Management</a:t>
            </a:r>
          </a:p>
          <a:p>
            <a:pPr eaLnBrk="1" hangingPunct="1">
              <a:spcBef>
                <a:spcPct val="0"/>
              </a:spcBef>
              <a:defRPr/>
            </a:pPr>
            <a:r>
              <a:rPr lang="en-US" sz="2800" dirty="0" smtClean="0"/>
              <a:t>Decision Making</a:t>
            </a:r>
          </a:p>
          <a:p>
            <a:pPr eaLnBrk="1" hangingPunct="1">
              <a:spcBef>
                <a:spcPct val="0"/>
              </a:spcBef>
              <a:defRPr/>
            </a:pPr>
            <a:r>
              <a:rPr lang="en-US" sz="2800" dirty="0" smtClean="0"/>
              <a:t>Personal Effectiveness-  Integrity, Interpersonal skills / Communication, Adaptive, Innovative, Creative, Self-directed and Self-motivated</a:t>
            </a:r>
          </a:p>
          <a:p>
            <a:pPr eaLnBrk="1" hangingPunct="1">
              <a:spcBef>
                <a:spcPct val="0"/>
              </a:spcBef>
              <a:defRPr/>
            </a:pPr>
            <a:r>
              <a:rPr lang="en-US" sz="2800" dirty="0" smtClean="0"/>
              <a:t>Strategic Planning</a:t>
            </a:r>
          </a:p>
          <a:p>
            <a:pPr eaLnBrk="1" hangingPunct="1">
              <a:spcBef>
                <a:spcPct val="0"/>
              </a:spcBef>
              <a:defRPr/>
            </a:pPr>
            <a:r>
              <a:rPr lang="en-US" sz="2800" dirty="0" smtClean="0"/>
              <a:t>Change Management</a:t>
            </a:r>
          </a:p>
          <a:p>
            <a:pPr eaLnBrk="1" hangingPunct="1">
              <a:spcBef>
                <a:spcPct val="0"/>
              </a:spcBef>
              <a:defRPr/>
            </a:pPr>
            <a:r>
              <a:rPr lang="en-US" sz="2800" dirty="0" smtClean="0"/>
              <a:t>Learning and Achievement Orientation</a:t>
            </a:r>
          </a:p>
          <a:p>
            <a:pPr eaLnBrk="1" hangingPunct="1">
              <a:spcBef>
                <a:spcPct val="0"/>
              </a:spcBef>
              <a:defRPr/>
            </a:pPr>
            <a:r>
              <a:rPr lang="en-US" sz="2800" dirty="0" smtClean="0"/>
              <a:t>Technical Know-how</a:t>
            </a:r>
          </a:p>
          <a:p>
            <a:pPr marL="0" indent="0" eaLnBrk="1" hangingPunct="1">
              <a:spcBef>
                <a:spcPct val="0"/>
              </a:spcBef>
              <a:buFont typeface="Wingdings" pitchFamily="2" charset="2"/>
              <a:buNone/>
              <a:defRPr/>
            </a:pPr>
            <a:r>
              <a:rPr lang="en-US" sz="2800" u="sng" dirty="0" smtClean="0"/>
              <a:t>According to American Management Association</a:t>
            </a:r>
            <a:r>
              <a:rPr lang="en-US" sz="2800" dirty="0" smtClean="0"/>
              <a:t>, the competencies of an effective manager are:</a:t>
            </a:r>
            <a:endParaRPr lang="en-US" sz="2800" u="sng" dirty="0" smtClean="0"/>
          </a:p>
          <a:p>
            <a:pPr marL="457200" indent="-457200" eaLnBrk="1" hangingPunct="1">
              <a:spcBef>
                <a:spcPct val="0"/>
              </a:spcBef>
              <a:buFont typeface="Wingdings" pitchFamily="2" charset="2"/>
              <a:buAutoNum type="arabicPeriod"/>
              <a:defRPr/>
            </a:pPr>
            <a:r>
              <a:rPr lang="en-US" sz="2800" dirty="0" smtClean="0"/>
              <a:t>Entrepreneurial competencies</a:t>
            </a:r>
          </a:p>
          <a:p>
            <a:pPr marL="457200" indent="-457200" eaLnBrk="1" hangingPunct="1">
              <a:spcBef>
                <a:spcPct val="0"/>
              </a:spcBef>
              <a:buFont typeface="Wingdings" pitchFamily="2" charset="2"/>
              <a:buAutoNum type="arabicPeriod"/>
              <a:defRPr/>
            </a:pPr>
            <a:r>
              <a:rPr lang="en-US" sz="2800" dirty="0" smtClean="0"/>
              <a:t>Intellectual competencies</a:t>
            </a:r>
          </a:p>
          <a:p>
            <a:pPr marL="457200" indent="-457200" eaLnBrk="1" hangingPunct="1">
              <a:spcBef>
                <a:spcPct val="0"/>
              </a:spcBef>
              <a:buFont typeface="Wingdings" pitchFamily="2" charset="2"/>
              <a:buAutoNum type="arabicPeriod"/>
              <a:defRPr/>
            </a:pPr>
            <a:r>
              <a:rPr lang="en-US" sz="2800" dirty="0" smtClean="0"/>
              <a:t>Socio-emotional competencies</a:t>
            </a:r>
          </a:p>
          <a:p>
            <a:pPr marL="457200" indent="-457200" eaLnBrk="1" hangingPunct="1">
              <a:spcBef>
                <a:spcPct val="0"/>
              </a:spcBef>
              <a:buFont typeface="Wingdings" pitchFamily="2" charset="2"/>
              <a:buAutoNum type="arabicPeriod"/>
              <a:defRPr/>
            </a:pPr>
            <a:r>
              <a:rPr lang="en-US" sz="2800" dirty="0" smtClean="0"/>
              <a:t>Interpersonal competencies</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45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945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945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9459">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9459">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9459">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9459">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9459">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9459">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9459">
                                            <p:txEl>
                                              <p:pRg st="9" end="9"/>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9459">
                                            <p:txEl>
                                              <p:pRg st="10" end="10"/>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9459">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9"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a:xfrm>
            <a:off x="457200" y="152400"/>
            <a:ext cx="8229600" cy="762000"/>
          </a:xfrm>
        </p:spPr>
        <p:txBody>
          <a:bodyPr/>
          <a:lstStyle/>
          <a:p>
            <a:pPr eaLnBrk="1" hangingPunct="1"/>
            <a:r>
              <a:rPr lang="en-US" sz="4000" b="1" u="sng" dirty="0" smtClean="0">
                <a:effectLst>
                  <a:outerShdw blurRad="38100" dist="38100" dir="2700000" algn="tl">
                    <a:srgbClr val="000000">
                      <a:alpha val="43137"/>
                    </a:srgbClr>
                  </a:outerShdw>
                </a:effectLst>
              </a:rPr>
              <a:t>Key competencies</a:t>
            </a:r>
            <a:r>
              <a:rPr lang="en-US" b="1" dirty="0" smtClean="0">
                <a:effectLst>
                  <a:outerShdw blurRad="38100" dist="38100" dir="2700000" algn="tl">
                    <a:srgbClr val="000000">
                      <a:alpha val="43137"/>
                    </a:srgbClr>
                  </a:outerShdw>
                </a:effectLst>
              </a:rPr>
              <a:t>, </a:t>
            </a:r>
            <a:r>
              <a:rPr lang="en-US" sz="3200" b="1" dirty="0" smtClean="0">
                <a:effectLst>
                  <a:outerShdw blurRad="38100" dist="38100" dir="2700000" algn="tl">
                    <a:srgbClr val="000000">
                      <a:alpha val="43137"/>
                    </a:srgbClr>
                  </a:outerShdw>
                </a:effectLst>
              </a:rPr>
              <a:t>OECD (1997) </a:t>
            </a:r>
            <a:endParaRPr lang="en-US" b="1" dirty="0" smtClean="0">
              <a:effectLst>
                <a:outerShdw blurRad="38100" dist="38100" dir="2700000" algn="tl">
                  <a:srgbClr val="000000">
                    <a:alpha val="43137"/>
                  </a:srgbClr>
                </a:outerShdw>
              </a:effectLst>
            </a:endParaRPr>
          </a:p>
        </p:txBody>
      </p:sp>
      <p:sp>
        <p:nvSpPr>
          <p:cNvPr id="20483" name="Content Placeholder 2"/>
          <p:cNvSpPr>
            <a:spLocks noGrp="1"/>
          </p:cNvSpPr>
          <p:nvPr>
            <p:ph idx="1"/>
          </p:nvPr>
        </p:nvSpPr>
        <p:spPr>
          <a:xfrm>
            <a:off x="228600" y="990600"/>
            <a:ext cx="8686800" cy="5257800"/>
          </a:xfrm>
        </p:spPr>
        <p:txBody>
          <a:bodyPr/>
          <a:lstStyle/>
          <a:p>
            <a:pPr marL="514350" indent="-514350" eaLnBrk="1" hangingPunct="1">
              <a:buFontTx/>
              <a:buNone/>
            </a:pPr>
            <a:r>
              <a:rPr lang="en-US" smtClean="0"/>
              <a:t>Individuals need to be able to: </a:t>
            </a:r>
          </a:p>
          <a:p>
            <a:pPr marL="514350" indent="-514350" eaLnBrk="1" hangingPunct="1">
              <a:buFontTx/>
              <a:buAutoNum type="arabicPeriod"/>
            </a:pPr>
            <a:r>
              <a:rPr lang="en-US" sz="3600" smtClean="0"/>
              <a:t>use a wide range of tools for interacting effectively with the environment.</a:t>
            </a:r>
          </a:p>
          <a:p>
            <a:pPr marL="514350" indent="-514350" eaLnBrk="1" hangingPunct="1">
              <a:buFontTx/>
              <a:buAutoNum type="arabicPeriod"/>
            </a:pPr>
            <a:r>
              <a:rPr lang="en-US" sz="3600" smtClean="0"/>
              <a:t>engage with others in an increasingly interdependent world</a:t>
            </a:r>
          </a:p>
          <a:p>
            <a:pPr marL="514350" indent="-514350" eaLnBrk="1" hangingPunct="1">
              <a:buFontTx/>
              <a:buAutoNum type="arabicPeriod"/>
            </a:pPr>
            <a:r>
              <a:rPr lang="en-US" sz="3600" smtClean="0"/>
              <a:t>take responsibility for managing their own lives, situate their lives in the broader social context and act autonomously</a:t>
            </a:r>
          </a:p>
          <a:p>
            <a:pPr marL="514350" indent="-514350" eaLnBrk="1" hangingPunct="1">
              <a:buFontTx/>
              <a:buAutoNum type="arabicPeriod"/>
            </a:pPr>
            <a:endParaRPr lang="en-US" smtClean="0"/>
          </a:p>
        </p:txBody>
      </p:sp>
      <p:sp>
        <p:nvSpPr>
          <p:cNvPr id="20484" name="Slide Number Placeholder 3"/>
          <p:cNvSpPr>
            <a:spLocks noGrp="1"/>
          </p:cNvSpPr>
          <p:nvPr>
            <p:ph type="sldNum" sz="quarter" idx="12"/>
          </p:nvPr>
        </p:nvSpPr>
        <p:spPr/>
        <p:txBody>
          <a:bodyPr/>
          <a:lstStyle/>
          <a:p>
            <a:pPr>
              <a:defRPr/>
            </a:pPr>
            <a:fld id="{5CAECBE2-7202-474D-BC61-4D30C08389F8}" type="slidenum">
              <a:rPr lang="en-US"/>
              <a:pPr>
                <a:defRPr/>
              </a:pPr>
              <a:t>38</a:t>
            </a:fld>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48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048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048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048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048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p:bldP spid="20483"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nvPr>
        </p:nvGraphicFramePr>
        <p:xfrm>
          <a:off x="457200" y="228600"/>
          <a:ext cx="8229600" cy="6248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Slide Number Placeholder 3"/>
          <p:cNvSpPr>
            <a:spLocks noGrp="1"/>
          </p:cNvSpPr>
          <p:nvPr>
            <p:ph type="sldNum" sz="quarter" idx="12"/>
          </p:nvPr>
        </p:nvSpPr>
        <p:spPr/>
        <p:txBody>
          <a:bodyPr/>
          <a:lstStyle/>
          <a:p>
            <a:pPr>
              <a:defRPr/>
            </a:pPr>
            <a:fld id="{31C162BA-6D39-4632-AC03-DF3098CAF431}" type="slidenum">
              <a:rPr lang="en-US" smtClean="0"/>
              <a:pPr>
                <a:defRPr/>
              </a:pPr>
              <a:t>39</a:t>
            </a:fld>
            <a:endParaRPr lang="en-US"/>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00" b="1" u="sng" dirty="0" smtClean="0">
                <a:effectLst>
                  <a:outerShdw blurRad="38100" dist="38100" dir="2700000" algn="tl">
                    <a:srgbClr val="000000">
                      <a:alpha val="43137"/>
                    </a:srgbClr>
                  </a:outerShdw>
                </a:effectLst>
              </a:rPr>
              <a:t>Management </a:t>
            </a:r>
            <a:endParaRPr lang="en-US" b="1" u="sng"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p:txBody>
          <a:bodyPr/>
          <a:lstStyle/>
          <a:p>
            <a:r>
              <a:rPr lang="en-US" sz="4000" dirty="0" smtClean="0"/>
              <a:t>What comes in your mind when you think about management and managers? Please express in the form of picture or diagram in the flip chart. You have five minutes.</a:t>
            </a:r>
            <a:endParaRPr lang="en-US" sz="4000" dirty="0"/>
          </a:p>
        </p:txBody>
      </p:sp>
      <p:sp>
        <p:nvSpPr>
          <p:cNvPr id="4" name="Slide Number Placeholder 3"/>
          <p:cNvSpPr>
            <a:spLocks noGrp="1"/>
          </p:cNvSpPr>
          <p:nvPr>
            <p:ph type="sldNum" sz="quarter" idx="12"/>
          </p:nvPr>
        </p:nvSpPr>
        <p:spPr/>
        <p:txBody>
          <a:bodyPr/>
          <a:lstStyle/>
          <a:p>
            <a:pPr>
              <a:defRPr/>
            </a:pPr>
            <a:fld id="{C7950C95-2AA8-4754-9EFF-221C915DD789}" type="slidenum">
              <a:rPr lang="en-US" altLang="en-US" smtClean="0"/>
              <a:pPr>
                <a:defRPr/>
              </a:pPr>
              <a:t>4</a:t>
            </a:fld>
            <a:endParaRPr lang="en-US" altLang="en-US"/>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7788"/>
            <a:ext cx="8229600" cy="533400"/>
          </a:xfrm>
        </p:spPr>
        <p:txBody>
          <a:bodyPr/>
          <a:lstStyle/>
          <a:p>
            <a:pPr>
              <a:defRPr/>
            </a:pPr>
            <a:r>
              <a:rPr lang="en-US" sz="4400" b="1" u="sng" dirty="0" smtClean="0">
                <a:effectLst>
                  <a:outerShdw blurRad="38100" dist="38100" dir="2700000" algn="tl">
                    <a:srgbClr val="000000">
                      <a:alpha val="43137"/>
                    </a:srgbClr>
                  </a:outerShdw>
                </a:effectLst>
              </a:rPr>
              <a:t> Personal Qualities </a:t>
            </a:r>
            <a:endParaRPr lang="en-US" sz="4400" u="sng"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381000" y="838200"/>
            <a:ext cx="8534400" cy="5257800"/>
          </a:xfrm>
        </p:spPr>
        <p:txBody>
          <a:bodyPr/>
          <a:lstStyle/>
          <a:p>
            <a:pPr marL="344488" indent="-344488" eaLnBrk="1" hangingPunct="1">
              <a:lnSpc>
                <a:spcPct val="90000"/>
              </a:lnSpc>
            </a:pPr>
            <a:r>
              <a:rPr lang="en-US" smtClean="0"/>
              <a:t>A quality is a characteristic like honesty that is part of the nature of a person.</a:t>
            </a:r>
          </a:p>
          <a:p>
            <a:pPr marL="344488" indent="-344488" eaLnBrk="1" hangingPunct="1">
              <a:lnSpc>
                <a:spcPct val="90000"/>
              </a:lnSpc>
            </a:pPr>
            <a:r>
              <a:rPr lang="en-US" smtClean="0"/>
              <a:t>Among other things, those who want to lead people and manage events must bring with them a set of qualities that can’t always be taught but can be learned:</a:t>
            </a:r>
          </a:p>
          <a:p>
            <a:pPr marL="671513" lvl="1" indent="-344488" eaLnBrk="1" hangingPunct="1">
              <a:lnSpc>
                <a:spcPct val="90000"/>
              </a:lnSpc>
            </a:pPr>
            <a:r>
              <a:rPr lang="en-US" sz="2800" b="1" smtClean="0"/>
              <a:t>Will: </a:t>
            </a:r>
            <a:r>
              <a:rPr lang="en-US" sz="2800" smtClean="0"/>
              <a:t>Desire to make a difference, influence others, and gain satisfaction from doing so -in sum, the "will to manage." </a:t>
            </a:r>
          </a:p>
          <a:p>
            <a:pPr marL="671513" lvl="1" indent="-344488" eaLnBrk="1" hangingPunct="1">
              <a:lnSpc>
                <a:spcPct val="90000"/>
              </a:lnSpc>
            </a:pPr>
            <a:r>
              <a:rPr lang="en-US" sz="2800" b="1" smtClean="0"/>
              <a:t>Power: </a:t>
            </a:r>
            <a:r>
              <a:rPr lang="en-US" sz="2800" smtClean="0"/>
              <a:t>Healthy desire for power. Enjoy it but don’t abuse it.</a:t>
            </a:r>
          </a:p>
          <a:p>
            <a:pPr marL="671513" lvl="1" indent="-344488" eaLnBrk="1" hangingPunct="1">
              <a:lnSpc>
                <a:spcPct val="90000"/>
              </a:lnSpc>
            </a:pPr>
            <a:r>
              <a:rPr lang="en-US" sz="2800" b="1" smtClean="0"/>
              <a:t>Empathy:</a:t>
            </a:r>
            <a:r>
              <a:rPr lang="en-US" sz="2800" smtClean="0"/>
              <a:t>Able to understand feelings and roles of others.</a:t>
            </a:r>
          </a:p>
        </p:txBody>
      </p:sp>
      <p:sp>
        <p:nvSpPr>
          <p:cNvPr id="4" name="Slide Number Placeholder 3"/>
          <p:cNvSpPr>
            <a:spLocks noGrp="1"/>
          </p:cNvSpPr>
          <p:nvPr>
            <p:ph type="sldNum" sz="quarter" idx="12"/>
          </p:nvPr>
        </p:nvSpPr>
        <p:spPr/>
        <p:txBody>
          <a:bodyPr/>
          <a:lstStyle/>
          <a:p>
            <a:pPr>
              <a:defRPr/>
            </a:pPr>
            <a:fld id="{DCA6027C-BBFD-49CE-9170-64D6D1357CEA}" type="slidenum">
              <a:rPr lang="en-US" smtClean="0"/>
              <a:pPr>
                <a:defRPr/>
              </a:pPr>
              <a:t>40</a:t>
            </a:fld>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1"/>
            <a:ext cx="8229600" cy="914400"/>
          </a:xfrm>
        </p:spPr>
        <p:txBody>
          <a:bodyPr/>
          <a:lstStyle/>
          <a:p>
            <a:pPr>
              <a:defRPr/>
            </a:pPr>
            <a:r>
              <a:rPr lang="en-US" sz="4800" b="1" u="sng" dirty="0" smtClean="0">
                <a:effectLst>
                  <a:outerShdw blurRad="38100" dist="38100" dir="2700000" algn="tl">
                    <a:srgbClr val="000000">
                      <a:alpha val="43137"/>
                    </a:srgbClr>
                  </a:outerShdw>
                </a:effectLst>
              </a:rPr>
              <a:t>Exercise: </a:t>
            </a:r>
            <a:r>
              <a:rPr lang="en-US" sz="4800" b="1" dirty="0" smtClean="0">
                <a:effectLst>
                  <a:outerShdw blurRad="38100" dist="38100" dir="2700000" algn="tl">
                    <a:srgbClr val="000000">
                      <a:alpha val="43137"/>
                    </a:srgbClr>
                  </a:outerShdw>
                </a:effectLst>
              </a:rPr>
              <a:t>Personal Qualities</a:t>
            </a:r>
            <a:endParaRPr lang="en-US" sz="4800" dirty="0">
              <a:effectLst>
                <a:outerShdw blurRad="38100" dist="38100" dir="2700000" algn="tl">
                  <a:srgbClr val="000000">
                    <a:alpha val="43137"/>
                  </a:srgbClr>
                </a:outerShdw>
              </a:effectLst>
            </a:endParaRPr>
          </a:p>
        </p:txBody>
      </p:sp>
      <p:sp>
        <p:nvSpPr>
          <p:cNvPr id="43011" name="Content Placeholder 2"/>
          <p:cNvSpPr>
            <a:spLocks noGrp="1"/>
          </p:cNvSpPr>
          <p:nvPr>
            <p:ph idx="1"/>
          </p:nvPr>
        </p:nvSpPr>
        <p:spPr>
          <a:xfrm>
            <a:off x="457200" y="838200"/>
            <a:ext cx="8229600" cy="5410200"/>
          </a:xfrm>
        </p:spPr>
        <p:txBody>
          <a:bodyPr/>
          <a:lstStyle/>
          <a:p>
            <a:pPr marL="0" indent="0">
              <a:buFont typeface="Wingdings" pitchFamily="2" charset="2"/>
              <a:buNone/>
              <a:defRPr/>
            </a:pPr>
            <a:r>
              <a:rPr lang="en-US" sz="4400" b="1" dirty="0" smtClean="0"/>
              <a:t>What are Personal Qualities of a Manager?</a:t>
            </a:r>
          </a:p>
          <a:p>
            <a:pPr>
              <a:buFont typeface="Wingdings" pitchFamily="2" charset="2"/>
              <a:buNone/>
              <a:defRPr/>
            </a:pPr>
            <a:endParaRPr lang="en-US" sz="1400" b="1" dirty="0" smtClean="0"/>
          </a:p>
          <a:p>
            <a:pPr>
              <a:spcBef>
                <a:spcPts val="600"/>
              </a:spcBef>
              <a:defRPr/>
            </a:pPr>
            <a:r>
              <a:rPr lang="en-US" sz="4400" dirty="0" smtClean="0"/>
              <a:t>A manager must:</a:t>
            </a:r>
          </a:p>
          <a:p>
            <a:pPr lvl="1">
              <a:spcBef>
                <a:spcPts val="600"/>
              </a:spcBef>
              <a:defRPr/>
            </a:pPr>
            <a:r>
              <a:rPr lang="en-US" sz="4000" b="1" dirty="0" smtClean="0"/>
              <a:t>Be</a:t>
            </a:r>
            <a:r>
              <a:rPr lang="en-US" sz="4000" dirty="0" smtClean="0"/>
              <a:t> </a:t>
            </a:r>
            <a:r>
              <a:rPr lang="en-US" sz="3200" dirty="0" smtClean="0"/>
              <a:t>a professional- integrity, courage, imagination, commitment…</a:t>
            </a:r>
            <a:endParaRPr lang="en-US" sz="4000" dirty="0" smtClean="0"/>
          </a:p>
          <a:p>
            <a:pPr lvl="1">
              <a:spcBef>
                <a:spcPts val="600"/>
              </a:spcBef>
              <a:defRPr/>
            </a:pPr>
            <a:r>
              <a:rPr lang="en-US" sz="4000" b="1" dirty="0" smtClean="0"/>
              <a:t>Know</a:t>
            </a:r>
            <a:r>
              <a:rPr lang="en-US" sz="4000" dirty="0" smtClean="0"/>
              <a:t> </a:t>
            </a:r>
            <a:r>
              <a:rPr lang="en-US" sz="3200" dirty="0" smtClean="0"/>
              <a:t>oneself, job, </a:t>
            </a:r>
            <a:r>
              <a:rPr lang="en-US" sz="3200" dirty="0" err="1" smtClean="0"/>
              <a:t>organisation</a:t>
            </a:r>
            <a:r>
              <a:rPr lang="en-US" sz="3200" dirty="0" smtClean="0"/>
              <a:t> and human nature- needs &amp; emotions</a:t>
            </a:r>
            <a:endParaRPr lang="en-US" sz="4000" dirty="0" smtClean="0"/>
          </a:p>
          <a:p>
            <a:pPr lvl="1">
              <a:spcBef>
                <a:spcPts val="600"/>
              </a:spcBef>
              <a:defRPr/>
            </a:pPr>
            <a:r>
              <a:rPr lang="en-US" sz="4000" b="1" dirty="0" smtClean="0"/>
              <a:t>Do</a:t>
            </a:r>
            <a:r>
              <a:rPr lang="en-US" sz="4000" dirty="0" smtClean="0"/>
              <a:t> </a:t>
            </a:r>
            <a:r>
              <a:rPr lang="en-US" sz="3200" dirty="0" smtClean="0"/>
              <a:t>directing, implementing, monitoring</a:t>
            </a:r>
            <a:endParaRPr lang="en-US" sz="4000" dirty="0" smtClean="0"/>
          </a:p>
        </p:txBody>
      </p:sp>
      <p:sp>
        <p:nvSpPr>
          <p:cNvPr id="4" name="Slide Number Placeholder 3"/>
          <p:cNvSpPr>
            <a:spLocks noGrp="1"/>
          </p:cNvSpPr>
          <p:nvPr>
            <p:ph type="sldNum" sz="quarter" idx="12"/>
          </p:nvPr>
        </p:nvSpPr>
        <p:spPr/>
        <p:txBody>
          <a:bodyPr/>
          <a:lstStyle/>
          <a:p>
            <a:pPr>
              <a:defRPr/>
            </a:pPr>
            <a:fld id="{729C4E68-AFD4-4419-AD18-AE077725468A}" type="slidenum">
              <a:rPr lang="en-US" altLang="en-US" smtClean="0"/>
              <a:pPr>
                <a:defRPr/>
              </a:pPr>
              <a:t>41</a:t>
            </a:fld>
            <a:endParaRPr lang="en-US"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3011">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3011">
                                            <p:txEl>
                                              <p:pRg st="2" end="2"/>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3011">
                                            <p:txEl>
                                              <p:pRg st="3" end="3"/>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3011">
                                            <p:txEl>
                                              <p:pRg st="4" end="4"/>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3011">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3011" grpId="0"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Number Placeholder 5"/>
          <p:cNvSpPr>
            <a:spLocks noGrp="1"/>
          </p:cNvSpPr>
          <p:nvPr>
            <p:ph type="sldNum" sz="quarter" idx="12"/>
          </p:nvPr>
        </p:nvSpPr>
        <p:spPr/>
        <p:txBody>
          <a:bodyPr/>
          <a:lstStyle/>
          <a:p>
            <a:pPr>
              <a:defRPr/>
            </a:pPr>
            <a:fld id="{393B96AA-1E58-446A-8DCC-360DA49D0336}" type="slidenum">
              <a:rPr lang="en-US"/>
              <a:pPr>
                <a:defRPr/>
              </a:pPr>
              <a:t>42</a:t>
            </a:fld>
            <a:endParaRPr lang="en-US"/>
          </a:p>
        </p:txBody>
      </p:sp>
      <p:sp>
        <p:nvSpPr>
          <p:cNvPr id="28676" name="Rectangle 3"/>
          <p:cNvSpPr>
            <a:spLocks noGrp="1" noChangeArrowheads="1"/>
          </p:cNvSpPr>
          <p:nvPr>
            <p:ph type="body" idx="1"/>
          </p:nvPr>
        </p:nvSpPr>
        <p:spPr>
          <a:xfrm>
            <a:off x="304800" y="228600"/>
            <a:ext cx="8991600" cy="5943600"/>
          </a:xfrm>
        </p:spPr>
        <p:txBody>
          <a:bodyPr/>
          <a:lstStyle/>
          <a:p>
            <a:pPr eaLnBrk="1" hangingPunct="1">
              <a:spcBef>
                <a:spcPct val="0"/>
              </a:spcBef>
            </a:pPr>
            <a:r>
              <a:rPr lang="en-US" sz="3900" smtClean="0"/>
              <a:t>Character – the </a:t>
            </a:r>
            <a:r>
              <a:rPr lang="en-US" sz="3900" i="1" smtClean="0"/>
              <a:t>‘thought man</a:t>
            </a:r>
            <a:r>
              <a:rPr lang="en-US" sz="3900" smtClean="0"/>
              <a:t>’, the ‘</a:t>
            </a:r>
            <a:r>
              <a:rPr lang="en-US" sz="3900" i="1" smtClean="0"/>
              <a:t>action man’,</a:t>
            </a:r>
            <a:r>
              <a:rPr lang="en-US" sz="3900" smtClean="0"/>
              <a:t> the </a:t>
            </a:r>
            <a:r>
              <a:rPr lang="en-US" sz="3900" i="1" smtClean="0"/>
              <a:t>‘front man’</a:t>
            </a:r>
          </a:p>
          <a:p>
            <a:pPr eaLnBrk="1" hangingPunct="1">
              <a:spcBef>
                <a:spcPct val="0"/>
              </a:spcBef>
            </a:pPr>
            <a:r>
              <a:rPr lang="en-US" sz="3900" smtClean="0"/>
              <a:t>Capacity to judge upon relevant advice and to decide promptly and rightly</a:t>
            </a:r>
          </a:p>
          <a:p>
            <a:pPr eaLnBrk="1" hangingPunct="1">
              <a:spcBef>
                <a:spcPct val="0"/>
              </a:spcBef>
            </a:pPr>
            <a:r>
              <a:rPr lang="en-US" sz="3900" smtClean="0"/>
              <a:t>Capacity to inspire confidence among subordinates / team player</a:t>
            </a:r>
          </a:p>
          <a:p>
            <a:pPr eaLnBrk="1" hangingPunct="1">
              <a:spcBef>
                <a:spcPct val="0"/>
              </a:spcBef>
            </a:pPr>
            <a:r>
              <a:rPr lang="en-US" sz="3900" smtClean="0"/>
              <a:t>Earning respect from being to be fair, trustworthy and approachable.</a:t>
            </a:r>
          </a:p>
          <a:p>
            <a:pPr eaLnBrk="1" hangingPunct="1">
              <a:spcBef>
                <a:spcPct val="0"/>
              </a:spcBef>
            </a:pPr>
            <a:r>
              <a:rPr lang="en-US" sz="3900" smtClean="0"/>
              <a:t>No vacillation after a decision is made.</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867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867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867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867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867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6" grpId="0"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pPr>
              <a:defRPr/>
            </a:pPr>
            <a:fld id="{F6B00153-BF13-48F2-BFA3-B4ECD0116E91}" type="slidenum">
              <a:rPr lang="en-US" altLang="en-US"/>
              <a:pPr>
                <a:defRPr/>
              </a:pPr>
              <a:t>43</a:t>
            </a:fld>
            <a:endParaRPr lang="en-US" altLang="en-US"/>
          </a:p>
        </p:txBody>
      </p:sp>
      <p:sp>
        <p:nvSpPr>
          <p:cNvPr id="15362" name="Rectangle 2"/>
          <p:cNvSpPr>
            <a:spLocks noGrp="1" noChangeArrowheads="1"/>
          </p:cNvSpPr>
          <p:nvPr>
            <p:ph type="title"/>
          </p:nvPr>
        </p:nvSpPr>
        <p:spPr>
          <a:xfrm>
            <a:off x="457200" y="152400"/>
            <a:ext cx="8229600" cy="1139825"/>
          </a:xfrm>
        </p:spPr>
        <p:txBody>
          <a:bodyPr/>
          <a:lstStyle/>
          <a:p>
            <a:pPr eaLnBrk="1" hangingPunct="1">
              <a:defRPr/>
            </a:pPr>
            <a:r>
              <a:rPr lang="en-US" sz="5400" b="1" u="sng" dirty="0" smtClean="0">
                <a:effectLst>
                  <a:outerShdw blurRad="38100" dist="38100" dir="2700000" algn="tl">
                    <a:srgbClr val="000000">
                      <a:alpha val="43137"/>
                    </a:srgbClr>
                  </a:outerShdw>
                </a:effectLst>
              </a:rPr>
              <a:t>Successful Manager</a:t>
            </a:r>
            <a:r>
              <a:rPr lang="en-US" sz="5400" b="1" dirty="0" smtClean="0">
                <a:effectLst>
                  <a:outerShdw blurRad="38100" dist="38100" dir="2700000" algn="tl">
                    <a:srgbClr val="000000">
                      <a:alpha val="43137"/>
                    </a:srgbClr>
                  </a:outerShdw>
                </a:effectLst>
              </a:rPr>
              <a:t/>
            </a:r>
            <a:br>
              <a:rPr lang="en-US" sz="5400" b="1" dirty="0" smtClean="0">
                <a:effectLst>
                  <a:outerShdw blurRad="38100" dist="38100" dir="2700000" algn="tl">
                    <a:srgbClr val="000000">
                      <a:alpha val="43137"/>
                    </a:srgbClr>
                  </a:outerShdw>
                </a:effectLst>
              </a:rPr>
            </a:br>
            <a:endParaRPr lang="en-US" sz="5400" b="1" dirty="0" smtClean="0">
              <a:effectLst>
                <a:outerShdw blurRad="38100" dist="38100" dir="2700000" algn="tl">
                  <a:srgbClr val="000000">
                    <a:alpha val="43137"/>
                  </a:srgbClr>
                </a:outerShdw>
              </a:effectLst>
            </a:endParaRPr>
          </a:p>
        </p:txBody>
      </p:sp>
      <p:sp>
        <p:nvSpPr>
          <p:cNvPr id="15363" name="Rectangle 3"/>
          <p:cNvSpPr>
            <a:spLocks noGrp="1" noChangeArrowheads="1"/>
          </p:cNvSpPr>
          <p:nvPr>
            <p:ph type="body" idx="1"/>
          </p:nvPr>
        </p:nvSpPr>
        <p:spPr>
          <a:xfrm>
            <a:off x="457200" y="1219200"/>
            <a:ext cx="8686800" cy="5638800"/>
          </a:xfrm>
        </p:spPr>
        <p:txBody>
          <a:bodyPr/>
          <a:lstStyle/>
          <a:p>
            <a:pPr marL="566738" indent="-566738" eaLnBrk="1" hangingPunct="1">
              <a:lnSpc>
                <a:spcPct val="90000"/>
              </a:lnSpc>
              <a:buClr>
                <a:schemeClr val="tx1"/>
              </a:buClr>
            </a:pPr>
            <a:r>
              <a:rPr lang="en-US" sz="4300" smtClean="0"/>
              <a:t>Needs knowledge of all factors that he has to manage and all that is beyond, which directly or indirectly impinge on his micro environment</a:t>
            </a:r>
          </a:p>
          <a:p>
            <a:pPr marL="566738" indent="-566738" eaLnBrk="1" hangingPunct="1">
              <a:lnSpc>
                <a:spcPct val="90000"/>
              </a:lnSpc>
              <a:buClr>
                <a:schemeClr val="tx1"/>
              </a:buClr>
            </a:pPr>
            <a:r>
              <a:rPr lang="en-US" sz="4300" smtClean="0"/>
              <a:t>Is impartial</a:t>
            </a:r>
          </a:p>
          <a:p>
            <a:pPr marL="566738" indent="-566738" eaLnBrk="1" hangingPunct="1">
              <a:lnSpc>
                <a:spcPct val="90000"/>
              </a:lnSpc>
              <a:buClr>
                <a:schemeClr val="tx1"/>
              </a:buClr>
            </a:pPr>
            <a:r>
              <a:rPr lang="en-US" sz="4300" smtClean="0"/>
              <a:t>Creates conducive work environment</a:t>
            </a:r>
            <a:r>
              <a:rPr lang="en-US" sz="3400" smtClean="0"/>
              <a:t/>
            </a:r>
            <a:br>
              <a:rPr lang="en-US" sz="3400" smtClean="0"/>
            </a:br>
            <a:r>
              <a:rPr lang="en-US" sz="3400" smtClean="0"/>
              <a:t>							</a:t>
            </a:r>
            <a:r>
              <a:rPr lang="en-US" sz="2600" i="1" smtClean="0"/>
              <a:t>- Geeta</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36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36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36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36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 grpId="0"/>
      <p:bldP spid="15363" grpId="0"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pPr>
              <a:defRPr/>
            </a:pPr>
            <a:fld id="{A52B428C-F80D-4585-955C-D5727DFF4EB3}" type="slidenum">
              <a:rPr lang="en-US" altLang="en-US"/>
              <a:pPr>
                <a:defRPr/>
              </a:pPr>
              <a:t>44</a:t>
            </a:fld>
            <a:endParaRPr lang="en-US" altLang="en-US"/>
          </a:p>
        </p:txBody>
      </p:sp>
      <p:sp>
        <p:nvSpPr>
          <p:cNvPr id="27651" name="Rectangle 2"/>
          <p:cNvSpPr>
            <a:spLocks noGrp="1" noChangeArrowheads="1"/>
          </p:cNvSpPr>
          <p:nvPr>
            <p:ph type="title"/>
          </p:nvPr>
        </p:nvSpPr>
        <p:spPr>
          <a:xfrm>
            <a:off x="457200" y="2743200"/>
            <a:ext cx="8229600" cy="1143000"/>
          </a:xfrm>
        </p:spPr>
        <p:txBody>
          <a:bodyPr/>
          <a:lstStyle/>
          <a:p>
            <a:pPr algn="ctr" eaLnBrk="1" hangingPunct="1">
              <a:defRPr/>
            </a:pPr>
            <a:r>
              <a:rPr lang="en-US" sz="9600" b="1" dirty="0" smtClean="0">
                <a:solidFill>
                  <a:srgbClr val="FF6600"/>
                </a:solidFill>
                <a:effectLst>
                  <a:outerShdw blurRad="38100" dist="38100" dir="2700000" algn="tl">
                    <a:srgbClr val="000000">
                      <a:alpha val="43137"/>
                    </a:srgbClr>
                  </a:outerShdw>
                </a:effectLst>
              </a:rPr>
              <a:t>Thank You</a:t>
            </a:r>
          </a:p>
        </p:txBody>
      </p:sp>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5"/>
          <p:cNvSpPr>
            <a:spLocks noGrp="1"/>
          </p:cNvSpPr>
          <p:nvPr>
            <p:ph type="sldNum" sz="quarter" idx="12"/>
          </p:nvPr>
        </p:nvSpPr>
        <p:spPr/>
        <p:txBody>
          <a:bodyPr/>
          <a:lstStyle/>
          <a:p>
            <a:pPr>
              <a:defRPr/>
            </a:pPr>
            <a:fld id="{9D73E407-E79B-47D4-AB80-6B9D6CA55371}" type="slidenum">
              <a:rPr lang="en-US" altLang="en-US"/>
              <a:pPr>
                <a:defRPr/>
              </a:pPr>
              <a:t>45</a:t>
            </a:fld>
            <a:endParaRPr lang="en-US" altLang="en-US"/>
          </a:p>
        </p:txBody>
      </p:sp>
      <p:sp>
        <p:nvSpPr>
          <p:cNvPr id="44034" name="Rectangle 2"/>
          <p:cNvSpPr>
            <a:spLocks noGrp="1" noChangeArrowheads="1"/>
          </p:cNvSpPr>
          <p:nvPr>
            <p:ph type="title"/>
          </p:nvPr>
        </p:nvSpPr>
        <p:spPr>
          <a:xfrm>
            <a:off x="457200" y="76200"/>
            <a:ext cx="8229600" cy="487363"/>
          </a:xfrm>
        </p:spPr>
        <p:txBody>
          <a:bodyPr/>
          <a:lstStyle/>
          <a:p>
            <a:pPr eaLnBrk="1" hangingPunct="1"/>
            <a:r>
              <a:rPr lang="en-US" sz="3400" b="1" u="sng" smtClean="0"/>
              <a:t>Managing and leading endeavors</a:t>
            </a:r>
          </a:p>
        </p:txBody>
      </p:sp>
      <p:sp>
        <p:nvSpPr>
          <p:cNvPr id="44035" name="Rectangle 3"/>
          <p:cNvSpPr>
            <a:spLocks noGrp="1" noChangeArrowheads="1"/>
          </p:cNvSpPr>
          <p:nvPr>
            <p:ph type="body" idx="1"/>
          </p:nvPr>
        </p:nvSpPr>
        <p:spPr>
          <a:xfrm>
            <a:off x="-76200" y="762000"/>
            <a:ext cx="9372600" cy="5105400"/>
          </a:xfrm>
        </p:spPr>
        <p:txBody>
          <a:bodyPr/>
          <a:lstStyle/>
          <a:p>
            <a:pPr eaLnBrk="1" hangingPunct="1">
              <a:lnSpc>
                <a:spcPct val="80000"/>
              </a:lnSpc>
              <a:buFont typeface="Wingdings" pitchFamily="2" charset="2"/>
              <a:buNone/>
            </a:pPr>
            <a:r>
              <a:rPr lang="en-US" sz="1200" b="1" smtClean="0"/>
              <a:t>	</a:t>
            </a:r>
            <a:r>
              <a:rPr lang="en-US" sz="2500" b="1" u="sng" smtClean="0"/>
              <a:t>Managers</a:t>
            </a:r>
            <a:r>
              <a:rPr lang="en-US" sz="2500" b="1" smtClean="0"/>
              <a:t>				</a:t>
            </a:r>
            <a:r>
              <a:rPr lang="en-US" sz="2500" b="1" u="sng" smtClean="0"/>
              <a:t>Leaders</a:t>
            </a:r>
          </a:p>
          <a:p>
            <a:pPr eaLnBrk="1" hangingPunct="1">
              <a:lnSpc>
                <a:spcPct val="80000"/>
              </a:lnSpc>
            </a:pPr>
            <a:r>
              <a:rPr lang="en-US" sz="2600" smtClean="0"/>
              <a:t>Handle things	 		Inspire people </a:t>
            </a:r>
          </a:p>
          <a:p>
            <a:pPr eaLnBrk="1" hangingPunct="1">
              <a:lnSpc>
                <a:spcPct val="80000"/>
              </a:lnSpc>
              <a:buClr>
                <a:schemeClr val="tx1"/>
              </a:buClr>
            </a:pPr>
            <a:r>
              <a:rPr lang="en-US" sz="2600" smtClean="0"/>
              <a:t>Maintain stability 		Force change</a:t>
            </a:r>
          </a:p>
          <a:p>
            <a:pPr eaLnBrk="1" hangingPunct="1">
              <a:lnSpc>
                <a:spcPct val="80000"/>
              </a:lnSpc>
              <a:buClr>
                <a:schemeClr val="tx1"/>
              </a:buClr>
            </a:pPr>
            <a:r>
              <a:rPr lang="en-US" sz="2600" smtClean="0"/>
              <a:t>Emphasises process		Emphasises people </a:t>
            </a:r>
          </a:p>
          <a:p>
            <a:pPr eaLnBrk="1" hangingPunct="1">
              <a:lnSpc>
                <a:spcPct val="80000"/>
              </a:lnSpc>
              <a:buClr>
                <a:schemeClr val="tx1"/>
              </a:buClr>
            </a:pPr>
            <a:r>
              <a:rPr lang="en-US" sz="2600" smtClean="0"/>
              <a:t>Define procedures		Create vision</a:t>
            </a:r>
          </a:p>
          <a:p>
            <a:pPr eaLnBrk="1" hangingPunct="1">
              <a:lnSpc>
                <a:spcPct val="80000"/>
              </a:lnSpc>
              <a:buClr>
                <a:schemeClr val="tx1"/>
              </a:buClr>
            </a:pPr>
            <a:r>
              <a:rPr lang="en-US" sz="2600" smtClean="0"/>
              <a:t>Solve today's problems	Seek tomorrow's opportunities</a:t>
            </a:r>
          </a:p>
          <a:p>
            <a:pPr eaLnBrk="1" hangingPunct="1">
              <a:lnSpc>
                <a:spcPct val="80000"/>
              </a:lnSpc>
              <a:buClr>
                <a:schemeClr val="tx1"/>
              </a:buClr>
            </a:pPr>
            <a:r>
              <a:rPr lang="en-US" sz="2600" smtClean="0"/>
              <a:t>Use their heads 		Listen to their hearts	</a:t>
            </a:r>
          </a:p>
          <a:p>
            <a:pPr eaLnBrk="1" hangingPunct="1">
              <a:lnSpc>
                <a:spcPct val="80000"/>
              </a:lnSpc>
              <a:buClr>
                <a:schemeClr val="tx1"/>
              </a:buClr>
            </a:pPr>
            <a:r>
              <a:rPr lang="en-US" sz="2600" smtClean="0"/>
              <a:t>Get people to do things        	Get people </a:t>
            </a:r>
            <a:r>
              <a:rPr lang="en-US" sz="2600" i="1" smtClean="0"/>
              <a:t>to want</a:t>
            </a:r>
            <a:r>
              <a:rPr lang="en-US" sz="2600" smtClean="0"/>
              <a:t> to do things</a:t>
            </a:r>
          </a:p>
          <a:p>
            <a:pPr eaLnBrk="1" hangingPunct="1">
              <a:lnSpc>
                <a:spcPct val="80000"/>
              </a:lnSpc>
              <a:buClr>
                <a:schemeClr val="tx1"/>
              </a:buClr>
            </a:pPr>
            <a:r>
              <a:rPr lang="en-US" sz="2600" smtClean="0"/>
              <a:t>Count beans			Win wars</a:t>
            </a:r>
          </a:p>
          <a:p>
            <a:pPr eaLnBrk="1" hangingPunct="1">
              <a:lnSpc>
                <a:spcPct val="80000"/>
              </a:lnSpc>
              <a:buClr>
                <a:schemeClr val="tx1"/>
              </a:buClr>
            </a:pPr>
            <a:r>
              <a:rPr lang="en-US" sz="2600" smtClean="0"/>
              <a:t>Asks how and when		Asks what and why</a:t>
            </a:r>
          </a:p>
          <a:p>
            <a:pPr eaLnBrk="1" hangingPunct="1">
              <a:lnSpc>
                <a:spcPct val="80000"/>
              </a:lnSpc>
              <a:buClr>
                <a:schemeClr val="tx1"/>
              </a:buClr>
            </a:pPr>
            <a:r>
              <a:rPr lang="en-US" sz="2600" smtClean="0"/>
              <a:t>Directs				Motivates</a:t>
            </a:r>
          </a:p>
          <a:p>
            <a:pPr eaLnBrk="1" hangingPunct="1">
              <a:lnSpc>
                <a:spcPct val="80000"/>
              </a:lnSpc>
              <a:buClr>
                <a:schemeClr val="tx1"/>
              </a:buClr>
            </a:pPr>
            <a:r>
              <a:rPr lang="en-US" sz="2600" smtClean="0"/>
              <a:t>Surrender to context		Conquer context</a:t>
            </a:r>
          </a:p>
          <a:p>
            <a:pPr eaLnBrk="1" hangingPunct="1">
              <a:lnSpc>
                <a:spcPct val="80000"/>
              </a:lnSpc>
              <a:buClr>
                <a:schemeClr val="tx1"/>
              </a:buClr>
            </a:pPr>
            <a:endParaRPr lang="en-US" sz="2600" smtClean="0"/>
          </a:p>
          <a:p>
            <a:pPr eaLnBrk="1" hangingPunct="1">
              <a:lnSpc>
                <a:spcPct val="80000"/>
              </a:lnSpc>
              <a:buFont typeface="Wingdings" pitchFamily="2" charset="2"/>
              <a:buNone/>
            </a:pPr>
            <a:r>
              <a:rPr lang="en-US" sz="1300" smtClean="0"/>
              <a:t>  </a:t>
            </a:r>
          </a:p>
          <a:p>
            <a:pPr eaLnBrk="1" hangingPunct="1">
              <a:lnSpc>
                <a:spcPct val="80000"/>
              </a:lnSpc>
              <a:buClr>
                <a:schemeClr val="tx1"/>
              </a:buClr>
            </a:pPr>
            <a:endParaRPr lang="en-US" sz="1300" smtClean="0"/>
          </a:p>
          <a:p>
            <a:pPr eaLnBrk="1" hangingPunct="1">
              <a:lnSpc>
                <a:spcPct val="80000"/>
              </a:lnSpc>
              <a:buFont typeface="Wingdings" pitchFamily="2" charset="2"/>
              <a:buNone/>
            </a:pPr>
            <a:r>
              <a:rPr lang="en-US" sz="900" smtClean="0"/>
              <a:t>	</a:t>
            </a:r>
          </a:p>
        </p:txBody>
      </p:sp>
      <p:sp>
        <p:nvSpPr>
          <p:cNvPr id="44036" name="Rectangle 4"/>
          <p:cNvSpPr>
            <a:spLocks noChangeArrowheads="1"/>
          </p:cNvSpPr>
          <p:nvPr/>
        </p:nvSpPr>
        <p:spPr bwMode="auto">
          <a:xfrm>
            <a:off x="304800" y="6172200"/>
            <a:ext cx="8229600" cy="685800"/>
          </a:xfrm>
          <a:prstGeom prst="rect">
            <a:avLst/>
          </a:prstGeom>
          <a:noFill/>
          <a:ln w="9525">
            <a:noFill/>
            <a:miter lim="800000"/>
            <a:headEnd/>
            <a:tailEnd/>
          </a:ln>
        </p:spPr>
        <p:txBody>
          <a:bodyPr anchor="ctr"/>
          <a:lstStyle/>
          <a:p>
            <a:pPr algn="ctr"/>
            <a:r>
              <a:rPr lang="en-US" sz="2500" i="1">
                <a:solidFill>
                  <a:schemeClr val="tx2"/>
                </a:solidFill>
                <a:latin typeface="Garamond" pitchFamily="18" charset="0"/>
              </a:rPr>
              <a:t>“Managers do things right.</a:t>
            </a:r>
            <a:br>
              <a:rPr lang="en-US" sz="2500" i="1">
                <a:solidFill>
                  <a:schemeClr val="tx2"/>
                </a:solidFill>
                <a:latin typeface="Garamond" pitchFamily="18" charset="0"/>
              </a:rPr>
            </a:br>
            <a:r>
              <a:rPr lang="en-US" sz="2500" i="1">
                <a:solidFill>
                  <a:schemeClr val="tx2"/>
                </a:solidFill>
                <a:latin typeface="Garamond" pitchFamily="18" charset="0"/>
              </a:rPr>
              <a:t>Leaders do the right things.”-</a:t>
            </a:r>
            <a:r>
              <a:rPr lang="en-US" sz="2900" i="1">
                <a:solidFill>
                  <a:schemeClr val="tx2"/>
                </a:solidFill>
                <a:latin typeface="Garamond" pitchFamily="18" charset="0"/>
              </a:rPr>
              <a:t> </a:t>
            </a:r>
            <a:r>
              <a:rPr lang="en-US" sz="1900" i="1">
                <a:solidFill>
                  <a:schemeClr val="tx2"/>
                </a:solidFill>
                <a:latin typeface="Garamond" pitchFamily="18" charset="0"/>
              </a:rPr>
              <a:t>Warren Bennis</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403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403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4035">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4035">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4035">
                                            <p:txEl>
                                              <p:pRg st="2" end="2"/>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4035">
                                            <p:txEl>
                                              <p:pRg st="3" end="3"/>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4035">
                                            <p:txEl>
                                              <p:pRg st="4" end="4"/>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4035">
                                            <p:txEl>
                                              <p:pRg st="5" end="5"/>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44035">
                                            <p:txEl>
                                              <p:pRg st="6" end="6"/>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44035">
                                            <p:txEl>
                                              <p:pRg st="7" end="7"/>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44035">
                                            <p:txEl>
                                              <p:pRg st="8" end="8"/>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44035">
                                            <p:txEl>
                                              <p:pRg st="9" end="9"/>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44035">
                                            <p:txEl>
                                              <p:pRg st="10" end="10"/>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44035">
                                            <p:txEl>
                                              <p:pRg st="11" end="11"/>
                                            </p:txEl>
                                          </p:spTgt>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44035">
                                            <p:txEl>
                                              <p:pRg st="13" end="13"/>
                                            </p:txEl>
                                          </p:spTgt>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44035">
                                            <p:txEl>
                                              <p:pRg st="15" end="1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4" grpId="0"/>
      <p:bldP spid="44035" grpId="0" build="p"/>
      <p:bldP spid="44036"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3"/>
          <p:cNvSpPr>
            <a:spLocks noGrp="1"/>
          </p:cNvSpPr>
          <p:nvPr>
            <p:ph type="sldNum" sz="quarter" idx="12"/>
          </p:nvPr>
        </p:nvSpPr>
        <p:spPr/>
        <p:txBody>
          <a:bodyPr/>
          <a:lstStyle/>
          <a:p>
            <a:pPr>
              <a:defRPr/>
            </a:pPr>
            <a:fld id="{0D014483-2441-44B5-B7E2-5AB62A521413}" type="slidenum">
              <a:rPr lang="en-US" altLang="en-US"/>
              <a:pPr>
                <a:defRPr/>
              </a:pPr>
              <a:t>46</a:t>
            </a:fld>
            <a:endParaRPr lang="en-US" altLang="en-US"/>
          </a:p>
        </p:txBody>
      </p:sp>
      <p:sp>
        <p:nvSpPr>
          <p:cNvPr id="48131" name="Rectangle 2"/>
          <p:cNvSpPr>
            <a:spLocks noChangeArrowheads="1"/>
          </p:cNvSpPr>
          <p:nvPr/>
        </p:nvSpPr>
        <p:spPr bwMode="auto">
          <a:xfrm>
            <a:off x="803275" y="2376488"/>
            <a:ext cx="5459413" cy="0"/>
          </a:xfrm>
          <a:prstGeom prst="rect">
            <a:avLst/>
          </a:prstGeom>
          <a:noFill/>
          <a:ln w="9525">
            <a:noFill/>
            <a:miter lim="800000"/>
            <a:headEnd/>
            <a:tailEnd/>
          </a:ln>
        </p:spPr>
        <p:txBody>
          <a:bodyPr wrap="none">
            <a:spAutoFit/>
          </a:bodyPr>
          <a:lstStyle/>
          <a:p>
            <a:endParaRPr lang="en-US"/>
          </a:p>
        </p:txBody>
      </p:sp>
      <p:pic>
        <p:nvPicPr>
          <p:cNvPr id="45059" name="Picture 3" descr="graphic of a figure juggling between the role of manager and leader"/>
          <p:cNvPicPr>
            <a:picLocks noChangeAspect="1" noChangeArrowheads="1"/>
          </p:cNvPicPr>
          <p:nvPr/>
        </p:nvPicPr>
        <p:blipFill>
          <a:blip r:embed="rId2" r:link="rId3" cstate="print">
            <a:lum contrast="36000"/>
          </a:blip>
          <a:srcRect/>
          <a:stretch>
            <a:fillRect/>
          </a:stretch>
        </p:blipFill>
        <p:spPr bwMode="auto">
          <a:xfrm>
            <a:off x="1524000" y="1371600"/>
            <a:ext cx="6324600" cy="5257800"/>
          </a:xfrm>
          <a:prstGeom prst="rect">
            <a:avLst/>
          </a:prstGeom>
          <a:noFill/>
          <a:ln w="9525">
            <a:noFill/>
            <a:miter lim="800000"/>
            <a:headEnd/>
            <a:tailEnd/>
          </a:ln>
        </p:spPr>
      </p:pic>
      <p:sp>
        <p:nvSpPr>
          <p:cNvPr id="45060" name="Rectangle 4"/>
          <p:cNvSpPr>
            <a:spLocks noChangeArrowheads="1"/>
          </p:cNvSpPr>
          <p:nvPr/>
        </p:nvSpPr>
        <p:spPr bwMode="auto">
          <a:xfrm>
            <a:off x="228600" y="0"/>
            <a:ext cx="8669338" cy="1371600"/>
          </a:xfrm>
          <a:prstGeom prst="rect">
            <a:avLst/>
          </a:prstGeom>
          <a:noFill/>
          <a:ln w="9525">
            <a:noFill/>
            <a:miter lim="800000"/>
            <a:headEnd/>
            <a:tailEnd/>
          </a:ln>
        </p:spPr>
        <p:txBody>
          <a:bodyPr>
            <a:spAutoFit/>
          </a:bodyPr>
          <a:lstStyle/>
          <a:p>
            <a:r>
              <a:rPr lang="en-US" sz="4200">
                <a:solidFill>
                  <a:srgbClr val="000000"/>
                </a:solidFill>
                <a:latin typeface="Tahoma" pitchFamily="34" charset="0"/>
              </a:rPr>
              <a:t>A Manager must be able to manage and lead at the same time.</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5060"/>
                                        </p:tgtEl>
                                        <p:attrNameLst>
                                          <p:attrName>style.visibility</p:attrName>
                                        </p:attrNameLst>
                                      </p:cBhvr>
                                      <p:to>
                                        <p:strVal val="visible"/>
                                      </p:to>
                                    </p:set>
                                    <p:anim calcmode="lin" valueType="num">
                                      <p:cBhvr additive="base">
                                        <p:cTn id="7" dur="500" fill="hold"/>
                                        <p:tgtEl>
                                          <p:spTgt spid="45060"/>
                                        </p:tgtEl>
                                        <p:attrNameLst>
                                          <p:attrName>ppt_x</p:attrName>
                                        </p:attrNameLst>
                                      </p:cBhvr>
                                      <p:tavLst>
                                        <p:tav tm="0">
                                          <p:val>
                                            <p:strVal val="0-#ppt_w/2"/>
                                          </p:val>
                                        </p:tav>
                                        <p:tav tm="100000">
                                          <p:val>
                                            <p:strVal val="#ppt_x"/>
                                          </p:val>
                                        </p:tav>
                                      </p:tavLst>
                                    </p:anim>
                                    <p:anim calcmode="lin" valueType="num">
                                      <p:cBhvr additive="base">
                                        <p:cTn id="8" dur="500" fill="hold"/>
                                        <p:tgtEl>
                                          <p:spTgt spid="4506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45059"/>
                                        </p:tgtEl>
                                        <p:attrNameLst>
                                          <p:attrName>style.visibility</p:attrName>
                                        </p:attrNameLst>
                                      </p:cBhvr>
                                      <p:to>
                                        <p:strVal val="visible"/>
                                      </p:to>
                                    </p:set>
                                    <p:anim calcmode="lin" valueType="num">
                                      <p:cBhvr additive="base">
                                        <p:cTn id="13" dur="500" fill="hold"/>
                                        <p:tgtEl>
                                          <p:spTgt spid="45059"/>
                                        </p:tgtEl>
                                        <p:attrNameLst>
                                          <p:attrName>ppt_x</p:attrName>
                                        </p:attrNameLst>
                                      </p:cBhvr>
                                      <p:tavLst>
                                        <p:tav tm="0">
                                          <p:val>
                                            <p:strVal val="0-#ppt_w/2"/>
                                          </p:val>
                                        </p:tav>
                                        <p:tav tm="100000">
                                          <p:val>
                                            <p:strVal val="#ppt_x"/>
                                          </p:val>
                                        </p:tav>
                                      </p:tavLst>
                                    </p:anim>
                                    <p:anim calcmode="lin" valueType="num">
                                      <p:cBhvr additive="base">
                                        <p:cTn id="14" dur="500" fill="hold"/>
                                        <p:tgtEl>
                                          <p:spTgt spid="4505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60" grpId="0"/>
    </p:bldLst>
  </p:timing>
</p:sld>
</file>

<file path=ppt/slides/slide4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7" name="Slide Number Placeholder 5"/>
          <p:cNvSpPr>
            <a:spLocks noGrp="1"/>
          </p:cNvSpPr>
          <p:nvPr>
            <p:ph type="sldNum" sz="quarter" idx="12"/>
          </p:nvPr>
        </p:nvSpPr>
        <p:spPr/>
        <p:txBody>
          <a:bodyPr/>
          <a:lstStyle/>
          <a:p>
            <a:pPr>
              <a:defRPr/>
            </a:pPr>
            <a:fld id="{D358355D-6588-4F42-AF01-DE13E45A1751}" type="slidenum">
              <a:rPr lang="en-US" altLang="en-US"/>
              <a:pPr>
                <a:defRPr/>
              </a:pPr>
              <a:t>47</a:t>
            </a:fld>
            <a:endParaRPr lang="en-US" altLang="en-US"/>
          </a:p>
        </p:txBody>
      </p:sp>
      <p:sp>
        <p:nvSpPr>
          <p:cNvPr id="46082" name="Rectangle 2"/>
          <p:cNvSpPr>
            <a:spLocks noGrp="1" noChangeArrowheads="1"/>
          </p:cNvSpPr>
          <p:nvPr>
            <p:ph type="title"/>
          </p:nvPr>
        </p:nvSpPr>
        <p:spPr>
          <a:xfrm>
            <a:off x="457200" y="76200"/>
            <a:ext cx="8229600" cy="1143000"/>
          </a:xfrm>
        </p:spPr>
        <p:txBody>
          <a:bodyPr/>
          <a:lstStyle/>
          <a:p>
            <a:pPr eaLnBrk="1" hangingPunct="1"/>
            <a:r>
              <a:rPr lang="en-US" sz="3800" b="1" smtClean="0"/>
              <a:t>Examples of managing and leading at the same time:</a:t>
            </a:r>
          </a:p>
        </p:txBody>
      </p:sp>
      <p:graphicFrame>
        <p:nvGraphicFramePr>
          <p:cNvPr id="46106" name="Group 26"/>
          <p:cNvGraphicFramePr>
            <a:graphicFrameLocks noGrp="1"/>
          </p:cNvGraphicFramePr>
          <p:nvPr>
            <p:ph type="tbl" idx="1"/>
          </p:nvPr>
        </p:nvGraphicFramePr>
        <p:xfrm>
          <a:off x="228600" y="1295400"/>
          <a:ext cx="8763000" cy="5334002"/>
        </p:xfrm>
        <a:graphic>
          <a:graphicData uri="http://schemas.openxmlformats.org/drawingml/2006/table">
            <a:tbl>
              <a:tblPr/>
              <a:tblGrid>
                <a:gridCol w="2921000"/>
                <a:gridCol w="2921000"/>
                <a:gridCol w="2921000"/>
              </a:tblGrid>
              <a:tr h="976313">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3500" b="1" i="0" u="sng" strike="noStrike" cap="none" normalizeH="0" baseline="0" smtClean="0">
                          <a:ln>
                            <a:noFill/>
                          </a:ln>
                          <a:solidFill>
                            <a:srgbClr val="000000"/>
                          </a:solidFill>
                          <a:effectLst/>
                          <a:latin typeface="Times New Roman" pitchFamily="18" charset="0"/>
                          <a:cs typeface="Times New Roman" pitchFamily="18" charset="0"/>
                        </a:rPr>
                        <a:t>Activity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3500" b="1" i="0" u="sng" strike="noStrike" cap="none" normalizeH="0" baseline="0" smtClean="0">
                          <a:ln>
                            <a:noFill/>
                          </a:ln>
                          <a:solidFill>
                            <a:srgbClr val="000000"/>
                          </a:solidFill>
                          <a:effectLst/>
                          <a:latin typeface="Times New Roman" pitchFamily="18" charset="0"/>
                          <a:cs typeface="Times New Roman" pitchFamily="18" charset="0"/>
                        </a:rPr>
                        <a:t>Managing</a:t>
                      </a:r>
                      <a:endParaRPr kumimoji="0" lang="en-US" sz="3500" b="1"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3500" b="1" i="0" u="sng" strike="noStrike" cap="none" normalizeH="0" baseline="0" smtClean="0">
                          <a:ln>
                            <a:noFill/>
                          </a:ln>
                          <a:solidFill>
                            <a:srgbClr val="000000"/>
                          </a:solidFill>
                          <a:effectLst/>
                          <a:latin typeface="Times New Roman" pitchFamily="18" charset="0"/>
                          <a:cs typeface="Times New Roman" pitchFamily="18" charset="0"/>
                        </a:rPr>
                        <a:t>Leading</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452563">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3900" b="0" i="0" u="none" strike="noStrike" cap="none" normalizeH="0" baseline="0" smtClean="0">
                          <a:ln>
                            <a:noFill/>
                          </a:ln>
                          <a:solidFill>
                            <a:srgbClr val="000000"/>
                          </a:solidFill>
                          <a:effectLst/>
                          <a:latin typeface="Times New Roman" pitchFamily="18" charset="0"/>
                          <a:cs typeface="Times New Roman" pitchFamily="18" charset="0"/>
                        </a:rPr>
                        <a:t>Run a meeting</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3900" b="0" i="0" u="none" strike="noStrike" cap="none" normalizeH="0" baseline="0" smtClean="0">
                          <a:ln>
                            <a:noFill/>
                          </a:ln>
                          <a:solidFill>
                            <a:srgbClr val="000000"/>
                          </a:solidFill>
                          <a:effectLst/>
                          <a:latin typeface="Arial" charset="0"/>
                          <a:cs typeface="Times New Roman" pitchFamily="18" charset="0"/>
                        </a:rPr>
                        <a:t>Follow the agenda</a:t>
                      </a:r>
                      <a:r>
                        <a:rPr kumimoji="0" lang="en-US" sz="3900" b="0" i="0" u="none" strike="noStrike" cap="none" normalizeH="0" baseline="0" smtClean="0">
                          <a:ln>
                            <a:noFill/>
                          </a:ln>
                          <a:solidFill>
                            <a:srgbClr val="000000"/>
                          </a:solidFill>
                          <a:effectLst/>
                          <a:latin typeface="Arial" charset="0"/>
                        </a:rPr>
                        <a:t>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3900" b="0" i="0" u="none" strike="noStrike" cap="none" normalizeH="0" baseline="0" smtClean="0">
                          <a:ln>
                            <a:noFill/>
                          </a:ln>
                          <a:solidFill>
                            <a:srgbClr val="000000"/>
                          </a:solidFill>
                          <a:effectLst/>
                          <a:latin typeface="Arial" charset="0"/>
                          <a:cs typeface="Times New Roman" pitchFamily="18" charset="0"/>
                        </a:rPr>
                        <a:t>Build consensus</a:t>
                      </a:r>
                      <a:r>
                        <a:rPr kumimoji="0" lang="en-US" sz="3900" b="0" i="0" u="none" strike="noStrike" cap="none" normalizeH="0" baseline="0" smtClean="0">
                          <a:ln>
                            <a:noFill/>
                          </a:ln>
                          <a:solidFill>
                            <a:srgbClr val="000000"/>
                          </a:solidFill>
                          <a:effectLst/>
                          <a:latin typeface="Arial" charset="0"/>
                        </a:rPr>
                        <a:t>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452563">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3900" b="0" i="0" u="none" strike="noStrike" cap="none" normalizeH="0" baseline="0" smtClean="0">
                          <a:ln>
                            <a:noFill/>
                          </a:ln>
                          <a:solidFill>
                            <a:srgbClr val="000000"/>
                          </a:solidFill>
                          <a:effectLst/>
                          <a:latin typeface="Times New Roman" pitchFamily="18" charset="0"/>
                          <a:cs typeface="Times New Roman" pitchFamily="18" charset="0"/>
                        </a:rPr>
                        <a:t>Sell a proposal</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3900" b="0" i="0" u="none" strike="noStrike" cap="none" normalizeH="0" baseline="0" smtClean="0">
                          <a:ln>
                            <a:noFill/>
                          </a:ln>
                          <a:solidFill>
                            <a:srgbClr val="000000"/>
                          </a:solidFill>
                          <a:effectLst/>
                          <a:latin typeface="Arial" charset="0"/>
                          <a:cs typeface="Times New Roman" pitchFamily="18" charset="0"/>
                        </a:rPr>
                        <a:t>Persuade with logic</a:t>
                      </a:r>
                      <a:r>
                        <a:rPr kumimoji="0" lang="en-US" sz="3900" b="0" i="0" u="none" strike="noStrike" cap="none" normalizeH="0" baseline="0" smtClean="0">
                          <a:ln>
                            <a:noFill/>
                          </a:ln>
                          <a:solidFill>
                            <a:srgbClr val="000000"/>
                          </a:solidFill>
                          <a:effectLst/>
                          <a:latin typeface="Arial" charset="0"/>
                        </a:rPr>
                        <a:t>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3900" b="0" i="0" u="none" strike="noStrike" cap="none" normalizeH="0" baseline="0" smtClean="0">
                          <a:ln>
                            <a:noFill/>
                          </a:ln>
                          <a:solidFill>
                            <a:srgbClr val="000000"/>
                          </a:solidFill>
                          <a:effectLst/>
                          <a:latin typeface="Arial" charset="0"/>
                          <a:cs typeface="Times New Roman" pitchFamily="18" charset="0"/>
                        </a:rPr>
                        <a:t>Create enthusiasm</a:t>
                      </a:r>
                      <a:r>
                        <a:rPr kumimoji="0" lang="en-US" sz="3900" b="0" i="0" u="none" strike="noStrike" cap="none" normalizeH="0" baseline="0" smtClean="0">
                          <a:ln>
                            <a:noFill/>
                          </a:ln>
                          <a:solidFill>
                            <a:srgbClr val="000000"/>
                          </a:solidFill>
                          <a:effectLst/>
                          <a:latin typeface="Arial" charset="0"/>
                        </a:rPr>
                        <a:t>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452563">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3900" b="0" i="0" u="none" strike="noStrike" cap="none" normalizeH="0" baseline="0" smtClean="0">
                          <a:ln>
                            <a:noFill/>
                          </a:ln>
                          <a:solidFill>
                            <a:srgbClr val="000000"/>
                          </a:solidFill>
                          <a:effectLst/>
                          <a:latin typeface="Times New Roman" pitchFamily="18" charset="0"/>
                          <a:cs typeface="Times New Roman" pitchFamily="18" charset="0"/>
                        </a:rPr>
                        <a:t>Devise a plan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3900" b="0" i="0" u="none" strike="noStrike" cap="none" normalizeH="0" baseline="0" smtClean="0">
                          <a:ln>
                            <a:noFill/>
                          </a:ln>
                          <a:solidFill>
                            <a:srgbClr val="000000"/>
                          </a:solidFill>
                          <a:effectLst/>
                          <a:latin typeface="Arial" charset="0"/>
                          <a:cs typeface="Times New Roman" pitchFamily="18" charset="0"/>
                        </a:rPr>
                        <a:t>Issue instructions</a:t>
                      </a:r>
                      <a:r>
                        <a:rPr kumimoji="0" lang="en-US" sz="3900" b="0" i="0" u="none" strike="noStrike" cap="none" normalizeH="0" baseline="0" smtClean="0">
                          <a:ln>
                            <a:noFill/>
                          </a:ln>
                          <a:solidFill>
                            <a:srgbClr val="000000"/>
                          </a:solidFill>
                          <a:effectLst/>
                          <a:latin typeface="Arial" charset="0"/>
                        </a:rPr>
                        <a:t>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3900" b="0" i="0" u="none" strike="noStrike" cap="none" normalizeH="0" baseline="0" smtClean="0">
                          <a:ln>
                            <a:noFill/>
                          </a:ln>
                          <a:solidFill>
                            <a:srgbClr val="000000"/>
                          </a:solidFill>
                          <a:effectLst/>
                          <a:latin typeface="Arial" charset="0"/>
                          <a:cs typeface="Times New Roman" pitchFamily="18" charset="0"/>
                        </a:rPr>
                        <a:t>Give people ownership</a:t>
                      </a:r>
                      <a:r>
                        <a:rPr kumimoji="0" lang="en-US" sz="3900" b="0" i="0" u="none" strike="noStrike" cap="none" normalizeH="0" baseline="0" smtClean="0">
                          <a:ln>
                            <a:noFill/>
                          </a:ln>
                          <a:solidFill>
                            <a:srgbClr val="000000"/>
                          </a:solidFill>
                          <a:effectLst/>
                          <a:latin typeface="Arial" charset="0"/>
                        </a:rPr>
                        <a:t>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6082"/>
                                        </p:tgtEl>
                                        <p:attrNameLst>
                                          <p:attrName>style.visibility</p:attrName>
                                        </p:attrNameLst>
                                      </p:cBhvr>
                                      <p:to>
                                        <p:strVal val="visible"/>
                                      </p:to>
                                    </p:set>
                                    <p:anim calcmode="lin" valueType="num">
                                      <p:cBhvr additive="base">
                                        <p:cTn id="7" dur="500" fill="hold"/>
                                        <p:tgtEl>
                                          <p:spTgt spid="46082"/>
                                        </p:tgtEl>
                                        <p:attrNameLst>
                                          <p:attrName>ppt_x</p:attrName>
                                        </p:attrNameLst>
                                      </p:cBhvr>
                                      <p:tavLst>
                                        <p:tav tm="0">
                                          <p:val>
                                            <p:strVal val="0-#ppt_w/2"/>
                                          </p:val>
                                        </p:tav>
                                        <p:tav tm="100000">
                                          <p:val>
                                            <p:strVal val="#ppt_x"/>
                                          </p:val>
                                        </p:tav>
                                      </p:tavLst>
                                    </p:anim>
                                    <p:anim calcmode="lin" valueType="num">
                                      <p:cBhvr additive="base">
                                        <p:cTn id="8" dur="500" fill="hold"/>
                                        <p:tgtEl>
                                          <p:spTgt spid="4608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610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2" grpId="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pPr>
              <a:defRPr/>
            </a:pPr>
            <a:fld id="{C3142671-1AC6-4701-A041-F523318CCB63}" type="slidenum">
              <a:rPr lang="en-US" altLang="en-US"/>
              <a:pPr>
                <a:defRPr/>
              </a:pPr>
              <a:t>5</a:t>
            </a:fld>
            <a:endParaRPr lang="en-US" altLang="en-US"/>
          </a:p>
        </p:txBody>
      </p:sp>
      <p:sp>
        <p:nvSpPr>
          <p:cNvPr id="18434" name="Rectangle 2"/>
          <p:cNvSpPr>
            <a:spLocks noGrp="1" noChangeArrowheads="1"/>
          </p:cNvSpPr>
          <p:nvPr>
            <p:ph type="title"/>
          </p:nvPr>
        </p:nvSpPr>
        <p:spPr/>
        <p:txBody>
          <a:bodyPr/>
          <a:lstStyle/>
          <a:p>
            <a:pPr eaLnBrk="1" hangingPunct="1">
              <a:defRPr/>
            </a:pPr>
            <a:r>
              <a:rPr lang="en-US" sz="6000" b="1" u="sng" dirty="0" smtClean="0">
                <a:effectLst>
                  <a:outerShdw blurRad="38100" dist="38100" dir="2700000" algn="tl">
                    <a:srgbClr val="000000">
                      <a:alpha val="43137"/>
                    </a:srgbClr>
                  </a:outerShdw>
                </a:effectLst>
              </a:rPr>
              <a:t>Management </a:t>
            </a:r>
            <a:endParaRPr lang="en-US" sz="6000" u="sng" dirty="0" smtClean="0">
              <a:effectLst>
                <a:outerShdw blurRad="38100" dist="38100" dir="2700000" algn="tl">
                  <a:srgbClr val="000000">
                    <a:alpha val="43137"/>
                  </a:srgbClr>
                </a:outerShdw>
              </a:effectLst>
            </a:endParaRPr>
          </a:p>
        </p:txBody>
      </p:sp>
      <p:sp>
        <p:nvSpPr>
          <p:cNvPr id="18435" name="Rectangle 3"/>
          <p:cNvSpPr>
            <a:spLocks noGrp="1" noChangeArrowheads="1"/>
          </p:cNvSpPr>
          <p:nvPr>
            <p:ph type="body" idx="1"/>
          </p:nvPr>
        </p:nvSpPr>
        <p:spPr/>
        <p:txBody>
          <a:bodyPr/>
          <a:lstStyle/>
          <a:p>
            <a:pPr marL="0" indent="0" eaLnBrk="1" hangingPunct="1">
              <a:buFont typeface="Wingdings" pitchFamily="2" charset="2"/>
              <a:buNone/>
            </a:pPr>
            <a:r>
              <a:rPr lang="en-US" sz="4700" smtClean="0"/>
              <a:t>Management is the art of getting things done effectively and efficiently through people using organizational resources in a dynamic environment.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43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843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p:bldP spid="18435"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pPr>
              <a:defRPr/>
            </a:pPr>
            <a:fld id="{D5236342-0DBC-49A8-A627-F5C99DDD5C65}" type="slidenum">
              <a:rPr lang="en-US" altLang="en-US"/>
              <a:pPr>
                <a:defRPr/>
              </a:pPr>
              <a:t>6</a:t>
            </a:fld>
            <a:endParaRPr lang="en-US" altLang="en-US"/>
          </a:p>
        </p:txBody>
      </p:sp>
      <p:sp>
        <p:nvSpPr>
          <p:cNvPr id="24578" name="Rectangle 2"/>
          <p:cNvSpPr>
            <a:spLocks noGrp="1" noChangeArrowheads="1"/>
          </p:cNvSpPr>
          <p:nvPr>
            <p:ph type="title"/>
          </p:nvPr>
        </p:nvSpPr>
        <p:spPr>
          <a:xfrm>
            <a:off x="381000" y="228600"/>
            <a:ext cx="8610600" cy="1371600"/>
          </a:xfrm>
        </p:spPr>
        <p:txBody>
          <a:bodyPr/>
          <a:lstStyle/>
          <a:p>
            <a:pPr eaLnBrk="1" hangingPunct="1">
              <a:lnSpc>
                <a:spcPct val="75000"/>
              </a:lnSpc>
            </a:pPr>
            <a:r>
              <a:rPr lang="en-US" sz="3400" b="1" smtClean="0"/>
              <a:t>Management</a:t>
            </a:r>
            <a:r>
              <a:rPr lang="en-US" sz="3400" smtClean="0"/>
              <a:t> ensures that these resources are combined into a total system to accomplish an objective. It is a process of deciding:</a:t>
            </a:r>
          </a:p>
        </p:txBody>
      </p:sp>
      <p:sp>
        <p:nvSpPr>
          <p:cNvPr id="24579" name="Rectangle 3"/>
          <p:cNvSpPr>
            <a:spLocks noGrp="1" noChangeArrowheads="1"/>
          </p:cNvSpPr>
          <p:nvPr>
            <p:ph type="body" idx="1"/>
          </p:nvPr>
        </p:nvSpPr>
        <p:spPr>
          <a:xfrm>
            <a:off x="0" y="1600200"/>
            <a:ext cx="8915400" cy="5105400"/>
          </a:xfrm>
        </p:spPr>
        <p:txBody>
          <a:bodyPr/>
          <a:lstStyle/>
          <a:p>
            <a:pPr eaLnBrk="1" hangingPunct="1">
              <a:lnSpc>
                <a:spcPct val="90000"/>
              </a:lnSpc>
            </a:pPr>
            <a:r>
              <a:rPr lang="en-US" smtClean="0"/>
              <a:t>How many people are to be economically employed,</a:t>
            </a:r>
          </a:p>
          <a:p>
            <a:pPr eaLnBrk="1" hangingPunct="1">
              <a:lnSpc>
                <a:spcPct val="90000"/>
              </a:lnSpc>
            </a:pPr>
            <a:r>
              <a:rPr lang="en-US" smtClean="0"/>
              <a:t>What kinds of people to assign to what jobs,</a:t>
            </a:r>
          </a:p>
          <a:p>
            <a:pPr eaLnBrk="1" hangingPunct="1">
              <a:lnSpc>
                <a:spcPct val="90000"/>
              </a:lnSpc>
            </a:pPr>
            <a:r>
              <a:rPr lang="en-US" smtClean="0"/>
              <a:t>How much money to spend on specific problems,</a:t>
            </a:r>
          </a:p>
          <a:p>
            <a:pPr eaLnBrk="1" hangingPunct="1">
              <a:lnSpc>
                <a:spcPct val="90000"/>
              </a:lnSpc>
            </a:pPr>
            <a:r>
              <a:rPr lang="en-US" smtClean="0"/>
              <a:t>What kinds of activities to perform first and what to perform last,</a:t>
            </a:r>
          </a:p>
          <a:p>
            <a:pPr eaLnBrk="1" hangingPunct="1">
              <a:lnSpc>
                <a:spcPct val="90000"/>
              </a:lnSpc>
            </a:pPr>
            <a:r>
              <a:rPr lang="en-US" smtClean="0"/>
              <a:t>How much time should be spent on one activity, and</a:t>
            </a:r>
          </a:p>
          <a:p>
            <a:pPr eaLnBrk="1" hangingPunct="1">
              <a:lnSpc>
                <a:spcPct val="90000"/>
              </a:lnSpc>
            </a:pPr>
            <a:r>
              <a:rPr lang="en-US" smtClean="0"/>
              <a:t>Who are the customers and whether they are satisfied with its products and services.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57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4579">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4579">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4579">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4579">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4579">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4579">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8" grpId="0"/>
      <p:bldP spid="24579"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5"/>
          <p:cNvSpPr>
            <a:spLocks noGrp="1"/>
          </p:cNvSpPr>
          <p:nvPr>
            <p:ph type="sldNum" sz="quarter" idx="12"/>
          </p:nvPr>
        </p:nvSpPr>
        <p:spPr/>
        <p:txBody>
          <a:bodyPr/>
          <a:lstStyle/>
          <a:p>
            <a:pPr>
              <a:defRPr/>
            </a:pPr>
            <a:fld id="{41C9366C-FA5C-46AE-B276-441420889EDD}" type="slidenum">
              <a:rPr lang="en-US" altLang="en-US"/>
              <a:pPr>
                <a:defRPr/>
              </a:pPr>
              <a:t>7</a:t>
            </a:fld>
            <a:endParaRPr lang="en-US" altLang="en-US"/>
          </a:p>
        </p:txBody>
      </p:sp>
      <p:pic>
        <p:nvPicPr>
          <p:cNvPr id="8195" name="Picture 3" descr="func1.gif (8090 bytes)"/>
          <p:cNvPicPr>
            <a:picLocks noGrp="1" noChangeAspect="1" noChangeArrowheads="1"/>
          </p:cNvPicPr>
          <p:nvPr>
            <p:ph type="body" idx="1"/>
          </p:nvPr>
        </p:nvPicPr>
        <p:blipFill>
          <a:blip r:embed="rId2" cstate="print"/>
          <a:srcRect/>
          <a:stretch>
            <a:fillRect/>
          </a:stretch>
        </p:blipFill>
        <p:spPr>
          <a:xfrm>
            <a:off x="1143000" y="685800"/>
            <a:ext cx="7010400" cy="5410200"/>
          </a:xfrm>
          <a:noFill/>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19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5"/>
          <p:cNvSpPr>
            <a:spLocks noGrp="1"/>
          </p:cNvSpPr>
          <p:nvPr>
            <p:ph type="sldNum" sz="quarter" idx="12"/>
          </p:nvPr>
        </p:nvSpPr>
        <p:spPr/>
        <p:txBody>
          <a:bodyPr/>
          <a:lstStyle/>
          <a:p>
            <a:pPr>
              <a:defRPr/>
            </a:pPr>
            <a:fld id="{12CB118F-AC0E-4D08-BE5D-7B48939752E4}" type="slidenum">
              <a:rPr lang="en-US" altLang="en-US"/>
              <a:pPr>
                <a:defRPr/>
              </a:pPr>
              <a:t>8</a:t>
            </a:fld>
            <a:endParaRPr lang="en-US" altLang="en-US"/>
          </a:p>
        </p:txBody>
      </p:sp>
      <p:sp>
        <p:nvSpPr>
          <p:cNvPr id="20483" name="Rectangle 3"/>
          <p:cNvSpPr>
            <a:spLocks noGrp="1" noChangeArrowheads="1"/>
          </p:cNvSpPr>
          <p:nvPr>
            <p:ph type="body" idx="1"/>
          </p:nvPr>
        </p:nvSpPr>
        <p:spPr>
          <a:xfrm>
            <a:off x="381000" y="304800"/>
            <a:ext cx="8610600" cy="5867400"/>
          </a:xfrm>
        </p:spPr>
        <p:txBody>
          <a:bodyPr/>
          <a:lstStyle/>
          <a:p>
            <a:pPr marL="609600" indent="-609600" eaLnBrk="1" hangingPunct="1">
              <a:buFont typeface="Wingdings" pitchFamily="2" charset="2"/>
              <a:buNone/>
            </a:pPr>
            <a:r>
              <a:rPr lang="en-US" b="1" smtClean="0"/>
              <a:t>Management </a:t>
            </a:r>
            <a:r>
              <a:rPr lang="en-US" smtClean="0"/>
              <a:t>is what managers do.</a:t>
            </a:r>
            <a:r>
              <a:rPr lang="en-US" b="1" smtClean="0"/>
              <a:t> </a:t>
            </a:r>
            <a:r>
              <a:rPr lang="en-US" smtClean="0"/>
              <a:t>Managers perform functions:</a:t>
            </a:r>
            <a:r>
              <a:rPr lang="en-US" b="1" smtClean="0"/>
              <a:t> </a:t>
            </a:r>
            <a:r>
              <a:rPr lang="en-US" smtClean="0"/>
              <a:t>Planning, Organising, Directing, Controlling.</a:t>
            </a:r>
          </a:p>
          <a:p>
            <a:pPr marL="609600" indent="-609600" eaLnBrk="1" hangingPunct="1">
              <a:buFont typeface="Wingdings" pitchFamily="2" charset="2"/>
              <a:buNone/>
            </a:pPr>
            <a:endParaRPr lang="en-US" sz="1100" b="1" smtClean="0"/>
          </a:p>
          <a:p>
            <a:pPr marL="609600" indent="-609600" eaLnBrk="1" hangingPunct="1">
              <a:buFontTx/>
              <a:buAutoNum type="arabicPeriod"/>
            </a:pPr>
            <a:r>
              <a:rPr lang="en-US" b="1" smtClean="0"/>
              <a:t>Planning</a:t>
            </a:r>
            <a:r>
              <a:rPr lang="en-US" smtClean="0"/>
              <a:t>:  analyzing situation, setting goals, devising a systematic process for attaining the goals of the organization. It prepares the organization for the future. What / How / When / Who / Where / to do with What resources? </a:t>
            </a:r>
          </a:p>
          <a:p>
            <a:pPr marL="609600" indent="-609600" eaLnBrk="1" hangingPunct="1">
              <a:buFont typeface="Wingdings" pitchFamily="2" charset="2"/>
              <a:buNone/>
            </a:pPr>
            <a:r>
              <a:rPr lang="en-US" sz="2100" smtClean="0"/>
              <a:t>	</a:t>
            </a:r>
            <a:endParaRPr lang="en-US" sz="100" smtClean="0"/>
          </a:p>
          <a:p>
            <a:pPr marL="609600" indent="-609600" eaLnBrk="1" hangingPunct="1">
              <a:buFont typeface="Wingdings" pitchFamily="2" charset="2"/>
              <a:buNone/>
            </a:pPr>
            <a:r>
              <a:rPr lang="en-US" sz="2600" smtClean="0"/>
              <a:t>	This requires an ability to foresee, to visualize, to look ahead purposefully.</a:t>
            </a:r>
            <a:r>
              <a:rPr lang="en-US" smtClean="0"/>
              <a:t> </a:t>
            </a:r>
            <a:endParaRPr lang="en-US" b="1"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48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048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048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5"/>
          <p:cNvSpPr>
            <a:spLocks noGrp="1"/>
          </p:cNvSpPr>
          <p:nvPr>
            <p:ph type="sldNum" sz="quarter" idx="12"/>
          </p:nvPr>
        </p:nvSpPr>
        <p:spPr/>
        <p:txBody>
          <a:bodyPr/>
          <a:lstStyle/>
          <a:p>
            <a:pPr>
              <a:defRPr/>
            </a:pPr>
            <a:fld id="{42F0A490-E52C-49FD-9C22-2853E59C0994}" type="slidenum">
              <a:rPr lang="en-US" altLang="en-US"/>
              <a:pPr>
                <a:defRPr/>
              </a:pPr>
              <a:t>9</a:t>
            </a:fld>
            <a:endParaRPr lang="en-US" altLang="en-US"/>
          </a:p>
        </p:txBody>
      </p:sp>
      <p:sp>
        <p:nvSpPr>
          <p:cNvPr id="21507" name="Rectangle 3"/>
          <p:cNvSpPr>
            <a:spLocks noGrp="1" noChangeArrowheads="1"/>
          </p:cNvSpPr>
          <p:nvPr>
            <p:ph type="body" idx="1"/>
          </p:nvPr>
        </p:nvSpPr>
        <p:spPr>
          <a:xfrm>
            <a:off x="457200" y="609600"/>
            <a:ext cx="8229600" cy="5486400"/>
          </a:xfrm>
        </p:spPr>
        <p:txBody>
          <a:bodyPr/>
          <a:lstStyle/>
          <a:p>
            <a:pPr eaLnBrk="1" hangingPunct="1">
              <a:buFont typeface="Wingdings" pitchFamily="2" charset="2"/>
              <a:buNone/>
            </a:pPr>
            <a:r>
              <a:rPr lang="en-US" sz="3400" b="1" smtClean="0"/>
              <a:t>2. Organizing</a:t>
            </a:r>
            <a:r>
              <a:rPr lang="en-US" sz="3400" smtClean="0"/>
              <a:t>: organising resources to complete the job, coordinating activities, coordinating and arranging the necessary resources to carry out the plan. It is the process of designing / creating structure, establishing relationships, grouping activities, job descriptions, authority and allocating resources to accomplish the goals of the organization.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50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7" grpId="0" build="p"/>
    </p:bldLst>
  </p:timing>
</p:sld>
</file>

<file path=ppt/theme/theme1.xml><?xml version="1.0" encoding="utf-8"?>
<a:theme xmlns:a="http://schemas.openxmlformats.org/drawingml/2006/main" name="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839</TotalTime>
  <Words>2055</Words>
  <Application>Microsoft Office PowerPoint</Application>
  <PresentationFormat>On-screen Show (4:3)</PresentationFormat>
  <Paragraphs>357</Paragraphs>
  <Slides>47</Slides>
  <Notes>1</Notes>
  <HiddenSlides>0</HiddenSlides>
  <MMClips>0</MMClips>
  <ScaleCrop>false</ScaleCrop>
  <HeadingPairs>
    <vt:vector size="4" baseType="variant">
      <vt:variant>
        <vt:lpstr>Theme</vt:lpstr>
      </vt:variant>
      <vt:variant>
        <vt:i4>1</vt:i4>
      </vt:variant>
      <vt:variant>
        <vt:lpstr>Slide Titles</vt:lpstr>
      </vt:variant>
      <vt:variant>
        <vt:i4>47</vt:i4>
      </vt:variant>
    </vt:vector>
  </HeadingPairs>
  <TitlesOfParts>
    <vt:vector size="48" baseType="lpstr">
      <vt:lpstr>Edge</vt:lpstr>
      <vt:lpstr>Understanding  Managerial Roles</vt:lpstr>
      <vt:lpstr>Discussion Points </vt:lpstr>
      <vt:lpstr>Organisation</vt:lpstr>
      <vt:lpstr>Management </vt:lpstr>
      <vt:lpstr>Management </vt:lpstr>
      <vt:lpstr>Management ensures that these resources are combined into a total system to accomplish an objective. It is a process of deciding:</vt:lpstr>
      <vt:lpstr>Slide 7</vt:lpstr>
      <vt:lpstr>Slide 8</vt:lpstr>
      <vt:lpstr>Slide 9</vt:lpstr>
      <vt:lpstr>Slide 10</vt:lpstr>
      <vt:lpstr>Slide 11</vt:lpstr>
      <vt:lpstr>Manager </vt:lpstr>
      <vt:lpstr>Exercise – Types of Manager</vt:lpstr>
      <vt:lpstr>Types of Manager</vt:lpstr>
      <vt:lpstr>Exercise – Types of Manager </vt:lpstr>
      <vt:lpstr>Traditional vs. Entrepreneurial Manager</vt:lpstr>
      <vt:lpstr>Levels of Managers</vt:lpstr>
      <vt:lpstr>Slide 18</vt:lpstr>
      <vt:lpstr>Areas of Involvement</vt:lpstr>
      <vt:lpstr>What is a Role?</vt:lpstr>
      <vt:lpstr>Exercise: Managerial Roles </vt:lpstr>
      <vt:lpstr>The Managerial Roles</vt:lpstr>
      <vt:lpstr>Slide 23</vt:lpstr>
      <vt:lpstr>Slide 24</vt:lpstr>
      <vt:lpstr>Slide 25</vt:lpstr>
      <vt:lpstr>Slide 26</vt:lpstr>
      <vt:lpstr>Slide 27</vt:lpstr>
      <vt:lpstr>Slide 28</vt:lpstr>
      <vt:lpstr>Slide 29</vt:lpstr>
      <vt:lpstr>Managerial Skills</vt:lpstr>
      <vt:lpstr>Exercise: Managerial Skills</vt:lpstr>
      <vt:lpstr>Managerial Skills</vt:lpstr>
      <vt:lpstr>Management Skills</vt:lpstr>
      <vt:lpstr>Managerial Skills</vt:lpstr>
      <vt:lpstr>Key Competencies </vt:lpstr>
      <vt:lpstr>Exercise: Key Competencies</vt:lpstr>
      <vt:lpstr>Slide 37</vt:lpstr>
      <vt:lpstr>Key competencies, OECD (1997) </vt:lpstr>
      <vt:lpstr>Slide 39</vt:lpstr>
      <vt:lpstr> Personal Qualities </vt:lpstr>
      <vt:lpstr>Exercise: Personal Qualities</vt:lpstr>
      <vt:lpstr>Slide 42</vt:lpstr>
      <vt:lpstr>Successful Manager </vt:lpstr>
      <vt:lpstr>Thank You</vt:lpstr>
      <vt:lpstr>Managing and leading endeavors</vt:lpstr>
      <vt:lpstr>Slide 46</vt:lpstr>
      <vt:lpstr>Examples of managing and leading at the same time:</vt:lpstr>
    </vt:vector>
  </TitlesOfParts>
  <Company>&lt;egyptian hak&gt;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Understanding  Managerial Roles</dc:title>
  <dc:creator>Tarak</dc:creator>
  <cp:lastModifiedBy>HP</cp:lastModifiedBy>
  <cp:revision>73</cp:revision>
  <dcterms:created xsi:type="dcterms:W3CDTF">2011-06-19T12:37:44Z</dcterms:created>
  <dcterms:modified xsi:type="dcterms:W3CDTF">2015-02-05T06:51:56Z</dcterms:modified>
</cp:coreProperties>
</file>