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1"/>
  </p:notesMasterIdLst>
  <p:sldIdLst>
    <p:sldId id="256" r:id="rId2"/>
    <p:sldId id="257" r:id="rId3"/>
    <p:sldId id="258" r:id="rId4"/>
    <p:sldId id="259" r:id="rId5"/>
    <p:sldId id="260" r:id="rId6"/>
    <p:sldId id="261" r:id="rId7"/>
    <p:sldId id="262" r:id="rId8"/>
    <p:sldId id="263" r:id="rId9"/>
    <p:sldId id="264" r:id="rId10"/>
    <p:sldId id="267" r:id="rId11"/>
    <p:sldId id="265" r:id="rId12"/>
    <p:sldId id="269" r:id="rId13"/>
    <p:sldId id="268" r:id="rId14"/>
    <p:sldId id="270" r:id="rId15"/>
    <p:sldId id="271" r:id="rId16"/>
    <p:sldId id="272" r:id="rId17"/>
    <p:sldId id="273" r:id="rId18"/>
    <p:sldId id="274" r:id="rId19"/>
    <p:sldId id="275"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snapToGrid="0" snapToObjects="1">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35ED792-3AD0-474B-B505-98C6244556BD}" type="datetimeFigureOut">
              <a:rPr lang="en-US" smtClean="0"/>
              <a:pPr/>
              <a:t>8/22/2017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A26A326-A8A2-9A49-9938-2FCF5917E123}" type="slidenum">
              <a:rPr lang="en-US" smtClean="0"/>
              <a:pPr/>
              <a:t>‹#›</a:t>
            </a:fld>
            <a:endParaRPr lang="en-US"/>
          </a:p>
        </p:txBody>
      </p:sp>
    </p:spTree>
    <p:extLst>
      <p:ext uri="{BB962C8B-B14F-4D97-AF65-F5344CB8AC3E}">
        <p14:creationId xmlns:p14="http://schemas.microsoft.com/office/powerpoint/2010/main" xmlns="" val="278702861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A26A326-A8A2-9A49-9938-2FCF5917E123}" type="slidenum">
              <a:rPr lang="en-US" smtClean="0"/>
              <a:pPr/>
              <a:t>9</a:t>
            </a:fld>
            <a:endParaRPr lang="en-US"/>
          </a:p>
        </p:txBody>
      </p:sp>
    </p:spTree>
    <p:extLst>
      <p:ext uri="{BB962C8B-B14F-4D97-AF65-F5344CB8AC3E}">
        <p14:creationId xmlns:p14="http://schemas.microsoft.com/office/powerpoint/2010/main" xmlns="" val="2487513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1328166" y="1295400"/>
            <a:ext cx="6487668" cy="3152887"/>
          </a:xfrm>
          <a:prstGeom prst="rect">
            <a:avLst/>
          </a:prstGeo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p>
            <a:pPr marL="0" indent="0" algn="l" defTabSz="914400" rtl="0" eaLnBrk="1" latinLnBrk="0" hangingPunct="1">
              <a:spcBef>
                <a:spcPts val="2000"/>
              </a:spcBef>
              <a:buClr>
                <a:schemeClr val="accent1">
                  <a:lumMod val="60000"/>
                  <a:lumOff val="40000"/>
                </a:schemeClr>
              </a:buClr>
              <a:buSzPct val="110000"/>
              <a:buFont typeface="Wingdings 2" pitchFamily="18" charset="2"/>
              <a:buNone/>
            </a:pPr>
            <a:endParaRPr sz="3200" kern="1200">
              <a:solidFill>
                <a:schemeClr val="tx1">
                  <a:lumMod val="65000"/>
                  <a:lumOff val="35000"/>
                </a:schemeClr>
              </a:solidFill>
              <a:latin typeface="+mn-lt"/>
              <a:ea typeface="+mn-ea"/>
              <a:cs typeface="+mn-cs"/>
            </a:endParaRPr>
          </a:p>
        </p:txBody>
      </p:sp>
      <p:sp>
        <p:nvSpPr>
          <p:cNvPr id="2" name="Title 1"/>
          <p:cNvSpPr>
            <a:spLocks noGrp="1"/>
          </p:cNvSpPr>
          <p:nvPr>
            <p:ph type="ctrTitle"/>
          </p:nvPr>
        </p:nvSpPr>
        <p:spPr>
          <a:xfrm>
            <a:off x="1322921" y="1523999"/>
            <a:ext cx="6498158" cy="1724867"/>
          </a:xfrm>
        </p:spPr>
        <p:txBody>
          <a:bodyPr vert="horz" lIns="91440" tIns="45720" rIns="91440" bIns="45720" rtlCol="0" anchor="b" anchorCtr="0">
            <a:noAutofit/>
          </a:bodyPr>
          <a:lstStyle>
            <a:lvl1pPr marL="0" indent="0" algn="ctr" defTabSz="914400" rtl="0" eaLnBrk="1" latinLnBrk="0" hangingPunct="1">
              <a:spcBef>
                <a:spcPct val="0"/>
              </a:spcBef>
              <a:buClr>
                <a:schemeClr val="accent1">
                  <a:lumMod val="60000"/>
                  <a:lumOff val="40000"/>
                </a:schemeClr>
              </a:buClr>
              <a:buSzPct val="110000"/>
              <a:buFont typeface="Wingdings 2" pitchFamily="18" charset="2"/>
              <a:buNone/>
              <a:defRPr sz="4600" kern="1200">
                <a:solidFill>
                  <a:schemeClr val="accent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1322921" y="3299012"/>
            <a:ext cx="6498159" cy="916641"/>
          </a:xfrm>
        </p:spPr>
        <p:txBody>
          <a:bodyPr vert="horz" lIns="91440" tIns="45720" rIns="91440" bIns="45720" rtlCol="0">
            <a:normAutofit/>
          </a:bodyPr>
          <a:lstStyle>
            <a:lvl1pPr marL="0" indent="0" algn="ctr" defTabSz="914400" rtl="0" eaLnBrk="1" latinLnBrk="0" hangingPunct="1">
              <a:spcBef>
                <a:spcPts val="3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B01F9CA3-105E-4857-9057-6DB6197DA786}" type="datetimeFigureOut">
              <a:rPr lang="en-US" smtClean="0"/>
              <a:pPr/>
              <a:t>8/22/2017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8" y="611872"/>
            <a:ext cx="4079545" cy="1162050"/>
          </a:xfrm>
        </p:spPr>
        <p:txBody>
          <a:bodyPr anchor="b"/>
          <a:lstStyle>
            <a:lvl1pPr algn="ctr">
              <a:defRPr sz="3600" b="0"/>
            </a:lvl1pPr>
          </a:lstStyle>
          <a:p>
            <a:r>
              <a:rPr lang="en-US" smtClean="0"/>
              <a:t>Click to edit Master title style</a:t>
            </a:r>
            <a:endParaRPr/>
          </a:p>
        </p:txBody>
      </p:sp>
      <p:sp>
        <p:nvSpPr>
          <p:cNvPr id="4" name="Text Placeholder 3"/>
          <p:cNvSpPr>
            <a:spLocks noGrp="1"/>
          </p:cNvSpPr>
          <p:nvPr>
            <p:ph type="body" sz="half" idx="2"/>
          </p:nvPr>
        </p:nvSpPr>
        <p:spPr>
          <a:xfrm>
            <a:off x="533398" y="1787856"/>
            <a:ext cx="4079545" cy="372015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01F9CA3-105E-4857-9057-6DB6197DA786}" type="datetimeFigureOut">
              <a:rPr lang="en-US" smtClean="0"/>
              <a:pPr/>
              <a:t>8/22/2017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5CE407-6216-4202-80E4-A30DC2F709B2}" type="slidenum">
              <a:rPr lang="en-US" smtClean="0"/>
              <a:pPr/>
              <a:t>‹#›</a:t>
            </a:fld>
            <a:endParaRPr lang="en-US"/>
          </a:p>
        </p:txBody>
      </p:sp>
      <p:sp>
        <p:nvSpPr>
          <p:cNvPr id="8" name="Picture Placeholder 2"/>
          <p:cNvSpPr>
            <a:spLocks noGrp="1"/>
          </p:cNvSpPr>
          <p:nvPr>
            <p:ph type="pic" idx="1"/>
          </p:nvPr>
        </p:nvSpPr>
        <p:spPr>
          <a:xfrm>
            <a:off x="5090617" y="359392"/>
            <a:ext cx="3657600" cy="5318077"/>
          </a:xfr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lumMod val="60000"/>
                  <a:lumOff val="40000"/>
                </a:schemeClr>
              </a:buClr>
              <a:buSzPct val="110000"/>
              <a:buFont typeface="Wingdings 2" pitchFamily="18" charset="2"/>
              <a:buNone/>
              <a:defRPr sz="3200" kern="1200">
                <a:solidFill>
                  <a:schemeClr val="tx1">
                    <a:lumMod val="65000"/>
                    <a:lumOff val="35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B01F9CA3-105E-4857-9057-6DB6197DA786}" type="datetimeFigureOut">
              <a:rPr lang="en-US" smtClean="0"/>
              <a:pPr/>
              <a:t>8/22/2017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9792" y="368301"/>
            <a:ext cx="1524000" cy="55753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549274" y="368301"/>
            <a:ext cx="6689726" cy="5575300"/>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B01F9CA3-105E-4857-9057-6DB6197DA786}" type="datetimeFigureOut">
              <a:rPr lang="en-US" smtClean="0"/>
              <a:pPr/>
              <a:t>8/22/2017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B01F9CA3-105E-4857-9057-6DB6197DA786}" type="datetimeFigureOut">
              <a:rPr lang="en-US" smtClean="0"/>
              <a:pPr/>
              <a:t>8/22/2017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363538" y="3352801"/>
            <a:ext cx="8416925" cy="1470025"/>
          </a:xfrm>
        </p:spPr>
        <p:txBody>
          <a:bodyPr/>
          <a:lstStyle/>
          <a:p>
            <a:r>
              <a:rPr lang="en-US" smtClean="0"/>
              <a:t>Click to edit Master title style</a:t>
            </a:r>
            <a:endParaRPr dirty="0"/>
          </a:p>
        </p:txBody>
      </p:sp>
      <p:sp>
        <p:nvSpPr>
          <p:cNvPr id="3" name="Subtitle 2"/>
          <p:cNvSpPr>
            <a:spLocks noGrp="1"/>
          </p:cNvSpPr>
          <p:nvPr>
            <p:ph type="subTitle" idx="1"/>
          </p:nvPr>
        </p:nvSpPr>
        <p:spPr>
          <a:xfrm>
            <a:off x="363538" y="4771029"/>
            <a:ext cx="8416925" cy="972671"/>
          </a:xfrm>
        </p:spPr>
        <p:txBody>
          <a:bodyPr>
            <a:normAutofit/>
          </a:bodyPr>
          <a:lstStyle>
            <a:lvl1pPr marL="0" indent="0" algn="ctr">
              <a:spcBef>
                <a:spcPts val="300"/>
              </a:spcBef>
              <a:buNone/>
              <a:defRPr sz="1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B01F9CA3-105E-4857-9057-6DB6197DA786}" type="datetimeFigureOut">
              <a:rPr lang="en-US" smtClean="0"/>
              <a:pPr/>
              <a:t>8/22/2017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pPr/>
              <a:t>‹#›</a:t>
            </a:fld>
            <a:endParaRPr lang="en-US"/>
          </a:p>
        </p:txBody>
      </p:sp>
      <p:sp>
        <p:nvSpPr>
          <p:cNvPr id="9" name="Picture Placeholder 2"/>
          <p:cNvSpPr>
            <a:spLocks noGrp="1"/>
          </p:cNvSpPr>
          <p:nvPr>
            <p:ph type="pic" idx="13"/>
          </p:nvPr>
        </p:nvSpPr>
        <p:spPr>
          <a:xfrm>
            <a:off x="370980" y="363538"/>
            <a:ext cx="8402040" cy="2836862"/>
          </a:xfrm>
          <a:ln w="3175">
            <a:solidFill>
              <a:schemeClr val="bg1"/>
            </a:solidFill>
          </a:ln>
          <a:effectLst>
            <a:outerShdw blurRad="63500" sx="100500" sy="100500" algn="ctr" rotWithShape="0">
              <a:prstClr val="black">
                <a:alpha val="5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9275" y="2403144"/>
            <a:ext cx="8056563" cy="1362075"/>
          </a:xfrm>
        </p:spPr>
        <p:txBody>
          <a:bodyPr anchor="b" anchorCtr="0"/>
          <a:lstStyle>
            <a:lvl1pPr algn="ctr">
              <a:defRPr sz="4600" b="0" cap="none" baseline="0"/>
            </a:lvl1pPr>
          </a:lstStyle>
          <a:p>
            <a:r>
              <a:rPr lang="en-US" smtClean="0"/>
              <a:t>Click to edit Master title style</a:t>
            </a:r>
            <a:endParaRPr/>
          </a:p>
        </p:txBody>
      </p:sp>
      <p:sp>
        <p:nvSpPr>
          <p:cNvPr id="3" name="Text Placeholder 2"/>
          <p:cNvSpPr>
            <a:spLocks noGrp="1"/>
          </p:cNvSpPr>
          <p:nvPr>
            <p:ph type="body" idx="1"/>
          </p:nvPr>
        </p:nvSpPr>
        <p:spPr>
          <a:xfrm>
            <a:off x="549275" y="3736005"/>
            <a:ext cx="8056563" cy="1500187"/>
          </a:xfrm>
        </p:spPr>
        <p:txBody>
          <a:bodyPr anchor="t" anchorCtr="0">
            <a:normAutofit/>
          </a:bodyPr>
          <a:lstStyle>
            <a:lvl1pPr marL="0" indent="0" algn="ctr">
              <a:spcBef>
                <a:spcPts val="300"/>
              </a:spcBef>
              <a:buNone/>
              <a:defRPr sz="18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01F9CA3-105E-4857-9057-6DB6197DA786}" type="datetimeFigureOut">
              <a:rPr lang="en-US" smtClean="0"/>
              <a:pPr/>
              <a:t>8/22/2017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1336956"/>
          </a:xfrm>
        </p:spPr>
        <p:txBody>
          <a:bodyPr/>
          <a:lstStyle/>
          <a:p>
            <a:r>
              <a:rPr lang="en-US" smtClean="0"/>
              <a:t>Click to edit Master title style</a:t>
            </a:r>
            <a:endParaRPr/>
          </a:p>
        </p:txBody>
      </p:sp>
      <p:sp>
        <p:nvSpPr>
          <p:cNvPr id="3" name="Content Placeholder 2"/>
          <p:cNvSpPr>
            <a:spLocks noGrp="1"/>
          </p:cNvSpPr>
          <p:nvPr>
            <p:ph sz="half" idx="1"/>
          </p:nvPr>
        </p:nvSpPr>
        <p:spPr>
          <a:xfrm>
            <a:off x="549275"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751071"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B01F9CA3-105E-4857-9057-6DB6197DA786}" type="datetimeFigureOut">
              <a:rPr lang="en-US" smtClean="0"/>
              <a:pPr/>
              <a:t>8/22/2017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5CE407-6216-4202-80E4-A30DC2F709B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49274" y="107576"/>
            <a:ext cx="8042276" cy="1336956"/>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549274"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49274"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751070"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1070"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B01F9CA3-105E-4857-9057-6DB6197DA786}" type="datetimeFigureOut">
              <a:rPr lang="en-US" smtClean="0"/>
              <a:pPr/>
              <a:t>8/22/2017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F5CE407-6216-4202-80E4-A30DC2F709B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B01F9CA3-105E-4857-9057-6DB6197DA786}" type="datetimeFigureOut">
              <a:rPr lang="en-US" smtClean="0"/>
              <a:pPr/>
              <a:t>8/22/2017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F5CE407-6216-4202-80E4-A30DC2F709B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01F9CA3-105E-4857-9057-6DB6197DA786}" type="datetimeFigureOut">
              <a:rPr lang="en-US" smtClean="0"/>
              <a:pPr/>
              <a:t>8/22/2017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F5CE407-6216-4202-80E4-A30DC2F709B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9" y="611872"/>
            <a:ext cx="3840480" cy="1162050"/>
          </a:xfrm>
        </p:spPr>
        <p:txBody>
          <a:bodyPr anchor="b"/>
          <a:lstStyle>
            <a:lvl1pPr algn="ctr">
              <a:defRPr sz="3600" b="0"/>
            </a:lvl1pPr>
          </a:lstStyle>
          <a:p>
            <a:r>
              <a:rPr lang="en-US" smtClean="0"/>
              <a:t>Click to edit Master title style</a:t>
            </a:r>
            <a:endParaRPr/>
          </a:p>
        </p:txBody>
      </p:sp>
      <p:sp>
        <p:nvSpPr>
          <p:cNvPr id="3" name="Content Placeholder 2"/>
          <p:cNvSpPr>
            <a:spLocks noGrp="1"/>
          </p:cNvSpPr>
          <p:nvPr>
            <p:ph idx="1"/>
          </p:nvPr>
        </p:nvSpPr>
        <p:spPr>
          <a:xfrm>
            <a:off x="4742824" y="368300"/>
            <a:ext cx="3840480" cy="5575300"/>
          </a:xfrm>
        </p:spPr>
        <p:txBody>
          <a:bodyPr>
            <a:normAutofit/>
          </a:bodyPr>
          <a:lstStyle>
            <a:lvl1pPr>
              <a:spcBef>
                <a:spcPts val="2000"/>
              </a:spcBef>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533399" y="1787856"/>
            <a:ext cx="3840480" cy="372015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01F9CA3-105E-4857-9057-6DB6197DA786}" type="datetimeFigureOut">
              <a:rPr lang="en-US" smtClean="0"/>
              <a:pPr/>
              <a:t>8/22/2017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5CE407-6216-4202-80E4-A30DC2F709B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9275" y="107576"/>
            <a:ext cx="8042276" cy="1336956"/>
          </a:xfrm>
          <a:prstGeom prst="rect">
            <a:avLst/>
          </a:prstGeom>
        </p:spPr>
        <p:txBody>
          <a:bodyPr vert="horz" lIns="91440" tIns="45720" rIns="91440" bIns="45720"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549275" y="1600201"/>
            <a:ext cx="8042276" cy="4343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5629835" y="6275668"/>
            <a:ext cx="2133600" cy="365125"/>
          </a:xfrm>
          <a:prstGeom prst="rect">
            <a:avLst/>
          </a:prstGeom>
        </p:spPr>
        <p:txBody>
          <a:bodyPr vert="horz" lIns="91440" tIns="45720" rIns="91440" bIns="45720" rtlCol="0" anchor="ctr"/>
          <a:lstStyle>
            <a:lvl1pPr algn="r">
              <a:defRPr sz="1200">
                <a:solidFill>
                  <a:schemeClr val="bg1"/>
                </a:solidFill>
              </a:defRPr>
            </a:lvl1pPr>
          </a:lstStyle>
          <a:p>
            <a:fld id="{B01F9CA3-105E-4857-9057-6DB6197DA786}" type="datetimeFigureOut">
              <a:rPr lang="en-US" smtClean="0"/>
              <a:pPr/>
              <a:t>8/22/2017</a:t>
            </a:fld>
            <a:endParaRPr lang="en-US"/>
          </a:p>
        </p:txBody>
      </p:sp>
      <p:sp>
        <p:nvSpPr>
          <p:cNvPr id="5" name="Footer Placeholder 4"/>
          <p:cNvSpPr>
            <a:spLocks noGrp="1"/>
          </p:cNvSpPr>
          <p:nvPr>
            <p:ph type="ftr" sz="quarter" idx="3"/>
          </p:nvPr>
        </p:nvSpPr>
        <p:spPr>
          <a:xfrm>
            <a:off x="264458" y="6275668"/>
            <a:ext cx="4840941" cy="365125"/>
          </a:xfrm>
          <a:prstGeom prst="rect">
            <a:avLst/>
          </a:prstGeom>
        </p:spPr>
        <p:txBody>
          <a:bodyPr vert="horz" lIns="91440" tIns="45720" rIns="91440" bIns="45720" rtlCol="0" anchor="ctr"/>
          <a:lstStyle>
            <a:lvl1pPr algn="l">
              <a:defRPr sz="1200">
                <a:solidFill>
                  <a:schemeClr val="bg1"/>
                </a:solidFill>
              </a:defRPr>
            </a:lvl1pPr>
          </a:lstStyle>
          <a:p>
            <a:endParaRPr lang="en-US"/>
          </a:p>
        </p:txBody>
      </p:sp>
      <p:sp>
        <p:nvSpPr>
          <p:cNvPr id="6" name="Slide Number Placeholder 5"/>
          <p:cNvSpPr>
            <a:spLocks noGrp="1"/>
          </p:cNvSpPr>
          <p:nvPr>
            <p:ph type="sldNum" sz="quarter" idx="4"/>
          </p:nvPr>
        </p:nvSpPr>
        <p:spPr>
          <a:xfrm>
            <a:off x="7897906" y="6275668"/>
            <a:ext cx="990600" cy="365125"/>
          </a:xfrm>
          <a:prstGeom prst="rect">
            <a:avLst/>
          </a:prstGeom>
        </p:spPr>
        <p:txBody>
          <a:bodyPr vert="horz" lIns="91440" tIns="45720" rIns="91440" bIns="45720" rtlCol="0" anchor="ctr"/>
          <a:lstStyle>
            <a:lvl1pPr algn="r">
              <a:defRPr sz="3600">
                <a:solidFill>
                  <a:schemeClr val="bg1"/>
                </a:solidFill>
              </a:defRPr>
            </a:lvl1pPr>
          </a:lstStyle>
          <a:p>
            <a:fld id="{7F5CE407-6216-4202-80E4-A30DC2F709B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defTabSz="914400" rtl="0" eaLnBrk="1" latinLnBrk="0" hangingPunct="1">
        <a:spcBef>
          <a:spcPct val="0"/>
        </a:spcBef>
        <a:buNone/>
        <a:defRPr sz="4600" kern="1200">
          <a:solidFill>
            <a:schemeClr val="accent1"/>
          </a:solidFill>
          <a:latin typeface="+mj-lt"/>
          <a:ea typeface="+mj-ea"/>
          <a:cs typeface="+mj-cs"/>
        </a:defRPr>
      </a:lvl1pPr>
    </p:titleStyle>
    <p:bodyStyle>
      <a:lvl1pPr marL="349250" indent="-349250" algn="l" defTabSz="914400" rtl="0" eaLnBrk="1" latinLnBrk="0" hangingPunct="1">
        <a:spcBef>
          <a:spcPts val="2000"/>
        </a:spcBef>
        <a:buClr>
          <a:schemeClr val="accent1">
            <a:lumMod val="60000"/>
            <a:lumOff val="40000"/>
          </a:schemeClr>
        </a:buClr>
        <a:buSzPct val="110000"/>
        <a:buFont typeface="Wingdings 2" pitchFamily="18" charset="2"/>
        <a:buChar char=""/>
        <a:defRPr sz="24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75000"/>
          </a:schemeClr>
        </a:buClr>
        <a:buSzPct val="110000"/>
        <a:buFont typeface="Wingdings 2" pitchFamily="18" charset="2"/>
        <a:buChar char=""/>
        <a:defRPr sz="2200" kern="1200">
          <a:solidFill>
            <a:schemeClr val="tx1">
              <a:lumMod val="65000"/>
              <a:lumOff val="35000"/>
            </a:schemeClr>
          </a:solidFill>
          <a:latin typeface="+mn-lt"/>
          <a:ea typeface="+mn-ea"/>
          <a:cs typeface="+mn-cs"/>
        </a:defRPr>
      </a:lvl2pPr>
      <a:lvl3pPr marL="96837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2000" kern="1200">
          <a:solidFill>
            <a:schemeClr val="tx1">
              <a:lumMod val="65000"/>
              <a:lumOff val="35000"/>
            </a:schemeClr>
          </a:solidFill>
          <a:latin typeface="+mn-lt"/>
          <a:ea typeface="+mn-ea"/>
          <a:cs typeface="+mn-cs"/>
        </a:defRPr>
      </a:lvl3pPr>
      <a:lvl4pPr marL="1263650" indent="-295275" algn="l" defTabSz="914400" rtl="0" eaLnBrk="1" latinLnBrk="0" hangingPunct="1">
        <a:spcBef>
          <a:spcPts val="600"/>
        </a:spcBef>
        <a:buClr>
          <a:schemeClr val="accent1">
            <a:lumMod val="75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4pPr>
      <a:lvl5pPr marL="154622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5pPr>
      <a:lvl6pPr marL="1828800"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1177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398713"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26892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22921" y="1222375"/>
            <a:ext cx="6498158" cy="2889250"/>
          </a:xfrm>
        </p:spPr>
        <p:txBody>
          <a:bodyPr/>
          <a:lstStyle/>
          <a:p>
            <a:r>
              <a:rPr lang="en-US" dirty="0" smtClean="0"/>
              <a:t>The Relationship Between Politics and Bureaucracy</a:t>
            </a:r>
            <a:endParaRPr lang="en-US" dirty="0"/>
          </a:p>
        </p:txBody>
      </p:sp>
      <p:sp>
        <p:nvSpPr>
          <p:cNvPr id="3" name="Subtitle 2"/>
          <p:cNvSpPr>
            <a:spLocks noGrp="1"/>
          </p:cNvSpPr>
          <p:nvPr>
            <p:ph type="subTitle" idx="1"/>
          </p:nvPr>
        </p:nvSpPr>
        <p:spPr>
          <a:xfrm>
            <a:off x="1232954" y="4762500"/>
            <a:ext cx="6614579" cy="1333500"/>
          </a:xfrm>
        </p:spPr>
        <p:txBody>
          <a:bodyPr/>
          <a:lstStyle/>
          <a:p>
            <a:r>
              <a:rPr lang="en-US" dirty="0" smtClean="0"/>
              <a:t>Kedar </a:t>
            </a:r>
            <a:r>
              <a:rPr lang="en-US" dirty="0" err="1" smtClean="0"/>
              <a:t>Bahadur</a:t>
            </a:r>
            <a:r>
              <a:rPr lang="en-US" dirty="0" smtClean="0"/>
              <a:t> Adhikari</a:t>
            </a:r>
          </a:p>
          <a:p>
            <a:r>
              <a:rPr lang="en-US" dirty="0" smtClean="0"/>
              <a:t>Secretary</a:t>
            </a:r>
          </a:p>
          <a:p>
            <a:r>
              <a:rPr lang="en-US" dirty="0" smtClean="0"/>
              <a:t>Office of The Prime Minister and Minister Council</a:t>
            </a:r>
          </a:p>
          <a:p>
            <a:r>
              <a:rPr lang="en-US" dirty="0" smtClean="0"/>
              <a:t>22 August, 2017</a:t>
            </a:r>
            <a:endParaRPr lang="en-US" dirty="0"/>
          </a:p>
        </p:txBody>
      </p:sp>
    </p:spTree>
    <p:extLst>
      <p:ext uri="{BB962C8B-B14F-4D97-AF65-F5344CB8AC3E}">
        <p14:creationId xmlns:p14="http://schemas.microsoft.com/office/powerpoint/2010/main" xmlns="" val="26137855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Strength of Nepalese Bureaucracy in political Change</a:t>
            </a:r>
            <a:endParaRPr lang="en-US" sz="3600" dirty="0"/>
          </a:p>
        </p:txBody>
      </p:sp>
      <p:sp>
        <p:nvSpPr>
          <p:cNvPr id="3" name="Content Placeholder 2"/>
          <p:cNvSpPr>
            <a:spLocks noGrp="1"/>
          </p:cNvSpPr>
          <p:nvPr>
            <p:ph idx="1"/>
          </p:nvPr>
        </p:nvSpPr>
        <p:spPr>
          <a:xfrm>
            <a:off x="549275" y="1520733"/>
            <a:ext cx="8374114" cy="5226142"/>
          </a:xfrm>
        </p:spPr>
        <p:txBody>
          <a:bodyPr/>
          <a:lstStyle/>
          <a:p>
            <a:r>
              <a:rPr lang="en-US" dirty="0" smtClean="0"/>
              <a:t>Handled every transition </a:t>
            </a:r>
            <a:r>
              <a:rPr lang="en-US" dirty="0" err="1" smtClean="0"/>
              <a:t>successfullly</a:t>
            </a:r>
            <a:r>
              <a:rPr lang="en-US" dirty="0" smtClean="0"/>
              <a:t> (After Democratic movement of 2046, Decade long Insurgency, after 2063 movement - changing from king regime to Federal now in Federal Set up and settling peace agreement)</a:t>
            </a:r>
          </a:p>
          <a:p>
            <a:r>
              <a:rPr lang="en-US" dirty="0" smtClean="0"/>
              <a:t>Accepted the change and worked hard to stabilize political change.</a:t>
            </a:r>
          </a:p>
          <a:p>
            <a:r>
              <a:rPr lang="en-US" dirty="0" smtClean="0"/>
              <a:t>Took lead on economic liberalization, second generation reform, Famous administrative reform after 2046.</a:t>
            </a:r>
          </a:p>
          <a:p>
            <a:r>
              <a:rPr lang="en-US" dirty="0" smtClean="0"/>
              <a:t>Shown highest capacity at the time of </a:t>
            </a:r>
            <a:r>
              <a:rPr lang="en-US" dirty="0" err="1" smtClean="0"/>
              <a:t>transition,Always</a:t>
            </a:r>
            <a:r>
              <a:rPr lang="en-US" dirty="0" smtClean="0"/>
              <a:t> cooperative with political change.</a:t>
            </a:r>
            <a:endParaRPr lang="en-US" dirty="0"/>
          </a:p>
        </p:txBody>
      </p:sp>
    </p:spTree>
    <p:extLst>
      <p:ext uri="{BB962C8B-B14F-4D97-AF65-F5344CB8AC3E}">
        <p14:creationId xmlns:p14="http://schemas.microsoft.com/office/powerpoint/2010/main" xmlns="" val="27891247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1756414"/>
          </a:xfrm>
        </p:spPr>
        <p:txBody>
          <a:bodyPr/>
          <a:lstStyle/>
          <a:p>
            <a:r>
              <a:rPr lang="en-US" sz="3600" dirty="0" smtClean="0"/>
              <a:t>Issues and Challenges of Nepalese Bureaucracy in Political Change</a:t>
            </a:r>
            <a:endParaRPr lang="en-US" sz="3600" dirty="0"/>
          </a:p>
        </p:txBody>
      </p:sp>
      <p:sp>
        <p:nvSpPr>
          <p:cNvPr id="3" name="Content Placeholder 2"/>
          <p:cNvSpPr>
            <a:spLocks noGrp="1"/>
          </p:cNvSpPr>
          <p:nvPr>
            <p:ph idx="1"/>
          </p:nvPr>
        </p:nvSpPr>
        <p:spPr>
          <a:xfrm>
            <a:off x="549275" y="2038614"/>
            <a:ext cx="8042276" cy="4247886"/>
          </a:xfrm>
        </p:spPr>
        <p:txBody>
          <a:bodyPr/>
          <a:lstStyle/>
          <a:p>
            <a:r>
              <a:rPr lang="en-US" dirty="0" smtClean="0"/>
              <a:t>Unstable Political Environment</a:t>
            </a:r>
          </a:p>
          <a:p>
            <a:r>
              <a:rPr lang="en-US" dirty="0" smtClean="0"/>
              <a:t>Goals not Clear. Changes according to the change of government. Not focusing on prepared long term plan(Three year/five year Plan, Ministerial vision/mission, </a:t>
            </a:r>
            <a:r>
              <a:rPr lang="en-US" dirty="0" err="1" smtClean="0"/>
              <a:t>etc</a:t>
            </a:r>
            <a:r>
              <a:rPr lang="en-US" dirty="0" smtClean="0"/>
              <a:t>)</a:t>
            </a:r>
          </a:p>
          <a:p>
            <a:r>
              <a:rPr lang="en-US" dirty="0" smtClean="0"/>
              <a:t>Not ready for change ( it happens regularly)</a:t>
            </a:r>
          </a:p>
          <a:p>
            <a:r>
              <a:rPr lang="en-US" dirty="0" smtClean="0"/>
              <a:t>Less innovative</a:t>
            </a:r>
          </a:p>
          <a:p>
            <a:endParaRPr lang="en-US" dirty="0" smtClean="0"/>
          </a:p>
          <a:p>
            <a:endParaRPr lang="en-US" dirty="0"/>
          </a:p>
        </p:txBody>
      </p:sp>
    </p:spTree>
    <p:extLst>
      <p:ext uri="{BB962C8B-B14F-4D97-AF65-F5344CB8AC3E}">
        <p14:creationId xmlns:p14="http://schemas.microsoft.com/office/powerpoint/2010/main" xmlns="" val="15885809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1756414"/>
          </a:xfrm>
        </p:spPr>
        <p:txBody>
          <a:bodyPr/>
          <a:lstStyle/>
          <a:p>
            <a:r>
              <a:rPr lang="en-US" sz="3600" dirty="0" smtClean="0"/>
              <a:t>Issues and Challenges of Nepalese Bureaucracy in Political Change</a:t>
            </a:r>
            <a:endParaRPr lang="en-US" sz="3600" dirty="0"/>
          </a:p>
        </p:txBody>
      </p:sp>
      <p:sp>
        <p:nvSpPr>
          <p:cNvPr id="3" name="Content Placeholder 2"/>
          <p:cNvSpPr>
            <a:spLocks noGrp="1"/>
          </p:cNvSpPr>
          <p:nvPr>
            <p:ph idx="1"/>
          </p:nvPr>
        </p:nvSpPr>
        <p:spPr>
          <a:xfrm>
            <a:off x="549275" y="1863989"/>
            <a:ext cx="8042276" cy="3739886"/>
          </a:xfrm>
        </p:spPr>
        <p:txBody>
          <a:bodyPr/>
          <a:lstStyle/>
          <a:p>
            <a:r>
              <a:rPr lang="en-US" dirty="0" smtClean="0"/>
              <a:t>Low morale thus less productivity</a:t>
            </a:r>
          </a:p>
          <a:p>
            <a:r>
              <a:rPr lang="en-US" dirty="0" smtClean="0"/>
              <a:t>fear factor of transfer </a:t>
            </a:r>
          </a:p>
          <a:p>
            <a:r>
              <a:rPr lang="en-US" dirty="0"/>
              <a:t>Rent seeking behavior</a:t>
            </a:r>
          </a:p>
          <a:p>
            <a:endParaRPr lang="en-US" dirty="0" smtClean="0"/>
          </a:p>
          <a:p>
            <a:endParaRPr lang="en-US" dirty="0"/>
          </a:p>
        </p:txBody>
      </p:sp>
    </p:spTree>
    <p:extLst>
      <p:ext uri="{BB962C8B-B14F-4D97-AF65-F5344CB8AC3E}">
        <p14:creationId xmlns:p14="http://schemas.microsoft.com/office/powerpoint/2010/main" xmlns="" val="20891817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1756414"/>
          </a:xfrm>
        </p:spPr>
        <p:txBody>
          <a:bodyPr/>
          <a:lstStyle/>
          <a:p>
            <a:r>
              <a:rPr lang="en-US" sz="3600" dirty="0" smtClean="0"/>
              <a:t>Issues on Institutionalizing Federalism</a:t>
            </a:r>
            <a:endParaRPr lang="en-US" sz="3600" dirty="0"/>
          </a:p>
        </p:txBody>
      </p:sp>
      <p:sp>
        <p:nvSpPr>
          <p:cNvPr id="3" name="Content Placeholder 2"/>
          <p:cNvSpPr>
            <a:spLocks noGrp="1"/>
          </p:cNvSpPr>
          <p:nvPr>
            <p:ph idx="1"/>
          </p:nvPr>
        </p:nvSpPr>
        <p:spPr>
          <a:xfrm>
            <a:off x="549275" y="1863989"/>
            <a:ext cx="8042276" cy="4501886"/>
          </a:xfrm>
        </p:spPr>
        <p:txBody>
          <a:bodyPr/>
          <a:lstStyle/>
          <a:p>
            <a:r>
              <a:rPr lang="en-US" dirty="0" smtClean="0"/>
              <a:t>Defining clear functional role of three tier government</a:t>
            </a:r>
          </a:p>
          <a:p>
            <a:r>
              <a:rPr lang="en-US" dirty="0" smtClean="0"/>
              <a:t>Restructuring of Federal set up of Administration</a:t>
            </a:r>
          </a:p>
          <a:p>
            <a:r>
              <a:rPr lang="en-US" dirty="0" smtClean="0"/>
              <a:t>Transfer of fund, function and functionaries to constitutionally defined tiers of government</a:t>
            </a:r>
          </a:p>
          <a:p>
            <a:r>
              <a:rPr lang="en-US" dirty="0" smtClean="0"/>
              <a:t>Establishing sound legal and institutional framework</a:t>
            </a:r>
          </a:p>
          <a:p>
            <a:r>
              <a:rPr lang="en-US" dirty="0" smtClean="0"/>
              <a:t>Capacity building of three tier government in changing context</a:t>
            </a:r>
          </a:p>
          <a:p>
            <a:endParaRPr lang="en-US" dirty="0" smtClean="0"/>
          </a:p>
          <a:p>
            <a:endParaRPr lang="en-US" dirty="0"/>
          </a:p>
        </p:txBody>
      </p:sp>
    </p:spTree>
    <p:extLst>
      <p:ext uri="{BB962C8B-B14F-4D97-AF65-F5344CB8AC3E}">
        <p14:creationId xmlns:p14="http://schemas.microsoft.com/office/powerpoint/2010/main" xmlns="" val="615841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has been done so far</a:t>
            </a:r>
            <a:endParaRPr lang="en-US" dirty="0"/>
          </a:p>
        </p:txBody>
      </p:sp>
      <p:sp>
        <p:nvSpPr>
          <p:cNvPr id="3" name="Content Placeholder 2"/>
          <p:cNvSpPr>
            <a:spLocks noGrp="1"/>
          </p:cNvSpPr>
          <p:nvPr>
            <p:ph idx="1"/>
          </p:nvPr>
        </p:nvSpPr>
        <p:spPr/>
        <p:txBody>
          <a:bodyPr/>
          <a:lstStyle/>
          <a:p>
            <a:r>
              <a:rPr lang="en-US" dirty="0" smtClean="0"/>
              <a:t>Local level restructuring took place</a:t>
            </a:r>
          </a:p>
          <a:p>
            <a:r>
              <a:rPr lang="en-US" dirty="0" smtClean="0"/>
              <a:t>Local government election held in 6 provinces.</a:t>
            </a:r>
          </a:p>
          <a:p>
            <a:r>
              <a:rPr lang="en-US" dirty="0" smtClean="0"/>
              <a:t>Election Constituency determination Commission working for defining new election constituency </a:t>
            </a:r>
          </a:p>
          <a:p>
            <a:r>
              <a:rPr lang="en-US" dirty="0" smtClean="0"/>
              <a:t>Unbundling of constitutionally annexed function of governments</a:t>
            </a:r>
          </a:p>
          <a:p>
            <a:r>
              <a:rPr lang="en-US" dirty="0" smtClean="0"/>
              <a:t>Policy Directive committee in the Chairmanship of Prime Minister formed.</a:t>
            </a:r>
          </a:p>
          <a:p>
            <a:endParaRPr lang="en-US" dirty="0"/>
          </a:p>
        </p:txBody>
      </p:sp>
    </p:spTree>
    <p:extLst>
      <p:ext uri="{BB962C8B-B14F-4D97-AF65-F5344CB8AC3E}">
        <p14:creationId xmlns:p14="http://schemas.microsoft.com/office/powerpoint/2010/main" xmlns="" val="3215534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has been done so far</a:t>
            </a:r>
            <a:endParaRPr lang="en-US" dirty="0"/>
          </a:p>
        </p:txBody>
      </p:sp>
      <p:sp>
        <p:nvSpPr>
          <p:cNvPr id="3" name="Content Placeholder 2"/>
          <p:cNvSpPr>
            <a:spLocks noGrp="1"/>
          </p:cNvSpPr>
          <p:nvPr>
            <p:ph idx="1"/>
          </p:nvPr>
        </p:nvSpPr>
        <p:spPr/>
        <p:txBody>
          <a:bodyPr/>
          <a:lstStyle/>
          <a:p>
            <a:r>
              <a:rPr lang="en-US" dirty="0" smtClean="0"/>
              <a:t>Coordination Committee under the chairmanship of Chief secretary</a:t>
            </a:r>
          </a:p>
          <a:p>
            <a:r>
              <a:rPr lang="en-US" dirty="0" smtClean="0"/>
              <a:t>A high level committee on administrative committee formed in the Chairmanship of </a:t>
            </a:r>
            <a:r>
              <a:rPr lang="en-US" dirty="0" err="1" smtClean="0"/>
              <a:t>Kashiraj</a:t>
            </a:r>
            <a:r>
              <a:rPr lang="en-US" dirty="0" smtClean="0"/>
              <a:t> </a:t>
            </a:r>
            <a:r>
              <a:rPr lang="en-US" dirty="0" err="1" smtClean="0"/>
              <a:t>Dahal</a:t>
            </a:r>
            <a:endParaRPr lang="en-US" dirty="0" smtClean="0"/>
          </a:p>
          <a:p>
            <a:r>
              <a:rPr lang="en-US" dirty="0" smtClean="0"/>
              <a:t>Employee Adjustment bill in Parliament</a:t>
            </a:r>
          </a:p>
          <a:p>
            <a:endParaRPr lang="en-US" dirty="0" smtClean="0"/>
          </a:p>
          <a:p>
            <a:endParaRPr lang="en-US" dirty="0"/>
          </a:p>
        </p:txBody>
      </p:sp>
    </p:spTree>
    <p:extLst>
      <p:ext uri="{BB962C8B-B14F-4D97-AF65-F5344CB8AC3E}">
        <p14:creationId xmlns:p14="http://schemas.microsoft.com/office/powerpoint/2010/main" xmlns="" val="39345761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Interface between Politics and Bureaucracy</a:t>
            </a:r>
            <a:endParaRPr lang="en-US" dirty="0"/>
          </a:p>
        </p:txBody>
      </p:sp>
      <p:sp>
        <p:nvSpPr>
          <p:cNvPr id="3" name="Content Placeholder 2"/>
          <p:cNvSpPr>
            <a:spLocks noGrp="1"/>
          </p:cNvSpPr>
          <p:nvPr>
            <p:ph idx="1"/>
          </p:nvPr>
        </p:nvSpPr>
        <p:spPr/>
        <p:txBody>
          <a:bodyPr/>
          <a:lstStyle/>
          <a:p>
            <a:r>
              <a:rPr lang="en-US" dirty="0"/>
              <a:t> </a:t>
            </a:r>
            <a:r>
              <a:rPr lang="en-US" dirty="0" smtClean="0"/>
              <a:t>Politics govern, Bureaucracy supports. Sometime Interchangeable roles </a:t>
            </a:r>
          </a:p>
          <a:p>
            <a:r>
              <a:rPr lang="en-US" dirty="0" smtClean="0"/>
              <a:t>Bureaucracy loves to be within Constitutional, legal, institutional framework but Politicians want to go beyond. Good for development but create conflicts.</a:t>
            </a:r>
          </a:p>
          <a:p>
            <a:r>
              <a:rPr lang="en-US" dirty="0" smtClean="0"/>
              <a:t>Politicians are thinker but bureaucracy are implementer. </a:t>
            </a:r>
          </a:p>
          <a:p>
            <a:r>
              <a:rPr lang="en-US" dirty="0" smtClean="0"/>
              <a:t>Politicians comes from any discipline, Bureaucrats need specialized knowledge </a:t>
            </a:r>
          </a:p>
          <a:p>
            <a:endParaRPr lang="en-US" dirty="0"/>
          </a:p>
        </p:txBody>
      </p:sp>
    </p:spTree>
    <p:extLst>
      <p:ext uri="{BB962C8B-B14F-4D97-AF65-F5344CB8AC3E}">
        <p14:creationId xmlns:p14="http://schemas.microsoft.com/office/powerpoint/2010/main" xmlns="" val="42358483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a:t>
            </a:r>
            <a:r>
              <a:rPr lang="en-US" dirty="0" smtClean="0"/>
              <a:t>here can we find meeting points</a:t>
            </a:r>
            <a:endParaRPr lang="en-US" dirty="0"/>
          </a:p>
        </p:txBody>
      </p:sp>
      <p:sp>
        <p:nvSpPr>
          <p:cNvPr id="3" name="Content Placeholder 2"/>
          <p:cNvSpPr>
            <a:spLocks noGrp="1"/>
          </p:cNvSpPr>
          <p:nvPr>
            <p:ph idx="1"/>
          </p:nvPr>
        </p:nvSpPr>
        <p:spPr>
          <a:xfrm>
            <a:off x="739775" y="1679576"/>
            <a:ext cx="8042276" cy="4956174"/>
          </a:xfrm>
        </p:spPr>
        <p:txBody>
          <a:bodyPr/>
          <a:lstStyle/>
          <a:p>
            <a:r>
              <a:rPr lang="en-US" dirty="0" smtClean="0"/>
              <a:t>from Bureaucracy side:</a:t>
            </a:r>
          </a:p>
          <a:p>
            <a:pPr marL="793750" lvl="1" indent="-457200">
              <a:buFont typeface="+mj-lt"/>
              <a:buAutoNum type="arabicPeriod"/>
            </a:pPr>
            <a:r>
              <a:rPr lang="en-US" dirty="0" smtClean="0"/>
              <a:t>discuss clearly on constitutional arrangements and the </a:t>
            </a:r>
            <a:r>
              <a:rPr lang="en-US" dirty="0" err="1" smtClean="0"/>
              <a:t>organisational</a:t>
            </a:r>
            <a:r>
              <a:rPr lang="en-US" dirty="0" smtClean="0"/>
              <a:t> goals with politicians before reaching any decisions</a:t>
            </a:r>
          </a:p>
          <a:p>
            <a:pPr marL="793750" lvl="1" indent="-457200">
              <a:buFont typeface="+mj-lt"/>
              <a:buAutoNum type="arabicPeriod"/>
            </a:pPr>
            <a:r>
              <a:rPr lang="en-US" dirty="0" smtClean="0"/>
              <a:t>update politicians on assignments and responsibility regularly</a:t>
            </a:r>
          </a:p>
          <a:p>
            <a:pPr marL="793750" lvl="1" indent="-457200">
              <a:buFont typeface="+mj-lt"/>
              <a:buAutoNum type="arabicPeriod"/>
            </a:pPr>
            <a:r>
              <a:rPr lang="en-US" dirty="0" smtClean="0"/>
              <a:t>make a working </a:t>
            </a:r>
            <a:r>
              <a:rPr lang="en-US" dirty="0" err="1" smtClean="0"/>
              <a:t>calender</a:t>
            </a:r>
            <a:r>
              <a:rPr lang="en-US" dirty="0" smtClean="0"/>
              <a:t> mentioning </a:t>
            </a:r>
            <a:r>
              <a:rPr lang="en-US" dirty="0" err="1" smtClean="0"/>
              <a:t>majot</a:t>
            </a:r>
            <a:r>
              <a:rPr lang="en-US" dirty="0" smtClean="0"/>
              <a:t> </a:t>
            </a:r>
            <a:r>
              <a:rPr lang="en-US" dirty="0" err="1" smtClean="0"/>
              <a:t>instittutional</a:t>
            </a:r>
            <a:r>
              <a:rPr lang="en-US" dirty="0" smtClean="0"/>
              <a:t> function to be carried out </a:t>
            </a:r>
          </a:p>
          <a:p>
            <a:pPr marL="793750" lvl="1" indent="-457200">
              <a:buFont typeface="+mj-lt"/>
              <a:buAutoNum type="arabicPeriod"/>
            </a:pPr>
            <a:r>
              <a:rPr lang="en-US" dirty="0" smtClean="0"/>
              <a:t>Update on progress. Discuss failures and start again</a:t>
            </a:r>
          </a:p>
          <a:p>
            <a:pPr marL="793750" lvl="1" indent="-457200">
              <a:buFont typeface="+mj-lt"/>
              <a:buAutoNum type="arabicPeriod"/>
            </a:pPr>
            <a:r>
              <a:rPr lang="en-US" dirty="0" smtClean="0"/>
              <a:t>suggest innovation, change that revitalize organization and benefit to the people</a:t>
            </a:r>
          </a:p>
          <a:p>
            <a:pPr marL="793750" lvl="1" indent="-457200">
              <a:buFont typeface="+mj-lt"/>
              <a:buAutoNum type="arabicPeriod"/>
            </a:pPr>
            <a:r>
              <a:rPr lang="en-US" dirty="0" smtClean="0"/>
              <a:t>disseminate the important achievement publicly through political leaders</a:t>
            </a:r>
            <a:endParaRPr lang="en-US" dirty="0"/>
          </a:p>
        </p:txBody>
      </p:sp>
    </p:spTree>
    <p:extLst>
      <p:ext uri="{BB962C8B-B14F-4D97-AF65-F5344CB8AC3E}">
        <p14:creationId xmlns:p14="http://schemas.microsoft.com/office/powerpoint/2010/main" xmlns="" val="9172893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a:t>
            </a:r>
            <a:r>
              <a:rPr lang="en-US" dirty="0" smtClean="0"/>
              <a:t>here can we find meeting points</a:t>
            </a:r>
            <a:endParaRPr lang="en-US" dirty="0"/>
          </a:p>
        </p:txBody>
      </p:sp>
      <p:sp>
        <p:nvSpPr>
          <p:cNvPr id="3" name="Content Placeholder 2"/>
          <p:cNvSpPr>
            <a:spLocks noGrp="1"/>
          </p:cNvSpPr>
          <p:nvPr>
            <p:ph idx="1"/>
          </p:nvPr>
        </p:nvSpPr>
        <p:spPr>
          <a:xfrm>
            <a:off x="739775" y="1679576"/>
            <a:ext cx="8042276" cy="4956174"/>
          </a:xfrm>
        </p:spPr>
        <p:txBody>
          <a:bodyPr/>
          <a:lstStyle/>
          <a:p>
            <a:r>
              <a:rPr lang="en-US" dirty="0" smtClean="0"/>
              <a:t>from political side:</a:t>
            </a:r>
          </a:p>
          <a:p>
            <a:pPr marL="806450" lvl="1" indent="-457200">
              <a:buFont typeface="+mj-lt"/>
              <a:buAutoNum type="arabicPeriod"/>
            </a:pPr>
            <a:r>
              <a:rPr lang="en-US" dirty="0" smtClean="0"/>
              <a:t>Lead from the front</a:t>
            </a:r>
          </a:p>
          <a:p>
            <a:pPr marL="806450" lvl="1" indent="-457200">
              <a:buFont typeface="+mj-lt"/>
              <a:buAutoNum type="arabicPeriod"/>
            </a:pPr>
            <a:r>
              <a:rPr lang="en-US" dirty="0" smtClean="0"/>
              <a:t>Ensure professionalism rather than proximity of political </a:t>
            </a:r>
            <a:r>
              <a:rPr lang="en-US" dirty="0" err="1" smtClean="0"/>
              <a:t>edeology</a:t>
            </a:r>
            <a:endParaRPr lang="en-US" dirty="0" smtClean="0"/>
          </a:p>
          <a:p>
            <a:pPr marL="806450" lvl="1" indent="-457200">
              <a:buFont typeface="+mj-lt"/>
              <a:buAutoNum type="arabicPeriod"/>
            </a:pPr>
            <a:r>
              <a:rPr lang="en-US" dirty="0" smtClean="0"/>
              <a:t>set the goal of ministry that minister want to achieve within a certain time frame. Motivate managers and team accordingly</a:t>
            </a:r>
          </a:p>
          <a:p>
            <a:pPr marL="806450" lvl="1" indent="-457200">
              <a:buFont typeface="+mj-lt"/>
              <a:buAutoNum type="arabicPeriod"/>
            </a:pPr>
            <a:r>
              <a:rPr lang="en-US" dirty="0" smtClean="0"/>
              <a:t>Instigate innovation into organization. Do policy dialogue within and outside organization before reaching major policy decision.</a:t>
            </a:r>
          </a:p>
          <a:p>
            <a:pPr marL="806450" lvl="1" indent="-457200">
              <a:buFont typeface="+mj-lt"/>
              <a:buAutoNum type="arabicPeriod"/>
            </a:pPr>
            <a:r>
              <a:rPr lang="en-US" dirty="0" smtClean="0"/>
              <a:t>Make a important decision involving senior management</a:t>
            </a:r>
          </a:p>
        </p:txBody>
      </p:sp>
    </p:spTree>
    <p:extLst>
      <p:ext uri="{BB962C8B-B14F-4D97-AF65-F5344CB8AC3E}">
        <p14:creationId xmlns:p14="http://schemas.microsoft.com/office/powerpoint/2010/main" xmlns="" val="12396899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a:xfrm>
            <a:off x="739775" y="1679576"/>
            <a:ext cx="8042276" cy="4956174"/>
          </a:xfrm>
        </p:spPr>
        <p:txBody>
          <a:bodyPr/>
          <a:lstStyle/>
          <a:p>
            <a:r>
              <a:rPr lang="en-US" dirty="0" smtClean="0"/>
              <a:t>Politics is above all the sphere thus need to take leadership winning confidence of bureaucracy and society at large. Bureaucracy should support the politician in attaining political and institutional desire/goals. Both sector need to hand </a:t>
            </a:r>
            <a:r>
              <a:rPr lang="en-US" smtClean="0"/>
              <a:t>in hand.</a:t>
            </a:r>
            <a:endParaRPr lang="en-US" dirty="0" smtClean="0"/>
          </a:p>
        </p:txBody>
      </p:sp>
    </p:spTree>
    <p:extLst>
      <p:ext uri="{BB962C8B-B14F-4D97-AF65-F5344CB8AC3E}">
        <p14:creationId xmlns:p14="http://schemas.microsoft.com/office/powerpoint/2010/main" xmlns="" val="23168461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lstStyle/>
          <a:p>
            <a:r>
              <a:rPr lang="en-US" dirty="0" smtClean="0"/>
              <a:t>Relationship Between Politics And Bureaucracy</a:t>
            </a:r>
          </a:p>
          <a:p>
            <a:r>
              <a:rPr lang="en-US" dirty="0" smtClean="0"/>
              <a:t>Issues and Challenges of Nepalese Bureaucracy in political change</a:t>
            </a:r>
          </a:p>
          <a:p>
            <a:r>
              <a:rPr lang="en-US" dirty="0" smtClean="0"/>
              <a:t>Power and Politics interface in the context of transition</a:t>
            </a:r>
          </a:p>
          <a:p>
            <a:r>
              <a:rPr lang="en-US" dirty="0" smtClean="0"/>
              <a:t>Conclusion</a:t>
            </a:r>
            <a:endParaRPr lang="en-US" dirty="0"/>
          </a:p>
        </p:txBody>
      </p:sp>
    </p:spTree>
    <p:extLst>
      <p:ext uri="{BB962C8B-B14F-4D97-AF65-F5344CB8AC3E}">
        <p14:creationId xmlns:p14="http://schemas.microsoft.com/office/powerpoint/2010/main" xmlns="" val="26590686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Relationship Between Politics and Bureaucracy</a:t>
            </a:r>
            <a:endParaRPr lang="en-US" dirty="0"/>
          </a:p>
        </p:txBody>
      </p:sp>
      <p:sp>
        <p:nvSpPr>
          <p:cNvPr id="3" name="Content Placeholder 2"/>
          <p:cNvSpPr>
            <a:spLocks noGrp="1"/>
          </p:cNvSpPr>
          <p:nvPr>
            <p:ph idx="1"/>
          </p:nvPr>
        </p:nvSpPr>
        <p:spPr/>
        <p:txBody>
          <a:bodyPr/>
          <a:lstStyle/>
          <a:p>
            <a:r>
              <a:rPr lang="en-US" dirty="0" err="1" smtClean="0"/>
              <a:t>Widrow</a:t>
            </a:r>
            <a:r>
              <a:rPr lang="en-US" dirty="0" smtClean="0"/>
              <a:t> Wilson first mention about relation of Politics and Bureaucracy in 1887 in his essay "The study of administration. "</a:t>
            </a:r>
          </a:p>
          <a:p>
            <a:endParaRPr lang="en-US" dirty="0" smtClean="0"/>
          </a:p>
          <a:p>
            <a:pPr lvl="1"/>
            <a:r>
              <a:rPr lang="en-US" dirty="0"/>
              <a:t>The field of administration is a field of business. It is removed from the hurry and strife of politics.... Administration lies outside the proper sphere of politics. Administrative questions are not political questions. Although politics sets the tasks for administration, it should not be suffered to manipulate its </a:t>
            </a:r>
            <a:r>
              <a:rPr lang="en-US" dirty="0" smtClean="0"/>
              <a:t>offices.”</a:t>
            </a:r>
          </a:p>
          <a:p>
            <a:pPr marL="0" indent="0">
              <a:buNone/>
            </a:pPr>
            <a:endParaRPr lang="en-US" dirty="0"/>
          </a:p>
        </p:txBody>
      </p:sp>
    </p:spTree>
    <p:extLst>
      <p:ext uri="{BB962C8B-B14F-4D97-AF65-F5344CB8AC3E}">
        <p14:creationId xmlns:p14="http://schemas.microsoft.com/office/powerpoint/2010/main" xmlns="" val="15288592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Relationship Between Politics and Bureaucracy.....</a:t>
            </a:r>
            <a:endParaRPr lang="en-US" dirty="0"/>
          </a:p>
        </p:txBody>
      </p:sp>
      <p:sp>
        <p:nvSpPr>
          <p:cNvPr id="3" name="Content Placeholder 2"/>
          <p:cNvSpPr>
            <a:spLocks noGrp="1"/>
          </p:cNvSpPr>
          <p:nvPr>
            <p:ph idx="1"/>
          </p:nvPr>
        </p:nvSpPr>
        <p:spPr/>
        <p:txBody>
          <a:bodyPr/>
          <a:lstStyle/>
          <a:p>
            <a:pPr marL="0" indent="0">
              <a:buNone/>
            </a:pPr>
            <a:r>
              <a:rPr lang="en-US" dirty="0" smtClean="0"/>
              <a:t>Often describe in the context of the political process.</a:t>
            </a:r>
          </a:p>
          <a:p>
            <a:pPr marL="0" indent="0">
              <a:buNone/>
            </a:pPr>
            <a:r>
              <a:rPr lang="en-US" dirty="0" smtClean="0"/>
              <a:t>Distinction is made between the two stages of policy making and policy implementation. </a:t>
            </a:r>
          </a:p>
          <a:p>
            <a:pPr marL="0" indent="0">
              <a:buNone/>
            </a:pPr>
            <a:r>
              <a:rPr lang="en-US" dirty="0" smtClean="0"/>
              <a:t>Classic approaches assume that public administration has a pure function of Policy Implementation, Policy prescribes the goals which the administration will have to attain.</a:t>
            </a:r>
          </a:p>
          <a:p>
            <a:pPr marL="0" indent="0">
              <a:buNone/>
            </a:pPr>
            <a:endParaRPr lang="en-US" dirty="0" smtClean="0"/>
          </a:p>
          <a:p>
            <a:pPr marL="0" indent="0">
              <a:buNone/>
            </a:pPr>
            <a:endParaRPr lang="en-US" dirty="0" smtClean="0"/>
          </a:p>
          <a:p>
            <a:pPr marL="0" indent="0">
              <a:buNone/>
            </a:pPr>
            <a:endParaRPr lang="en-US" dirty="0" smtClean="0"/>
          </a:p>
          <a:p>
            <a:pPr marL="0" indent="0">
              <a:buNone/>
            </a:pPr>
            <a:endParaRPr lang="en-US" dirty="0" smtClean="0"/>
          </a:p>
          <a:p>
            <a:pPr marL="0" indent="0">
              <a:buNone/>
            </a:pPr>
            <a:endParaRPr lang="en-US" dirty="0" smtClean="0"/>
          </a:p>
          <a:p>
            <a:pPr marL="0" indent="0">
              <a:buNone/>
            </a:pPr>
            <a:endParaRPr lang="en-US" dirty="0" smtClean="0"/>
          </a:p>
          <a:p>
            <a:pPr marL="0" indent="0">
              <a:buNone/>
            </a:pPr>
            <a:endParaRPr lang="en-US" dirty="0"/>
          </a:p>
        </p:txBody>
      </p:sp>
    </p:spTree>
    <p:extLst>
      <p:ext uri="{BB962C8B-B14F-4D97-AF65-F5344CB8AC3E}">
        <p14:creationId xmlns:p14="http://schemas.microsoft.com/office/powerpoint/2010/main" xmlns="" val="14680084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Relationship....</a:t>
            </a:r>
            <a:endParaRPr lang="en-US" dirty="0"/>
          </a:p>
        </p:txBody>
      </p:sp>
      <p:sp>
        <p:nvSpPr>
          <p:cNvPr id="3" name="Content Placeholder 2"/>
          <p:cNvSpPr>
            <a:spLocks noGrp="1"/>
          </p:cNvSpPr>
          <p:nvPr>
            <p:ph idx="1"/>
          </p:nvPr>
        </p:nvSpPr>
        <p:spPr>
          <a:xfrm>
            <a:off x="549275" y="1600201"/>
            <a:ext cx="8356600" cy="5114924"/>
          </a:xfrm>
        </p:spPr>
        <p:txBody>
          <a:bodyPr/>
          <a:lstStyle/>
          <a:p>
            <a:r>
              <a:rPr lang="en-US" dirty="0" smtClean="0"/>
              <a:t>Modern era administration has more role than policy implementation. administration also has </a:t>
            </a:r>
            <a:r>
              <a:rPr lang="en-US" dirty="0"/>
              <a:t>an essential influence at the stage of </a:t>
            </a:r>
            <a:r>
              <a:rPr lang="en-US" dirty="0" smtClean="0"/>
              <a:t>policy-making, </a:t>
            </a:r>
            <a:r>
              <a:rPr lang="en-US" dirty="0"/>
              <a:t>for instance by</a:t>
            </a:r>
          </a:p>
          <a:p>
            <a:r>
              <a:rPr lang="en-US" dirty="0"/>
              <a:t>(a</a:t>
            </a:r>
            <a:r>
              <a:rPr lang="en-US" dirty="0" smtClean="0"/>
              <a:t>) unofficially </a:t>
            </a:r>
            <a:r>
              <a:rPr lang="en-US" dirty="0"/>
              <a:t>initiating or even </a:t>
            </a:r>
            <a:r>
              <a:rPr lang="en-US" dirty="0" smtClean="0"/>
              <a:t>pre]-</a:t>
            </a:r>
            <a:r>
              <a:rPr lang="en-US" dirty="0"/>
              <a:t>formulating parliamentary motions, </a:t>
            </a:r>
          </a:p>
          <a:p>
            <a:r>
              <a:rPr lang="en-US" dirty="0"/>
              <a:t>(b</a:t>
            </a:r>
            <a:r>
              <a:rPr lang="en-US" dirty="0" smtClean="0"/>
              <a:t>)commenting </a:t>
            </a:r>
            <a:r>
              <a:rPr lang="en-US" dirty="0"/>
              <a:t>on political initiatives,</a:t>
            </a:r>
          </a:p>
          <a:p>
            <a:r>
              <a:rPr lang="en-US" dirty="0"/>
              <a:t>(c) </a:t>
            </a:r>
            <a:r>
              <a:rPr lang="en-US" dirty="0" smtClean="0"/>
              <a:t>playing </a:t>
            </a:r>
            <a:r>
              <a:rPr lang="en-US" dirty="0"/>
              <a:t>the leading part in the drafting of legal texts, and</a:t>
            </a:r>
          </a:p>
          <a:p>
            <a:r>
              <a:rPr lang="en-US" dirty="0"/>
              <a:t>(d</a:t>
            </a:r>
            <a:r>
              <a:rPr lang="en-US" dirty="0" smtClean="0"/>
              <a:t>)exerting </a:t>
            </a:r>
            <a:r>
              <a:rPr lang="en-US" dirty="0"/>
              <a:t>an influence on the preparation of the annual budget bill. </a:t>
            </a:r>
          </a:p>
        </p:txBody>
      </p:sp>
    </p:spTree>
    <p:extLst>
      <p:ext uri="{BB962C8B-B14F-4D97-AF65-F5344CB8AC3E}">
        <p14:creationId xmlns:p14="http://schemas.microsoft.com/office/powerpoint/2010/main" xmlns="" val="8483917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Relationship....</a:t>
            </a:r>
            <a:endParaRPr lang="en-US" dirty="0"/>
          </a:p>
        </p:txBody>
      </p:sp>
      <p:sp>
        <p:nvSpPr>
          <p:cNvPr id="3" name="Content Placeholder 2"/>
          <p:cNvSpPr>
            <a:spLocks noGrp="1"/>
          </p:cNvSpPr>
          <p:nvPr>
            <p:ph idx="1"/>
          </p:nvPr>
        </p:nvSpPr>
        <p:spPr>
          <a:xfrm>
            <a:off x="549275" y="1600201"/>
            <a:ext cx="8356600" cy="5114924"/>
          </a:xfrm>
        </p:spPr>
        <p:txBody>
          <a:bodyPr/>
          <a:lstStyle/>
          <a:p>
            <a:r>
              <a:rPr lang="en-US" dirty="0" smtClean="0"/>
              <a:t>Economically motivated New public Management Theory describe it as Principal /Agent Theory where Principal represent politics and Agent represent Administration. In this Theory, </a:t>
            </a:r>
            <a:r>
              <a:rPr lang="en-US" dirty="0"/>
              <a:t>politics </a:t>
            </a:r>
            <a:r>
              <a:rPr lang="en-US" dirty="0" smtClean="0"/>
              <a:t>as </a:t>
            </a:r>
            <a:r>
              <a:rPr lang="en-US" dirty="0"/>
              <a:t>the </a:t>
            </a:r>
            <a:r>
              <a:rPr lang="en-US" dirty="0" smtClean="0"/>
              <a:t>“</a:t>
            </a:r>
            <a:r>
              <a:rPr lang="en-US" dirty="0"/>
              <a:t>principal” concludes agreements with the </a:t>
            </a:r>
            <a:r>
              <a:rPr lang="en-US" dirty="0" smtClean="0"/>
              <a:t>administration </a:t>
            </a:r>
            <a:r>
              <a:rPr lang="en-US" dirty="0"/>
              <a:t>as the </a:t>
            </a:r>
            <a:r>
              <a:rPr lang="en-US" dirty="0" smtClean="0"/>
              <a:t>“agent</a:t>
            </a:r>
            <a:r>
              <a:rPr lang="en-US" dirty="0"/>
              <a:t>” about the services to be </a:t>
            </a:r>
            <a:r>
              <a:rPr lang="en-US" dirty="0" smtClean="0"/>
              <a:t>provided.</a:t>
            </a:r>
            <a:endParaRPr lang="en-US" dirty="0"/>
          </a:p>
          <a:p>
            <a:endParaRPr lang="en-US" dirty="0"/>
          </a:p>
        </p:txBody>
      </p:sp>
    </p:spTree>
    <p:extLst>
      <p:ext uri="{BB962C8B-B14F-4D97-AF65-F5344CB8AC3E}">
        <p14:creationId xmlns:p14="http://schemas.microsoft.com/office/powerpoint/2010/main" xmlns="" val="22095851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Relationship....</a:t>
            </a:r>
            <a:endParaRPr lang="en-US" dirty="0"/>
          </a:p>
        </p:txBody>
      </p:sp>
      <p:sp>
        <p:nvSpPr>
          <p:cNvPr id="3" name="Content Placeholder 2"/>
          <p:cNvSpPr>
            <a:spLocks noGrp="1"/>
          </p:cNvSpPr>
          <p:nvPr>
            <p:ph idx="1"/>
          </p:nvPr>
        </p:nvSpPr>
        <p:spPr>
          <a:xfrm>
            <a:off x="549275" y="1600201"/>
            <a:ext cx="8356600" cy="5114924"/>
          </a:xfrm>
        </p:spPr>
        <p:txBody>
          <a:bodyPr/>
          <a:lstStyle/>
          <a:p>
            <a:r>
              <a:rPr lang="en-US" dirty="0" smtClean="0"/>
              <a:t>Inventory </a:t>
            </a:r>
            <a:r>
              <a:rPr lang="en-US" dirty="0"/>
              <a:t>of NPM instruments: result measurements, reporting </a:t>
            </a:r>
            <a:r>
              <a:rPr lang="en-US" dirty="0" smtClean="0"/>
              <a:t>systems</a:t>
            </a:r>
            <a:r>
              <a:rPr lang="en-US" dirty="0"/>
              <a:t>, rating systems and accreditation </a:t>
            </a:r>
            <a:r>
              <a:rPr lang="en-US" dirty="0" smtClean="0"/>
              <a:t>systems and </a:t>
            </a:r>
            <a:r>
              <a:rPr lang="en-US" dirty="0"/>
              <a:t>similar measures are intended to </a:t>
            </a:r>
            <a:r>
              <a:rPr lang="en-US" dirty="0" smtClean="0"/>
              <a:t>reduce </a:t>
            </a:r>
            <a:r>
              <a:rPr lang="en-US" dirty="0"/>
              <a:t>the information disadvantage of politics, and incentives such as bonus/</a:t>
            </a:r>
            <a:r>
              <a:rPr lang="en-US" dirty="0" err="1" smtClean="0"/>
              <a:t>malus</a:t>
            </a:r>
            <a:r>
              <a:rPr lang="en-US" dirty="0"/>
              <a:t> </a:t>
            </a:r>
            <a:r>
              <a:rPr lang="en-US" dirty="0" smtClean="0"/>
              <a:t>models</a:t>
            </a:r>
            <a:r>
              <a:rPr lang="en-US" dirty="0"/>
              <a:t>, incentive agreements, </a:t>
            </a:r>
            <a:r>
              <a:rPr lang="en-US" dirty="0" smtClean="0"/>
              <a:t>performance -</a:t>
            </a:r>
            <a:r>
              <a:rPr lang="en-US" dirty="0"/>
              <a:t>linked pay, etc., are intended to bring the </a:t>
            </a:r>
            <a:r>
              <a:rPr lang="en-US" dirty="0" smtClean="0"/>
              <a:t>administration’s </a:t>
            </a:r>
            <a:r>
              <a:rPr lang="en-US" dirty="0"/>
              <a:t>interests into line with those of politics. In this way, NPM severs </a:t>
            </a:r>
            <a:r>
              <a:rPr lang="en-US" dirty="0" smtClean="0"/>
              <a:t>the informal </a:t>
            </a:r>
            <a:r>
              <a:rPr lang="en-US" dirty="0"/>
              <a:t>(opaque) ties between administration </a:t>
            </a:r>
            <a:r>
              <a:rPr lang="en-US" dirty="0" smtClean="0"/>
              <a:t>and politics </a:t>
            </a:r>
            <a:r>
              <a:rPr lang="en-US" dirty="0"/>
              <a:t>but compensates for this </a:t>
            </a:r>
            <a:r>
              <a:rPr lang="en-US" dirty="0" smtClean="0"/>
              <a:t>with </a:t>
            </a:r>
            <a:r>
              <a:rPr lang="en-US" dirty="0" err="1"/>
              <a:t>formalised</a:t>
            </a:r>
            <a:r>
              <a:rPr lang="en-US" dirty="0"/>
              <a:t> reporting and incentive </a:t>
            </a:r>
            <a:r>
              <a:rPr lang="en-US" dirty="0" smtClean="0"/>
              <a:t>systems(</a:t>
            </a:r>
            <a:r>
              <a:rPr lang="en-US" dirty="0" err="1"/>
              <a:t>Schedler</a:t>
            </a:r>
            <a:r>
              <a:rPr lang="en-US" dirty="0"/>
              <a:t> </a:t>
            </a:r>
            <a:r>
              <a:rPr lang="en-US" dirty="0" err="1" smtClean="0"/>
              <a:t>andProeller</a:t>
            </a:r>
            <a:r>
              <a:rPr lang="en-US" dirty="0" smtClean="0"/>
              <a:t> </a:t>
            </a:r>
            <a:r>
              <a:rPr lang="en-US" dirty="0"/>
              <a:t>2000: 83 </a:t>
            </a:r>
            <a:r>
              <a:rPr lang="en-US" dirty="0" err="1" smtClean="0"/>
              <a:t>ff</a:t>
            </a:r>
            <a:r>
              <a:rPr lang="en-US" dirty="0" smtClean="0"/>
              <a:t>-</a:t>
            </a:r>
            <a:endParaRPr lang="en-US" dirty="0"/>
          </a:p>
          <a:p>
            <a:endParaRPr lang="en-US" dirty="0"/>
          </a:p>
        </p:txBody>
      </p:sp>
    </p:spTree>
    <p:extLst>
      <p:ext uri="{BB962C8B-B14F-4D97-AF65-F5344CB8AC3E}">
        <p14:creationId xmlns:p14="http://schemas.microsoft.com/office/powerpoint/2010/main" xmlns="" val="38840465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Relationship....</a:t>
            </a:r>
            <a:endParaRPr lang="en-US" dirty="0"/>
          </a:p>
        </p:txBody>
      </p:sp>
      <p:sp>
        <p:nvSpPr>
          <p:cNvPr id="3" name="Content Placeholder 2"/>
          <p:cNvSpPr>
            <a:spLocks noGrp="1"/>
          </p:cNvSpPr>
          <p:nvPr>
            <p:ph idx="1"/>
          </p:nvPr>
        </p:nvSpPr>
        <p:spPr>
          <a:xfrm>
            <a:off x="549275" y="1600201"/>
            <a:ext cx="8356600" cy="5114924"/>
          </a:xfrm>
        </p:spPr>
        <p:txBody>
          <a:bodyPr/>
          <a:lstStyle/>
          <a:p>
            <a:r>
              <a:rPr lang="en-US" dirty="0" err="1" smtClean="0"/>
              <a:t>Paullitt</a:t>
            </a:r>
            <a:r>
              <a:rPr lang="en-US" dirty="0" smtClean="0"/>
              <a:t> and </a:t>
            </a:r>
            <a:r>
              <a:rPr lang="en-US" dirty="0" err="1" smtClean="0"/>
              <a:t>Bouckaert</a:t>
            </a:r>
            <a:r>
              <a:rPr lang="en-US" dirty="0" smtClean="0"/>
              <a:t> choose Minister </a:t>
            </a:r>
            <a:r>
              <a:rPr lang="mr-IN" dirty="0" smtClean="0"/>
              <a:t>–</a:t>
            </a:r>
            <a:r>
              <a:rPr lang="en-US" dirty="0" smtClean="0"/>
              <a:t> </a:t>
            </a:r>
            <a:r>
              <a:rPr lang="en-US" dirty="0" err="1" smtClean="0"/>
              <a:t>Mandarian</a:t>
            </a:r>
            <a:r>
              <a:rPr lang="en-US" dirty="0" smtClean="0"/>
              <a:t> model which describe the relation between politics and administration. </a:t>
            </a:r>
            <a:r>
              <a:rPr lang="en-US" dirty="0"/>
              <a:t>They select two distinguishing features for relations </a:t>
            </a:r>
            <a:r>
              <a:rPr lang="en-US" dirty="0" smtClean="0"/>
              <a:t>between ministers </a:t>
            </a:r>
            <a:r>
              <a:rPr lang="en-US" dirty="0" err="1" smtClean="0"/>
              <a:t>andmandarins</a:t>
            </a:r>
            <a:r>
              <a:rPr lang="en-US" dirty="0" smtClean="0"/>
              <a:t> </a:t>
            </a:r>
            <a:r>
              <a:rPr lang="en-US" dirty="0"/>
              <a:t>(officials)</a:t>
            </a:r>
            <a:r>
              <a:rPr lang="en-US" dirty="0" smtClean="0"/>
              <a:t>:– </a:t>
            </a:r>
            <a:endParaRPr lang="en-US" dirty="0"/>
          </a:p>
          <a:p>
            <a:r>
              <a:rPr lang="en-US" dirty="0"/>
              <a:t>degree of </a:t>
            </a:r>
            <a:r>
              <a:rPr lang="en-US" dirty="0" smtClean="0"/>
              <a:t>integration: this </a:t>
            </a:r>
            <a:r>
              <a:rPr lang="en-US" dirty="0"/>
              <a:t>indicates the strength of the integration of the </a:t>
            </a:r>
            <a:r>
              <a:rPr lang="en-US" dirty="0" err="1" smtClean="0"/>
              <a:t>ministers’and</a:t>
            </a:r>
            <a:r>
              <a:rPr lang="en-US" dirty="0" smtClean="0"/>
              <a:t> </a:t>
            </a:r>
            <a:r>
              <a:rPr lang="en-US" dirty="0"/>
              <a:t>officials’ careers. The authors’ thesis states that reforms are easier to implement </a:t>
            </a:r>
            <a:r>
              <a:rPr lang="en-US" dirty="0" smtClean="0"/>
              <a:t>in </a:t>
            </a:r>
            <a:r>
              <a:rPr lang="en-US" dirty="0"/>
              <a:t>integrated systems since both groups have a comparable education/training </a:t>
            </a:r>
            <a:r>
              <a:rPr lang="en-US" dirty="0" smtClean="0"/>
              <a:t>back-ground </a:t>
            </a:r>
            <a:r>
              <a:rPr lang="en-US" dirty="0"/>
              <a:t>and incentive systems</a:t>
            </a:r>
            <a:r>
              <a:rPr lang="en-US" dirty="0" smtClean="0"/>
              <a:t>;– </a:t>
            </a:r>
            <a:endParaRPr lang="en-US" dirty="0"/>
          </a:p>
          <a:p>
            <a:endParaRPr lang="en-US" dirty="0"/>
          </a:p>
          <a:p>
            <a:endParaRPr lang="en-US" dirty="0"/>
          </a:p>
        </p:txBody>
      </p:sp>
    </p:spTree>
    <p:extLst>
      <p:ext uri="{BB962C8B-B14F-4D97-AF65-F5344CB8AC3E}">
        <p14:creationId xmlns:p14="http://schemas.microsoft.com/office/powerpoint/2010/main" xmlns="" val="14732536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Relationship....</a:t>
            </a:r>
            <a:endParaRPr lang="en-US" dirty="0"/>
          </a:p>
        </p:txBody>
      </p:sp>
      <p:sp>
        <p:nvSpPr>
          <p:cNvPr id="3" name="Content Placeholder 2"/>
          <p:cNvSpPr>
            <a:spLocks noGrp="1"/>
          </p:cNvSpPr>
          <p:nvPr>
            <p:ph idx="1"/>
          </p:nvPr>
        </p:nvSpPr>
        <p:spPr>
          <a:xfrm>
            <a:off x="549275" y="1600201"/>
            <a:ext cx="8356600" cy="5114924"/>
          </a:xfrm>
        </p:spPr>
        <p:txBody>
          <a:bodyPr/>
          <a:lstStyle/>
          <a:p>
            <a:r>
              <a:rPr lang="en-US" dirty="0"/>
              <a:t>degree of </a:t>
            </a:r>
            <a:r>
              <a:rPr lang="en-US" dirty="0" err="1"/>
              <a:t>politicisation</a:t>
            </a:r>
            <a:r>
              <a:rPr lang="en-US" dirty="0"/>
              <a:t>: this indicates the strength of the </a:t>
            </a:r>
            <a:r>
              <a:rPr lang="en-US" dirty="0" err="1"/>
              <a:t>politicisation</a:t>
            </a:r>
            <a:r>
              <a:rPr lang="en-US" dirty="0"/>
              <a:t> </a:t>
            </a:r>
            <a:r>
              <a:rPr lang="en-US" dirty="0" smtClean="0"/>
              <a:t>of leading administrative </a:t>
            </a:r>
            <a:r>
              <a:rPr lang="en-US" dirty="0"/>
              <a:t>positions. The authors’ thesis states that reforms are easier to </a:t>
            </a:r>
            <a:r>
              <a:rPr lang="en-US" dirty="0" smtClean="0"/>
              <a:t>implement </a:t>
            </a:r>
            <a:r>
              <a:rPr lang="en-US" dirty="0"/>
              <a:t>in more highly </a:t>
            </a:r>
            <a:r>
              <a:rPr lang="en-US" dirty="0" err="1"/>
              <a:t>politicised</a:t>
            </a:r>
            <a:r>
              <a:rPr lang="en-US" dirty="0"/>
              <a:t> systems since politicians and senior officials </a:t>
            </a:r>
            <a:r>
              <a:rPr lang="en-US" dirty="0" smtClean="0"/>
              <a:t>are more </a:t>
            </a:r>
            <a:r>
              <a:rPr lang="en-US" dirty="0"/>
              <a:t>likely to be in agreement. </a:t>
            </a:r>
            <a:r>
              <a:rPr lang="en-US" dirty="0" smtClean="0"/>
              <a:t>However, </a:t>
            </a:r>
            <a:r>
              <a:rPr lang="en-US" dirty="0"/>
              <a:t>a lower </a:t>
            </a:r>
            <a:r>
              <a:rPr lang="en-US" dirty="0" smtClean="0"/>
              <a:t>degree of </a:t>
            </a:r>
            <a:r>
              <a:rPr lang="en-US" dirty="0" err="1"/>
              <a:t>politicisation</a:t>
            </a:r>
            <a:r>
              <a:rPr lang="en-US" dirty="0"/>
              <a:t> tends </a:t>
            </a:r>
            <a:r>
              <a:rPr lang="en-US" dirty="0" smtClean="0"/>
              <a:t>to lead </a:t>
            </a:r>
            <a:r>
              <a:rPr lang="en-US" dirty="0"/>
              <a:t>to a more stable situation.</a:t>
            </a:r>
          </a:p>
          <a:p>
            <a:endParaRPr lang="en-US" dirty="0"/>
          </a:p>
          <a:p>
            <a:endParaRPr lang="en-US" dirty="0"/>
          </a:p>
        </p:txBody>
      </p:sp>
    </p:spTree>
    <p:extLst>
      <p:ext uri="{BB962C8B-B14F-4D97-AF65-F5344CB8AC3E}">
        <p14:creationId xmlns:p14="http://schemas.microsoft.com/office/powerpoint/2010/main" xmlns="" val="62585507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eeze">
  <a:themeElements>
    <a:clrScheme name="Breeze">
      <a:dk1>
        <a:sysClr val="windowText" lastClr="000000"/>
      </a:dk1>
      <a:lt1>
        <a:sysClr val="window" lastClr="FFFFFF"/>
      </a:lt1>
      <a:dk2>
        <a:srgbClr val="09213B"/>
      </a:dk2>
      <a:lt2>
        <a:srgbClr val="D5EDF4"/>
      </a:lt2>
      <a:accent1>
        <a:srgbClr val="2C7C9F"/>
      </a:accent1>
      <a:accent2>
        <a:srgbClr val="244A58"/>
      </a:accent2>
      <a:accent3>
        <a:srgbClr val="E2751D"/>
      </a:accent3>
      <a:accent4>
        <a:srgbClr val="FFB400"/>
      </a:accent4>
      <a:accent5>
        <a:srgbClr val="7EB606"/>
      </a:accent5>
      <a:accent6>
        <a:srgbClr val="C00000"/>
      </a:accent6>
      <a:hlink>
        <a:srgbClr val="7030A0"/>
      </a:hlink>
      <a:folHlink>
        <a:srgbClr val="00B0F0"/>
      </a:folHlink>
    </a:clrScheme>
    <a:fontScheme name="Breeze">
      <a:majorFont>
        <a:latin typeface="News Gothic MT"/>
        <a:ea typeface=""/>
        <a:cs typeface=""/>
        <a:font script="Jpan" typeface="ＭＳ Ｐゴシック"/>
      </a:majorFont>
      <a:minorFont>
        <a:latin typeface="News Gothic MT"/>
        <a:ea typeface=""/>
        <a:cs typeface=""/>
        <a:font script="Jpan" typeface="ＭＳ Ｐゴシック"/>
      </a:minorFont>
    </a:fontScheme>
    <a:fmtScheme name="Breeze">
      <a:fillStyleLst>
        <a:solidFill>
          <a:schemeClr val="phClr"/>
        </a:solidFill>
        <a:gradFill rotWithShape="1">
          <a:gsLst>
            <a:gs pos="31000">
              <a:schemeClr val="phClr">
                <a:tint val="100000"/>
                <a:shade val="100000"/>
                <a:satMod val="120000"/>
              </a:schemeClr>
            </a:gs>
            <a:gs pos="100000">
              <a:schemeClr val="phClr">
                <a:tint val="50000"/>
                <a:satMod val="150000"/>
              </a:schemeClr>
            </a:gs>
          </a:gsLst>
          <a:lin ang="5400000" scaled="1"/>
        </a:gradFill>
        <a:gradFill rotWithShape="1">
          <a:gsLst>
            <a:gs pos="0">
              <a:schemeClr val="phClr">
                <a:shade val="100000"/>
                <a:satMod val="120000"/>
              </a:schemeClr>
            </a:gs>
            <a:gs pos="69000">
              <a:schemeClr val="phClr">
                <a:tint val="80000"/>
                <a:shade val="100000"/>
                <a:satMod val="150000"/>
              </a:schemeClr>
            </a:gs>
            <a:gs pos="100000">
              <a:schemeClr val="phClr">
                <a:tint val="50000"/>
                <a:shade val="100000"/>
                <a:satMod val="150000"/>
              </a:schemeClr>
            </a:gs>
          </a:gsLst>
          <a:path path="circle">
            <a:fillToRect l="100000" t="100000" r="100000" b="100000"/>
          </a:path>
        </a:gradFill>
      </a:fillStyleLst>
      <a:lnStyleLst>
        <a:ln w="12700" cap="flat" cmpd="sng" algn="ctr">
          <a:solidFill>
            <a:schemeClr val="phClr">
              <a:shade val="95000"/>
              <a:satMod val="105000"/>
            </a:schemeClr>
          </a:solidFill>
          <a:prstDash val="solid"/>
        </a:ln>
        <a:ln w="25400" cap="flat" cmpd="dbl" algn="ctr">
          <a:solidFill>
            <a:schemeClr val="phClr"/>
          </a:solidFill>
          <a:prstDash val="solid"/>
        </a:ln>
        <a:ln w="31750" cap="flat" cmpd="dbl" algn="ctr">
          <a:solidFill>
            <a:schemeClr val="phClr"/>
          </a:solidFill>
          <a:prstDash val="solid"/>
        </a:ln>
      </a:lnStyleLst>
      <a:effectStyleLst>
        <a:effectStyle>
          <a:effectLst/>
        </a:effectStyle>
        <a:effectStyle>
          <a:effectLst>
            <a:outerShdw blurRad="63500" dist="25400" dir="5400000" sx="101000" sy="101000" rotWithShape="0">
              <a:srgbClr val="000000">
                <a:alpha val="40000"/>
              </a:srgbClr>
            </a:outerShdw>
          </a:effectLst>
        </a:effectStyle>
        <a:effectStyle>
          <a:effectLst>
            <a:innerShdw blurRad="127000" dist="25400" dir="13500000">
              <a:srgbClr val="C0C0C0">
                <a:alpha val="75000"/>
              </a:srgbClr>
            </a:innerShdw>
            <a:outerShdw blurRad="88900" dist="25400" dir="5400000" sx="102000" sy="102000" algn="ctr" rotWithShape="0">
              <a:srgbClr val="C0C0C0">
                <a:alpha val="40000"/>
              </a:srgbClr>
            </a:outerShdw>
          </a:effectLst>
          <a:scene3d>
            <a:camera prst="perspectiveLeft" fov="300000"/>
            <a:lightRig rig="soft" dir="l">
              <a:rot lat="0" lon="0" rev="4200000"/>
            </a:lightRig>
          </a:scene3d>
          <a:sp3d extrusionH="38100" prstMaterial="powder">
            <a:bevelT w="50800" h="88900" prst="convex"/>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1">
            <a:duotone>
              <a:schemeClr val="phClr">
                <a:shade val="40000"/>
                <a:satMod val="400000"/>
              </a:schemeClr>
              <a:schemeClr val="phClr">
                <a:tint val="10000"/>
                <a:satMod val="20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Breeze.thmx</Template>
  <TotalTime>1548</TotalTime>
  <Words>1064</Words>
  <Application>Microsoft Macintosh PowerPoint</Application>
  <PresentationFormat>On-screen Show (4:3)</PresentationFormat>
  <Paragraphs>91</Paragraphs>
  <Slides>19</Slides>
  <Notes>1</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Breeze</vt:lpstr>
      <vt:lpstr>The Relationship Between Politics and Bureaucracy</vt:lpstr>
      <vt:lpstr>Outline</vt:lpstr>
      <vt:lpstr>Relationship Between Politics and Bureaucracy</vt:lpstr>
      <vt:lpstr>Relationship Between Politics and Bureaucracy.....</vt:lpstr>
      <vt:lpstr>Relationship....</vt:lpstr>
      <vt:lpstr>Relationship....</vt:lpstr>
      <vt:lpstr>Relationship....</vt:lpstr>
      <vt:lpstr>Relationship....</vt:lpstr>
      <vt:lpstr>Relationship....</vt:lpstr>
      <vt:lpstr>Strength of Nepalese Bureaucracy in political Change</vt:lpstr>
      <vt:lpstr>Issues and Challenges of Nepalese Bureaucracy in Political Change</vt:lpstr>
      <vt:lpstr>Issues and Challenges of Nepalese Bureaucracy in Political Change</vt:lpstr>
      <vt:lpstr>Issues on Institutionalizing Federalism</vt:lpstr>
      <vt:lpstr>What has been done so far</vt:lpstr>
      <vt:lpstr>What has been done so far</vt:lpstr>
      <vt:lpstr>Interface between Politics and Bureaucracy</vt:lpstr>
      <vt:lpstr>Where can we find meeting points</vt:lpstr>
      <vt:lpstr>Where can we find meeting points</vt:lpstr>
      <vt:lpstr>Conclusion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Relationship Between Politics and Bureaucracy</dc:title>
  <dc:creator>Kedar Adhikari</dc:creator>
  <cp:lastModifiedBy>CLINK</cp:lastModifiedBy>
  <cp:revision>46</cp:revision>
  <dcterms:created xsi:type="dcterms:W3CDTF">2017-08-16T14:37:08Z</dcterms:created>
  <dcterms:modified xsi:type="dcterms:W3CDTF">2017-08-22T04:35:47Z</dcterms:modified>
</cp:coreProperties>
</file>