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6" r:id="rId9"/>
    <p:sldId id="260" r:id="rId10"/>
    <p:sldId id="268" r:id="rId11"/>
    <p:sldId id="269" r:id="rId12"/>
    <p:sldId id="267" r:id="rId13"/>
    <p:sldId id="270" r:id="rId14"/>
    <p:sldId id="265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7CE3D-EE8A-4E12-A11A-058B9AD3E6B3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33978-0D97-4716-9B88-9D0F64CBD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1470025"/>
          </a:xfrm>
        </p:spPr>
        <p:txBody>
          <a:bodyPr/>
          <a:lstStyle/>
          <a:p>
            <a:r>
              <a:rPr lang="en-US" b="1" dirty="0" err="1" smtClean="0"/>
              <a:t>Baglung</a:t>
            </a:r>
            <a:r>
              <a:rPr lang="en-US" b="1" dirty="0" smtClean="0"/>
              <a:t> Nagar Water Supply and Sanitation Project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971800"/>
            <a:ext cx="8915400" cy="3276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Project Appraisal </a:t>
            </a:r>
          </a:p>
          <a:p>
            <a:endParaRPr lang="en-US" sz="4400" b="1" dirty="0">
              <a:solidFill>
                <a:srgbClr val="0070C0"/>
              </a:solidFill>
            </a:endParaRPr>
          </a:p>
          <a:p>
            <a:r>
              <a:rPr lang="en-US" sz="4400" b="1" dirty="0" smtClean="0">
                <a:solidFill>
                  <a:srgbClr val="0070C0"/>
                </a:solidFill>
              </a:rPr>
              <a:t>Group work</a:t>
            </a:r>
            <a:endParaRPr lang="en-US" sz="4400" b="1" dirty="0" smtClean="0">
              <a:solidFill>
                <a:srgbClr val="0070C0"/>
              </a:solidFill>
            </a:endParaRPr>
          </a:p>
          <a:p>
            <a:endParaRPr lang="en-US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Technical Analysis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3820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Available Sources: </a:t>
            </a:r>
          </a:p>
          <a:p>
            <a:pPr marL="2743200" lvl="5" indent="-45720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Dundiya</a:t>
            </a:r>
            <a:r>
              <a:rPr lang="en-US" dirty="0" smtClean="0"/>
              <a:t> </a:t>
            </a:r>
            <a:r>
              <a:rPr lang="en-US" dirty="0" err="1" smtClean="0"/>
              <a:t>Khola</a:t>
            </a:r>
            <a:r>
              <a:rPr lang="en-US" dirty="0" smtClean="0"/>
              <a:t>  ( 130-150 </a:t>
            </a:r>
            <a:r>
              <a:rPr lang="en-US" dirty="0" err="1" smtClean="0"/>
              <a:t>lps</a:t>
            </a:r>
            <a:r>
              <a:rPr lang="en-US" dirty="0" smtClean="0"/>
              <a:t>, Social conflict )</a:t>
            </a:r>
          </a:p>
          <a:p>
            <a:pPr marL="2743200" lvl="5" indent="-45720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Kaligandaki</a:t>
            </a:r>
            <a:r>
              <a:rPr lang="en-US" dirty="0" smtClean="0"/>
              <a:t> River ( unlimited discharge, Black water, High investment cost, double stage lift)</a:t>
            </a:r>
          </a:p>
          <a:p>
            <a:pPr marL="2743200" lvl="5" indent="-45720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Kathekhola</a:t>
            </a:r>
            <a:r>
              <a:rPr lang="en-US" dirty="0" smtClean="0"/>
              <a:t> </a:t>
            </a:r>
            <a:r>
              <a:rPr lang="en-US" dirty="0" err="1" smtClean="0"/>
              <a:t>Gaudakot</a:t>
            </a:r>
            <a:r>
              <a:rPr lang="en-US" dirty="0" smtClean="0"/>
              <a:t> ( 130- 150 </a:t>
            </a:r>
            <a:r>
              <a:rPr lang="en-US" dirty="0" err="1" smtClean="0"/>
              <a:t>lps</a:t>
            </a:r>
            <a:r>
              <a:rPr lang="en-US" dirty="0" smtClean="0"/>
              <a:t>, 250m head, feasible source)</a:t>
            </a:r>
          </a:p>
          <a:p>
            <a:r>
              <a:rPr lang="en-US" dirty="0" smtClean="0"/>
              <a:t>Design Parameter: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Sump well at </a:t>
            </a:r>
            <a:r>
              <a:rPr lang="en-US" dirty="0" err="1" smtClean="0"/>
              <a:t>Kathekhola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Total Head - 223m ( Single Stage pumping)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Sump well to Treatment Plant Distance - 350m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Pump capacity - 60 HP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Operational Time – 24 hr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Pumping Rate – 14 </a:t>
            </a:r>
            <a:r>
              <a:rPr lang="en-US" dirty="0" err="1" smtClean="0"/>
              <a:t>lps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Diesel Generator – 1 no.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Transformer 100 KVA – 1 no.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Technical Analysis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Operation Technology 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Skilled Manpower</a:t>
            </a:r>
          </a:p>
          <a:p>
            <a:pPr lvl="4">
              <a:buFont typeface="Wingdings" pitchFamily="2" charset="2"/>
              <a:buChar char="Ø"/>
            </a:pPr>
            <a:r>
              <a:rPr lang="en-US" dirty="0" smtClean="0"/>
              <a:t> Engineer/ Manager			- 1no.</a:t>
            </a:r>
          </a:p>
          <a:p>
            <a:pPr lvl="4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Plant Supervisor/ Mechanical Overseer	- 1 no.</a:t>
            </a:r>
          </a:p>
          <a:p>
            <a:pPr lvl="4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Pump Operator			- 2 no.</a:t>
            </a:r>
          </a:p>
          <a:p>
            <a:pPr lvl="4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Plumber 				- 1 no.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Maintenance cost	- NRs. 6,85,415.00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Operational cost 	- NRs. 75,17,260.00</a:t>
            </a:r>
          </a:p>
          <a:p>
            <a:pPr lvl="4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Financial </a:t>
            </a:r>
            <a:r>
              <a:rPr lang="en-US" sz="4000" b="1" dirty="0" smtClean="0">
                <a:solidFill>
                  <a:srgbClr val="0070C0"/>
                </a:solidFill>
              </a:rPr>
              <a:t>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562600"/>
          </a:xfrm>
        </p:spPr>
        <p:txBody>
          <a:bodyPr/>
          <a:lstStyle/>
          <a:p>
            <a:r>
              <a:rPr lang="en-US" dirty="0" smtClean="0"/>
              <a:t>Investment cost :  NRs. 9,13,88,750.00</a:t>
            </a:r>
          </a:p>
          <a:p>
            <a:pPr>
              <a:buNone/>
            </a:pPr>
            <a:r>
              <a:rPr lang="en-US" dirty="0" smtClean="0"/>
              <a:t>		- Government – NRs. 6,39,72,125.00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			(70% of Total Cost)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- Users	      - NRs. 2,74,16,625.00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sz="2400" dirty="0" smtClean="0"/>
              <a:t>( Cash 10%,  kind contribution 20% of Total Cost)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Willingness and commitment of investment from WUSC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	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Maintenance cost	- NRs. 6,85,415.00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Operational cost 	- NRs. </a:t>
            </a:r>
            <a:r>
              <a:rPr lang="en-US" dirty="0" smtClean="0">
                <a:solidFill>
                  <a:prstClr val="black"/>
                </a:solidFill>
              </a:rPr>
              <a:t>75,17,260.00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Financial Analysis </a:t>
            </a:r>
            <a:r>
              <a:rPr lang="en-US" sz="4000" b="1" dirty="0" err="1" smtClean="0">
                <a:solidFill>
                  <a:srgbClr val="0070C0"/>
                </a:solidFill>
              </a:rPr>
              <a:t>contd</a:t>
            </a:r>
            <a:r>
              <a:rPr lang="en-US" sz="4000" b="1" dirty="0" smtClean="0">
                <a:solidFill>
                  <a:srgbClr val="0070C0"/>
                </a:solidFill>
              </a:rPr>
              <a:t>….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Affordability </a:t>
            </a:r>
          </a:p>
          <a:p>
            <a:pPr lvl="1"/>
            <a:r>
              <a:rPr lang="en-US" dirty="0" smtClean="0"/>
              <a:t> Income from New Connection- NRs. 21,010.00 (5000 refundable)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 Tariff per Month per HH – NRs. 218.00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 Tariff per Year – 218*12*5151= NRs. 1,34,75,016.00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Total Cash inflow: NRs. 1,34,75,016.00</a:t>
            </a:r>
          </a:p>
          <a:p>
            <a:r>
              <a:rPr lang="en-US" dirty="0" smtClean="0"/>
              <a:t>Total cash outflow: NRs. 82,02,675.00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Environmental Aspect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839200" cy="3505200"/>
          </a:xfrm>
        </p:spPr>
        <p:txBody>
          <a:bodyPr/>
          <a:lstStyle/>
          <a:p>
            <a:r>
              <a:rPr lang="en-US" dirty="0" smtClean="0"/>
              <a:t> Population of Project Service area- 41,595 nos.</a:t>
            </a:r>
          </a:p>
          <a:p>
            <a:r>
              <a:rPr lang="en-US" dirty="0" smtClean="0"/>
              <a:t>Threshold less than 10,000- 1,00,000 nos. population as per EPA&amp; EPR Initial Environment Examination (IEE) is required	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Conclusion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3962400"/>
          </a:xfrm>
        </p:spPr>
        <p:txBody>
          <a:bodyPr/>
          <a:lstStyle/>
          <a:p>
            <a:r>
              <a:rPr lang="en-US" dirty="0" smtClean="0"/>
              <a:t>  Technically and Financially feasible</a:t>
            </a:r>
          </a:p>
          <a:p>
            <a:r>
              <a:rPr lang="en-US" dirty="0" smtClean="0"/>
              <a:t>  Requirement of conducting IEE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Conclusion and Recommendation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Water tariff is high for new connection in comparison to present HH connection</a:t>
            </a:r>
          </a:p>
          <a:p>
            <a:r>
              <a:rPr lang="en-US" dirty="0" smtClean="0"/>
              <a:t> </a:t>
            </a:r>
            <a:r>
              <a:rPr lang="en-US" dirty="0" smtClean="0"/>
              <a:t>Population analysis of base year is not realistic</a:t>
            </a:r>
          </a:p>
          <a:p>
            <a:r>
              <a:rPr lang="en-US" dirty="0" smtClean="0"/>
              <a:t> </a:t>
            </a:r>
            <a:r>
              <a:rPr lang="en-US" dirty="0" smtClean="0"/>
              <a:t>Objective is not specific on report</a:t>
            </a:r>
          </a:p>
          <a:p>
            <a:r>
              <a:rPr lang="en-US" dirty="0" smtClean="0"/>
              <a:t>Remuneration is under estimate specially lower staff</a:t>
            </a:r>
          </a:p>
          <a:p>
            <a:r>
              <a:rPr lang="en-US" dirty="0" smtClean="0"/>
              <a:t>Risk analysis of project is not carried ( extra pump)</a:t>
            </a:r>
          </a:p>
          <a:p>
            <a:r>
              <a:rPr lang="en-US" dirty="0" smtClean="0"/>
              <a:t>Institutional linkage with user group/government agencies</a:t>
            </a:r>
          </a:p>
          <a:p>
            <a:r>
              <a:rPr lang="en-US" dirty="0" smtClean="0"/>
              <a:t>Monitoring plan of water quality testing should be made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</a:endParaRP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Thank You</a:t>
            </a:r>
            <a:endParaRPr lang="en-US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1470025"/>
          </a:xfrm>
        </p:spPr>
        <p:txBody>
          <a:bodyPr/>
          <a:lstStyle/>
          <a:p>
            <a:r>
              <a:rPr lang="en-US" b="1" dirty="0" smtClean="0"/>
              <a:t>Group Members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828800"/>
            <a:ext cx="8915400" cy="4419600"/>
          </a:xfrm>
        </p:spPr>
        <p:txBody>
          <a:bodyPr>
            <a:normAutofit lnSpcReduction="10000"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en-US" sz="4400" b="1" dirty="0" err="1" smtClean="0">
                <a:solidFill>
                  <a:srgbClr val="0070C0"/>
                </a:solidFill>
              </a:rPr>
              <a:t>Kanchan</a:t>
            </a:r>
            <a:r>
              <a:rPr lang="en-US" sz="4400" b="1" dirty="0" smtClean="0">
                <a:solidFill>
                  <a:srgbClr val="0070C0"/>
                </a:solidFill>
              </a:rPr>
              <a:t> Kumar </a:t>
            </a:r>
            <a:r>
              <a:rPr lang="en-US" sz="4400" b="1" dirty="0" err="1" smtClean="0">
                <a:solidFill>
                  <a:srgbClr val="0070C0"/>
                </a:solidFill>
              </a:rPr>
              <a:t>Nayak</a:t>
            </a:r>
            <a:endParaRPr lang="en-US" sz="4400" b="1" dirty="0" smtClean="0">
              <a:solidFill>
                <a:srgbClr val="0070C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4400" b="1" dirty="0" err="1" smtClean="0">
                <a:solidFill>
                  <a:srgbClr val="0070C0"/>
                </a:solidFill>
              </a:rPr>
              <a:t>Lok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>
                <a:solidFill>
                  <a:srgbClr val="0070C0"/>
                </a:solidFill>
              </a:rPr>
              <a:t>Bahadur</a:t>
            </a:r>
            <a:r>
              <a:rPr lang="en-US" sz="4400" b="1" dirty="0">
                <a:solidFill>
                  <a:srgbClr val="0070C0"/>
                </a:solidFill>
              </a:rPr>
              <a:t> Bhandari 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4400" b="1" dirty="0" err="1" smtClean="0">
                <a:solidFill>
                  <a:srgbClr val="0070C0"/>
                </a:solidFill>
              </a:rPr>
              <a:t>Purna</a:t>
            </a:r>
            <a:r>
              <a:rPr lang="en-US" sz="4400" b="1" dirty="0" smtClean="0">
                <a:solidFill>
                  <a:srgbClr val="0070C0"/>
                </a:solidFill>
              </a:rPr>
              <a:t> Prasad </a:t>
            </a:r>
            <a:r>
              <a:rPr lang="en-US" sz="4400" b="1" dirty="0" err="1" smtClean="0">
                <a:solidFill>
                  <a:srgbClr val="0070C0"/>
                </a:solidFill>
              </a:rPr>
              <a:t>Upadhyaya</a:t>
            </a:r>
            <a:endParaRPr lang="en-US" sz="4400" b="1" dirty="0" smtClean="0">
              <a:solidFill>
                <a:srgbClr val="0070C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4000" b="1" dirty="0" smtClean="0">
                <a:solidFill>
                  <a:srgbClr val="0070C0"/>
                </a:solidFill>
              </a:rPr>
              <a:t>Ram </a:t>
            </a:r>
            <a:r>
              <a:rPr lang="en-US" sz="4000" b="1" dirty="0" err="1" smtClean="0">
                <a:solidFill>
                  <a:srgbClr val="0070C0"/>
                </a:solidFill>
              </a:rPr>
              <a:t>Sogarath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</a:rPr>
              <a:t>Sah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4000" b="1" dirty="0" err="1" smtClean="0">
                <a:solidFill>
                  <a:srgbClr val="0070C0"/>
                </a:solidFill>
              </a:rPr>
              <a:t>Roshan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</a:rPr>
              <a:t>Neupane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4000" b="1" dirty="0" err="1" smtClean="0">
                <a:solidFill>
                  <a:srgbClr val="0070C0"/>
                </a:solidFill>
              </a:rPr>
              <a:t>Rupak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</a:rPr>
              <a:t>Maharjan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Project Area - Introduction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 smtClean="0"/>
              <a:t> Name of Project: </a:t>
            </a:r>
            <a:r>
              <a:rPr lang="en-US" dirty="0" err="1" smtClean="0"/>
              <a:t>Baglung</a:t>
            </a:r>
            <a:r>
              <a:rPr lang="en-US" dirty="0" smtClean="0"/>
              <a:t> Nagar Water Supply and Sanitation Project (WSSP)</a:t>
            </a:r>
          </a:p>
          <a:p>
            <a:r>
              <a:rPr lang="en-US" dirty="0" smtClean="0"/>
              <a:t>District: </a:t>
            </a:r>
            <a:r>
              <a:rPr lang="en-US" dirty="0" err="1" smtClean="0"/>
              <a:t>Baglung</a:t>
            </a:r>
            <a:endParaRPr lang="en-US" dirty="0" smtClean="0"/>
          </a:p>
          <a:p>
            <a:r>
              <a:rPr lang="en-US" dirty="0" smtClean="0"/>
              <a:t>Municipality: </a:t>
            </a:r>
            <a:r>
              <a:rPr lang="en-US" dirty="0" err="1" smtClean="0"/>
              <a:t>Baglung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Ward No.: 1,2,3 </a:t>
            </a:r>
          </a:p>
          <a:p>
            <a:pPr marL="0" indent="0">
              <a:buNone/>
            </a:pPr>
            <a:r>
              <a:rPr lang="en-US" dirty="0" smtClean="0"/>
              <a:t>           (</a:t>
            </a:r>
            <a:r>
              <a:rPr lang="en-US" dirty="0" err="1" smtClean="0"/>
              <a:t>Baglung</a:t>
            </a:r>
            <a:r>
              <a:rPr lang="en-US" dirty="0" smtClean="0"/>
              <a:t> </a:t>
            </a:r>
            <a:r>
              <a:rPr lang="en-US" dirty="0" smtClean="0"/>
              <a:t>Bazaar </a:t>
            </a:r>
            <a:r>
              <a:rPr lang="en-US" dirty="0" smtClean="0"/>
              <a:t>Area)</a:t>
            </a:r>
          </a:p>
          <a:p>
            <a:r>
              <a:rPr lang="en-US" dirty="0"/>
              <a:t> </a:t>
            </a:r>
            <a:r>
              <a:rPr lang="en-US" dirty="0" smtClean="0"/>
              <a:t>Population : 30300 (2017)</a:t>
            </a:r>
          </a:p>
          <a:p>
            <a:r>
              <a:rPr lang="en-US" dirty="0"/>
              <a:t> </a:t>
            </a:r>
            <a:r>
              <a:rPr lang="en-US" dirty="0" smtClean="0"/>
              <a:t>Household:  5050 (2017)</a:t>
            </a:r>
          </a:p>
          <a:p>
            <a:endParaRPr lang="en-US" dirty="0"/>
          </a:p>
        </p:txBody>
      </p:sp>
      <p:pic>
        <p:nvPicPr>
          <p:cNvPr id="4098" name="Picture 2" descr="C:\Users\Administrator\Desktop\Group work -nasc\IMG_7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36835"/>
            <a:ext cx="4114800" cy="5044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Existing Features of </a:t>
            </a:r>
            <a:r>
              <a:rPr lang="en-US" b="1" dirty="0" err="1" smtClean="0">
                <a:solidFill>
                  <a:srgbClr val="0070C0"/>
                </a:solidFill>
              </a:rPr>
              <a:t>Baglung</a:t>
            </a:r>
            <a:r>
              <a:rPr lang="en-US" b="1" dirty="0" smtClean="0">
                <a:solidFill>
                  <a:srgbClr val="0070C0"/>
                </a:solidFill>
              </a:rPr>
              <a:t> WSP</a:t>
            </a:r>
            <a:br>
              <a:rPr lang="en-US" b="1" dirty="0" smtClean="0">
                <a:solidFill>
                  <a:srgbClr val="0070C0"/>
                </a:solidFill>
              </a:rPr>
            </a:b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1473326"/>
              </p:ext>
            </p:extLst>
          </p:nvPr>
        </p:nvGraphicFramePr>
        <p:xfrm>
          <a:off x="457200" y="914400"/>
          <a:ext cx="8382000" cy="58642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/>
                <a:gridCol w="45720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</a:t>
                      </a:r>
                      <a:r>
                        <a:rPr lang="en-US" sz="2800" baseline="0" dirty="0" smtClean="0"/>
                        <a:t> Household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5050</a:t>
                      </a:r>
                      <a:endParaRPr lang="en-US" sz="2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 Population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30300</a:t>
                      </a:r>
                      <a:endParaRPr lang="en-US" sz="2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Household</a:t>
                      </a:r>
                      <a:r>
                        <a:rPr lang="en-US" sz="2800" baseline="0" dirty="0" smtClean="0"/>
                        <a:t> Connection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3596</a:t>
                      </a:r>
                      <a:endParaRPr lang="en-US" sz="2800" dirty="0"/>
                    </a:p>
                  </a:txBody>
                  <a:tcPr/>
                </a:tc>
              </a:tr>
              <a:tr h="58108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No. of</a:t>
                      </a:r>
                      <a:r>
                        <a:rPr lang="en-US" sz="2800" baseline="0" dirty="0" smtClean="0"/>
                        <a:t> water sources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 </a:t>
                      </a:r>
                      <a:r>
                        <a:rPr lang="en-US" sz="2800" dirty="0" err="1" smtClean="0"/>
                        <a:t>nos</a:t>
                      </a:r>
                      <a:endParaRPr lang="en-US" sz="2800" dirty="0"/>
                    </a:p>
                  </a:txBody>
                  <a:tcPr/>
                </a:tc>
              </a:tr>
              <a:tr h="110023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Capacity of Sources of water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36.5</a:t>
                      </a:r>
                      <a:r>
                        <a:rPr lang="en-US" sz="2800" baseline="0" dirty="0" smtClean="0"/>
                        <a:t> liter per second (31 </a:t>
                      </a:r>
                      <a:r>
                        <a:rPr lang="en-US" sz="2800" baseline="0" dirty="0" err="1" smtClean="0"/>
                        <a:t>lps</a:t>
                      </a:r>
                      <a:r>
                        <a:rPr lang="en-US" sz="2800" baseline="0" dirty="0" smtClean="0"/>
                        <a:t> in dry season)</a:t>
                      </a:r>
                      <a:endParaRPr lang="en-US" sz="2800" dirty="0"/>
                    </a:p>
                  </a:txBody>
                  <a:tcPr/>
                </a:tc>
              </a:tr>
              <a:tr h="69292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Capacity of Treatment  Plant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60 to 65 </a:t>
                      </a:r>
                      <a:r>
                        <a:rPr lang="en-US" sz="2800" dirty="0" err="1" smtClean="0"/>
                        <a:t>lps</a:t>
                      </a:r>
                      <a:endParaRPr lang="en-US" sz="2800" dirty="0"/>
                    </a:p>
                  </a:txBody>
                  <a:tcPr/>
                </a:tc>
              </a:tr>
              <a:tr h="69292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Capacity</a:t>
                      </a:r>
                      <a:r>
                        <a:rPr lang="en-US" sz="2800" baseline="0" dirty="0" smtClean="0"/>
                        <a:t> of RVT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10,00,000</a:t>
                      </a:r>
                      <a:r>
                        <a:rPr lang="en-US" sz="2800" baseline="0" dirty="0" smtClean="0"/>
                        <a:t> liter</a:t>
                      </a:r>
                      <a:endParaRPr lang="en-US" sz="2800" dirty="0"/>
                    </a:p>
                  </a:txBody>
                  <a:tcPr/>
                </a:tc>
              </a:tr>
              <a:tr h="69292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Operation and Management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Baglung</a:t>
                      </a:r>
                      <a:r>
                        <a:rPr lang="en-US" sz="2800" baseline="0" dirty="0" smtClean="0"/>
                        <a:t> Nagar Water Users </a:t>
                      </a:r>
                      <a:r>
                        <a:rPr lang="en-US" sz="2800" baseline="0" dirty="0" smtClean="0"/>
                        <a:t>Committee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Existing Water Supply Plant </a:t>
            </a:r>
            <a:endParaRPr lang="en-US" sz="40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Administrator\Desktop\Group work -nasc\IMG_71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" y="1522671"/>
            <a:ext cx="8915400" cy="5371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Layout Plan of Existing WSP</a:t>
            </a:r>
            <a:endParaRPr lang="en-US" sz="4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dministrator\Desktop\Group work -nasc\IMG_71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8610599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Objective </a:t>
            </a:r>
            <a:r>
              <a:rPr lang="en-US" sz="4000" b="1" dirty="0" smtClean="0">
                <a:solidFill>
                  <a:srgbClr val="0070C0"/>
                </a:solidFill>
              </a:rPr>
              <a:t>of Feasibility Study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458200" cy="3611563"/>
          </a:xfrm>
        </p:spPr>
        <p:txBody>
          <a:bodyPr/>
          <a:lstStyle/>
          <a:p>
            <a:r>
              <a:rPr lang="en-US" dirty="0" smtClean="0"/>
              <a:t> To </a:t>
            </a:r>
            <a:r>
              <a:rPr lang="en-US" dirty="0" smtClean="0"/>
              <a:t>upgrade </a:t>
            </a:r>
            <a:r>
              <a:rPr lang="en-US" dirty="0" smtClean="0"/>
              <a:t>existing water supply system of </a:t>
            </a:r>
            <a:r>
              <a:rPr lang="en-US" dirty="0" err="1" smtClean="0"/>
              <a:t>Baglung</a:t>
            </a:r>
            <a:r>
              <a:rPr lang="en-US" dirty="0" smtClean="0"/>
              <a:t> urban area </a:t>
            </a:r>
            <a:r>
              <a:rPr lang="en-US" dirty="0" smtClean="0"/>
              <a:t>by adding new </a:t>
            </a:r>
            <a:r>
              <a:rPr lang="en-US" dirty="0" smtClean="0"/>
              <a:t>sources to fulfill water demand </a:t>
            </a:r>
            <a:r>
              <a:rPr lang="en-US" dirty="0" smtClean="0"/>
              <a:t>and </a:t>
            </a:r>
            <a:r>
              <a:rPr lang="en-US" dirty="0" smtClean="0"/>
              <a:t>expand distribution system to new demand areas.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Proposed Features</a:t>
            </a: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9352512"/>
              </p:ext>
            </p:extLst>
          </p:nvPr>
        </p:nvGraphicFramePr>
        <p:xfrm>
          <a:off x="76200" y="609600"/>
          <a:ext cx="8915400" cy="610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/>
                <a:gridCol w="60960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 of sources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Kathekhola</a:t>
                      </a:r>
                      <a:r>
                        <a:rPr lang="en-US" sz="2400" dirty="0" smtClean="0"/>
                        <a:t>-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Gaudakot</a:t>
                      </a:r>
                      <a:r>
                        <a:rPr lang="en-US" sz="2400" baseline="0" dirty="0" smtClean="0"/>
                        <a:t> source</a:t>
                      </a:r>
                      <a:endParaRPr lang="en-US" sz="2400" dirty="0"/>
                    </a:p>
                  </a:txBody>
                  <a:tcPr/>
                </a:tc>
              </a:tr>
              <a:tr h="4433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 Discharge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28 </a:t>
                      </a:r>
                      <a:r>
                        <a:rPr lang="en-US" sz="2400" dirty="0" err="1" smtClean="0"/>
                        <a:t>lps</a:t>
                      </a:r>
                      <a:r>
                        <a:rPr lang="en-US" sz="2400" dirty="0" smtClean="0"/>
                        <a:t> by new source</a:t>
                      </a:r>
                      <a:endParaRPr lang="en-US" sz="2400" dirty="0"/>
                    </a:p>
                  </a:txBody>
                  <a:tcPr/>
                </a:tc>
              </a:tr>
              <a:tr h="4294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 Population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41595 </a:t>
                      </a:r>
                      <a:r>
                        <a:rPr lang="en-US" sz="2400" dirty="0" err="1" smtClean="0"/>
                        <a:t>nos</a:t>
                      </a:r>
                      <a:r>
                        <a:rPr lang="en-US" sz="2400" dirty="0" smtClean="0"/>
                        <a:t> </a:t>
                      </a:r>
                    </a:p>
                  </a:txBody>
                  <a:tcPr/>
                </a:tc>
              </a:tr>
              <a:tr h="4917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 Period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 year</a:t>
                      </a:r>
                    </a:p>
                  </a:txBody>
                  <a:tcPr/>
                </a:tc>
              </a:tr>
              <a:tr h="5051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Transmission System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Lift</a:t>
                      </a:r>
                      <a:r>
                        <a:rPr lang="en-US" sz="2400" baseline="0" dirty="0" smtClean="0"/>
                        <a:t> system by pumping 300m uplift head</a:t>
                      </a:r>
                      <a:endParaRPr lang="en-US" sz="2400" dirty="0"/>
                    </a:p>
                  </a:txBody>
                  <a:tcPr/>
                </a:tc>
              </a:tr>
              <a:tr h="8664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New structures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Intake at source, Pumping system, office and guard</a:t>
                      </a:r>
                      <a:r>
                        <a:rPr lang="en-US" sz="2400" baseline="0" dirty="0" smtClean="0"/>
                        <a:t> building, extension of distribution system</a:t>
                      </a:r>
                      <a:endParaRPr lang="en-US" sz="2400" dirty="0"/>
                    </a:p>
                  </a:txBody>
                  <a:tcPr/>
                </a:tc>
              </a:tr>
              <a:tr h="7109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Approach road and Distance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Baglung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Bazaar </a:t>
                      </a:r>
                      <a:r>
                        <a:rPr lang="en-US" sz="2400" baseline="0" dirty="0" smtClean="0"/>
                        <a:t>to </a:t>
                      </a:r>
                      <a:r>
                        <a:rPr lang="en-US" sz="2400" baseline="0" dirty="0" err="1" smtClean="0"/>
                        <a:t>Gaudakot</a:t>
                      </a:r>
                      <a:r>
                        <a:rPr lang="en-US" sz="2400" baseline="0" dirty="0" smtClean="0"/>
                        <a:t>- </a:t>
                      </a:r>
                      <a:r>
                        <a:rPr lang="en-US" sz="2400" baseline="0" dirty="0" err="1" smtClean="0"/>
                        <a:t>Simle</a:t>
                      </a:r>
                      <a:r>
                        <a:rPr lang="en-US" sz="2400" baseline="0" dirty="0" smtClean="0"/>
                        <a:t> Road (300m downhill from existing water supply treatment Plant at </a:t>
                      </a:r>
                      <a:r>
                        <a:rPr lang="en-US" sz="2400" baseline="0" dirty="0" err="1" smtClean="0"/>
                        <a:t>Ratmata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  <a:tr h="48768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Estimated Cost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NRs. 9,13,88,700.00 (70%-</a:t>
                      </a:r>
                      <a:r>
                        <a:rPr lang="en-US" sz="2400" baseline="0" dirty="0" smtClean="0"/>
                        <a:t> Gov. and 30%- User)</a:t>
                      </a:r>
                      <a:endParaRPr lang="en-US" sz="2400" dirty="0"/>
                    </a:p>
                  </a:txBody>
                  <a:tcPr/>
                </a:tc>
              </a:tr>
              <a:tr h="7109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Construction</a:t>
                      </a:r>
                      <a:r>
                        <a:rPr lang="en-US" sz="2400" baseline="0" dirty="0" smtClean="0"/>
                        <a:t> materials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Pipes,</a:t>
                      </a:r>
                      <a:r>
                        <a:rPr lang="en-US" sz="2400" baseline="0" dirty="0" smtClean="0"/>
                        <a:t> fittings, water pump, cement, sand, aggregate, steel reinforcement, pumping system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Demand </a:t>
            </a:r>
            <a:r>
              <a:rPr lang="en-US" sz="4000" b="1" dirty="0" smtClean="0">
                <a:solidFill>
                  <a:srgbClr val="0070C0"/>
                </a:solidFill>
              </a:rPr>
              <a:t>Analysis</a:t>
            </a:r>
            <a:endParaRPr lang="en-US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281181"/>
              </p:ext>
            </p:extLst>
          </p:nvPr>
        </p:nvGraphicFramePr>
        <p:xfrm>
          <a:off x="609600" y="1417639"/>
          <a:ext cx="8382000" cy="42566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0800"/>
                <a:gridCol w="3048000"/>
                <a:gridCol w="2743200"/>
              </a:tblGrid>
              <a:tr h="44960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Item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0" dirty="0" smtClean="0"/>
                        <a:t>Base </a:t>
                      </a:r>
                      <a:r>
                        <a:rPr lang="en-US" sz="2400" b="1" baseline="0" dirty="0" smtClean="0"/>
                        <a:t>Year (2018)</a:t>
                      </a:r>
                      <a:endParaRPr lang="en-US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Design year </a:t>
                      </a:r>
                      <a:r>
                        <a:rPr lang="en-US" sz="2400" b="1" dirty="0" smtClean="0"/>
                        <a:t>(2033)</a:t>
                      </a:r>
                      <a:endParaRPr lang="en-US" sz="2400" b="1" dirty="0"/>
                    </a:p>
                  </a:txBody>
                  <a:tcPr/>
                </a:tc>
              </a:tr>
              <a:tr h="455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Population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30906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41595</a:t>
                      </a:r>
                      <a:endParaRPr lang="en-US" sz="2400" dirty="0"/>
                    </a:p>
                  </a:txBody>
                  <a:tcPr/>
                </a:tc>
              </a:tr>
              <a:tr h="7930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Per Capita Demand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 </a:t>
                      </a:r>
                      <a:r>
                        <a:rPr lang="en-US" sz="2400" dirty="0" err="1" smtClean="0"/>
                        <a:t>lpcd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 </a:t>
                      </a:r>
                      <a:r>
                        <a:rPr lang="en-US" sz="2400" dirty="0" err="1" smtClean="0"/>
                        <a:t>lpcd</a:t>
                      </a:r>
                      <a:endParaRPr lang="en-US" sz="2400" dirty="0"/>
                    </a:p>
                  </a:txBody>
                  <a:tcPr/>
                </a:tc>
              </a:tr>
              <a:tr h="84971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 Water Demand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39.35 </a:t>
                      </a:r>
                      <a:r>
                        <a:rPr lang="en-US" sz="2400" dirty="0" err="1" smtClean="0"/>
                        <a:t>lps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58.84lps</a:t>
                      </a:r>
                      <a:endParaRPr lang="en-US" sz="2400" dirty="0"/>
                    </a:p>
                  </a:txBody>
                  <a:tcPr/>
                </a:tc>
              </a:tr>
              <a:tr h="84971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Existing</a:t>
                      </a:r>
                      <a:r>
                        <a:rPr lang="en-US" sz="2400" baseline="0" dirty="0" smtClean="0"/>
                        <a:t> Water Supply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36.5  </a:t>
                      </a:r>
                      <a:r>
                        <a:rPr lang="en-US" sz="2400" dirty="0" err="1" smtClean="0"/>
                        <a:t>lps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smtClean="0"/>
                        <a:t>(31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lps</a:t>
                      </a:r>
                      <a:r>
                        <a:rPr lang="en-US" sz="2400" baseline="0" dirty="0" smtClean="0"/>
                        <a:t> at Dry months)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84971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Demand</a:t>
                      </a:r>
                      <a:r>
                        <a:rPr lang="en-US" sz="2400" baseline="0" dirty="0" smtClean="0"/>
                        <a:t> deficit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8.35 </a:t>
                      </a:r>
                      <a:r>
                        <a:rPr lang="en-US" sz="2400" dirty="0" err="1" smtClean="0"/>
                        <a:t>lps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27.84 </a:t>
                      </a:r>
                      <a:r>
                        <a:rPr lang="en-US" sz="2400" dirty="0" err="1" smtClean="0"/>
                        <a:t>lps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608</Words>
  <Application>Microsoft Office PowerPoint</Application>
  <PresentationFormat>On-screen Show (4:3)</PresentationFormat>
  <Paragraphs>148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Baglung Nagar Water Supply and Sanitation Project </vt:lpstr>
      <vt:lpstr>Group Members</vt:lpstr>
      <vt:lpstr>Project Area - Introduction</vt:lpstr>
      <vt:lpstr> Existing Features of Baglung WSP </vt:lpstr>
      <vt:lpstr>Existing Water Supply Plant </vt:lpstr>
      <vt:lpstr>Layout Plan of Existing WSP</vt:lpstr>
      <vt:lpstr> Objective of Feasibility Study</vt:lpstr>
      <vt:lpstr>Proposed Features</vt:lpstr>
      <vt:lpstr>Demand Analysis</vt:lpstr>
      <vt:lpstr>Technical Analysis</vt:lpstr>
      <vt:lpstr>Technical Analysis</vt:lpstr>
      <vt:lpstr>Financial Analysis</vt:lpstr>
      <vt:lpstr>Financial Analysis contd….</vt:lpstr>
      <vt:lpstr>Environmental Aspect</vt:lpstr>
      <vt:lpstr>Conclusion</vt:lpstr>
      <vt:lpstr>Conclusion and Recommendation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Baglung Nagar Water Supply and Sanitation Project</dc:title>
  <dc:creator>Administrator</dc:creator>
  <cp:lastModifiedBy>Administrator</cp:lastModifiedBy>
  <cp:revision>36</cp:revision>
  <dcterms:created xsi:type="dcterms:W3CDTF">2018-05-14T08:53:59Z</dcterms:created>
  <dcterms:modified xsi:type="dcterms:W3CDTF">2018-05-15T06:21:41Z</dcterms:modified>
</cp:coreProperties>
</file>