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13" r:id="rId1"/>
  </p:sldMasterIdLst>
  <p:notesMasterIdLst>
    <p:notesMasterId r:id="rId29"/>
  </p:notesMasterIdLst>
  <p:handoutMasterIdLst>
    <p:handoutMasterId r:id="rId30"/>
  </p:handoutMasterIdLst>
  <p:sldIdLst>
    <p:sldId id="537" r:id="rId2"/>
    <p:sldId id="541" r:id="rId3"/>
    <p:sldId id="739" r:id="rId4"/>
    <p:sldId id="648" r:id="rId5"/>
    <p:sldId id="654" r:id="rId6"/>
    <p:sldId id="656" r:id="rId7"/>
    <p:sldId id="649" r:id="rId8"/>
    <p:sldId id="650" r:id="rId9"/>
    <p:sldId id="644" r:id="rId10"/>
    <p:sldId id="646" r:id="rId11"/>
    <p:sldId id="659" r:id="rId12"/>
    <p:sldId id="660" r:id="rId13"/>
    <p:sldId id="661" r:id="rId14"/>
    <p:sldId id="662" r:id="rId15"/>
    <p:sldId id="685" r:id="rId16"/>
    <p:sldId id="688" r:id="rId17"/>
    <p:sldId id="692" r:id="rId18"/>
    <p:sldId id="694" r:id="rId19"/>
    <p:sldId id="696" r:id="rId20"/>
    <p:sldId id="700" r:id="rId21"/>
    <p:sldId id="680" r:id="rId22"/>
    <p:sldId id="664" r:id="rId23"/>
    <p:sldId id="666" r:id="rId24"/>
    <p:sldId id="741" r:id="rId25"/>
    <p:sldId id="668" r:id="rId26"/>
    <p:sldId id="672" r:id="rId27"/>
    <p:sldId id="742" r:id="rId28"/>
  </p:sldIdLst>
  <p:sldSz cx="9144000" cy="6858000" type="screen4x3"/>
  <p:notesSz cx="6953250" cy="9234488"/>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CC3300"/>
    <a:srgbClr val="CC0000"/>
    <a:srgbClr val="CCFF99"/>
    <a:srgbClr val="F2F2F2"/>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35" autoAdjust="0"/>
    <p:restoredTop sz="94660"/>
  </p:normalViewPr>
  <p:slideViewPr>
    <p:cSldViewPr>
      <p:cViewPr>
        <p:scale>
          <a:sx n="100" d="100"/>
          <a:sy n="100" d="100"/>
        </p:scale>
        <p:origin x="-984" y="-2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78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9442" name="Rectangle 2"/>
          <p:cNvSpPr>
            <a:spLocks noGrp="1" noChangeArrowheads="1"/>
          </p:cNvSpPr>
          <p:nvPr>
            <p:ph type="hdr" sz="quarter"/>
          </p:nvPr>
        </p:nvSpPr>
        <p:spPr bwMode="auto">
          <a:xfrm>
            <a:off x="0" y="0"/>
            <a:ext cx="3013075" cy="461963"/>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189443" name="Rectangle 3"/>
          <p:cNvSpPr>
            <a:spLocks noGrp="1" noChangeArrowheads="1"/>
          </p:cNvSpPr>
          <p:nvPr>
            <p:ph type="dt" sz="quarter" idx="1"/>
          </p:nvPr>
        </p:nvSpPr>
        <p:spPr bwMode="auto">
          <a:xfrm>
            <a:off x="3938588" y="0"/>
            <a:ext cx="3013075" cy="461963"/>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89444" name="Rectangle 4"/>
          <p:cNvSpPr>
            <a:spLocks noGrp="1" noChangeArrowheads="1"/>
          </p:cNvSpPr>
          <p:nvPr>
            <p:ph type="ftr" sz="quarter" idx="2"/>
          </p:nvPr>
        </p:nvSpPr>
        <p:spPr bwMode="auto">
          <a:xfrm>
            <a:off x="0" y="8770938"/>
            <a:ext cx="3013075" cy="461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189445" name="Rectangle 5"/>
          <p:cNvSpPr>
            <a:spLocks noGrp="1" noChangeArrowheads="1"/>
          </p:cNvSpPr>
          <p:nvPr>
            <p:ph type="sldNum" sz="quarter" idx="3"/>
          </p:nvPr>
        </p:nvSpPr>
        <p:spPr bwMode="auto">
          <a:xfrm>
            <a:off x="3938588" y="8770938"/>
            <a:ext cx="3013075" cy="461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A0E3ED35-BE72-4F23-BAA7-7A44FFE15037}" type="slidenum">
              <a:rPr lang="en-US"/>
              <a:pPr>
                <a:defRPr/>
              </a:pPr>
              <a:t>‹#›</a:t>
            </a:fld>
            <a:endParaRPr lang="en-US"/>
          </a:p>
        </p:txBody>
      </p:sp>
    </p:spTree>
    <p:extLst>
      <p:ext uri="{BB962C8B-B14F-4D97-AF65-F5344CB8AC3E}">
        <p14:creationId xmlns:p14="http://schemas.microsoft.com/office/powerpoint/2010/main" val="4402473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013075" cy="461963"/>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defTabSz="925513">
              <a:defRPr sz="1200"/>
            </a:lvl1pPr>
          </a:lstStyle>
          <a:p>
            <a:pPr>
              <a:defRPr/>
            </a:pPr>
            <a:endParaRPr lang="en-US"/>
          </a:p>
        </p:txBody>
      </p:sp>
      <p:sp>
        <p:nvSpPr>
          <p:cNvPr id="6147" name="Rectangle 3"/>
          <p:cNvSpPr>
            <a:spLocks noGrp="1" noChangeArrowheads="1"/>
          </p:cNvSpPr>
          <p:nvPr>
            <p:ph type="dt" idx="1"/>
          </p:nvPr>
        </p:nvSpPr>
        <p:spPr bwMode="auto">
          <a:xfrm>
            <a:off x="3938588" y="0"/>
            <a:ext cx="3013075" cy="461963"/>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lvl1pPr algn="r" defTabSz="925513">
              <a:defRPr sz="1200"/>
            </a:lvl1pPr>
          </a:lstStyle>
          <a:p>
            <a:pPr>
              <a:defRPr/>
            </a:pPr>
            <a:endParaRPr lang="en-US"/>
          </a:p>
        </p:txBody>
      </p:sp>
      <p:sp>
        <p:nvSpPr>
          <p:cNvPr id="106500" name="Rectangle 4"/>
          <p:cNvSpPr>
            <a:spLocks noGrp="1" noRot="1" noChangeAspect="1" noChangeArrowheads="1" noTextEdit="1"/>
          </p:cNvSpPr>
          <p:nvPr>
            <p:ph type="sldImg" idx="2"/>
          </p:nvPr>
        </p:nvSpPr>
        <p:spPr bwMode="auto">
          <a:xfrm>
            <a:off x="1168400" y="692150"/>
            <a:ext cx="4618038" cy="3463925"/>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95325" y="4386263"/>
            <a:ext cx="5562600" cy="4156075"/>
          </a:xfrm>
          <a:prstGeom prst="rect">
            <a:avLst/>
          </a:prstGeom>
          <a:noFill/>
          <a:ln w="9525">
            <a:noFill/>
            <a:miter lim="800000"/>
            <a:headEnd/>
            <a:tailEnd/>
          </a:ln>
          <a:effectLst/>
        </p:spPr>
        <p:txBody>
          <a:bodyPr vert="horz" wrap="square" lIns="92501" tIns="46250" rIns="92501" bIns="4625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8770938"/>
            <a:ext cx="3013075" cy="461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defTabSz="925513">
              <a:defRPr sz="1200"/>
            </a:lvl1pPr>
          </a:lstStyle>
          <a:p>
            <a:pPr>
              <a:defRPr/>
            </a:pPr>
            <a:endParaRPr lang="en-US"/>
          </a:p>
        </p:txBody>
      </p:sp>
      <p:sp>
        <p:nvSpPr>
          <p:cNvPr id="6151" name="Rectangle 7"/>
          <p:cNvSpPr>
            <a:spLocks noGrp="1" noChangeArrowheads="1"/>
          </p:cNvSpPr>
          <p:nvPr>
            <p:ph type="sldNum" sz="quarter" idx="5"/>
          </p:nvPr>
        </p:nvSpPr>
        <p:spPr bwMode="auto">
          <a:xfrm>
            <a:off x="3938588" y="8770938"/>
            <a:ext cx="3013075" cy="461962"/>
          </a:xfrm>
          <a:prstGeom prst="rect">
            <a:avLst/>
          </a:prstGeom>
          <a:noFill/>
          <a:ln w="9525">
            <a:noFill/>
            <a:miter lim="800000"/>
            <a:headEnd/>
            <a:tailEnd/>
          </a:ln>
          <a:effectLst/>
        </p:spPr>
        <p:txBody>
          <a:bodyPr vert="horz" wrap="square" lIns="92501" tIns="46250" rIns="92501" bIns="46250" numCol="1" anchor="b" anchorCtr="0" compatLnSpc="1">
            <a:prstTxWarp prst="textNoShape">
              <a:avLst/>
            </a:prstTxWarp>
          </a:bodyPr>
          <a:lstStyle>
            <a:lvl1pPr algn="r" defTabSz="925513">
              <a:defRPr sz="1200"/>
            </a:lvl1pPr>
          </a:lstStyle>
          <a:p>
            <a:pPr>
              <a:defRPr/>
            </a:pPr>
            <a:fld id="{E49C79EA-218D-4985-8090-55A581A332E8}" type="slidenum">
              <a:rPr lang="en-US"/>
              <a:pPr>
                <a:defRPr/>
              </a:pPr>
              <a:t>‹#›</a:t>
            </a:fld>
            <a:endParaRPr lang="en-US"/>
          </a:p>
        </p:txBody>
      </p:sp>
    </p:spTree>
    <p:extLst>
      <p:ext uri="{BB962C8B-B14F-4D97-AF65-F5344CB8AC3E}">
        <p14:creationId xmlns:p14="http://schemas.microsoft.com/office/powerpoint/2010/main" val="55946681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49C79EA-218D-4985-8090-55A581A332E8}" type="slidenum">
              <a:rPr lang="en-US" smtClean="0"/>
              <a:pPr>
                <a:defRPr/>
              </a:pPr>
              <a:t>1</a:t>
            </a:fld>
            <a:endParaRPr lang="en-US"/>
          </a:p>
        </p:txBody>
      </p:sp>
    </p:spTree>
    <p:extLst>
      <p:ext uri="{BB962C8B-B14F-4D97-AF65-F5344CB8AC3E}">
        <p14:creationId xmlns:p14="http://schemas.microsoft.com/office/powerpoint/2010/main" val="26757572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TT" smtClean="0"/>
              <a:t>Rothwell (2005) describes performance as, “outcomes, results or accomplishments.”  This is a </a:t>
            </a:r>
            <a:r>
              <a:rPr lang="en-TT" b="1" smtClean="0"/>
              <a:t>simple yet profound concept</a:t>
            </a:r>
            <a:r>
              <a:rPr lang="en-TT" smtClean="0"/>
              <a:t>.  When all has been said, the question that remains to be asked is, </a:t>
            </a:r>
            <a:r>
              <a:rPr lang="en-TT" b="1" smtClean="0"/>
              <a:t>“What have we accomplished</a:t>
            </a:r>
            <a:r>
              <a:rPr lang="en-TT" smtClean="0"/>
              <a:t>?”  I want to suggest that a key facet of our role as managers and supervisors in the Public Service is to ensure that at the end of the day, some positive results have been accomplished, results that contribute to improving the lives of the average citizen.  </a:t>
            </a:r>
            <a:endParaRPr lang="en-US" smtClean="0"/>
          </a:p>
          <a:p>
            <a:r>
              <a:rPr lang="en-TT" smtClean="0"/>
              <a:t> </a:t>
            </a:r>
            <a:endParaRPr lang="en-US" smtClean="0"/>
          </a:p>
          <a:p>
            <a:endParaRPr lang="en-US" smtClean="0"/>
          </a:p>
        </p:txBody>
      </p:sp>
      <p:sp>
        <p:nvSpPr>
          <p:cNvPr id="419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eaLnBrk="0" hangingPunct="0">
              <a:defRPr sz="2400">
                <a:solidFill>
                  <a:schemeClr val="tx1"/>
                </a:solidFill>
                <a:latin typeface="Tahoma" panose="020B0604030504040204" pitchFamily="34" charset="0"/>
              </a:defRPr>
            </a:lvl1pPr>
            <a:lvl2pPr marL="742950" indent="-285750" defTabSz="944563" eaLnBrk="0" hangingPunct="0">
              <a:defRPr sz="2400">
                <a:solidFill>
                  <a:schemeClr val="tx1"/>
                </a:solidFill>
                <a:latin typeface="Tahoma" panose="020B0604030504040204" pitchFamily="34" charset="0"/>
              </a:defRPr>
            </a:lvl2pPr>
            <a:lvl3pPr marL="1143000" indent="-228600" defTabSz="944563" eaLnBrk="0" hangingPunct="0">
              <a:defRPr sz="2400">
                <a:solidFill>
                  <a:schemeClr val="tx1"/>
                </a:solidFill>
                <a:latin typeface="Tahoma" panose="020B0604030504040204" pitchFamily="34" charset="0"/>
              </a:defRPr>
            </a:lvl3pPr>
            <a:lvl4pPr marL="1600200" indent="-228600" defTabSz="944563" eaLnBrk="0" hangingPunct="0">
              <a:defRPr sz="2400">
                <a:solidFill>
                  <a:schemeClr val="tx1"/>
                </a:solidFill>
                <a:latin typeface="Tahoma" panose="020B0604030504040204" pitchFamily="34" charset="0"/>
              </a:defRPr>
            </a:lvl4pPr>
            <a:lvl5pPr marL="2057400" indent="-228600" defTabSz="944563" eaLnBrk="0" hangingPunct="0">
              <a:defRPr sz="2400">
                <a:solidFill>
                  <a:schemeClr val="tx1"/>
                </a:solidFill>
                <a:latin typeface="Tahoma" panose="020B0604030504040204" pitchFamily="34" charset="0"/>
              </a:defRPr>
            </a:lvl5pPr>
            <a:lvl6pPr marL="2514600" indent="-228600" defTabSz="944563"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44563"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44563"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44563"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5300F5F0-E964-4029-B57E-72C0A5CDA4C6}" type="slidenum">
              <a:rPr lang="en-US" sz="1200">
                <a:latin typeface="Times New Roman" panose="02020603050405020304" pitchFamily="18" charset="0"/>
              </a:rPr>
              <a:pPr eaLnBrk="1" hangingPunct="1"/>
              <a:t>5</a:t>
            </a:fld>
            <a:endParaRPr lang="en-US" sz="1200">
              <a:latin typeface="Times New Roman" panose="02020603050405020304" pitchFamily="18" charset="0"/>
            </a:endParaRPr>
          </a:p>
        </p:txBody>
      </p:sp>
    </p:spTree>
    <p:extLst>
      <p:ext uri="{BB962C8B-B14F-4D97-AF65-F5344CB8AC3E}">
        <p14:creationId xmlns:p14="http://schemas.microsoft.com/office/powerpoint/2010/main" val="2947552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TT" b="1" smtClean="0"/>
              <a:t>Morhman et al (1989) </a:t>
            </a:r>
            <a:r>
              <a:rPr lang="en-TT" smtClean="0"/>
              <a:t>identify four separate components of performance.  They state that, “A performance consists of a </a:t>
            </a:r>
            <a:r>
              <a:rPr lang="en-TT" i="1" u="sng" smtClean="0"/>
              <a:t>performer</a:t>
            </a:r>
            <a:r>
              <a:rPr lang="en-TT" smtClean="0"/>
              <a:t> engaging in </a:t>
            </a:r>
            <a:r>
              <a:rPr lang="en-TT" i="1" u="sng" smtClean="0"/>
              <a:t>behaviour</a:t>
            </a:r>
            <a:r>
              <a:rPr lang="en-TT" i="1" smtClean="0"/>
              <a:t> </a:t>
            </a:r>
            <a:r>
              <a:rPr lang="en-TT" smtClean="0"/>
              <a:t>in a </a:t>
            </a:r>
            <a:r>
              <a:rPr lang="en-TT" i="1" u="sng" smtClean="0"/>
              <a:t>situation</a:t>
            </a:r>
            <a:r>
              <a:rPr lang="en-TT" smtClean="0"/>
              <a:t> to achieve </a:t>
            </a:r>
            <a:r>
              <a:rPr lang="en-TT" i="1" u="sng" smtClean="0"/>
              <a:t>results</a:t>
            </a:r>
            <a:r>
              <a:rPr lang="en-TT" smtClean="0"/>
              <a:t>.”  The authors indicate that most types of appraisal systems focus on the performer, the behaviour or results.  They go on to classify the types of performance appraisal systems into four categories: </a:t>
            </a:r>
            <a:r>
              <a:rPr lang="en-TT" i="1" smtClean="0"/>
              <a:t>Performer- oriented</a:t>
            </a:r>
            <a:r>
              <a:rPr lang="en-TT" smtClean="0"/>
              <a:t> approaches; </a:t>
            </a:r>
            <a:r>
              <a:rPr lang="en-TT" i="1" smtClean="0"/>
              <a:t>behaviour-oriented</a:t>
            </a:r>
            <a:r>
              <a:rPr lang="en-TT" smtClean="0"/>
              <a:t> approaches; </a:t>
            </a:r>
            <a:r>
              <a:rPr lang="en-TT" i="1" smtClean="0"/>
              <a:t>results-oriented</a:t>
            </a:r>
            <a:r>
              <a:rPr lang="en-TT" smtClean="0"/>
              <a:t> approaches and </a:t>
            </a:r>
            <a:r>
              <a:rPr lang="en-TT" i="1" smtClean="0"/>
              <a:t>comparison-oriented</a:t>
            </a:r>
            <a:r>
              <a:rPr lang="en-TT" smtClean="0"/>
              <a:t> approaches.  </a:t>
            </a:r>
            <a:endParaRPr lang="en-US" smtClean="0"/>
          </a:p>
          <a:p>
            <a:endParaRPr lang="en-US" smtClean="0"/>
          </a:p>
        </p:txBody>
      </p:sp>
      <p:sp>
        <p:nvSpPr>
          <p:cNvPr id="430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eaLnBrk="0" hangingPunct="0">
              <a:defRPr sz="2400">
                <a:solidFill>
                  <a:schemeClr val="tx1"/>
                </a:solidFill>
                <a:latin typeface="Tahoma" panose="020B0604030504040204" pitchFamily="34" charset="0"/>
              </a:defRPr>
            </a:lvl1pPr>
            <a:lvl2pPr marL="742950" indent="-285750" defTabSz="944563" eaLnBrk="0" hangingPunct="0">
              <a:defRPr sz="2400">
                <a:solidFill>
                  <a:schemeClr val="tx1"/>
                </a:solidFill>
                <a:latin typeface="Tahoma" panose="020B0604030504040204" pitchFamily="34" charset="0"/>
              </a:defRPr>
            </a:lvl2pPr>
            <a:lvl3pPr marL="1143000" indent="-228600" defTabSz="944563" eaLnBrk="0" hangingPunct="0">
              <a:defRPr sz="2400">
                <a:solidFill>
                  <a:schemeClr val="tx1"/>
                </a:solidFill>
                <a:latin typeface="Tahoma" panose="020B0604030504040204" pitchFamily="34" charset="0"/>
              </a:defRPr>
            </a:lvl3pPr>
            <a:lvl4pPr marL="1600200" indent="-228600" defTabSz="944563" eaLnBrk="0" hangingPunct="0">
              <a:defRPr sz="2400">
                <a:solidFill>
                  <a:schemeClr val="tx1"/>
                </a:solidFill>
                <a:latin typeface="Tahoma" panose="020B0604030504040204" pitchFamily="34" charset="0"/>
              </a:defRPr>
            </a:lvl4pPr>
            <a:lvl5pPr marL="2057400" indent="-228600" defTabSz="944563" eaLnBrk="0" hangingPunct="0">
              <a:defRPr sz="2400">
                <a:solidFill>
                  <a:schemeClr val="tx1"/>
                </a:solidFill>
                <a:latin typeface="Tahoma" panose="020B0604030504040204" pitchFamily="34" charset="0"/>
              </a:defRPr>
            </a:lvl5pPr>
            <a:lvl6pPr marL="2514600" indent="-228600" defTabSz="944563"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44563"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44563"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44563"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9E64315E-85F2-40D1-93CF-A9E05D45B36A}" type="slidenum">
              <a:rPr lang="en-US" sz="1200">
                <a:latin typeface="Times New Roman" panose="02020603050405020304" pitchFamily="18" charset="0"/>
              </a:rPr>
              <a:pPr eaLnBrk="1" hangingPunct="1"/>
              <a:t>6</a:t>
            </a:fld>
            <a:endParaRPr lang="en-US" sz="1200">
              <a:latin typeface="Times New Roman" panose="02020603050405020304" pitchFamily="18" charset="0"/>
            </a:endParaRPr>
          </a:p>
        </p:txBody>
      </p:sp>
    </p:spTree>
    <p:extLst>
      <p:ext uri="{BB962C8B-B14F-4D97-AF65-F5344CB8AC3E}">
        <p14:creationId xmlns:p14="http://schemas.microsoft.com/office/powerpoint/2010/main" val="41667794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TT" b="1" smtClean="0"/>
              <a:t>Aguinis (2005) </a:t>
            </a:r>
            <a:r>
              <a:rPr lang="en-TT" smtClean="0"/>
              <a:t>defines performance management as, “a continuous process of identifying, measuring and developing the performance of individuals and teams and aligning performance with the strategic goals of the organization.”  </a:t>
            </a:r>
            <a:endParaRPr lang="en-US" smtClean="0"/>
          </a:p>
          <a:p>
            <a:endParaRPr lang="en-US" smtClean="0"/>
          </a:p>
        </p:txBody>
      </p:sp>
      <p:sp>
        <p:nvSpPr>
          <p:cNvPr id="440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eaLnBrk="0" hangingPunct="0">
              <a:defRPr sz="2400">
                <a:solidFill>
                  <a:schemeClr val="tx1"/>
                </a:solidFill>
                <a:latin typeface="Tahoma" panose="020B0604030504040204" pitchFamily="34" charset="0"/>
              </a:defRPr>
            </a:lvl1pPr>
            <a:lvl2pPr marL="742950" indent="-285750" defTabSz="944563" eaLnBrk="0" hangingPunct="0">
              <a:defRPr sz="2400">
                <a:solidFill>
                  <a:schemeClr val="tx1"/>
                </a:solidFill>
                <a:latin typeface="Tahoma" panose="020B0604030504040204" pitchFamily="34" charset="0"/>
              </a:defRPr>
            </a:lvl2pPr>
            <a:lvl3pPr marL="1143000" indent="-228600" defTabSz="944563" eaLnBrk="0" hangingPunct="0">
              <a:defRPr sz="2400">
                <a:solidFill>
                  <a:schemeClr val="tx1"/>
                </a:solidFill>
                <a:latin typeface="Tahoma" panose="020B0604030504040204" pitchFamily="34" charset="0"/>
              </a:defRPr>
            </a:lvl3pPr>
            <a:lvl4pPr marL="1600200" indent="-228600" defTabSz="944563" eaLnBrk="0" hangingPunct="0">
              <a:defRPr sz="2400">
                <a:solidFill>
                  <a:schemeClr val="tx1"/>
                </a:solidFill>
                <a:latin typeface="Tahoma" panose="020B0604030504040204" pitchFamily="34" charset="0"/>
              </a:defRPr>
            </a:lvl4pPr>
            <a:lvl5pPr marL="2057400" indent="-228600" defTabSz="944563" eaLnBrk="0" hangingPunct="0">
              <a:defRPr sz="2400">
                <a:solidFill>
                  <a:schemeClr val="tx1"/>
                </a:solidFill>
                <a:latin typeface="Tahoma" panose="020B0604030504040204" pitchFamily="34" charset="0"/>
              </a:defRPr>
            </a:lvl5pPr>
            <a:lvl6pPr marL="2514600" indent="-228600" defTabSz="944563"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44563"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44563"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44563"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23756C6D-1658-4C2D-AB83-9AF2BC5DB53E}" type="slidenum">
              <a:rPr lang="en-US" sz="1200">
                <a:latin typeface="Times New Roman" panose="02020603050405020304" pitchFamily="18" charset="0"/>
              </a:rPr>
              <a:pPr eaLnBrk="1" hangingPunct="1"/>
              <a:t>9</a:t>
            </a:fld>
            <a:endParaRPr lang="en-US" sz="1200">
              <a:latin typeface="Times New Roman" panose="02020603050405020304" pitchFamily="18" charset="0"/>
            </a:endParaRPr>
          </a:p>
        </p:txBody>
      </p:sp>
    </p:spTree>
    <p:extLst>
      <p:ext uri="{BB962C8B-B14F-4D97-AF65-F5344CB8AC3E}">
        <p14:creationId xmlns:p14="http://schemas.microsoft.com/office/powerpoint/2010/main" val="219541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TT" b="1" smtClean="0"/>
              <a:t>He contends </a:t>
            </a:r>
            <a:r>
              <a:rPr lang="en-TT" smtClean="0"/>
              <a:t>that, </a:t>
            </a:r>
            <a:r>
              <a:rPr lang="en-TT" i="1" smtClean="0"/>
              <a:t>“a system that involves employee evaluations once a year without an ongoing effort to provide feedback and coaching so that performance can be improved is not a true performance management system.”</a:t>
            </a:r>
            <a:r>
              <a:rPr lang="en-TT" smtClean="0"/>
              <a:t>  He describes this rather, as only a performance appraisal system.  </a:t>
            </a:r>
            <a:endParaRPr lang="en-US" smtClean="0"/>
          </a:p>
          <a:p>
            <a:endParaRPr lang="en-US" smtClean="0"/>
          </a:p>
        </p:txBody>
      </p:sp>
      <p:sp>
        <p:nvSpPr>
          <p:cNvPr id="450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eaLnBrk="0" hangingPunct="0">
              <a:defRPr sz="2400">
                <a:solidFill>
                  <a:schemeClr val="tx1"/>
                </a:solidFill>
                <a:latin typeface="Tahoma" panose="020B0604030504040204" pitchFamily="34" charset="0"/>
              </a:defRPr>
            </a:lvl1pPr>
            <a:lvl2pPr marL="742950" indent="-285750" defTabSz="944563" eaLnBrk="0" hangingPunct="0">
              <a:defRPr sz="2400">
                <a:solidFill>
                  <a:schemeClr val="tx1"/>
                </a:solidFill>
                <a:latin typeface="Tahoma" panose="020B0604030504040204" pitchFamily="34" charset="0"/>
              </a:defRPr>
            </a:lvl2pPr>
            <a:lvl3pPr marL="1143000" indent="-228600" defTabSz="944563" eaLnBrk="0" hangingPunct="0">
              <a:defRPr sz="2400">
                <a:solidFill>
                  <a:schemeClr val="tx1"/>
                </a:solidFill>
                <a:latin typeface="Tahoma" panose="020B0604030504040204" pitchFamily="34" charset="0"/>
              </a:defRPr>
            </a:lvl3pPr>
            <a:lvl4pPr marL="1600200" indent="-228600" defTabSz="944563" eaLnBrk="0" hangingPunct="0">
              <a:defRPr sz="2400">
                <a:solidFill>
                  <a:schemeClr val="tx1"/>
                </a:solidFill>
                <a:latin typeface="Tahoma" panose="020B0604030504040204" pitchFamily="34" charset="0"/>
              </a:defRPr>
            </a:lvl4pPr>
            <a:lvl5pPr marL="2057400" indent="-228600" defTabSz="944563" eaLnBrk="0" hangingPunct="0">
              <a:defRPr sz="2400">
                <a:solidFill>
                  <a:schemeClr val="tx1"/>
                </a:solidFill>
                <a:latin typeface="Tahoma" panose="020B0604030504040204" pitchFamily="34" charset="0"/>
              </a:defRPr>
            </a:lvl5pPr>
            <a:lvl6pPr marL="2514600" indent="-228600" defTabSz="944563" eaLnBrk="0" fontAlgn="base" hangingPunct="0">
              <a:spcBef>
                <a:spcPct val="0"/>
              </a:spcBef>
              <a:spcAft>
                <a:spcPct val="0"/>
              </a:spcAft>
              <a:defRPr sz="2400">
                <a:solidFill>
                  <a:schemeClr val="tx1"/>
                </a:solidFill>
                <a:latin typeface="Tahoma" panose="020B0604030504040204" pitchFamily="34" charset="0"/>
              </a:defRPr>
            </a:lvl6pPr>
            <a:lvl7pPr marL="2971800" indent="-228600" defTabSz="944563" eaLnBrk="0" fontAlgn="base" hangingPunct="0">
              <a:spcBef>
                <a:spcPct val="0"/>
              </a:spcBef>
              <a:spcAft>
                <a:spcPct val="0"/>
              </a:spcAft>
              <a:defRPr sz="2400">
                <a:solidFill>
                  <a:schemeClr val="tx1"/>
                </a:solidFill>
                <a:latin typeface="Tahoma" panose="020B0604030504040204" pitchFamily="34" charset="0"/>
              </a:defRPr>
            </a:lvl7pPr>
            <a:lvl8pPr marL="3429000" indent="-228600" defTabSz="944563" eaLnBrk="0" fontAlgn="base" hangingPunct="0">
              <a:spcBef>
                <a:spcPct val="0"/>
              </a:spcBef>
              <a:spcAft>
                <a:spcPct val="0"/>
              </a:spcAft>
              <a:defRPr sz="2400">
                <a:solidFill>
                  <a:schemeClr val="tx1"/>
                </a:solidFill>
                <a:latin typeface="Tahoma" panose="020B0604030504040204" pitchFamily="34" charset="0"/>
              </a:defRPr>
            </a:lvl8pPr>
            <a:lvl9pPr marL="3886200" indent="-228600" defTabSz="944563"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FD0DB6DD-D02E-4F6D-96A1-027E63731C10}" type="slidenum">
              <a:rPr lang="en-US" sz="1200">
                <a:latin typeface="Times New Roman" panose="02020603050405020304" pitchFamily="18" charset="0"/>
              </a:rPr>
              <a:pPr eaLnBrk="1" hangingPunct="1"/>
              <a:t>10</a:t>
            </a:fld>
            <a:endParaRPr lang="en-US" sz="1200">
              <a:latin typeface="Times New Roman" panose="02020603050405020304" pitchFamily="18" charset="0"/>
            </a:endParaRPr>
          </a:p>
        </p:txBody>
      </p:sp>
    </p:spTree>
    <p:extLst>
      <p:ext uri="{BB962C8B-B14F-4D97-AF65-F5344CB8AC3E}">
        <p14:creationId xmlns:p14="http://schemas.microsoft.com/office/powerpoint/2010/main" val="364417618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10EAE715-8B4E-4884-934A-C0066BC99F23}" type="datetime1">
              <a:rPr lang="en-US" smtClean="0"/>
              <a:t>7/11/2017</a:t>
            </a:fld>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a:defRPr/>
            </a:pPr>
            <a:fld id="{783498AF-D992-4794-8931-E814EC246729}" type="datetime1">
              <a:rPr lang="en-US" smtClean="0"/>
              <a:t>7/11/2017</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E281687A-0447-43F5-B77C-2554E44F0006}"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pPr>
              <a:defRPr/>
            </a:pPr>
            <a:fld id="{DC035AE0-79BA-4BDF-8CF9-B71DE860DB18}" type="datetime1">
              <a:rPr lang="en-US" smtClean="0"/>
              <a:t>7/11/2017</a:t>
            </a:fld>
            <a:endParaRPr lang="en-US"/>
          </a:p>
        </p:txBody>
      </p:sp>
      <p:sp>
        <p:nvSpPr>
          <p:cNvPr id="5" name="Footer Placeholder 4"/>
          <p:cNvSpPr>
            <a:spLocks noGrp="1"/>
          </p:cNvSpPr>
          <p:nvPr>
            <p:ph type="ftr" sz="quarter" idx="11"/>
          </p:nvPr>
        </p:nvSpPr>
        <p:spPr>
          <a:xfrm>
            <a:off x="457201" y="6248207"/>
            <a:ext cx="5573483" cy="365125"/>
          </a:xfrm>
        </p:spPr>
        <p:txBody>
          <a:bodyPr/>
          <a:lstStyle/>
          <a:p>
            <a:pPr>
              <a:defRPr/>
            </a:pP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pPr>
              <a:defRPr/>
            </a:pPr>
            <a:fld id="{F596C33D-8C09-4B68-8729-C312BF7676FF}"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1484B33-08EA-4387-B3E9-D9D35875B281}" type="datetime1">
              <a:rPr lang="en-US" smtClean="0"/>
              <a:t>7/11/2017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transition>
    <p:split orient="vert" dir="in"/>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pPr>
              <a:defRPr/>
            </a:pPr>
            <a:fld id="{05A323DC-C4E3-48B1-BB75-BC2F57F866E8}" type="datetime1">
              <a:rPr lang="en-US" smtClean="0"/>
              <a:t>7/11/2017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pPr>
              <a:defRPr/>
            </a:pPr>
            <a:fld id="{A01CD867-219D-4386-954F-9FCFC163F72C}" type="slidenum">
              <a:rPr lang="en-US" smtClean="0"/>
              <a:pPr>
                <a:defRPr/>
              </a:pPr>
              <a:t>‹#›</a:t>
            </a:fld>
            <a:endParaRPr lang="en-US"/>
          </a:p>
        </p:txBody>
      </p:sp>
      <p:sp>
        <p:nvSpPr>
          <p:cNvPr id="14" name="Footer Placeholder 13"/>
          <p:cNvSpPr>
            <a:spLocks noGrp="1"/>
          </p:cNvSpPr>
          <p:nvPr>
            <p:ph type="ftr" sz="quarter" idx="12"/>
          </p:nvPr>
        </p:nvSpPr>
        <p:spPr/>
        <p:txBody>
          <a:bodyPr/>
          <a:lstStyle/>
          <a:p>
            <a:pPr>
              <a:defRPr/>
            </a:pPr>
            <a:endParaRPr lang="en-US"/>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pPr>
              <a:defRPr/>
            </a:pPr>
            <a:fld id="{A606CA6C-91E1-4D8F-981A-7F9732CCE94C}" type="datetime1">
              <a:rPr lang="en-US" smtClean="0"/>
              <a:t>7/11/2017</a:t>
            </a:fld>
            <a:endParaRPr lang="en-US"/>
          </a:p>
        </p:txBody>
      </p:sp>
      <p:sp>
        <p:nvSpPr>
          <p:cNvPr id="10" name="Slide Number Placeholder 9"/>
          <p:cNvSpPr>
            <a:spLocks noGrp="1"/>
          </p:cNvSpPr>
          <p:nvPr>
            <p:ph type="sldNum" sz="quarter" idx="16"/>
          </p:nvPr>
        </p:nvSpPr>
        <p:spPr/>
        <p:txBody>
          <a:bodyPr rtlCol="0"/>
          <a:lstStyle/>
          <a:p>
            <a:pPr>
              <a:defRPr/>
            </a:pPr>
            <a:fld id="{3C8F54E7-CC73-44A0-98EA-4E5B8A32DEE2}" type="slidenum">
              <a:rPr lang="en-US" smtClean="0"/>
              <a:pPr>
                <a:defRPr/>
              </a:pPr>
              <a:t>‹#›</a:t>
            </a:fld>
            <a:endParaRPr lang="en-US"/>
          </a:p>
        </p:txBody>
      </p:sp>
      <p:sp>
        <p:nvSpPr>
          <p:cNvPr id="12" name="Footer Placeholder 11"/>
          <p:cNvSpPr>
            <a:spLocks noGrp="1"/>
          </p:cNvSpPr>
          <p:nvPr>
            <p:ph type="ftr" sz="quarter" idx="17"/>
          </p:nvPr>
        </p:nvSpPr>
        <p:spPr/>
        <p:txBody>
          <a:bodyPr rtlCol="0"/>
          <a:lstStyle/>
          <a:p>
            <a:pPr>
              <a:defRPr/>
            </a:pPr>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pPr>
              <a:defRPr/>
            </a:pPr>
            <a:fld id="{DB124F94-6E8E-41E8-ACBE-EBEB79114DD9}" type="datetime1">
              <a:rPr lang="en-US" smtClean="0"/>
              <a:t>7/11/2017</a:t>
            </a:fld>
            <a:endParaRPr lang="en-US"/>
          </a:p>
        </p:txBody>
      </p:sp>
      <p:sp>
        <p:nvSpPr>
          <p:cNvPr id="12" name="Slide Number Placeholder 11"/>
          <p:cNvSpPr>
            <a:spLocks noGrp="1"/>
          </p:cNvSpPr>
          <p:nvPr>
            <p:ph type="sldNum" sz="quarter" idx="16"/>
          </p:nvPr>
        </p:nvSpPr>
        <p:spPr/>
        <p:txBody>
          <a:bodyPr rtlCol="0"/>
          <a:lstStyle/>
          <a:p>
            <a:pPr>
              <a:defRPr/>
            </a:pPr>
            <a:fld id="{8137A9F1-81D5-4459-BB91-2D1C96BF3190}" type="slidenum">
              <a:rPr lang="en-US" smtClean="0"/>
              <a:pPr>
                <a:defRPr/>
              </a:pPr>
              <a:t>‹#›</a:t>
            </a:fld>
            <a:endParaRPr lang="en-US"/>
          </a:p>
        </p:txBody>
      </p:sp>
      <p:sp>
        <p:nvSpPr>
          <p:cNvPr id="14" name="Footer Placeholder 13"/>
          <p:cNvSpPr>
            <a:spLocks noGrp="1"/>
          </p:cNvSpPr>
          <p:nvPr>
            <p:ph type="ftr" sz="quarter" idx="17"/>
          </p:nvPr>
        </p:nvSpPr>
        <p:spPr/>
        <p:txBody>
          <a:bodyPr rtlCol="0"/>
          <a:lstStyle/>
          <a:p>
            <a:pPr>
              <a:defRPr/>
            </a:pP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transition>
    <p:split orient="vert" dir="in"/>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pPr>
              <a:defRPr/>
            </a:pPr>
            <a:fld id="{3EE104C4-D374-4FF1-965F-B4537F097D96}" type="datetime1">
              <a:rPr lang="en-US" smtClean="0"/>
              <a:t>7/11/2017</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pPr>
              <a:defRPr/>
            </a:pPr>
            <a:fld id="{20CFC55A-89E2-4CC5-A167-C239959FEC32}"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4331AE87-0CB6-4EBB-BD06-06EFE2B1ECC4}" type="datetime1">
              <a:rPr lang="en-US" smtClean="0"/>
              <a:t>7/11/2017</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pPr>
              <a:defRPr/>
            </a:pPr>
            <a:fld id="{94378C66-1F05-4CF8-BB28-27E68097EF64}" type="slidenum">
              <a:rPr lang="en-US" smtClean="0"/>
              <a:pPr>
                <a:defRPr/>
              </a:pPr>
              <a:t>‹#›</a:t>
            </a:fld>
            <a:endParaRPr lang="en-US"/>
          </a:p>
        </p:txBody>
      </p:sp>
    </p:spTree>
  </p:cSld>
  <p:clrMapOvr>
    <a:masterClrMapping/>
  </p:clrMapOvr>
  <p:transition>
    <p:split orient="vert" dir="in"/>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pPr>
              <a:defRPr/>
            </a:pPr>
            <a:fld id="{01B2446D-4FDE-4112-B2B4-824B23A7B4D1}" type="datetime1">
              <a:rPr lang="en-US" smtClean="0"/>
              <a:t>7/11/2017</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pPr>
              <a:defRPr/>
            </a:pPr>
            <a:fld id="{C4EE4102-7C44-4141-B1EB-4D1224523F44}" type="slidenum">
              <a:rPr lang="en-US" smtClean="0"/>
              <a:pPr>
                <a:defRPr/>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split orient="vert" dir="in"/>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pPr>
              <a:defRPr/>
            </a:pPr>
            <a:fld id="{7328F7B0-EFBA-441F-8E13-077442D5C435}" type="datetime1">
              <a:rPr lang="en-US" smtClean="0"/>
              <a:t>7/11/2017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pPr>
              <a:defRPr/>
            </a:pPr>
            <a:fld id="{4C9A9C4F-5462-4C9D-8A54-FECA9C56D71F}" type="slidenum">
              <a:rPr lang="en-US" smtClean="0"/>
              <a:pPr>
                <a:defRPr/>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pPr>
              <a:defRPr/>
            </a:pP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transition>
    <p:split orient="vert" dir="in"/>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31F07780-ACFA-42EC-8A1B-F6F316C75BB7}" type="datetime1">
              <a:rPr lang="en-US" smtClean="0"/>
              <a:t>7/11/2017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ransition>
    <p:split orient="vert" dir="in"/>
  </p:transition>
  <p:timing>
    <p:tnLst>
      <p:par>
        <p:cTn id="1" dur="indefinite" restart="never" nodeType="tmRoot"/>
      </p:par>
    </p:tnLst>
  </p:timing>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ChangeArrowheads="1"/>
          </p:cNvSpPr>
          <p:nvPr>
            <p:ph type="ctrTitle"/>
          </p:nvPr>
        </p:nvSpPr>
        <p:spPr>
          <a:xfrm>
            <a:off x="304800" y="2133600"/>
            <a:ext cx="8077200" cy="2362200"/>
          </a:xfrm>
          <a:noFill/>
        </p:spPr>
        <p:txBody>
          <a:bodyPr>
            <a:normAutofit fontScale="90000"/>
          </a:bodyPr>
          <a:lstStyle/>
          <a:p>
            <a:pPr algn="ctr"/>
            <a:r>
              <a:rPr lang="en-US" sz="5400" dirty="0" smtClean="0"/>
              <a:t>Performance Management</a:t>
            </a:r>
            <a:br>
              <a:rPr lang="en-US" sz="5400" dirty="0" smtClean="0"/>
            </a:br>
            <a:r>
              <a:rPr lang="en-US" sz="5400" dirty="0" smtClean="0"/>
              <a:t>-</a:t>
            </a:r>
            <a:r>
              <a:rPr lang="en-US" sz="3600" dirty="0" smtClean="0"/>
              <a:t>Uttam Acharya</a:t>
            </a:r>
            <a:br>
              <a:rPr lang="en-US" sz="3600" dirty="0" smtClean="0"/>
            </a:br>
            <a:r>
              <a:rPr lang="en-US" sz="3600" dirty="0" smtClean="0"/>
              <a:t/>
            </a:r>
            <a:br>
              <a:rPr lang="en-US" sz="3600" dirty="0" smtClean="0"/>
            </a:br>
            <a:endParaRPr lang="en-US" sz="3600" dirty="0" smtClean="0"/>
          </a:p>
        </p:txBody>
      </p:sp>
    </p:spTree>
  </p:cSld>
  <p:clrMapOvr>
    <a:masterClrMapping/>
  </p:clrMapOvr>
  <p:transition>
    <p:split orient="vert"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pPr eaLnBrk="1" hangingPunct="1"/>
            <a:r>
              <a:rPr lang="en-TT" dirty="0" smtClean="0"/>
              <a:t>Performance management- not</a:t>
            </a:r>
          </a:p>
        </p:txBody>
      </p:sp>
      <p:sp>
        <p:nvSpPr>
          <p:cNvPr id="9219" name="Content Placeholder 2"/>
          <p:cNvSpPr>
            <a:spLocks noGrp="1"/>
          </p:cNvSpPr>
          <p:nvPr>
            <p:ph idx="1"/>
          </p:nvPr>
        </p:nvSpPr>
        <p:spPr>
          <a:xfrm>
            <a:off x="0" y="1600200"/>
            <a:ext cx="9144000" cy="4495800"/>
          </a:xfrm>
        </p:spPr>
        <p:txBody>
          <a:bodyPr/>
          <a:lstStyle/>
          <a:p>
            <a:pPr eaLnBrk="1" hangingPunct="1">
              <a:buFont typeface="Arial" panose="020B0604020202020204" pitchFamily="34" charset="0"/>
              <a:buNone/>
            </a:pPr>
            <a:r>
              <a:rPr lang="en-TT" dirty="0" smtClean="0"/>
              <a:t>	</a:t>
            </a:r>
            <a:r>
              <a:rPr lang="en-TT" sz="3600" dirty="0" smtClean="0"/>
              <a:t>“A system that involves employee evaluations once a year </a:t>
            </a:r>
            <a:r>
              <a:rPr lang="en-TT" sz="3600" dirty="0" smtClean="0">
                <a:solidFill>
                  <a:srgbClr val="7030A0"/>
                </a:solidFill>
              </a:rPr>
              <a:t>without</a:t>
            </a:r>
            <a:r>
              <a:rPr lang="en-TT" sz="3600" dirty="0" smtClean="0"/>
              <a:t> </a:t>
            </a:r>
            <a:r>
              <a:rPr lang="en-TT" sz="3600" dirty="0" smtClean="0">
                <a:solidFill>
                  <a:srgbClr val="7030A0"/>
                </a:solidFill>
              </a:rPr>
              <a:t>an ongoing effort to provide feedback and coaching </a:t>
            </a:r>
            <a:r>
              <a:rPr lang="en-TT" sz="3600" dirty="0" smtClean="0"/>
              <a:t>so that performance can be improved is not a true performance management system.” </a:t>
            </a:r>
          </a:p>
          <a:p>
            <a:pPr lvl="1" eaLnBrk="1" hangingPunct="1">
              <a:buFont typeface="Arial" panose="020B0604020202020204" pitchFamily="34" charset="0"/>
              <a:buNone/>
            </a:pPr>
            <a:r>
              <a:rPr lang="en-TT" sz="3200" dirty="0" smtClean="0"/>
              <a:t>	</a:t>
            </a:r>
          </a:p>
          <a:p>
            <a:pPr lvl="1" eaLnBrk="1" hangingPunct="1">
              <a:buFont typeface="Arial" panose="020B0604020202020204" pitchFamily="34" charset="0"/>
              <a:buNone/>
            </a:pPr>
            <a:r>
              <a:rPr lang="en-TT" dirty="0" smtClean="0"/>
              <a:t>	</a:t>
            </a:r>
            <a:r>
              <a:rPr lang="en-TT" dirty="0" err="1" smtClean="0"/>
              <a:t>Aguinis</a:t>
            </a:r>
            <a:r>
              <a:rPr lang="en-TT" dirty="0" smtClean="0"/>
              <a:t>, 2005</a:t>
            </a:r>
          </a:p>
        </p:txBody>
      </p:sp>
      <p:sp>
        <p:nvSpPr>
          <p:cNvPr id="922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BA06092E-DFE9-4C7C-84CF-AE9347F37C33}" type="slidenum">
              <a:rPr lang="en-US" sz="1400"/>
              <a:pPr eaLnBrk="1" hangingPunct="1"/>
              <a:t>10</a:t>
            </a:fld>
            <a:endParaRPr lang="en-US" sz="1400"/>
          </a:p>
        </p:txBody>
      </p:sp>
    </p:spTree>
    <p:extLst>
      <p:ext uri="{BB962C8B-B14F-4D97-AF65-F5344CB8AC3E}">
        <p14:creationId xmlns:p14="http://schemas.microsoft.com/office/powerpoint/2010/main" val="381080531"/>
      </p:ext>
    </p:extLst>
  </p:cSld>
  <p:clrMapOvr>
    <a:masterClrMapping/>
  </p:clrMapOvr>
  <p:transition>
    <p:split orient="ver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Principle of performance management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
        <p:nvSpPr>
          <p:cNvPr id="4" name="Content Placeholder 3"/>
          <p:cNvSpPr>
            <a:spLocks noGrp="1"/>
          </p:cNvSpPr>
          <p:nvPr>
            <p:ph sz="quarter" idx="1"/>
          </p:nvPr>
        </p:nvSpPr>
        <p:spPr>
          <a:xfrm>
            <a:off x="0" y="1600200"/>
            <a:ext cx="9144000" cy="5257800"/>
          </a:xfrm>
        </p:spPr>
        <p:txBody>
          <a:bodyPr>
            <a:normAutofit fontScale="92500" lnSpcReduction="20000"/>
          </a:bodyPr>
          <a:lstStyle/>
          <a:p>
            <a:r>
              <a:rPr lang="en-US" sz="3200" b="1" dirty="0"/>
              <a:t>Supports </a:t>
            </a:r>
            <a:r>
              <a:rPr lang="en-US" sz="3200" b="1" dirty="0" smtClean="0"/>
              <a:t>organization’s </a:t>
            </a:r>
            <a:r>
              <a:rPr lang="en-US" sz="3200" b="1" dirty="0"/>
              <a:t>strategy</a:t>
            </a:r>
          </a:p>
          <a:p>
            <a:r>
              <a:rPr lang="en-US" sz="3200" b="1" dirty="0"/>
              <a:t>V</a:t>
            </a:r>
            <a:r>
              <a:rPr lang="en-US" sz="3200" b="1" dirty="0" smtClean="0"/>
              <a:t>alue </a:t>
            </a:r>
            <a:r>
              <a:rPr lang="en-US" sz="3200" b="1" dirty="0"/>
              <a:t>based</a:t>
            </a:r>
          </a:p>
          <a:p>
            <a:r>
              <a:rPr lang="en-US" sz="3200" b="1" dirty="0"/>
              <a:t>Communicates organizational mission</a:t>
            </a:r>
          </a:p>
          <a:p>
            <a:r>
              <a:rPr lang="en-US" sz="3200" b="1" dirty="0"/>
              <a:t>Fulfills responsibilities to organizational members</a:t>
            </a:r>
          </a:p>
          <a:p>
            <a:r>
              <a:rPr lang="en-US" sz="3200" b="1" dirty="0"/>
              <a:t>Enables employees to manage own performance</a:t>
            </a:r>
          </a:p>
          <a:p>
            <a:r>
              <a:rPr lang="en-US" sz="3200" b="1" dirty="0"/>
              <a:t>Manages expectations </a:t>
            </a:r>
            <a:r>
              <a:rPr lang="en-US" sz="2800" b="1" dirty="0"/>
              <a:t>(clarifies roles and responsibilities)</a:t>
            </a:r>
          </a:p>
          <a:p>
            <a:r>
              <a:rPr lang="en-US" sz="3200" b="1" dirty="0"/>
              <a:t>Creates partnership between management and employee</a:t>
            </a:r>
          </a:p>
          <a:p>
            <a:r>
              <a:rPr lang="en-US" sz="3200" b="1" dirty="0"/>
              <a:t>Emphasizes importance of measurement, </a:t>
            </a:r>
            <a:r>
              <a:rPr lang="en-US" sz="3200" b="1" dirty="0" smtClean="0"/>
              <a:t>feedback</a:t>
            </a:r>
            <a:endParaRPr lang="en-US" sz="3200" b="1" dirty="0"/>
          </a:p>
          <a:p>
            <a:r>
              <a:rPr lang="en-US" sz="3200" b="1" dirty="0" smtClean="0"/>
              <a:t> Reinforces </a:t>
            </a:r>
            <a:endParaRPr lang="en-US" sz="3200" b="1" dirty="0"/>
          </a:p>
          <a:p>
            <a:r>
              <a:rPr lang="en-US" sz="3200" b="1" dirty="0"/>
              <a:t>Empowers </a:t>
            </a:r>
            <a:r>
              <a:rPr lang="en-US" sz="3200" b="1" dirty="0" smtClean="0"/>
              <a:t>employees</a:t>
            </a:r>
            <a:endParaRPr lang="en-US" sz="3200" b="1" dirty="0"/>
          </a:p>
        </p:txBody>
      </p:sp>
    </p:spTree>
    <p:extLst>
      <p:ext uri="{BB962C8B-B14F-4D97-AF65-F5344CB8AC3E}">
        <p14:creationId xmlns:p14="http://schemas.microsoft.com/office/powerpoint/2010/main" val="655356801"/>
      </p:ext>
    </p:extLst>
  </p:cSld>
  <p:clrMapOvr>
    <a:masterClrMapping/>
  </p:clrMapOvr>
  <p:transition>
    <p:split orient="vert" dir="in"/>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 of performance management- employee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12</a:t>
            </a:fld>
            <a:endParaRPr lang="en-US"/>
          </a:p>
        </p:txBody>
      </p:sp>
      <p:sp>
        <p:nvSpPr>
          <p:cNvPr id="4" name="Content Placeholder 3"/>
          <p:cNvSpPr>
            <a:spLocks noGrp="1"/>
          </p:cNvSpPr>
          <p:nvPr>
            <p:ph sz="quarter" idx="1"/>
          </p:nvPr>
        </p:nvSpPr>
        <p:spPr>
          <a:xfrm>
            <a:off x="0" y="1600200"/>
            <a:ext cx="9144000" cy="5257800"/>
          </a:xfrm>
        </p:spPr>
        <p:txBody>
          <a:bodyPr/>
          <a:lstStyle/>
          <a:p>
            <a:pPr>
              <a:buClr>
                <a:schemeClr val="tx1"/>
              </a:buClr>
              <a:buFont typeface="Wingdings" panose="05000000000000000000" pitchFamily="2" charset="2"/>
              <a:buChar char="ü"/>
            </a:pPr>
            <a:r>
              <a:rPr lang="en-US" dirty="0">
                <a:cs typeface="Times New Roman" panose="02020603050405020304" pitchFamily="18" charset="0"/>
              </a:rPr>
              <a:t>Clarify definitions of </a:t>
            </a:r>
          </a:p>
          <a:p>
            <a:pPr lvl="1">
              <a:buFont typeface="Wingdings" panose="05000000000000000000" pitchFamily="2" charset="2"/>
              <a:buChar char="ü"/>
            </a:pPr>
            <a:r>
              <a:rPr lang="en-US" dirty="0" smtClean="0">
                <a:cs typeface="Times New Roman" panose="02020603050405020304" pitchFamily="18" charset="0"/>
              </a:rPr>
              <a:t>Job</a:t>
            </a:r>
          </a:p>
          <a:p>
            <a:pPr lvl="1">
              <a:buFont typeface="Wingdings" panose="05000000000000000000" pitchFamily="2" charset="2"/>
              <a:buChar char="ü"/>
            </a:pPr>
            <a:r>
              <a:rPr lang="en-US" dirty="0" smtClean="0">
                <a:cs typeface="Times New Roman" panose="02020603050405020304" pitchFamily="18" charset="0"/>
              </a:rPr>
              <a:t>Key result areas KRA, Key performance area, Indicators</a:t>
            </a:r>
            <a:endParaRPr lang="en-US" dirty="0">
              <a:cs typeface="Times New Roman" panose="02020603050405020304" pitchFamily="18" charset="0"/>
            </a:endParaRPr>
          </a:p>
          <a:p>
            <a:pPr lvl="1">
              <a:buFont typeface="Wingdings" panose="05000000000000000000" pitchFamily="2" charset="2"/>
              <a:buChar char="ü"/>
            </a:pPr>
            <a:r>
              <a:rPr lang="en-US" dirty="0">
                <a:cs typeface="Times New Roman" panose="02020603050405020304" pitchFamily="18" charset="0"/>
              </a:rPr>
              <a:t>success </a:t>
            </a:r>
            <a:r>
              <a:rPr lang="en-US" dirty="0" smtClean="0">
                <a:cs typeface="Times New Roman" panose="02020603050405020304" pitchFamily="18" charset="0"/>
              </a:rPr>
              <a:t>criteria</a:t>
            </a:r>
          </a:p>
          <a:p>
            <a:pPr lvl="1">
              <a:buFont typeface="Wingdings" panose="05000000000000000000" pitchFamily="2" charset="2"/>
              <a:buChar char="ü"/>
            </a:pPr>
            <a:r>
              <a:rPr lang="en-US" dirty="0" smtClean="0">
                <a:cs typeface="Times New Roman" panose="02020603050405020304" pitchFamily="18" charset="0"/>
              </a:rPr>
              <a:t>Performance plan</a:t>
            </a:r>
            <a:endParaRPr lang="en-US" dirty="0">
              <a:cs typeface="Times New Roman" panose="02020603050405020304" pitchFamily="18" charset="0"/>
            </a:endParaRPr>
          </a:p>
          <a:p>
            <a:pPr>
              <a:buClr>
                <a:schemeClr val="tx1"/>
              </a:buClr>
              <a:buFont typeface="Wingdings" panose="05000000000000000000" pitchFamily="2" charset="2"/>
              <a:buChar char="ü"/>
            </a:pPr>
            <a:r>
              <a:rPr lang="en-US" dirty="0">
                <a:cs typeface="Times New Roman" panose="02020603050405020304" pitchFamily="18" charset="0"/>
              </a:rPr>
              <a:t>Increase motivation to perform </a:t>
            </a:r>
          </a:p>
          <a:p>
            <a:pPr>
              <a:buClr>
                <a:schemeClr val="tx1"/>
              </a:buClr>
              <a:buFont typeface="Wingdings" panose="05000000000000000000" pitchFamily="2" charset="2"/>
              <a:buChar char="ü"/>
            </a:pPr>
            <a:r>
              <a:rPr lang="en-US" dirty="0">
                <a:cs typeface="Times New Roman" panose="02020603050405020304" pitchFamily="18" charset="0"/>
              </a:rPr>
              <a:t>Increase self-esteem</a:t>
            </a:r>
          </a:p>
          <a:p>
            <a:pPr>
              <a:buClr>
                <a:schemeClr val="tx1"/>
              </a:buClr>
              <a:buFont typeface="Wingdings" panose="05000000000000000000" pitchFamily="2" charset="2"/>
              <a:buChar char="ü"/>
            </a:pPr>
            <a:r>
              <a:rPr lang="en-US" dirty="0">
                <a:cs typeface="Times New Roman" panose="02020603050405020304" pitchFamily="18" charset="0"/>
              </a:rPr>
              <a:t>Enhance self-insight and development</a:t>
            </a:r>
          </a:p>
          <a:p>
            <a:endParaRPr lang="en-US" dirty="0"/>
          </a:p>
        </p:txBody>
      </p:sp>
    </p:spTree>
    <p:extLst>
      <p:ext uri="{BB962C8B-B14F-4D97-AF65-F5344CB8AC3E}">
        <p14:creationId xmlns:p14="http://schemas.microsoft.com/office/powerpoint/2010/main" val="3635632799"/>
      </p:ext>
    </p:extLst>
  </p:cSld>
  <p:clrMapOvr>
    <a:masterClrMapping/>
  </p:clrMapOvr>
  <p:transition>
    <p:split orient="vert" dir="in"/>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Contribution of PM-manager</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
        <p:nvSpPr>
          <p:cNvPr id="4" name="Content Placeholder 3"/>
          <p:cNvSpPr>
            <a:spLocks noGrp="1"/>
          </p:cNvSpPr>
          <p:nvPr>
            <p:ph sz="quarter" idx="1"/>
          </p:nvPr>
        </p:nvSpPr>
        <p:spPr/>
        <p:txBody>
          <a:bodyPr/>
          <a:lstStyle/>
          <a:p>
            <a:pPr>
              <a:buClr>
                <a:schemeClr val="tx1"/>
              </a:buClr>
              <a:buFont typeface="Wingdings" panose="05000000000000000000" pitchFamily="2" charset="2"/>
              <a:buChar char="ü"/>
            </a:pPr>
            <a:r>
              <a:rPr lang="en-US" dirty="0"/>
              <a:t>Communicate supervisors’ views of performance more clearly</a:t>
            </a:r>
          </a:p>
          <a:p>
            <a:pPr>
              <a:buClr>
                <a:schemeClr val="tx1"/>
              </a:buClr>
              <a:buFont typeface="Wingdings" panose="05000000000000000000" pitchFamily="2" charset="2"/>
              <a:buChar char="ü"/>
            </a:pPr>
            <a:r>
              <a:rPr lang="en-US" dirty="0"/>
              <a:t>Managers gain insight about subordinates</a:t>
            </a:r>
          </a:p>
          <a:p>
            <a:pPr>
              <a:buClr>
                <a:schemeClr val="tx1"/>
              </a:buClr>
              <a:buFont typeface="Wingdings" panose="05000000000000000000" pitchFamily="2" charset="2"/>
              <a:buChar char="ü"/>
            </a:pPr>
            <a:r>
              <a:rPr lang="en-US" dirty="0"/>
              <a:t>Better and more timely differentiation between good and poor performers</a:t>
            </a:r>
          </a:p>
          <a:p>
            <a:pPr>
              <a:buClr>
                <a:schemeClr val="tx1"/>
              </a:buClr>
              <a:buFont typeface="Wingdings" panose="05000000000000000000" pitchFamily="2" charset="2"/>
              <a:buChar char="ü"/>
            </a:pPr>
            <a:r>
              <a:rPr lang="en-US" dirty="0"/>
              <a:t>Employees become more competent</a:t>
            </a:r>
          </a:p>
          <a:p>
            <a:endParaRPr lang="en-US" dirty="0"/>
          </a:p>
        </p:txBody>
      </p:sp>
    </p:spTree>
    <p:extLst>
      <p:ext uri="{BB962C8B-B14F-4D97-AF65-F5344CB8AC3E}">
        <p14:creationId xmlns:p14="http://schemas.microsoft.com/office/powerpoint/2010/main" val="3037570612"/>
      </p:ext>
    </p:extLst>
  </p:cSld>
  <p:clrMapOvr>
    <a:masterClrMapping/>
  </p:clrMapOvr>
  <p:transition>
    <p:split orient="vert" dir="in"/>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Contribution of PM-organization/HR</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14</a:t>
            </a:fld>
            <a:endParaRPr lang="en-US"/>
          </a:p>
        </p:txBody>
      </p:sp>
      <p:sp>
        <p:nvSpPr>
          <p:cNvPr id="4" name="Content Placeholder 3"/>
          <p:cNvSpPr>
            <a:spLocks noGrp="1"/>
          </p:cNvSpPr>
          <p:nvPr>
            <p:ph sz="quarter" idx="1"/>
          </p:nvPr>
        </p:nvSpPr>
        <p:spPr/>
        <p:txBody>
          <a:bodyPr/>
          <a:lstStyle/>
          <a:p>
            <a:pPr>
              <a:buClr>
                <a:schemeClr val="tx1"/>
              </a:buClr>
              <a:buFont typeface="Wingdings" panose="05000000000000000000" pitchFamily="2" charset="2"/>
              <a:buChar char="ü"/>
            </a:pPr>
            <a:r>
              <a:rPr lang="en-US" dirty="0">
                <a:cs typeface="Times New Roman" panose="02020603050405020304" pitchFamily="18" charset="0"/>
              </a:rPr>
              <a:t>Clarify organizational goals </a:t>
            </a:r>
          </a:p>
          <a:p>
            <a:pPr>
              <a:buClr>
                <a:schemeClr val="tx1"/>
              </a:buClr>
              <a:buFont typeface="Wingdings" panose="05000000000000000000" pitchFamily="2" charset="2"/>
              <a:buChar char="ü"/>
            </a:pPr>
            <a:r>
              <a:rPr lang="en-US" dirty="0">
                <a:cs typeface="Times New Roman" panose="02020603050405020304" pitchFamily="18" charset="0"/>
              </a:rPr>
              <a:t>Facilitate organizational change</a:t>
            </a:r>
          </a:p>
          <a:p>
            <a:pPr>
              <a:buClr>
                <a:schemeClr val="tx1"/>
              </a:buClr>
              <a:buFont typeface="Wingdings" panose="05000000000000000000" pitchFamily="2" charset="2"/>
              <a:buChar char="ü"/>
            </a:pPr>
            <a:r>
              <a:rPr lang="en-US" dirty="0">
                <a:cs typeface="Times New Roman" panose="02020603050405020304" pitchFamily="18" charset="0"/>
              </a:rPr>
              <a:t>M</a:t>
            </a:r>
            <a:r>
              <a:rPr lang="en-US" dirty="0" smtClean="0">
                <a:cs typeface="Times New Roman" panose="02020603050405020304" pitchFamily="18" charset="0"/>
              </a:rPr>
              <a:t>ore appropriate for </a:t>
            </a:r>
            <a:r>
              <a:rPr lang="en-US" dirty="0">
                <a:cs typeface="Times New Roman" panose="02020603050405020304" pitchFamily="18" charset="0"/>
              </a:rPr>
              <a:t>administrative actions</a:t>
            </a:r>
          </a:p>
          <a:p>
            <a:pPr marL="0" indent="0">
              <a:buClr>
                <a:schemeClr val="tx1"/>
              </a:buClr>
              <a:buNone/>
            </a:pPr>
            <a:endParaRPr lang="en-US" dirty="0">
              <a:cs typeface="Times New Roman" panose="02020603050405020304" pitchFamily="18" charset="0"/>
            </a:endParaRPr>
          </a:p>
          <a:p>
            <a:endParaRPr lang="en-US" dirty="0"/>
          </a:p>
        </p:txBody>
      </p:sp>
    </p:spTree>
    <p:extLst>
      <p:ext uri="{BB962C8B-B14F-4D97-AF65-F5344CB8AC3E}">
        <p14:creationId xmlns:p14="http://schemas.microsoft.com/office/powerpoint/2010/main" val="3742553702"/>
      </p:ext>
    </p:extLst>
  </p:cSld>
  <p:clrMapOvr>
    <a:masterClrMapping/>
  </p:clrMapOvr>
  <p:transition>
    <p:split orient="vert" dir="in"/>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planning</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15</a:t>
            </a:fld>
            <a:endParaRPr lang="en-US"/>
          </a:p>
        </p:txBody>
      </p:sp>
      <p:sp>
        <p:nvSpPr>
          <p:cNvPr id="4" name="Content Placeholder 3"/>
          <p:cNvSpPr>
            <a:spLocks noGrp="1"/>
          </p:cNvSpPr>
          <p:nvPr>
            <p:ph sz="quarter" idx="1"/>
          </p:nvPr>
        </p:nvSpPr>
        <p:spPr>
          <a:xfrm>
            <a:off x="0" y="1600200"/>
            <a:ext cx="9144000" cy="5257800"/>
          </a:xfrm>
        </p:spPr>
        <p:txBody>
          <a:bodyPr/>
          <a:lstStyle/>
          <a:p>
            <a:r>
              <a:rPr lang="en-US" sz="3600" dirty="0" smtClean="0"/>
              <a:t>The term performance planning is used to describe the whole process of </a:t>
            </a:r>
          </a:p>
          <a:p>
            <a:pPr lvl="1"/>
            <a:r>
              <a:rPr lang="en-US" sz="3200" dirty="0" smtClean="0"/>
              <a:t>forming an agreement and then</a:t>
            </a:r>
          </a:p>
          <a:p>
            <a:pPr lvl="1"/>
            <a:r>
              <a:rPr lang="en-US" sz="3200" dirty="0" smtClean="0"/>
              <a:t> expressing it as a number of actions to be taken</a:t>
            </a:r>
          </a:p>
          <a:p>
            <a:pPr lvl="2"/>
            <a:r>
              <a:rPr lang="en-US" sz="2400" dirty="0" smtClean="0"/>
              <a:t> </a:t>
            </a:r>
            <a:r>
              <a:rPr lang="en-US" sz="3200" dirty="0" smtClean="0"/>
              <a:t>by</a:t>
            </a:r>
            <a:r>
              <a:rPr lang="en-US" sz="2400" dirty="0" smtClean="0"/>
              <a:t> </a:t>
            </a:r>
            <a:r>
              <a:rPr lang="en-US" sz="3200" dirty="0" smtClean="0"/>
              <a:t>the individual, </a:t>
            </a:r>
          </a:p>
          <a:p>
            <a:pPr lvl="2"/>
            <a:r>
              <a:rPr lang="en-US" sz="3200" dirty="0" smtClean="0"/>
              <a:t>by the manager or</a:t>
            </a:r>
          </a:p>
          <a:p>
            <a:pPr lvl="2"/>
            <a:r>
              <a:rPr lang="en-US" sz="3200" dirty="0" smtClean="0"/>
              <a:t> by the individual and the manager jointly</a:t>
            </a:r>
          </a:p>
          <a:p>
            <a:endParaRPr lang="en-US" dirty="0"/>
          </a:p>
        </p:txBody>
      </p:sp>
    </p:spTree>
    <p:extLst>
      <p:ext uri="{BB962C8B-B14F-4D97-AF65-F5344CB8AC3E}">
        <p14:creationId xmlns:p14="http://schemas.microsoft.com/office/powerpoint/2010/main" val="2472662447"/>
      </p:ext>
    </p:extLst>
  </p:cSld>
  <p:clrMapOvr>
    <a:masterClrMapping/>
  </p:clrMapOvr>
  <p:transition>
    <p:split orient="vert" dir="in"/>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Performance planning </a:t>
            </a:r>
            <a:r>
              <a:rPr lang="en-US" sz="3600" dirty="0" smtClean="0"/>
              <a:t>(work plan)</a:t>
            </a:r>
            <a:endParaRPr lang="en-US" sz="36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16</a:t>
            </a:fld>
            <a:endParaRPr lang="en-US"/>
          </a:p>
        </p:txBody>
      </p:sp>
      <p:sp>
        <p:nvSpPr>
          <p:cNvPr id="4" name="Content Placeholder 3"/>
          <p:cNvSpPr>
            <a:spLocks noGrp="1"/>
          </p:cNvSpPr>
          <p:nvPr>
            <p:ph sz="quarter" idx="1"/>
          </p:nvPr>
        </p:nvSpPr>
        <p:spPr>
          <a:xfrm>
            <a:off x="0" y="1600200"/>
            <a:ext cx="9144000" cy="5257800"/>
          </a:xfrm>
        </p:spPr>
        <p:txBody>
          <a:bodyPr>
            <a:normAutofit/>
          </a:bodyPr>
          <a:lstStyle/>
          <a:p>
            <a:r>
              <a:rPr lang="en-US" sz="3200" dirty="0" smtClean="0"/>
              <a:t>It is the normal activity </a:t>
            </a:r>
            <a:r>
              <a:rPr lang="en-US" sz="3200" dirty="0" smtClean="0">
                <a:solidFill>
                  <a:srgbClr val="7030A0"/>
                </a:solidFill>
              </a:rPr>
              <a:t>of preparing and agreeing </a:t>
            </a:r>
            <a:r>
              <a:rPr lang="en-US" sz="3200" dirty="0" err="1" smtClean="0"/>
              <a:t>programmes</a:t>
            </a:r>
            <a:r>
              <a:rPr lang="en-US" sz="3200" dirty="0" smtClean="0"/>
              <a:t> for the achievements of the objectives.</a:t>
            </a:r>
          </a:p>
          <a:p>
            <a:r>
              <a:rPr lang="en-US" sz="3200" dirty="0" smtClean="0"/>
              <a:t>It is a continuing activity because of the </a:t>
            </a:r>
            <a:r>
              <a:rPr lang="en-US" sz="3200" dirty="0" smtClean="0">
                <a:solidFill>
                  <a:srgbClr val="7030A0"/>
                </a:solidFill>
              </a:rPr>
              <a:t>need to revise and update work plans to meet new demands or situations</a:t>
            </a:r>
            <a:r>
              <a:rPr lang="en-US" sz="3200" dirty="0" smtClean="0"/>
              <a:t>.</a:t>
            </a:r>
          </a:p>
          <a:p>
            <a:r>
              <a:rPr lang="en-US" sz="3200" dirty="0" smtClean="0"/>
              <a:t>It may be incorporated specifically into the </a:t>
            </a:r>
            <a:r>
              <a:rPr lang="en-US" sz="3200" dirty="0" smtClean="0">
                <a:solidFill>
                  <a:srgbClr val="7030A0"/>
                </a:solidFill>
              </a:rPr>
              <a:t>performance agreement as a record of any decisions made about future</a:t>
            </a:r>
            <a:endParaRPr lang="en-US" sz="3200" dirty="0">
              <a:solidFill>
                <a:srgbClr val="7030A0"/>
              </a:solidFill>
            </a:endParaRPr>
          </a:p>
        </p:txBody>
      </p:sp>
    </p:spTree>
    <p:extLst>
      <p:ext uri="{BB962C8B-B14F-4D97-AF65-F5344CB8AC3E}">
        <p14:creationId xmlns:p14="http://schemas.microsoft.com/office/powerpoint/2010/main" val="3663651916"/>
      </p:ext>
    </p:extLst>
  </p:cSld>
  <p:clrMapOvr>
    <a:masterClrMapping/>
  </p:clrMapOvr>
  <p:transition>
    <p:split orient="ver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Features of performance plan</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
        <p:nvSpPr>
          <p:cNvPr id="4" name="Content Placeholder 3"/>
          <p:cNvSpPr>
            <a:spLocks noGrp="1"/>
          </p:cNvSpPr>
          <p:nvPr>
            <p:ph sz="quarter" idx="1"/>
          </p:nvPr>
        </p:nvSpPr>
        <p:spPr/>
        <p:txBody>
          <a:bodyPr/>
          <a:lstStyle/>
          <a:p>
            <a:r>
              <a:rPr lang="en-US" dirty="0" smtClean="0"/>
              <a:t>Discussion about performance management</a:t>
            </a:r>
          </a:p>
          <a:p>
            <a:r>
              <a:rPr lang="en-US" dirty="0" smtClean="0"/>
              <a:t>Encouragement</a:t>
            </a:r>
          </a:p>
          <a:p>
            <a:r>
              <a:rPr lang="en-US" dirty="0" smtClean="0"/>
              <a:t>Guidance and orientation/training for basic skills</a:t>
            </a:r>
          </a:p>
          <a:p>
            <a:r>
              <a:rPr lang="en-US" dirty="0" smtClean="0"/>
              <a:t>Joint agreement</a:t>
            </a:r>
          </a:p>
          <a:p>
            <a:r>
              <a:rPr lang="en-US" dirty="0" smtClean="0"/>
              <a:t>Feedback</a:t>
            </a:r>
          </a:p>
          <a:p>
            <a:r>
              <a:rPr lang="en-US" dirty="0" smtClean="0"/>
              <a:t>Review</a:t>
            </a:r>
          </a:p>
          <a:p>
            <a:endParaRPr lang="en-US" dirty="0"/>
          </a:p>
        </p:txBody>
      </p:sp>
    </p:spTree>
    <p:extLst>
      <p:ext uri="{BB962C8B-B14F-4D97-AF65-F5344CB8AC3E}">
        <p14:creationId xmlns:p14="http://schemas.microsoft.com/office/powerpoint/2010/main" val="3099396116"/>
      </p:ext>
    </p:extLst>
  </p:cSld>
  <p:clrMapOvr>
    <a:masterClrMapping/>
  </p:clrMapOvr>
  <p:transition>
    <p:split orient="vert" dir="in"/>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agreement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sp>
        <p:nvSpPr>
          <p:cNvPr id="4" name="Content Placeholder 3"/>
          <p:cNvSpPr>
            <a:spLocks noGrp="1"/>
          </p:cNvSpPr>
          <p:nvPr>
            <p:ph sz="quarter" idx="1"/>
          </p:nvPr>
        </p:nvSpPr>
        <p:spPr>
          <a:xfrm>
            <a:off x="0" y="1371600"/>
            <a:ext cx="9144000" cy="5486400"/>
          </a:xfrm>
        </p:spPr>
        <p:txBody>
          <a:bodyPr>
            <a:normAutofit/>
          </a:bodyPr>
          <a:lstStyle/>
          <a:p>
            <a:pPr marL="320040" lvl="1" indent="-320040">
              <a:spcBef>
                <a:spcPts val="700"/>
              </a:spcBef>
              <a:buClr>
                <a:schemeClr val="accent2"/>
              </a:buClr>
              <a:buSzPct val="60000"/>
              <a:buFont typeface="Wingdings"/>
              <a:buChar char=""/>
            </a:pPr>
            <a:r>
              <a:rPr lang="en-US" dirty="0" smtClean="0"/>
              <a:t>KRA-Key result areas/</a:t>
            </a:r>
            <a:r>
              <a:rPr lang="en-US" sz="2000" dirty="0" smtClean="0"/>
              <a:t>Principle accountabilities</a:t>
            </a:r>
          </a:p>
          <a:p>
            <a:pPr marL="594360" lvl="2" indent="-320040">
              <a:spcBef>
                <a:spcPts val="700"/>
              </a:spcBef>
              <a:buSzPct val="60000"/>
              <a:buFont typeface="Wingdings"/>
              <a:buChar char=""/>
            </a:pPr>
            <a:r>
              <a:rPr lang="en-US" dirty="0"/>
              <a:t>J</a:t>
            </a:r>
            <a:r>
              <a:rPr lang="en-US" dirty="0" smtClean="0"/>
              <a:t>ob </a:t>
            </a:r>
            <a:r>
              <a:rPr lang="en-US" dirty="0"/>
              <a:t>holders are accountable for the </a:t>
            </a:r>
            <a:r>
              <a:rPr lang="en-US" dirty="0" smtClean="0"/>
              <a:t>achievement /outcome</a:t>
            </a:r>
          </a:p>
          <a:p>
            <a:pPr marL="594360" lvl="2" indent="-320040">
              <a:spcBef>
                <a:spcPts val="700"/>
              </a:spcBef>
              <a:buSzPct val="60000"/>
              <a:buFont typeface="Wingdings"/>
              <a:buChar char=""/>
            </a:pPr>
            <a:r>
              <a:rPr lang="en-US" dirty="0" smtClean="0"/>
              <a:t>Strong positive result realized</a:t>
            </a:r>
          </a:p>
          <a:p>
            <a:r>
              <a:rPr lang="en-US" dirty="0" smtClean="0"/>
              <a:t>KPA – Key performance area/ </a:t>
            </a:r>
            <a:r>
              <a:rPr lang="en-US" sz="2400" dirty="0" smtClean="0"/>
              <a:t>assigned tasks/segregation of duties </a:t>
            </a:r>
          </a:p>
          <a:p>
            <a:r>
              <a:rPr lang="en-US" dirty="0" smtClean="0"/>
              <a:t>KPI – Key performance indicators </a:t>
            </a:r>
            <a:r>
              <a:rPr lang="en-US" sz="2800" dirty="0" smtClean="0"/>
              <a:t>(practical-</a:t>
            </a:r>
            <a:r>
              <a:rPr lang="en-US" sz="2400" dirty="0" smtClean="0"/>
              <a:t>values, process</a:t>
            </a:r>
            <a:r>
              <a:rPr lang="en-US" sz="2800" dirty="0" smtClean="0"/>
              <a:t>; directional- </a:t>
            </a:r>
            <a:r>
              <a:rPr lang="en-US" sz="2400" dirty="0" smtClean="0"/>
              <a:t>following directives</a:t>
            </a:r>
            <a:r>
              <a:rPr lang="en-US" sz="2800" dirty="0" smtClean="0"/>
              <a:t>; actionable</a:t>
            </a:r>
            <a:r>
              <a:rPr lang="en-US" sz="2400" dirty="0" smtClean="0"/>
              <a:t>- initiate change how</a:t>
            </a:r>
            <a:r>
              <a:rPr lang="en-US" sz="2800" dirty="0" smtClean="0"/>
              <a:t>)</a:t>
            </a:r>
          </a:p>
          <a:p>
            <a:pPr lvl="1"/>
            <a:r>
              <a:rPr lang="en-US" dirty="0" smtClean="0"/>
              <a:t>Will be quantified as targets, If not quantifiable, basis for defining performance standard / measures and indicators </a:t>
            </a:r>
            <a:r>
              <a:rPr lang="en-US" sz="2000" dirty="0" err="1" smtClean="0"/>
              <a:t>eg</a:t>
            </a:r>
            <a:r>
              <a:rPr lang="en-US" dirty="0" err="1" smtClean="0"/>
              <a:t>.</a:t>
            </a:r>
            <a:r>
              <a:rPr lang="en-US" sz="2000" dirty="0" err="1" smtClean="0"/>
              <a:t>profit</a:t>
            </a:r>
            <a:r>
              <a:rPr lang="en-US" sz="2000" dirty="0" smtClean="0"/>
              <a:t>, cost etc.</a:t>
            </a:r>
          </a:p>
          <a:p>
            <a:r>
              <a:rPr lang="en-US" dirty="0" smtClean="0"/>
              <a:t>Performance Attributes and competencies</a:t>
            </a:r>
            <a:endParaRPr lang="en-US" dirty="0"/>
          </a:p>
        </p:txBody>
      </p:sp>
    </p:spTree>
    <p:extLst>
      <p:ext uri="{BB962C8B-B14F-4D97-AF65-F5344CB8AC3E}">
        <p14:creationId xmlns:p14="http://schemas.microsoft.com/office/powerpoint/2010/main" val="3564853240"/>
      </p:ext>
    </p:extLst>
  </p:cSld>
  <p:clrMapOvr>
    <a:masterClrMapping/>
  </p:clrMapOvr>
  <p:transition>
    <p:split orient="ver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Improving Performance with plan</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sp>
        <p:nvSpPr>
          <p:cNvPr id="4" name="Content Placeholder 3"/>
          <p:cNvSpPr>
            <a:spLocks noGrp="1"/>
          </p:cNvSpPr>
          <p:nvPr>
            <p:ph sz="quarter" idx="1"/>
          </p:nvPr>
        </p:nvSpPr>
        <p:spPr>
          <a:xfrm>
            <a:off x="0" y="1600200"/>
            <a:ext cx="9144000" cy="5257800"/>
          </a:xfrm>
        </p:spPr>
        <p:txBody>
          <a:bodyPr/>
          <a:lstStyle/>
          <a:p>
            <a:r>
              <a:rPr lang="en-US" dirty="0" smtClean="0"/>
              <a:t>Action at organizational level (leadership, management  role </a:t>
            </a:r>
            <a:r>
              <a:rPr lang="en-US" dirty="0" err="1" smtClean="0"/>
              <a:t>etc</a:t>
            </a:r>
            <a:r>
              <a:rPr lang="en-US" dirty="0" smtClean="0"/>
              <a:t>)</a:t>
            </a:r>
          </a:p>
          <a:p>
            <a:r>
              <a:rPr lang="en-US" dirty="0" smtClean="0"/>
              <a:t>Department level</a:t>
            </a:r>
          </a:p>
          <a:p>
            <a:r>
              <a:rPr lang="en-US" dirty="0" smtClean="0"/>
              <a:t>Team level</a:t>
            </a:r>
          </a:p>
          <a:p>
            <a:r>
              <a:rPr lang="en-US" dirty="0" smtClean="0"/>
              <a:t>Action at the individual level</a:t>
            </a:r>
          </a:p>
          <a:p>
            <a:pPr lvl="1"/>
            <a:r>
              <a:rPr lang="en-US" dirty="0" smtClean="0"/>
              <a:t>Select goal</a:t>
            </a:r>
          </a:p>
          <a:p>
            <a:pPr lvl="1"/>
            <a:r>
              <a:rPr lang="en-US" dirty="0" smtClean="0"/>
              <a:t>Define expectations</a:t>
            </a:r>
          </a:p>
          <a:p>
            <a:pPr lvl="1"/>
            <a:r>
              <a:rPr lang="en-US" dirty="0" smtClean="0"/>
              <a:t>Define performance measures</a:t>
            </a:r>
          </a:p>
          <a:p>
            <a:pPr lvl="1"/>
            <a:r>
              <a:rPr lang="en-US" dirty="0" smtClean="0"/>
              <a:t>Monitor: progress</a:t>
            </a:r>
          </a:p>
          <a:p>
            <a:pPr lvl="1"/>
            <a:r>
              <a:rPr lang="en-US" dirty="0" smtClean="0"/>
              <a:t>Manage under performance</a:t>
            </a:r>
          </a:p>
          <a:p>
            <a:pPr lvl="1"/>
            <a:endParaRPr lang="en-US" dirty="0"/>
          </a:p>
        </p:txBody>
      </p:sp>
    </p:spTree>
    <p:extLst>
      <p:ext uri="{BB962C8B-B14F-4D97-AF65-F5344CB8AC3E}">
        <p14:creationId xmlns:p14="http://schemas.microsoft.com/office/powerpoint/2010/main" val="49900348"/>
      </p:ext>
    </p:extLst>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1524000" y="274638"/>
            <a:ext cx="6553200" cy="868362"/>
          </a:xfrm>
        </p:spPr>
        <p:txBody>
          <a:bodyPr/>
          <a:lstStyle/>
          <a:p>
            <a:r>
              <a:rPr lang="en-US" dirty="0" smtClean="0"/>
              <a:t>Objectives</a:t>
            </a:r>
            <a:endParaRPr lang="en-US" b="0" dirty="0" smtClean="0"/>
          </a:p>
        </p:txBody>
      </p:sp>
      <p:sp>
        <p:nvSpPr>
          <p:cNvPr id="19459" name="Content Placeholder 2"/>
          <p:cNvSpPr>
            <a:spLocks noGrp="1"/>
          </p:cNvSpPr>
          <p:nvPr>
            <p:ph sz="quarter" idx="1"/>
          </p:nvPr>
        </p:nvSpPr>
        <p:spPr>
          <a:xfrm>
            <a:off x="228600" y="1524000"/>
            <a:ext cx="8915400" cy="5181600"/>
          </a:xfrm>
        </p:spPr>
        <p:txBody>
          <a:bodyPr>
            <a:noAutofit/>
          </a:bodyPr>
          <a:lstStyle/>
          <a:p>
            <a:pPr lvl="0"/>
            <a:r>
              <a:rPr lang="en-US" sz="3200" dirty="0"/>
              <a:t>Explain the need and process  of performance management</a:t>
            </a:r>
          </a:p>
          <a:p>
            <a:pPr lvl="0"/>
            <a:r>
              <a:rPr lang="en-US" sz="3200" dirty="0" err="1"/>
              <a:t>Analyse</a:t>
            </a:r>
            <a:r>
              <a:rPr lang="en-US" sz="3200" dirty="0"/>
              <a:t> linkages of performance management and organizational effectiveness.</a:t>
            </a:r>
          </a:p>
          <a:p>
            <a:pPr lvl="0"/>
            <a:r>
              <a:rPr lang="en-US" sz="3200" dirty="0"/>
              <a:t>Identify performance intervention tools and techniques</a:t>
            </a:r>
          </a:p>
          <a:p>
            <a:pPr lvl="0"/>
            <a:endParaRPr lang="en-US" sz="3200" dirty="0"/>
          </a:p>
        </p:txBody>
      </p:sp>
      <p:sp>
        <p:nvSpPr>
          <p:cNvPr id="4" name="Slide Number Placeholder 3"/>
          <p:cNvSpPr>
            <a:spLocks noGrp="1"/>
          </p:cNvSpPr>
          <p:nvPr>
            <p:ph type="sldNum" sz="quarter" idx="12"/>
          </p:nvPr>
        </p:nvSpPr>
        <p:spPr/>
        <p:txBody>
          <a:bodyPr>
            <a:normAutofit fontScale="85000" lnSpcReduction="20000"/>
          </a:bodyPr>
          <a:lstStyle/>
          <a:p>
            <a:fld id="{B6F15528-21DE-4FAA-801E-634DDDAF4B2B}" type="slidenum">
              <a:rPr lang="en-US" smtClean="0"/>
              <a:pPr/>
              <a:t>2</a:t>
            </a:fld>
            <a:endParaRPr lang="en-US"/>
          </a:p>
        </p:txBody>
      </p:sp>
    </p:spTree>
  </p:cSld>
  <p:clrMapOvr>
    <a:masterClrMapping/>
  </p:clrMapOvr>
  <p:transition>
    <p:split orient="vert" dir="in"/>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Individual work objectives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sp>
        <p:nvSpPr>
          <p:cNvPr id="4" name="Content Placeholder 3"/>
          <p:cNvSpPr>
            <a:spLocks noGrp="1"/>
          </p:cNvSpPr>
          <p:nvPr>
            <p:ph sz="quarter" idx="1"/>
          </p:nvPr>
        </p:nvSpPr>
        <p:spPr>
          <a:xfrm>
            <a:off x="0" y="1600200"/>
            <a:ext cx="9144000" cy="5257800"/>
          </a:xfrm>
        </p:spPr>
        <p:txBody>
          <a:bodyPr/>
          <a:lstStyle/>
          <a:p>
            <a:r>
              <a:rPr lang="en-US" dirty="0" smtClean="0"/>
              <a:t>Consistent (with </a:t>
            </a:r>
            <a:r>
              <a:rPr lang="en-US" dirty="0" err="1"/>
              <a:t>O</a:t>
            </a:r>
            <a:r>
              <a:rPr lang="en-US" dirty="0" err="1" smtClean="0"/>
              <a:t>rgn</a:t>
            </a:r>
            <a:r>
              <a:rPr lang="en-US" dirty="0" smtClean="0"/>
              <a:t>. Dept. </a:t>
            </a:r>
            <a:r>
              <a:rPr lang="en-US" dirty="0"/>
              <a:t>U</a:t>
            </a:r>
            <a:r>
              <a:rPr lang="en-US" dirty="0" smtClean="0"/>
              <a:t>nit objectives)</a:t>
            </a:r>
          </a:p>
          <a:p>
            <a:r>
              <a:rPr lang="en-US" dirty="0" smtClean="0"/>
              <a:t>Precise</a:t>
            </a:r>
          </a:p>
          <a:p>
            <a:r>
              <a:rPr lang="en-US" dirty="0" smtClean="0"/>
              <a:t>Challenging</a:t>
            </a:r>
          </a:p>
          <a:p>
            <a:r>
              <a:rPr lang="en-US" dirty="0" smtClean="0"/>
              <a:t>Measurable</a:t>
            </a:r>
          </a:p>
          <a:p>
            <a:r>
              <a:rPr lang="en-US" dirty="0" smtClean="0"/>
              <a:t>Agreed</a:t>
            </a:r>
          </a:p>
          <a:p>
            <a:r>
              <a:rPr lang="en-US" dirty="0" smtClean="0"/>
              <a:t>Time related</a:t>
            </a:r>
          </a:p>
          <a:p>
            <a:r>
              <a:rPr lang="en-US" dirty="0" smtClean="0"/>
              <a:t>Team work oriented</a:t>
            </a:r>
          </a:p>
          <a:p>
            <a:endParaRPr lang="en-US" dirty="0"/>
          </a:p>
        </p:txBody>
      </p:sp>
    </p:spTree>
    <p:extLst>
      <p:ext uri="{BB962C8B-B14F-4D97-AF65-F5344CB8AC3E}">
        <p14:creationId xmlns:p14="http://schemas.microsoft.com/office/powerpoint/2010/main" val="148992617"/>
      </p:ext>
    </p:extLst>
  </p:cSld>
  <p:clrMapOvr>
    <a:masterClrMapping/>
  </p:clrMapOvr>
  <p:transition>
    <p:split orient="ver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 performance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
        <p:nvSpPr>
          <p:cNvPr id="4" name="Content Placeholder 3"/>
          <p:cNvSpPr>
            <a:spLocks noGrp="1"/>
          </p:cNvSpPr>
          <p:nvPr>
            <p:ph sz="quarter" idx="1"/>
          </p:nvPr>
        </p:nvSpPr>
        <p:spPr>
          <a:xfrm>
            <a:off x="0" y="1600200"/>
            <a:ext cx="9144000" cy="4495800"/>
          </a:xfrm>
        </p:spPr>
        <p:txBody>
          <a:bodyPr/>
          <a:lstStyle/>
          <a:p>
            <a:r>
              <a:rPr lang="en-US" dirty="0" smtClean="0"/>
              <a:t>Key Result Area-Responsibility</a:t>
            </a:r>
          </a:p>
          <a:p>
            <a:r>
              <a:rPr lang="en-US" dirty="0" smtClean="0"/>
              <a:t>Key </a:t>
            </a:r>
            <a:r>
              <a:rPr lang="en-US" dirty="0"/>
              <a:t>P</a:t>
            </a:r>
            <a:r>
              <a:rPr lang="en-US" dirty="0" smtClean="0"/>
              <a:t>erformance Area-Tasks</a:t>
            </a:r>
          </a:p>
          <a:p>
            <a:r>
              <a:rPr lang="en-US" dirty="0" smtClean="0"/>
              <a:t>Key Performance Indicator-Measurement-quantify-standardization </a:t>
            </a:r>
            <a:endParaRPr lang="en-US" dirty="0"/>
          </a:p>
        </p:txBody>
      </p:sp>
    </p:spTree>
    <p:extLst>
      <p:ext uri="{BB962C8B-B14F-4D97-AF65-F5344CB8AC3E}">
        <p14:creationId xmlns:p14="http://schemas.microsoft.com/office/powerpoint/2010/main" val="806418978"/>
      </p:ext>
    </p:extLst>
  </p:cSld>
  <p:clrMapOvr>
    <a:masterClrMapping/>
  </p:clrMapOvr>
  <p:transition>
    <p:split orient="vert" dir="in"/>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performance management process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
        <p:nvSpPr>
          <p:cNvPr id="4" name="Content Placeholder 3"/>
          <p:cNvSpPr>
            <a:spLocks noGrp="1"/>
          </p:cNvSpPr>
          <p:nvPr>
            <p:ph sz="quarter" idx="1"/>
          </p:nvPr>
        </p:nvSpPr>
        <p:spPr>
          <a:xfrm>
            <a:off x="0" y="1600200"/>
            <a:ext cx="9144000" cy="5257800"/>
          </a:xfrm>
        </p:spPr>
        <p:txBody>
          <a:bodyPr>
            <a:normAutofit fontScale="92500" lnSpcReduction="10000"/>
          </a:bodyPr>
          <a:lstStyle/>
          <a:p>
            <a:r>
              <a:rPr lang="en-US" dirty="0" smtClean="0"/>
              <a:t>Mission and value statement</a:t>
            </a:r>
          </a:p>
          <a:p>
            <a:r>
              <a:rPr lang="en-US" dirty="0" smtClean="0"/>
              <a:t>Objectives </a:t>
            </a:r>
            <a:r>
              <a:rPr lang="en-US" sz="2200" dirty="0" smtClean="0"/>
              <a:t>(org. dept. individual-aligning)</a:t>
            </a:r>
          </a:p>
          <a:p>
            <a:r>
              <a:rPr lang="en-US" dirty="0" smtClean="0"/>
              <a:t>Performance agreement </a:t>
            </a:r>
            <a:r>
              <a:rPr lang="en-US" sz="2200" dirty="0" smtClean="0"/>
              <a:t>(Jobs, goal setting, different forms design)</a:t>
            </a:r>
            <a:endParaRPr lang="en-US" dirty="0" smtClean="0"/>
          </a:p>
          <a:p>
            <a:r>
              <a:rPr lang="en-US" dirty="0" smtClean="0"/>
              <a:t>Continuous performance management </a:t>
            </a:r>
          </a:p>
          <a:p>
            <a:pPr lvl="1"/>
            <a:r>
              <a:rPr lang="en-US" dirty="0" smtClean="0"/>
              <a:t>Feedback</a:t>
            </a:r>
          </a:p>
          <a:p>
            <a:r>
              <a:rPr lang="en-US" dirty="0" smtClean="0"/>
              <a:t>Preparation for review</a:t>
            </a:r>
          </a:p>
          <a:p>
            <a:r>
              <a:rPr lang="en-US" dirty="0" smtClean="0"/>
              <a:t>Performance review</a:t>
            </a:r>
          </a:p>
          <a:p>
            <a:pPr lvl="1"/>
            <a:r>
              <a:rPr lang="en-US" dirty="0" smtClean="0"/>
              <a:t>Feedback (moderating goals)</a:t>
            </a:r>
          </a:p>
          <a:p>
            <a:pPr lvl="1"/>
            <a:r>
              <a:rPr lang="en-US" dirty="0" smtClean="0"/>
              <a:t>Development and training</a:t>
            </a:r>
          </a:p>
          <a:p>
            <a:pPr lvl="1"/>
            <a:r>
              <a:rPr lang="en-US" dirty="0" smtClean="0"/>
              <a:t>Performance rating-performance related pay</a:t>
            </a:r>
          </a:p>
          <a:p>
            <a:r>
              <a:rPr lang="en-US" dirty="0" smtClean="0"/>
              <a:t>Improved performance</a:t>
            </a:r>
          </a:p>
          <a:p>
            <a:endParaRPr lang="en-US" dirty="0"/>
          </a:p>
        </p:txBody>
      </p:sp>
    </p:spTree>
    <p:extLst>
      <p:ext uri="{BB962C8B-B14F-4D97-AF65-F5344CB8AC3E}">
        <p14:creationId xmlns:p14="http://schemas.microsoft.com/office/powerpoint/2010/main" val="2142323665"/>
      </p:ext>
    </p:extLst>
  </p:cSld>
  <p:clrMapOvr>
    <a:masterClrMapping/>
  </p:clrMapOvr>
  <p:transition>
    <p:split orient="vert" dir="in"/>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performance management cycle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23</a:t>
            </a:fld>
            <a:endParaRPr lang="en-US"/>
          </a:p>
        </p:txBody>
      </p:sp>
      <p:pic>
        <p:nvPicPr>
          <p:cNvPr id="5" name="Content Placeholder 4"/>
          <p:cNvPicPr>
            <a:picLocks noGrp="1" noChangeAspect="1"/>
          </p:cNvPicPr>
          <p:nvPr>
            <p:ph sz="quarter" idx="1"/>
          </p:nvPr>
        </p:nvPicPr>
        <p:blipFill>
          <a:blip r:embed="rId2"/>
          <a:stretch>
            <a:fillRect/>
          </a:stretch>
        </p:blipFill>
        <p:spPr>
          <a:xfrm>
            <a:off x="3038812" y="1459857"/>
            <a:ext cx="2993395" cy="1130943"/>
          </a:xfrm>
          <a:prstGeom prst="rect">
            <a:avLst/>
          </a:prstGeom>
        </p:spPr>
      </p:pic>
      <p:sp>
        <p:nvSpPr>
          <p:cNvPr id="13" name="Oval 12"/>
          <p:cNvSpPr/>
          <p:nvPr/>
        </p:nvSpPr>
        <p:spPr>
          <a:xfrm>
            <a:off x="3581400" y="2776707"/>
            <a:ext cx="2209800" cy="95709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Performance agreement</a:t>
            </a:r>
            <a:endParaRPr lang="en-US" dirty="0"/>
          </a:p>
        </p:txBody>
      </p:sp>
      <p:sp>
        <p:nvSpPr>
          <p:cNvPr id="14" name="Oval 13"/>
          <p:cNvSpPr/>
          <p:nvPr/>
        </p:nvSpPr>
        <p:spPr>
          <a:xfrm>
            <a:off x="6595658" y="4060050"/>
            <a:ext cx="203907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Performance plan</a:t>
            </a:r>
            <a:endParaRPr lang="en-US" dirty="0"/>
          </a:p>
        </p:txBody>
      </p:sp>
      <p:sp>
        <p:nvSpPr>
          <p:cNvPr id="15" name="Oval 14"/>
          <p:cNvSpPr/>
          <p:nvPr/>
        </p:nvSpPr>
        <p:spPr>
          <a:xfrm>
            <a:off x="3886200" y="4114800"/>
            <a:ext cx="1905000"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Action</a:t>
            </a:r>
            <a:endParaRPr lang="en-US" dirty="0"/>
          </a:p>
        </p:txBody>
      </p:sp>
      <p:sp>
        <p:nvSpPr>
          <p:cNvPr id="16" name="Oval 15"/>
          <p:cNvSpPr/>
          <p:nvPr/>
        </p:nvSpPr>
        <p:spPr>
          <a:xfrm>
            <a:off x="1033530" y="4114800"/>
            <a:ext cx="2048212" cy="1143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Performance review</a:t>
            </a:r>
            <a:endParaRPr lang="en-US" dirty="0"/>
          </a:p>
        </p:txBody>
      </p:sp>
      <p:sp>
        <p:nvSpPr>
          <p:cNvPr id="17" name="Oval 16"/>
          <p:cNvSpPr/>
          <p:nvPr/>
        </p:nvSpPr>
        <p:spPr>
          <a:xfrm>
            <a:off x="3822407" y="5791200"/>
            <a:ext cx="22098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Monitor feedback and review</a:t>
            </a:r>
            <a:endParaRPr lang="en-US" dirty="0"/>
          </a:p>
        </p:txBody>
      </p:sp>
      <p:cxnSp>
        <p:nvCxnSpPr>
          <p:cNvPr id="30" name="Straight Arrow Connector 29"/>
          <p:cNvCxnSpPr/>
          <p:nvPr/>
        </p:nvCxnSpPr>
        <p:spPr>
          <a:xfrm flipH="1">
            <a:off x="4495800" y="2510007"/>
            <a:ext cx="19855" cy="23319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2" name="Curved Connector 31"/>
          <p:cNvCxnSpPr>
            <a:stCxn id="16" idx="7"/>
          </p:cNvCxnSpPr>
          <p:nvPr/>
        </p:nvCxnSpPr>
        <p:spPr>
          <a:xfrm rot="16200000" flipH="1">
            <a:off x="3279802" y="3784174"/>
            <a:ext cx="108384" cy="1104412"/>
          </a:xfrm>
          <a:prstGeom prst="curvedConnector4">
            <a:avLst>
              <a:gd name="adj1" fmla="val -210917"/>
              <a:gd name="adj2" fmla="val 6358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7" name="Curved Connector 36"/>
          <p:cNvCxnSpPr/>
          <p:nvPr/>
        </p:nvCxnSpPr>
        <p:spPr>
          <a:xfrm rot="16200000" flipV="1">
            <a:off x="4686300" y="5257262"/>
            <a:ext cx="533400" cy="5334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9" name="Curved Connector 38"/>
          <p:cNvCxnSpPr/>
          <p:nvPr/>
        </p:nvCxnSpPr>
        <p:spPr>
          <a:xfrm rot="10800000">
            <a:off x="5690745" y="4336381"/>
            <a:ext cx="982958" cy="421527"/>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47" name="Curved Connector 46"/>
          <p:cNvCxnSpPr/>
          <p:nvPr/>
        </p:nvCxnSpPr>
        <p:spPr>
          <a:xfrm rot="5400000">
            <a:off x="5218489" y="3688851"/>
            <a:ext cx="638070" cy="306440"/>
          </a:xfrm>
          <a:prstGeom prst="curvedConnector3">
            <a:avLst>
              <a:gd name="adj1" fmla="val 10046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50"/>
          <p:cNvCxnSpPr/>
          <p:nvPr/>
        </p:nvCxnSpPr>
        <p:spPr>
          <a:xfrm rot="5400000" flipH="1" flipV="1">
            <a:off x="1350857" y="2386360"/>
            <a:ext cx="1871495" cy="158539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6" name="Curved Connector 55"/>
          <p:cNvCxnSpPr/>
          <p:nvPr/>
        </p:nvCxnSpPr>
        <p:spPr>
          <a:xfrm rot="16200000" flipH="1">
            <a:off x="5777233" y="2388574"/>
            <a:ext cx="1926449" cy="14165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0" name="Curved Connector 59"/>
          <p:cNvCxnSpPr/>
          <p:nvPr/>
        </p:nvCxnSpPr>
        <p:spPr>
          <a:xfrm rot="10800000" flipV="1">
            <a:off x="6182226" y="5034240"/>
            <a:ext cx="1590175" cy="121416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urved Connector 62"/>
          <p:cNvCxnSpPr/>
          <p:nvPr/>
        </p:nvCxnSpPr>
        <p:spPr>
          <a:xfrm rot="10800000">
            <a:off x="2362201" y="5257262"/>
            <a:ext cx="1421457" cy="1143539"/>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593015"/>
      </p:ext>
    </p:extLst>
  </p:cSld>
  <p:clrMapOvr>
    <a:masterClrMapping/>
  </p:clrMapOvr>
  <p:transition>
    <p:split orient="vert" dir="in"/>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Performance management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24</a:t>
            </a:fld>
            <a:endParaRPr lang="en-US"/>
          </a:p>
        </p:txBody>
      </p:sp>
      <p:sp>
        <p:nvSpPr>
          <p:cNvPr id="4" name="Content Placeholder 3"/>
          <p:cNvSpPr>
            <a:spLocks noGrp="1"/>
          </p:cNvSpPr>
          <p:nvPr>
            <p:ph sz="quarter" idx="1"/>
          </p:nvPr>
        </p:nvSpPr>
        <p:spPr/>
        <p:txBody>
          <a:bodyPr/>
          <a:lstStyle/>
          <a:p>
            <a:r>
              <a:rPr lang="en-US" dirty="0" smtClean="0"/>
              <a:t>Communicating performance management system</a:t>
            </a:r>
          </a:p>
          <a:p>
            <a:r>
              <a:rPr lang="en-US" dirty="0" smtClean="0"/>
              <a:t>Performance agreement</a:t>
            </a:r>
          </a:p>
          <a:p>
            <a:r>
              <a:rPr lang="en-US" dirty="0" smtClean="0"/>
              <a:t>Performance plan</a:t>
            </a:r>
          </a:p>
          <a:p>
            <a:r>
              <a:rPr lang="en-US" dirty="0" smtClean="0"/>
              <a:t>Performance monitoring, feedback and evaluation</a:t>
            </a:r>
          </a:p>
          <a:p>
            <a:r>
              <a:rPr lang="en-US" dirty="0" smtClean="0"/>
              <a:t>Final performance review</a:t>
            </a:r>
          </a:p>
          <a:p>
            <a:endParaRPr lang="en-US" dirty="0" smtClean="0"/>
          </a:p>
          <a:p>
            <a:endParaRPr lang="en-US" dirty="0"/>
          </a:p>
        </p:txBody>
      </p:sp>
    </p:spTree>
    <p:extLst>
      <p:ext uri="{BB962C8B-B14F-4D97-AF65-F5344CB8AC3E}">
        <p14:creationId xmlns:p14="http://schemas.microsoft.com/office/powerpoint/2010/main" val="1517374248"/>
      </p:ext>
    </p:extLst>
  </p:cSld>
  <p:clrMapOvr>
    <a:masterClrMapping/>
  </p:clrMapOvr>
  <p:transition>
    <p:split orient="vert" dir="in"/>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Techniques of performance management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25</a:t>
            </a:fld>
            <a:endParaRPr lang="en-US"/>
          </a:p>
        </p:txBody>
      </p:sp>
      <p:sp>
        <p:nvSpPr>
          <p:cNvPr id="4" name="Content Placeholder 3"/>
          <p:cNvSpPr>
            <a:spLocks noGrp="1"/>
          </p:cNvSpPr>
          <p:nvPr>
            <p:ph sz="quarter" idx="1"/>
          </p:nvPr>
        </p:nvSpPr>
        <p:spPr>
          <a:xfrm>
            <a:off x="0" y="1516698"/>
            <a:ext cx="9144000" cy="5341302"/>
          </a:xfrm>
        </p:spPr>
        <p:txBody>
          <a:bodyPr>
            <a:normAutofit fontScale="92500" lnSpcReduction="10000"/>
          </a:bodyPr>
          <a:lstStyle/>
          <a:p>
            <a:r>
              <a:rPr lang="en-US" dirty="0" smtClean="0"/>
              <a:t>Job analysis (Job description, Job design, job enrichment)</a:t>
            </a:r>
          </a:p>
          <a:p>
            <a:r>
              <a:rPr lang="en-US" dirty="0" smtClean="0"/>
              <a:t>Performance appraisal(evaluation, rating scale)</a:t>
            </a:r>
          </a:p>
          <a:p>
            <a:r>
              <a:rPr lang="en-US" dirty="0" smtClean="0"/>
              <a:t>Staff development/Training</a:t>
            </a:r>
          </a:p>
          <a:p>
            <a:r>
              <a:rPr lang="en-US" dirty="0"/>
              <a:t>Performance planning/Monitoring/feedback</a:t>
            </a:r>
          </a:p>
          <a:p>
            <a:r>
              <a:rPr lang="en-US" dirty="0" smtClean="0"/>
              <a:t>Coaching and mentoring</a:t>
            </a:r>
          </a:p>
          <a:p>
            <a:r>
              <a:rPr lang="en-US" dirty="0" smtClean="0"/>
              <a:t>Counseling</a:t>
            </a:r>
          </a:p>
          <a:p>
            <a:r>
              <a:rPr lang="en-US" dirty="0" smtClean="0"/>
              <a:t>Job rotation</a:t>
            </a:r>
          </a:p>
          <a:p>
            <a:r>
              <a:rPr lang="en-US" dirty="0" smtClean="0"/>
              <a:t>Rewarding/Praise/Recognition</a:t>
            </a:r>
          </a:p>
          <a:p>
            <a:r>
              <a:rPr lang="en-US" dirty="0" smtClean="0"/>
              <a:t>Authority </a:t>
            </a:r>
          </a:p>
          <a:p>
            <a:r>
              <a:rPr lang="en-US" dirty="0" smtClean="0"/>
              <a:t>Staff meeting</a:t>
            </a:r>
          </a:p>
          <a:p>
            <a:r>
              <a:rPr lang="en-US" dirty="0" smtClean="0"/>
              <a:t>Grievance handling</a:t>
            </a:r>
          </a:p>
          <a:p>
            <a:endParaRPr lang="en-US" dirty="0"/>
          </a:p>
        </p:txBody>
      </p:sp>
    </p:spTree>
    <p:extLst>
      <p:ext uri="{BB962C8B-B14F-4D97-AF65-F5344CB8AC3E}">
        <p14:creationId xmlns:p14="http://schemas.microsoft.com/office/powerpoint/2010/main" val="1210875011"/>
      </p:ext>
    </p:extLst>
  </p:cSld>
  <p:clrMapOvr>
    <a:masterClrMapping/>
  </p:clrMapOvr>
  <p:transition>
    <p:split orient="vert" dir="in"/>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Conclusion : </a:t>
            </a:r>
            <a:r>
              <a:rPr lang="en-US" dirty="0"/>
              <a:t>H</a:t>
            </a:r>
            <a:r>
              <a:rPr lang="en-US" dirty="0" smtClean="0"/>
              <a:t>ow PM works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26</a:t>
            </a:fld>
            <a:endParaRPr lang="en-US"/>
          </a:p>
        </p:txBody>
      </p:sp>
      <p:cxnSp>
        <p:nvCxnSpPr>
          <p:cNvPr id="8" name="Straight Connector 7"/>
          <p:cNvCxnSpPr/>
          <p:nvPr/>
        </p:nvCxnSpPr>
        <p:spPr>
          <a:xfrm>
            <a:off x="990600" y="2286000"/>
            <a:ext cx="0" cy="4038600"/>
          </a:xfrm>
          <a:prstGeom prst="line">
            <a:avLst/>
          </a:prstGeom>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990600" y="5410200"/>
            <a:ext cx="7086600" cy="0"/>
          </a:xfrm>
          <a:prstGeom prst="line">
            <a:avLst/>
          </a:prstGeom>
        </p:spPr>
        <p:style>
          <a:lnRef idx="1">
            <a:schemeClr val="dk1"/>
          </a:lnRef>
          <a:fillRef idx="0">
            <a:schemeClr val="dk1"/>
          </a:fillRef>
          <a:effectRef idx="0">
            <a:schemeClr val="dk1"/>
          </a:effectRef>
          <a:fontRef idx="minor">
            <a:schemeClr val="tx1"/>
          </a:fontRef>
        </p:style>
      </p:cxnSp>
      <p:sp>
        <p:nvSpPr>
          <p:cNvPr id="11" name="Rectangle 10"/>
          <p:cNvSpPr/>
          <p:nvPr/>
        </p:nvSpPr>
        <p:spPr>
          <a:xfrm rot="16200000">
            <a:off x="-190703" y="3466721"/>
            <a:ext cx="1448208" cy="6096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Performance effectiveness </a:t>
            </a:r>
            <a:endParaRPr lang="en-US" dirty="0"/>
          </a:p>
        </p:txBody>
      </p:sp>
      <p:cxnSp>
        <p:nvCxnSpPr>
          <p:cNvPr id="14" name="Straight Connector 13"/>
          <p:cNvCxnSpPr/>
          <p:nvPr/>
        </p:nvCxnSpPr>
        <p:spPr>
          <a:xfrm>
            <a:off x="990600" y="6324600"/>
            <a:ext cx="7086600" cy="76200"/>
          </a:xfrm>
          <a:prstGeom prst="line">
            <a:avLst/>
          </a:prstGeom>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8077200" y="5410200"/>
            <a:ext cx="0" cy="997902"/>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990599" y="5402898"/>
            <a:ext cx="1371601" cy="7693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Performance agreement</a:t>
            </a:r>
            <a:endParaRPr lang="en-US" dirty="0"/>
          </a:p>
        </p:txBody>
      </p:sp>
      <p:sp>
        <p:nvSpPr>
          <p:cNvPr id="19" name="Content Placeholder 18"/>
          <p:cNvSpPr>
            <a:spLocks noGrp="1"/>
          </p:cNvSpPr>
          <p:nvPr>
            <p:ph sz="quarter" idx="1"/>
          </p:nvPr>
        </p:nvSpPr>
        <p:spPr>
          <a:xfrm>
            <a:off x="0" y="1447800"/>
            <a:ext cx="9144000" cy="5334000"/>
          </a:xfrm>
        </p:spPr>
        <p:txBody>
          <a:bodyPr/>
          <a:lstStyle/>
          <a:p>
            <a:endParaRPr lang="en-US" dirty="0">
              <a:solidFill>
                <a:srgbClr val="FF0000"/>
              </a:solidFill>
            </a:endParaRPr>
          </a:p>
        </p:txBody>
      </p:sp>
      <p:sp>
        <p:nvSpPr>
          <p:cNvPr id="20" name="Rectangle 19"/>
          <p:cNvSpPr/>
          <p:nvPr/>
        </p:nvSpPr>
        <p:spPr>
          <a:xfrm>
            <a:off x="6553201" y="5417503"/>
            <a:ext cx="1905000" cy="907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Main performance review/appraisal</a:t>
            </a:r>
            <a:endParaRPr lang="en-US" dirty="0"/>
          </a:p>
        </p:txBody>
      </p:sp>
      <p:sp>
        <p:nvSpPr>
          <p:cNvPr id="23" name="Rectangle 22"/>
          <p:cNvSpPr/>
          <p:nvPr/>
        </p:nvSpPr>
        <p:spPr>
          <a:xfrm>
            <a:off x="2514598" y="5417503"/>
            <a:ext cx="4038602" cy="90709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Monitoring and review against performance agreement</a:t>
            </a:r>
            <a:endParaRPr lang="en-US" dirty="0"/>
          </a:p>
        </p:txBody>
      </p:sp>
      <p:cxnSp>
        <p:nvCxnSpPr>
          <p:cNvPr id="25" name="Straight Connector 24"/>
          <p:cNvCxnSpPr/>
          <p:nvPr/>
        </p:nvCxnSpPr>
        <p:spPr>
          <a:xfrm flipV="1">
            <a:off x="1331640" y="2057400"/>
            <a:ext cx="6593160" cy="2667000"/>
          </a:xfrm>
          <a:prstGeom prst="line">
            <a:avLst/>
          </a:prstGeom>
          <a:ln/>
        </p:spPr>
        <p:style>
          <a:lnRef idx="1">
            <a:schemeClr val="dk1"/>
          </a:lnRef>
          <a:fillRef idx="0">
            <a:schemeClr val="dk1"/>
          </a:fillRef>
          <a:effectRef idx="0">
            <a:schemeClr val="dk1"/>
          </a:effectRef>
          <a:fontRef idx="minor">
            <a:schemeClr val="tx1"/>
          </a:fontRef>
        </p:style>
      </p:cxnSp>
      <p:sp>
        <p:nvSpPr>
          <p:cNvPr id="30" name="Rectangle 29"/>
          <p:cNvSpPr/>
          <p:nvPr/>
        </p:nvSpPr>
        <p:spPr>
          <a:xfrm rot="20241113">
            <a:off x="2945402" y="2194894"/>
            <a:ext cx="3211187" cy="41896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Improved performance</a:t>
            </a:r>
            <a:endParaRPr lang="en-US" dirty="0"/>
          </a:p>
        </p:txBody>
      </p:sp>
      <p:cxnSp>
        <p:nvCxnSpPr>
          <p:cNvPr id="32" name="Straight Arrow Connector 31"/>
          <p:cNvCxnSpPr/>
          <p:nvPr/>
        </p:nvCxnSpPr>
        <p:spPr>
          <a:xfrm flipV="1">
            <a:off x="7924800" y="1981200"/>
            <a:ext cx="152400" cy="7620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34" name="Rectangle 33"/>
          <p:cNvSpPr/>
          <p:nvPr/>
        </p:nvSpPr>
        <p:spPr>
          <a:xfrm>
            <a:off x="6019800" y="4353060"/>
            <a:ext cx="2623992" cy="559451"/>
          </a:xfrm>
          <a:prstGeom prst="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Coaching /counseling</a:t>
            </a:r>
            <a:endParaRPr lang="en-US" dirty="0"/>
          </a:p>
        </p:txBody>
      </p:sp>
      <p:sp>
        <p:nvSpPr>
          <p:cNvPr id="39" name="Freeform 38"/>
          <p:cNvSpPr/>
          <p:nvPr/>
        </p:nvSpPr>
        <p:spPr>
          <a:xfrm>
            <a:off x="1506828" y="1970468"/>
            <a:ext cx="6563864" cy="3053699"/>
          </a:xfrm>
          <a:custGeom>
            <a:avLst/>
            <a:gdLst>
              <a:gd name="connsiteX0" fmla="*/ 0 w 6563864"/>
              <a:gd name="connsiteY0" fmla="*/ 2730321 h 3053699"/>
              <a:gd name="connsiteX1" fmla="*/ 1262130 w 6563864"/>
              <a:gd name="connsiteY1" fmla="*/ 3000777 h 3053699"/>
              <a:gd name="connsiteX2" fmla="*/ 2189409 w 6563864"/>
              <a:gd name="connsiteY2" fmla="*/ 1803042 h 3053699"/>
              <a:gd name="connsiteX3" fmla="*/ 2833352 w 6563864"/>
              <a:gd name="connsiteY3" fmla="*/ 824247 h 3053699"/>
              <a:gd name="connsiteX4" fmla="*/ 5203065 w 6563864"/>
              <a:gd name="connsiteY4" fmla="*/ 1120462 h 3053699"/>
              <a:gd name="connsiteX5" fmla="*/ 6503831 w 6563864"/>
              <a:gd name="connsiteY5" fmla="*/ 51515 h 3053699"/>
              <a:gd name="connsiteX6" fmla="*/ 6362164 w 6563864"/>
              <a:gd name="connsiteY6" fmla="*/ 180304 h 3053699"/>
              <a:gd name="connsiteX7" fmla="*/ 6362164 w 6563864"/>
              <a:gd name="connsiteY7" fmla="*/ 180304 h 3053699"/>
              <a:gd name="connsiteX8" fmla="*/ 6362164 w 6563864"/>
              <a:gd name="connsiteY8" fmla="*/ 180304 h 3053699"/>
              <a:gd name="connsiteX9" fmla="*/ 6362164 w 6563864"/>
              <a:gd name="connsiteY9" fmla="*/ 180304 h 3053699"/>
              <a:gd name="connsiteX10" fmla="*/ 6555347 w 6563864"/>
              <a:gd name="connsiteY10" fmla="*/ 0 h 3053699"/>
              <a:gd name="connsiteX11" fmla="*/ 6555347 w 6563864"/>
              <a:gd name="connsiteY11" fmla="*/ 0 h 305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63864" h="3053699">
                <a:moveTo>
                  <a:pt x="0" y="2730321"/>
                </a:moveTo>
                <a:cubicBezTo>
                  <a:pt x="448614" y="2942822"/>
                  <a:pt x="897229" y="3155323"/>
                  <a:pt x="1262130" y="3000777"/>
                </a:cubicBezTo>
                <a:cubicBezTo>
                  <a:pt x="1627031" y="2846231"/>
                  <a:pt x="1927539" y="2165797"/>
                  <a:pt x="2189409" y="1803042"/>
                </a:cubicBezTo>
                <a:cubicBezTo>
                  <a:pt x="2451279" y="1440287"/>
                  <a:pt x="2331076" y="938010"/>
                  <a:pt x="2833352" y="824247"/>
                </a:cubicBezTo>
                <a:cubicBezTo>
                  <a:pt x="3335628" y="710484"/>
                  <a:pt x="4591319" y="1249251"/>
                  <a:pt x="5203065" y="1120462"/>
                </a:cubicBezTo>
                <a:cubicBezTo>
                  <a:pt x="5814811" y="991673"/>
                  <a:pt x="6310648" y="208208"/>
                  <a:pt x="6503831" y="51515"/>
                </a:cubicBezTo>
                <a:cubicBezTo>
                  <a:pt x="6697014" y="-105178"/>
                  <a:pt x="6362164" y="180304"/>
                  <a:pt x="6362164" y="180304"/>
                </a:cubicBezTo>
                <a:lnTo>
                  <a:pt x="6362164" y="180304"/>
                </a:lnTo>
                <a:lnTo>
                  <a:pt x="6362164" y="180304"/>
                </a:lnTo>
                <a:lnTo>
                  <a:pt x="6362164" y="180304"/>
                </a:lnTo>
                <a:lnTo>
                  <a:pt x="6555347" y="0"/>
                </a:lnTo>
                <a:lnTo>
                  <a:pt x="6555347"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1861999495"/>
      </p:ext>
    </p:extLst>
  </p:cSld>
  <p:clrMapOvr>
    <a:masterClrMapping/>
  </p:clrMapOvr>
  <p:transition>
    <p:split orient="ver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Thank you</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27</a:t>
            </a:fld>
            <a:endParaRPr lang="en-US"/>
          </a:p>
        </p:txBody>
      </p:sp>
      <p:sp>
        <p:nvSpPr>
          <p:cNvPr id="4" name="Content Placeholder 3"/>
          <p:cNvSpPr>
            <a:spLocks noGrp="1"/>
          </p:cNvSpPr>
          <p:nvPr>
            <p:ph sz="quarter" idx="1"/>
          </p:nvPr>
        </p:nvSpPr>
        <p:spPr/>
        <p:txBody>
          <a:bodyPr/>
          <a:lstStyle/>
          <a:p>
            <a:endParaRPr lang="en-US"/>
          </a:p>
        </p:txBody>
      </p:sp>
    </p:spTree>
    <p:extLst>
      <p:ext uri="{BB962C8B-B14F-4D97-AF65-F5344CB8AC3E}">
        <p14:creationId xmlns:p14="http://schemas.microsoft.com/office/powerpoint/2010/main" val="1828822406"/>
      </p:ext>
    </p:extLst>
  </p:cSld>
  <p:clrMapOvr>
    <a:masterClrMapping/>
  </p:clrMapOvr>
  <p:transition>
    <p:split orient="vert" dir="in"/>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a:t>
            </a:fld>
            <a:endParaRPr lang="en-US"/>
          </a:p>
        </p:txBody>
      </p:sp>
      <p:sp>
        <p:nvSpPr>
          <p:cNvPr id="4" name="Content Placeholder 3"/>
          <p:cNvSpPr>
            <a:spLocks noGrp="1"/>
          </p:cNvSpPr>
          <p:nvPr>
            <p:ph sz="quarter" idx="1"/>
          </p:nvPr>
        </p:nvSpPr>
        <p:spPr/>
        <p:txBody>
          <a:bodyPr/>
          <a:lstStyle/>
          <a:p>
            <a:pPr lvl="0"/>
            <a:r>
              <a:rPr lang="en-US" dirty="0"/>
              <a:t>Need for performance management</a:t>
            </a:r>
          </a:p>
          <a:p>
            <a:pPr lvl="0"/>
            <a:r>
              <a:rPr lang="en-US" dirty="0"/>
              <a:t>Performance management process</a:t>
            </a:r>
          </a:p>
          <a:p>
            <a:pPr lvl="0"/>
            <a:r>
              <a:rPr lang="en-US" dirty="0"/>
              <a:t>Integrating effects of performance management</a:t>
            </a:r>
          </a:p>
          <a:p>
            <a:pPr lvl="0"/>
            <a:r>
              <a:rPr lang="en-US" dirty="0"/>
              <a:t>Performance management tools and techniques</a:t>
            </a:r>
          </a:p>
          <a:p>
            <a:endParaRPr lang="en-US" dirty="0"/>
          </a:p>
        </p:txBody>
      </p:sp>
    </p:spTree>
    <p:extLst>
      <p:ext uri="{BB962C8B-B14F-4D97-AF65-F5344CB8AC3E}">
        <p14:creationId xmlns:p14="http://schemas.microsoft.com/office/powerpoint/2010/main" val="2185084515"/>
      </p:ext>
    </p:extLst>
  </p:cSld>
  <p:clrMapOvr>
    <a:masterClrMapping/>
  </p:clrMapOvr>
  <p:transition>
    <p:split orient="vert" dir="in"/>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p:txBody>
          <a:bodyPr/>
          <a:lstStyle/>
          <a:p>
            <a:r>
              <a:rPr lang="en-US" smtClean="0"/>
              <a:t>Performance Management</a:t>
            </a:r>
          </a:p>
        </p:txBody>
      </p:sp>
      <p:sp>
        <p:nvSpPr>
          <p:cNvPr id="11267" name="Text Box 4"/>
          <p:cNvSpPr>
            <a:spLocks noGrp="1" noChangeArrowheads="1"/>
          </p:cNvSpPr>
          <p:nvPr>
            <p:ph type="body" idx="1"/>
          </p:nvPr>
        </p:nvSpPr>
        <p:spPr>
          <a:xfrm>
            <a:off x="0" y="1600200"/>
            <a:ext cx="9144000" cy="5257800"/>
          </a:xfrm>
          <a:noFill/>
        </p:spPr>
        <p:txBody>
          <a:bodyPr/>
          <a:lstStyle/>
          <a:p>
            <a:r>
              <a:rPr lang="en-US" b="1" dirty="0" smtClean="0"/>
              <a:t>Management = getting work done through/with others</a:t>
            </a:r>
          </a:p>
          <a:p>
            <a:endParaRPr lang="en-US" b="1" dirty="0" smtClean="0"/>
          </a:p>
          <a:p>
            <a:r>
              <a:rPr lang="en-US" b="1" dirty="0" smtClean="0"/>
              <a:t>Manager’s performance is only as good as his/her employee’s performance</a:t>
            </a:r>
          </a:p>
          <a:p>
            <a:endParaRPr lang="en-US" b="1" dirty="0" smtClean="0"/>
          </a:p>
          <a:p>
            <a:pPr marL="320040" lvl="2" indent="-320040">
              <a:spcBef>
                <a:spcPts val="700"/>
              </a:spcBef>
              <a:buSzPct val="60000"/>
              <a:buFont typeface="Wingdings"/>
              <a:buChar char=""/>
            </a:pPr>
            <a:r>
              <a:rPr lang="en-US" sz="2800" b="1" dirty="0" smtClean="0"/>
              <a:t>Manager’s job = performance management of others</a:t>
            </a:r>
          </a:p>
          <a:p>
            <a:pPr marL="320040" lvl="2" indent="-320040">
              <a:spcBef>
                <a:spcPts val="700"/>
              </a:spcBef>
              <a:buSzPct val="60000"/>
              <a:buFont typeface="Wingdings"/>
              <a:buChar char=""/>
            </a:pPr>
            <a:r>
              <a:rPr lang="en-US" sz="2800" i="1" dirty="0" smtClean="0"/>
              <a:t> </a:t>
            </a:r>
            <a:r>
              <a:rPr lang="en-US" sz="2800" b="1" dirty="0" smtClean="0"/>
              <a:t>Performance </a:t>
            </a:r>
            <a:r>
              <a:rPr lang="en-US" sz="2800" b="1" dirty="0"/>
              <a:t>= ability * motivation * </a:t>
            </a:r>
            <a:r>
              <a:rPr lang="en-US" sz="2800" b="1" dirty="0" smtClean="0"/>
              <a:t>support</a:t>
            </a:r>
            <a:endParaRPr lang="en-US" sz="2800" b="1" dirty="0"/>
          </a:p>
          <a:p>
            <a:pPr marL="0" indent="0">
              <a:buNone/>
            </a:pPr>
            <a:endParaRPr lang="en-US" b="1" dirty="0" smtClean="0"/>
          </a:p>
          <a:p>
            <a:endParaRPr lang="en-US" b="1" dirty="0" smtClean="0"/>
          </a:p>
        </p:txBody>
      </p:sp>
    </p:spTree>
    <p:extLst>
      <p:ext uri="{BB962C8B-B14F-4D97-AF65-F5344CB8AC3E}">
        <p14:creationId xmlns:p14="http://schemas.microsoft.com/office/powerpoint/2010/main" val="441096884"/>
      </p:ext>
    </p:extLst>
  </p:cSld>
  <p:clrMapOvr>
    <a:masterClrMapping/>
  </p:clrMapOvr>
  <p:transition>
    <p:split orient="vert" dir="in"/>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TT" smtClean="0"/>
              <a:t>Performance Management</a:t>
            </a:r>
            <a:endParaRPr lang="en-TT" dirty="0" smtClean="0"/>
          </a:p>
        </p:txBody>
      </p:sp>
      <p:sp>
        <p:nvSpPr>
          <p:cNvPr id="6148" name="Slide Number Placeholder 4"/>
          <p:cNvSpPr>
            <a:spLocks noGrp="1"/>
          </p:cNvSpPr>
          <p:nvPr>
            <p:ph type="sldNum" sz="quarter" idx="12"/>
          </p:nvPr>
        </p:nvSpPr>
        <p:spPr/>
        <p:txBody>
          <a:bodyPr>
            <a:normAutofit fontScale="47500" lnSpcReduction="20000"/>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fld id="{904E5770-9DE2-46EF-B12A-2AC489AE8BF1}" type="slidenum">
              <a:rPr lang="en-US" smtClean="0"/>
              <a:pPr/>
              <a:t>5</a:t>
            </a:fld>
            <a:endParaRPr lang="en-US"/>
          </a:p>
        </p:txBody>
      </p:sp>
      <p:sp>
        <p:nvSpPr>
          <p:cNvPr id="6147" name="Content Placeholder 2"/>
          <p:cNvSpPr>
            <a:spLocks noGrp="1"/>
          </p:cNvSpPr>
          <p:nvPr>
            <p:ph idx="1"/>
          </p:nvPr>
        </p:nvSpPr>
        <p:spPr/>
        <p:txBody>
          <a:bodyPr/>
          <a:lstStyle/>
          <a:p>
            <a:r>
              <a:rPr lang="en-TT" smtClean="0"/>
              <a:t>Performance  refers to “outcomes, results or accomplishments”</a:t>
            </a:r>
          </a:p>
          <a:p>
            <a:pPr lvl="1"/>
            <a:r>
              <a:rPr lang="en-TT" smtClean="0"/>
              <a:t> Rothwell, 2005</a:t>
            </a:r>
            <a:endParaRPr lang="en-TT" dirty="0" smtClean="0"/>
          </a:p>
        </p:txBody>
      </p:sp>
    </p:spTree>
    <p:extLst>
      <p:ext uri="{BB962C8B-B14F-4D97-AF65-F5344CB8AC3E}">
        <p14:creationId xmlns:p14="http://schemas.microsoft.com/office/powerpoint/2010/main" val="1298921218"/>
      </p:ext>
    </p:extLst>
  </p:cSld>
  <p:clrMapOvr>
    <a:masterClrMapping/>
  </p:clrMapOvr>
  <p:transition>
    <p:split orient="vert" dir="in"/>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TT" smtClean="0"/>
              <a:t>Components of Performance</a:t>
            </a:r>
          </a:p>
        </p:txBody>
      </p:sp>
      <p:sp>
        <p:nvSpPr>
          <p:cNvPr id="7171" name="Content Placeholder 2"/>
          <p:cNvSpPr>
            <a:spLocks noGrp="1"/>
          </p:cNvSpPr>
          <p:nvPr>
            <p:ph idx="1"/>
          </p:nvPr>
        </p:nvSpPr>
        <p:spPr>
          <a:xfrm>
            <a:off x="0" y="1600200"/>
            <a:ext cx="8766048" cy="5257800"/>
          </a:xfrm>
        </p:spPr>
        <p:txBody>
          <a:bodyPr>
            <a:normAutofit/>
          </a:bodyPr>
          <a:lstStyle/>
          <a:p>
            <a:pPr eaLnBrk="1" hangingPunct="1"/>
            <a:r>
              <a:rPr lang="en-TT" sz="3600" dirty="0" smtClean="0"/>
              <a:t>Four components of performance</a:t>
            </a:r>
          </a:p>
          <a:p>
            <a:pPr lvl="1" eaLnBrk="1" hangingPunct="1"/>
            <a:r>
              <a:rPr lang="en-TT" sz="3200" dirty="0" smtClean="0"/>
              <a:t>A performer</a:t>
            </a:r>
          </a:p>
          <a:p>
            <a:pPr lvl="1" eaLnBrk="1" hangingPunct="1"/>
            <a:r>
              <a:rPr lang="en-TT" sz="3200" dirty="0" smtClean="0"/>
              <a:t>Behaviour</a:t>
            </a:r>
          </a:p>
          <a:p>
            <a:pPr lvl="1" eaLnBrk="1" hangingPunct="1"/>
            <a:r>
              <a:rPr lang="en-TT" sz="3200" dirty="0" smtClean="0"/>
              <a:t>Situation</a:t>
            </a:r>
          </a:p>
          <a:p>
            <a:pPr lvl="1" eaLnBrk="1" hangingPunct="1"/>
            <a:r>
              <a:rPr lang="en-TT" sz="3200" dirty="0" smtClean="0"/>
              <a:t>Results</a:t>
            </a:r>
          </a:p>
          <a:p>
            <a:pPr lvl="2" eaLnBrk="1" hangingPunct="1">
              <a:buFont typeface="Arial" panose="020B0604020202020204" pitchFamily="34" charset="0"/>
              <a:buNone/>
            </a:pPr>
            <a:r>
              <a:rPr lang="en-TT" sz="2800" dirty="0" err="1" smtClean="0"/>
              <a:t>Morhman</a:t>
            </a:r>
            <a:r>
              <a:rPr lang="en-TT" sz="2800" dirty="0" smtClean="0"/>
              <a:t> et al ,1989 </a:t>
            </a:r>
          </a:p>
        </p:txBody>
      </p:sp>
      <p:sp>
        <p:nvSpPr>
          <p:cNvPr id="717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1AECAD09-AE2A-45BB-B8FB-92C065D60113}" type="slidenum">
              <a:rPr lang="en-US" sz="1400"/>
              <a:pPr eaLnBrk="1" hangingPunct="1"/>
              <a:t>6</a:t>
            </a:fld>
            <a:endParaRPr lang="en-US" sz="1400"/>
          </a:p>
        </p:txBody>
      </p:sp>
    </p:spTree>
    <p:extLst>
      <p:ext uri="{BB962C8B-B14F-4D97-AF65-F5344CB8AC3E}">
        <p14:creationId xmlns:p14="http://schemas.microsoft.com/office/powerpoint/2010/main" val="106994060"/>
      </p:ext>
    </p:extLst>
  </p:cSld>
  <p:clrMapOvr>
    <a:masterClrMapping/>
  </p:clrMapOvr>
  <p:transition>
    <p:split orient="vert" dir="in"/>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p:txBody>
          <a:bodyPr>
            <a:normAutofit fontScale="90000"/>
          </a:bodyPr>
          <a:lstStyle/>
          <a:p>
            <a:r>
              <a:rPr lang="en-US" b="1" dirty="0" smtClean="0">
                <a:solidFill>
                  <a:srgbClr val="990099"/>
                </a:solidFill>
              </a:rPr>
              <a:t>Performance Management-holistic approach</a:t>
            </a:r>
          </a:p>
        </p:txBody>
      </p:sp>
      <p:sp>
        <p:nvSpPr>
          <p:cNvPr id="12291" name="Rectangle 3"/>
          <p:cNvSpPr>
            <a:spLocks noGrp="1"/>
          </p:cNvSpPr>
          <p:nvPr>
            <p:ph type="body" idx="1"/>
          </p:nvPr>
        </p:nvSpPr>
        <p:spPr/>
        <p:txBody>
          <a:bodyPr/>
          <a:lstStyle/>
          <a:p>
            <a:r>
              <a:rPr lang="en-US" b="1" smtClean="0">
                <a:solidFill>
                  <a:srgbClr val="000099"/>
                </a:solidFill>
              </a:rPr>
              <a:t>Organizational system</a:t>
            </a:r>
          </a:p>
          <a:p>
            <a:pPr>
              <a:buFont typeface="Wingdings 2" panose="05020102010507070707" pitchFamily="18" charset="2"/>
              <a:buNone/>
            </a:pPr>
            <a:endParaRPr lang="en-US" b="1" smtClean="0">
              <a:solidFill>
                <a:srgbClr val="000099"/>
              </a:solidFill>
            </a:endParaRPr>
          </a:p>
          <a:p>
            <a:r>
              <a:rPr lang="en-US" b="1" smtClean="0">
                <a:solidFill>
                  <a:srgbClr val="000099"/>
                </a:solidFill>
              </a:rPr>
              <a:t>Focusing on employee performance</a:t>
            </a:r>
          </a:p>
          <a:p>
            <a:endParaRPr lang="en-US" b="1" smtClean="0">
              <a:solidFill>
                <a:srgbClr val="000099"/>
              </a:solidFill>
            </a:endParaRPr>
          </a:p>
          <a:p>
            <a:r>
              <a:rPr lang="en-US" b="1" smtClean="0">
                <a:solidFill>
                  <a:srgbClr val="000099"/>
                </a:solidFill>
              </a:rPr>
              <a:t>Consistently applied throughout organization</a:t>
            </a:r>
          </a:p>
          <a:p>
            <a:endParaRPr lang="en-US" b="1" smtClean="0">
              <a:solidFill>
                <a:srgbClr val="000099"/>
              </a:solidFill>
            </a:endParaRPr>
          </a:p>
          <a:p>
            <a:r>
              <a:rPr lang="en-US" b="1" smtClean="0">
                <a:solidFill>
                  <a:srgbClr val="000099"/>
                </a:solidFill>
              </a:rPr>
              <a:t>With a supporting structure</a:t>
            </a:r>
          </a:p>
          <a:p>
            <a:endParaRPr lang="en-US" b="1" smtClean="0">
              <a:solidFill>
                <a:srgbClr val="000099"/>
              </a:solidFill>
            </a:endParaRPr>
          </a:p>
          <a:p>
            <a:endParaRPr lang="en-US" smtClean="0"/>
          </a:p>
        </p:txBody>
      </p:sp>
    </p:spTree>
    <p:extLst>
      <p:ext uri="{BB962C8B-B14F-4D97-AF65-F5344CB8AC3E}">
        <p14:creationId xmlns:p14="http://schemas.microsoft.com/office/powerpoint/2010/main" val="3498985553"/>
      </p:ext>
    </p:extLst>
  </p:cSld>
  <p:clrMapOvr>
    <a:masterClrMapping/>
  </p:clrMapOvr>
  <p:transition>
    <p:split orient="vert"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p:cNvSpPr>
          <p:nvPr>
            <p:ph type="title"/>
          </p:nvPr>
        </p:nvSpPr>
        <p:spPr>
          <a:xfrm>
            <a:off x="1447800" y="0"/>
            <a:ext cx="7696200" cy="1219200"/>
          </a:xfrm>
        </p:spPr>
        <p:txBody>
          <a:bodyPr>
            <a:normAutofit fontScale="90000"/>
          </a:bodyPr>
          <a:lstStyle/>
          <a:p>
            <a:r>
              <a:rPr lang="en-US" b="1" dirty="0" smtClean="0"/>
              <a:t>Need of</a:t>
            </a:r>
            <a:r>
              <a:rPr lang="en-US" sz="4400" b="1" dirty="0" smtClean="0"/>
              <a:t> Performance Management Systems</a:t>
            </a:r>
          </a:p>
        </p:txBody>
      </p:sp>
      <p:sp>
        <p:nvSpPr>
          <p:cNvPr id="13315" name="Rectangle 3"/>
          <p:cNvSpPr>
            <a:spLocks noGrp="1"/>
          </p:cNvSpPr>
          <p:nvPr>
            <p:ph type="body" idx="1"/>
          </p:nvPr>
        </p:nvSpPr>
        <p:spPr>
          <a:xfrm>
            <a:off x="152400" y="1752600"/>
            <a:ext cx="8991600" cy="5105400"/>
          </a:xfrm>
        </p:spPr>
        <p:txBody>
          <a:bodyPr>
            <a:normAutofit fontScale="92500" lnSpcReduction="10000"/>
          </a:bodyPr>
          <a:lstStyle/>
          <a:p>
            <a:r>
              <a:rPr lang="en-US" b="1" dirty="0" smtClean="0">
                <a:solidFill>
                  <a:srgbClr val="990099"/>
                </a:solidFill>
              </a:rPr>
              <a:t> </a:t>
            </a:r>
            <a:r>
              <a:rPr lang="en-US" b="1" dirty="0" smtClean="0">
                <a:solidFill>
                  <a:srgbClr val="FF0000"/>
                </a:solidFill>
              </a:rPr>
              <a:t>Result/outcome/Impact</a:t>
            </a:r>
          </a:p>
          <a:p>
            <a:r>
              <a:rPr lang="en-US" b="1" dirty="0" smtClean="0">
                <a:solidFill>
                  <a:srgbClr val="990099"/>
                </a:solidFill>
              </a:rPr>
              <a:t>Correct </a:t>
            </a:r>
            <a:r>
              <a:rPr lang="en-US" b="1" dirty="0">
                <a:solidFill>
                  <a:srgbClr val="990099"/>
                </a:solidFill>
              </a:rPr>
              <a:t>Performance/Behavior</a:t>
            </a:r>
          </a:p>
          <a:p>
            <a:r>
              <a:rPr lang="en-US" b="1" dirty="0" smtClean="0">
                <a:solidFill>
                  <a:srgbClr val="FF0000"/>
                </a:solidFill>
              </a:rPr>
              <a:t>Administer Salary &amp; Wages</a:t>
            </a:r>
          </a:p>
          <a:p>
            <a:r>
              <a:rPr lang="en-US" b="1" dirty="0" smtClean="0">
                <a:solidFill>
                  <a:srgbClr val="CC6600"/>
                </a:solidFill>
              </a:rPr>
              <a:t>Plan for Future</a:t>
            </a:r>
            <a:r>
              <a:rPr lang="en-US" dirty="0" smtClean="0">
                <a:solidFill>
                  <a:srgbClr val="CC6600"/>
                </a:solidFill>
              </a:rPr>
              <a:t> (</a:t>
            </a:r>
            <a:r>
              <a:rPr lang="en-US" i="1" dirty="0" smtClean="0">
                <a:solidFill>
                  <a:srgbClr val="CC6600"/>
                </a:solidFill>
              </a:rPr>
              <a:t>promotion, transfer, career </a:t>
            </a:r>
            <a:r>
              <a:rPr lang="en-US" i="1" dirty="0" err="1" smtClean="0">
                <a:solidFill>
                  <a:srgbClr val="CC6600"/>
                </a:solidFill>
              </a:rPr>
              <a:t>dev</a:t>
            </a:r>
            <a:r>
              <a:rPr lang="en-US" i="1" dirty="0" smtClean="0">
                <a:solidFill>
                  <a:srgbClr val="CC6600"/>
                </a:solidFill>
              </a:rPr>
              <a:t>)</a:t>
            </a:r>
            <a:endParaRPr lang="en-US" dirty="0" smtClean="0">
              <a:solidFill>
                <a:srgbClr val="CC6600"/>
              </a:solidFill>
            </a:endParaRPr>
          </a:p>
          <a:p>
            <a:r>
              <a:rPr lang="en-US" b="1" dirty="0" smtClean="0">
                <a:solidFill>
                  <a:srgbClr val="3333FF"/>
                </a:solidFill>
              </a:rPr>
              <a:t>Facilitate Decision-Making </a:t>
            </a:r>
            <a:r>
              <a:rPr lang="en-US" i="1" dirty="0" smtClean="0">
                <a:solidFill>
                  <a:srgbClr val="3333FF"/>
                </a:solidFill>
              </a:rPr>
              <a:t>(counseling, terminations)</a:t>
            </a:r>
            <a:endParaRPr lang="en-US" b="1" dirty="0" smtClean="0">
              <a:solidFill>
                <a:srgbClr val="3333FF"/>
              </a:solidFill>
            </a:endParaRPr>
          </a:p>
          <a:p>
            <a:r>
              <a:rPr lang="en-US" b="1" dirty="0" smtClean="0">
                <a:solidFill>
                  <a:srgbClr val="FF0066"/>
                </a:solidFill>
              </a:rPr>
              <a:t>Facilitate Human Resource Planning</a:t>
            </a:r>
          </a:p>
          <a:p>
            <a:r>
              <a:rPr lang="en-US" b="1" dirty="0" smtClean="0">
                <a:solidFill>
                  <a:srgbClr val="0099CC"/>
                </a:solidFill>
              </a:rPr>
              <a:t>Create Culture</a:t>
            </a:r>
          </a:p>
          <a:p>
            <a:r>
              <a:rPr lang="en-US" b="1" dirty="0" smtClean="0">
                <a:solidFill>
                  <a:srgbClr val="00CC00"/>
                </a:solidFill>
              </a:rPr>
              <a:t>Building Good Relationships</a:t>
            </a:r>
          </a:p>
          <a:p>
            <a:r>
              <a:rPr lang="en-US" b="1" dirty="0" smtClean="0">
                <a:solidFill>
                  <a:srgbClr val="000099"/>
                </a:solidFill>
              </a:rPr>
              <a:t>Increase Organizational Loyalty</a:t>
            </a:r>
          </a:p>
          <a:p>
            <a:r>
              <a:rPr lang="en-US" b="1" dirty="0" smtClean="0">
                <a:solidFill>
                  <a:schemeClr val="accent1"/>
                </a:solidFill>
              </a:rPr>
              <a:t>Determine Effectiveness of Selection and</a:t>
            </a:r>
          </a:p>
          <a:p>
            <a:r>
              <a:rPr lang="en-US" b="1" dirty="0" smtClean="0">
                <a:solidFill>
                  <a:schemeClr val="accent1"/>
                </a:solidFill>
              </a:rPr>
              <a:t>Placement Methods</a:t>
            </a:r>
          </a:p>
          <a:p>
            <a:endParaRPr lang="en-US" dirty="0" smtClean="0"/>
          </a:p>
        </p:txBody>
      </p:sp>
    </p:spTree>
    <p:extLst>
      <p:ext uri="{BB962C8B-B14F-4D97-AF65-F5344CB8AC3E}">
        <p14:creationId xmlns:p14="http://schemas.microsoft.com/office/powerpoint/2010/main" val="3642499694"/>
      </p:ext>
    </p:extLst>
  </p:cSld>
  <p:clrMapOvr>
    <a:masterClrMapping/>
  </p:clrMapOvr>
  <p:transition>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normAutofit fontScale="90000"/>
          </a:bodyPr>
          <a:lstStyle/>
          <a:p>
            <a:pPr eaLnBrk="1" hangingPunct="1"/>
            <a:r>
              <a:rPr lang="en-TT" dirty="0" smtClean="0"/>
              <a:t>Performance management-strategy</a:t>
            </a:r>
          </a:p>
        </p:txBody>
      </p:sp>
      <p:sp>
        <p:nvSpPr>
          <p:cNvPr id="8195" name="Content Placeholder 2"/>
          <p:cNvSpPr>
            <a:spLocks noGrp="1"/>
          </p:cNvSpPr>
          <p:nvPr>
            <p:ph idx="1"/>
          </p:nvPr>
        </p:nvSpPr>
        <p:spPr>
          <a:xfrm>
            <a:off x="0" y="1600200"/>
            <a:ext cx="9144000" cy="5257800"/>
          </a:xfrm>
        </p:spPr>
        <p:txBody>
          <a:bodyPr>
            <a:normAutofit/>
          </a:bodyPr>
          <a:lstStyle/>
          <a:p>
            <a:pPr eaLnBrk="1" hangingPunct="1"/>
            <a:r>
              <a:rPr lang="en-TT" sz="3600" dirty="0" smtClean="0"/>
              <a:t>Performance management is, </a:t>
            </a:r>
          </a:p>
          <a:p>
            <a:pPr eaLnBrk="1" hangingPunct="1">
              <a:buFont typeface="Wingdings" panose="05000000000000000000" pitchFamily="2" charset="2"/>
              <a:buNone/>
            </a:pPr>
            <a:r>
              <a:rPr lang="en-TT" sz="3600" dirty="0" smtClean="0"/>
              <a:t>“a continuous process of </a:t>
            </a:r>
            <a:r>
              <a:rPr lang="en-TT" sz="3600" dirty="0" smtClean="0">
                <a:solidFill>
                  <a:srgbClr val="FF0000"/>
                </a:solidFill>
              </a:rPr>
              <a:t>identifying, measuring and developing the performance of individuals and teams and aligning performance</a:t>
            </a:r>
            <a:r>
              <a:rPr lang="en-TT" sz="3600" dirty="0" smtClean="0"/>
              <a:t> with the </a:t>
            </a:r>
            <a:r>
              <a:rPr lang="en-TT" sz="3600" dirty="0" smtClean="0">
                <a:solidFill>
                  <a:srgbClr val="7030A0"/>
                </a:solidFill>
              </a:rPr>
              <a:t>strategic goals </a:t>
            </a:r>
            <a:r>
              <a:rPr lang="en-TT" sz="3600" dirty="0" smtClean="0"/>
              <a:t>of the organization.”  </a:t>
            </a:r>
          </a:p>
          <a:p>
            <a:pPr eaLnBrk="1" hangingPunct="1">
              <a:buFont typeface="Wingdings" panose="05000000000000000000" pitchFamily="2" charset="2"/>
              <a:buNone/>
            </a:pPr>
            <a:r>
              <a:rPr lang="en-TT" dirty="0" smtClean="0"/>
              <a:t> - </a:t>
            </a:r>
            <a:r>
              <a:rPr lang="en-TT" dirty="0" err="1" smtClean="0"/>
              <a:t>Aguinis</a:t>
            </a:r>
            <a:r>
              <a:rPr lang="en-TT" dirty="0" smtClean="0"/>
              <a:t>, 2005</a:t>
            </a:r>
          </a:p>
          <a:p>
            <a:pPr eaLnBrk="1" hangingPunct="1">
              <a:buFont typeface="Arial" panose="020B0604020202020204" pitchFamily="34" charset="0"/>
              <a:buNone/>
            </a:pPr>
            <a:r>
              <a:rPr lang="en-TT" dirty="0" smtClean="0"/>
              <a:t>		</a:t>
            </a:r>
          </a:p>
          <a:p>
            <a:pPr eaLnBrk="1" hangingPunct="1">
              <a:buFont typeface="Arial" panose="020B0604020202020204" pitchFamily="34" charset="0"/>
              <a:buNone/>
            </a:pPr>
            <a:r>
              <a:rPr lang="en-TT" dirty="0" smtClean="0"/>
              <a:t>		</a:t>
            </a:r>
          </a:p>
          <a:p>
            <a:pPr eaLnBrk="1" hangingPunct="1"/>
            <a:endParaRPr lang="en-TT" dirty="0" smtClean="0"/>
          </a:p>
        </p:txBody>
      </p:sp>
      <p:sp>
        <p:nvSpPr>
          <p:cNvPr id="819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fontScale="85000" lnSpcReduction="20000"/>
          </a:bodyPr>
          <a:lstStyle>
            <a:lvl1pPr eaLnBrk="0" hangingPunct="0">
              <a:defRPr sz="2400">
                <a:solidFill>
                  <a:schemeClr val="tx1"/>
                </a:solidFill>
                <a:latin typeface="Tahoma" panose="020B0604030504040204" pitchFamily="34" charset="0"/>
              </a:defRPr>
            </a:lvl1pPr>
            <a:lvl2pPr marL="742950" indent="-285750" eaLnBrk="0" hangingPunct="0">
              <a:defRPr sz="2400">
                <a:solidFill>
                  <a:schemeClr val="tx1"/>
                </a:solidFill>
                <a:latin typeface="Tahoma" panose="020B0604030504040204" pitchFamily="34" charset="0"/>
              </a:defRPr>
            </a:lvl2pPr>
            <a:lvl3pPr marL="1143000" indent="-228600" eaLnBrk="0" hangingPunct="0">
              <a:defRPr sz="2400">
                <a:solidFill>
                  <a:schemeClr val="tx1"/>
                </a:solidFill>
                <a:latin typeface="Tahoma" panose="020B0604030504040204" pitchFamily="34" charset="0"/>
              </a:defRPr>
            </a:lvl3pPr>
            <a:lvl4pPr marL="1600200" indent="-228600" eaLnBrk="0" hangingPunct="0">
              <a:defRPr sz="2400">
                <a:solidFill>
                  <a:schemeClr val="tx1"/>
                </a:solidFill>
                <a:latin typeface="Tahoma" panose="020B0604030504040204" pitchFamily="34" charset="0"/>
              </a:defRPr>
            </a:lvl4pPr>
            <a:lvl5pPr marL="2057400" indent="-228600" eaLnBrk="0" hangingPunct="0">
              <a:defRPr sz="2400">
                <a:solidFill>
                  <a:schemeClr val="tx1"/>
                </a:solidFill>
                <a:latin typeface="Tahoma" panose="020B0604030504040204" pitchFamily="34" charset="0"/>
              </a:defRPr>
            </a:lvl5pPr>
            <a:lvl6pPr marL="2514600" indent="-228600" eaLnBrk="0" fontAlgn="base" hangingPunct="0">
              <a:spcBef>
                <a:spcPct val="0"/>
              </a:spcBef>
              <a:spcAft>
                <a:spcPct val="0"/>
              </a:spcAft>
              <a:defRPr sz="2400">
                <a:solidFill>
                  <a:schemeClr val="tx1"/>
                </a:solidFill>
                <a:latin typeface="Tahoma" panose="020B0604030504040204" pitchFamily="34" charset="0"/>
              </a:defRPr>
            </a:lvl6pPr>
            <a:lvl7pPr marL="2971800" indent="-228600" eaLnBrk="0" fontAlgn="base" hangingPunct="0">
              <a:spcBef>
                <a:spcPct val="0"/>
              </a:spcBef>
              <a:spcAft>
                <a:spcPct val="0"/>
              </a:spcAft>
              <a:defRPr sz="2400">
                <a:solidFill>
                  <a:schemeClr val="tx1"/>
                </a:solidFill>
                <a:latin typeface="Tahoma" panose="020B0604030504040204" pitchFamily="34" charset="0"/>
              </a:defRPr>
            </a:lvl7pPr>
            <a:lvl8pPr marL="3429000" indent="-228600" eaLnBrk="0" fontAlgn="base" hangingPunct="0">
              <a:spcBef>
                <a:spcPct val="0"/>
              </a:spcBef>
              <a:spcAft>
                <a:spcPct val="0"/>
              </a:spcAft>
              <a:defRPr sz="2400">
                <a:solidFill>
                  <a:schemeClr val="tx1"/>
                </a:solidFill>
                <a:latin typeface="Tahoma" panose="020B0604030504040204" pitchFamily="34" charset="0"/>
              </a:defRPr>
            </a:lvl8pPr>
            <a:lvl9pPr marL="3886200" indent="-228600" eaLnBrk="0" fontAlgn="base" hangingPunct="0">
              <a:spcBef>
                <a:spcPct val="0"/>
              </a:spcBef>
              <a:spcAft>
                <a:spcPct val="0"/>
              </a:spcAft>
              <a:defRPr sz="2400">
                <a:solidFill>
                  <a:schemeClr val="tx1"/>
                </a:solidFill>
                <a:latin typeface="Tahoma" panose="020B0604030504040204" pitchFamily="34" charset="0"/>
              </a:defRPr>
            </a:lvl9pPr>
          </a:lstStyle>
          <a:p>
            <a:pPr eaLnBrk="1" hangingPunct="1"/>
            <a:fld id="{550A5706-31BF-4192-9BC9-7FD91980BBE4}" type="slidenum">
              <a:rPr lang="en-US" sz="1400"/>
              <a:pPr eaLnBrk="1" hangingPunct="1"/>
              <a:t>9</a:t>
            </a:fld>
            <a:endParaRPr lang="en-US" sz="1400"/>
          </a:p>
        </p:txBody>
      </p:sp>
    </p:spTree>
    <p:extLst>
      <p:ext uri="{BB962C8B-B14F-4D97-AF65-F5344CB8AC3E}">
        <p14:creationId xmlns:p14="http://schemas.microsoft.com/office/powerpoint/2010/main" val="1397642905"/>
      </p:ext>
    </p:extLst>
  </p:cSld>
  <p:clrMapOvr>
    <a:masterClrMapping/>
  </p:clrMapOvr>
  <p:transition>
    <p:split orient="vert"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7429</TotalTime>
  <Words>1053</Words>
  <Application>Microsoft Office PowerPoint</Application>
  <PresentationFormat>On-screen Show (4:3)</PresentationFormat>
  <Paragraphs>211</Paragraphs>
  <Slides>27</Slides>
  <Notes>5</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Theme1</vt:lpstr>
      <vt:lpstr>Performance Management -Uttam Acharya  </vt:lpstr>
      <vt:lpstr>Objectives</vt:lpstr>
      <vt:lpstr>Contents</vt:lpstr>
      <vt:lpstr>Performance Management</vt:lpstr>
      <vt:lpstr>Performance Management</vt:lpstr>
      <vt:lpstr>Components of Performance</vt:lpstr>
      <vt:lpstr>Performance Management-holistic approach</vt:lpstr>
      <vt:lpstr>Need of Performance Management Systems</vt:lpstr>
      <vt:lpstr>Performance management-strategy</vt:lpstr>
      <vt:lpstr>Performance management- not</vt:lpstr>
      <vt:lpstr>Principle of performance management</vt:lpstr>
      <vt:lpstr>Contribution of performance management- employee</vt:lpstr>
      <vt:lpstr>Contribution of PM-manager</vt:lpstr>
      <vt:lpstr>Contribution of PM-organization/HR</vt:lpstr>
      <vt:lpstr>Performance planning</vt:lpstr>
      <vt:lpstr>Performance planning (work plan)</vt:lpstr>
      <vt:lpstr>Features of performance plan</vt:lpstr>
      <vt:lpstr>Performance agreement</vt:lpstr>
      <vt:lpstr>Improving Performance with plan</vt:lpstr>
      <vt:lpstr>Individual work objectives</vt:lpstr>
      <vt:lpstr>Setting performance</vt:lpstr>
      <vt:lpstr>The performance management process</vt:lpstr>
      <vt:lpstr>The performance management cycle</vt:lpstr>
      <vt:lpstr>Performance management</vt:lpstr>
      <vt:lpstr>Techniques of performance management</vt:lpstr>
      <vt:lpstr>Conclusion : How PM works</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Admin</cp:lastModifiedBy>
  <cp:revision>687</cp:revision>
  <dcterms:created xsi:type="dcterms:W3CDTF">2007-07-06T07:18:08Z</dcterms:created>
  <dcterms:modified xsi:type="dcterms:W3CDTF">2017-07-11T11:23:55Z</dcterms:modified>
</cp:coreProperties>
</file>