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36"/>
  </p:notesMasterIdLst>
  <p:handoutMasterIdLst>
    <p:handoutMasterId r:id="rId37"/>
  </p:handoutMasterIdLst>
  <p:sldIdLst>
    <p:sldId id="256" r:id="rId2"/>
    <p:sldId id="287" r:id="rId3"/>
    <p:sldId id="288" r:id="rId4"/>
    <p:sldId id="303" r:id="rId5"/>
    <p:sldId id="304" r:id="rId6"/>
    <p:sldId id="290" r:id="rId7"/>
    <p:sldId id="298" r:id="rId8"/>
    <p:sldId id="309" r:id="rId9"/>
    <p:sldId id="268" r:id="rId10"/>
    <p:sldId id="299" r:id="rId11"/>
    <p:sldId id="300" r:id="rId12"/>
    <p:sldId id="301" r:id="rId13"/>
    <p:sldId id="272" r:id="rId14"/>
    <p:sldId id="305" r:id="rId15"/>
    <p:sldId id="292" r:id="rId16"/>
    <p:sldId id="274" r:id="rId17"/>
    <p:sldId id="282" r:id="rId18"/>
    <p:sldId id="273" r:id="rId19"/>
    <p:sldId id="302" r:id="rId20"/>
    <p:sldId id="293" r:id="rId21"/>
    <p:sldId id="306" r:id="rId22"/>
    <p:sldId id="294" r:id="rId23"/>
    <p:sldId id="295" r:id="rId24"/>
    <p:sldId id="296" r:id="rId25"/>
    <p:sldId id="258" r:id="rId26"/>
    <p:sldId id="281" r:id="rId27"/>
    <p:sldId id="259" r:id="rId28"/>
    <p:sldId id="260" r:id="rId29"/>
    <p:sldId id="307" r:id="rId30"/>
    <p:sldId id="308" r:id="rId31"/>
    <p:sldId id="261" r:id="rId32"/>
    <p:sldId id="262" r:id="rId33"/>
    <p:sldId id="283" r:id="rId34"/>
    <p:sldId id="278"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82" autoAdjust="0"/>
    <p:restoredTop sz="94660"/>
  </p:normalViewPr>
  <p:slideViewPr>
    <p:cSldViewPr>
      <p:cViewPr varScale="1">
        <p:scale>
          <a:sx n="78" d="100"/>
          <a:sy n="78" d="100"/>
        </p:scale>
        <p:origin x="936" y="5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2D7BF20-D55D-0048-BB6C-03267E9FB9D7}" type="datetimeFigureOut">
              <a:rPr lang="en-US" smtClean="0"/>
              <a:t>7/18/2017</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9EAACB6-71AA-1C49-B25D-60781E773FC7}" type="slidenum">
              <a:rPr lang="en-US" smtClean="0"/>
              <a:t>‹#›</a:t>
            </a:fld>
            <a:endParaRPr lang="en-US"/>
          </a:p>
        </p:txBody>
      </p:sp>
    </p:spTree>
    <p:extLst>
      <p:ext uri="{BB962C8B-B14F-4D97-AF65-F5344CB8AC3E}">
        <p14:creationId xmlns:p14="http://schemas.microsoft.com/office/powerpoint/2010/main" val="192561156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2BD6C59-FF09-4236-BF2C-80D92E807617}" type="datetimeFigureOut">
              <a:rPr lang="en-US" smtClean="0"/>
              <a:t>7/18/2017</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441C36A-0CA4-4257-898C-0974C717A83C}" type="slidenum">
              <a:rPr lang="en-US" smtClean="0"/>
              <a:t>‹#›</a:t>
            </a:fld>
            <a:endParaRPr lang="en-US"/>
          </a:p>
        </p:txBody>
      </p:sp>
    </p:spTree>
    <p:extLst>
      <p:ext uri="{BB962C8B-B14F-4D97-AF65-F5344CB8AC3E}">
        <p14:creationId xmlns:p14="http://schemas.microsoft.com/office/powerpoint/2010/main" val="421949307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441C36A-0CA4-4257-898C-0974C717A83C}" type="slidenum">
              <a:rPr lang="en-US" smtClean="0"/>
              <a:t>1</a:t>
            </a:fld>
            <a:endParaRPr lang="en-US"/>
          </a:p>
        </p:txBody>
      </p:sp>
    </p:spTree>
    <p:extLst>
      <p:ext uri="{BB962C8B-B14F-4D97-AF65-F5344CB8AC3E}">
        <p14:creationId xmlns:p14="http://schemas.microsoft.com/office/powerpoint/2010/main" val="41674065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1">
        <a:schemeClr val="bg1"/>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A86123DB-5DC5-964C-82B2-DAF7601769A0}" type="datetime1">
              <a:rPr lang="en-US" smtClean="0"/>
              <a:t>7/18/2017</a:t>
            </a:fld>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B6F15528-21DE-4FAA-801E-634DDDAF4B2B}" type="slidenum">
              <a:rPr lang="en-US" smtClean="0"/>
              <a:pPr/>
              <a:t>‹#›</a:t>
            </a:fld>
            <a:endParaRPr lang="en-US"/>
          </a:p>
        </p:txBody>
      </p:sp>
      <p:pic>
        <p:nvPicPr>
          <p:cNvPr id="13" name="Picture 12" descr="tn?sid=887972904&amp;mid=AO8mvs4AARuhTOuNUQoiIB7MJtY&amp;midoffset=1_448&amp;partid=3&amp;f=393&amp;fid=Inbox"/>
          <p:cNvPicPr/>
          <p:nvPr/>
        </p:nvPicPr>
        <p:blipFill>
          <a:blip r:embed="rId2" cstate="print">
            <a:lum/>
          </a:blip>
          <a:srcRect/>
          <a:stretch>
            <a:fillRect/>
          </a:stretch>
        </p:blipFill>
        <p:spPr bwMode="auto">
          <a:xfrm>
            <a:off x="0" y="0"/>
            <a:ext cx="1428750" cy="1268760"/>
          </a:xfrm>
          <a:prstGeom prst="rect">
            <a:avLst/>
          </a:prstGeom>
          <a:noFill/>
          <a:ln w="9525">
            <a:noFill/>
            <a:miter lim="800000"/>
            <a:headEnd/>
            <a:tailEnd/>
          </a:ln>
        </p:spPr>
      </p:pic>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CF2268A-6916-F343-ADF1-801C8D30AB70}" type="datetime1">
              <a:rPr lang="en-US" smtClean="0"/>
              <a:t>7/18/2017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1D7AD39-149B-5E45-B04D-45B847FBD257}" type="datetime1">
              <a:rPr lang="en-US" smtClean="0"/>
              <a:t>7/18/2017</a:t>
            </a:fld>
            <a:endParaRPr lang="en-US"/>
          </a:p>
        </p:txBody>
      </p:sp>
      <p:sp>
        <p:nvSpPr>
          <p:cNvPr id="5" name="Footer Placeholder 4"/>
          <p:cNvSpPr>
            <a:spLocks noGrp="1"/>
          </p:cNvSpPr>
          <p:nvPr>
            <p:ph type="ftr" sz="quarter" idx="11"/>
          </p:nvPr>
        </p:nvSpPr>
        <p:spPr>
          <a:xfrm>
            <a:off x="457201" y="6248207"/>
            <a:ext cx="5573483" cy="365125"/>
          </a:xfrm>
        </p:spPr>
        <p:txBody>
          <a:bodyPr/>
          <a:lstStyle/>
          <a:p>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6" name="Slide Number Placeholder 5"/>
          <p:cNvSpPr>
            <a:spLocks noGrp="1"/>
          </p:cNvSpPr>
          <p:nvPr>
            <p:ph type="sldNum" sz="quarter" idx="12"/>
          </p:nvPr>
        </p:nvSpPr>
        <p:spPr>
          <a:xfrm rot="5400000">
            <a:off x="5989638" y="144462"/>
            <a:ext cx="533400" cy="244476"/>
          </a:xfrm>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331640" y="228600"/>
            <a:ext cx="7632848"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72E7A79D-98EF-714C-A210-0F081A28F794}" type="datetime1">
              <a:rPr lang="en-US" smtClean="0"/>
              <a:t>7/18/2017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pic>
        <p:nvPicPr>
          <p:cNvPr id="10" name="Picture 9" descr="tn?sid=887972904&amp;mid=AO8mvs4AARuhTOuNUQoiIB7MJtY&amp;midoffset=1_448&amp;partid=3&amp;f=393&amp;fid=Inbox"/>
          <p:cNvPicPr/>
          <p:nvPr/>
        </p:nvPicPr>
        <p:blipFill>
          <a:blip r:embed="rId2" cstate="print"/>
          <a:srcRect/>
          <a:stretch>
            <a:fillRect/>
          </a:stretch>
        </p:blipFill>
        <p:spPr bwMode="auto">
          <a:xfrm>
            <a:off x="8269" y="0"/>
            <a:ext cx="1428750" cy="1268760"/>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FD32FA26-06FF-9E4A-B2B3-A7818D6357C5}" type="datetime1">
              <a:rPr lang="en-US" smtClean="0"/>
              <a:t>7/18/2017</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B6F15528-21DE-4FAA-801E-634DDDAF4B2B}" type="slidenum">
              <a:rPr lang="en-US" smtClean="0"/>
              <a:pPr/>
              <a:t>‹#›</a:t>
            </a:fld>
            <a:endParaRPr lang="en-US"/>
          </a:p>
        </p:txBody>
      </p:sp>
      <p:sp>
        <p:nvSpPr>
          <p:cNvPr id="14" name="Footer Placeholder 13"/>
          <p:cNvSpPr>
            <a:spLocks noGrp="1"/>
          </p:cNvSpPr>
          <p:nvPr>
            <p:ph type="ftr" sz="quarter" idx="12"/>
          </p:nvPr>
        </p:nvSpPr>
        <p:spPr/>
        <p:txBody>
          <a:bodyPr/>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C5AF0607-307A-484D-B06D-ED1147924A16}" type="datetime1">
              <a:rPr lang="en-US" smtClean="0"/>
              <a:t>7/18/2017</a:t>
            </a:fld>
            <a:endParaRPr lang="en-US"/>
          </a:p>
        </p:txBody>
      </p:sp>
      <p:sp>
        <p:nvSpPr>
          <p:cNvPr id="10" name="Slide Number Placeholder 9"/>
          <p:cNvSpPr>
            <a:spLocks noGrp="1"/>
          </p:cNvSpPr>
          <p:nvPr>
            <p:ph type="sldNum" sz="quarter" idx="16"/>
          </p:nvPr>
        </p:nvSpPr>
        <p:spPr/>
        <p:txBody>
          <a:bodyPr rtlCol="0"/>
          <a:lstStyle/>
          <a:p>
            <a:fld id="{B6F15528-21DE-4FAA-801E-634DDDAF4B2B}" type="slidenum">
              <a:rPr lang="en-US" smtClean="0"/>
              <a:pPr/>
              <a:t>‹#›</a:t>
            </a:fld>
            <a:endParaRPr lang="en-US"/>
          </a:p>
        </p:txBody>
      </p:sp>
      <p:sp>
        <p:nvSpPr>
          <p:cNvPr id="12" name="Footer Placeholder 11"/>
          <p:cNvSpPr>
            <a:spLocks noGrp="1"/>
          </p:cNvSpPr>
          <p:nvPr>
            <p:ph type="ftr" sz="quarter" idx="17"/>
          </p:nvPr>
        </p:nvSpPr>
        <p:spPr/>
        <p:txBody>
          <a:bodyPr rtlCol="0"/>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0174FC03-23B5-8C47-8DF9-7489AB8EB787}" type="datetime1">
              <a:rPr lang="en-US" smtClean="0"/>
              <a:t>7/18/2017</a:t>
            </a:fld>
            <a:endParaRPr lang="en-US"/>
          </a:p>
        </p:txBody>
      </p:sp>
      <p:sp>
        <p:nvSpPr>
          <p:cNvPr id="12" name="Slide Number Placeholder 11"/>
          <p:cNvSpPr>
            <a:spLocks noGrp="1"/>
          </p:cNvSpPr>
          <p:nvPr>
            <p:ph type="sldNum" sz="quarter" idx="16"/>
          </p:nvPr>
        </p:nvSpPr>
        <p:spPr/>
        <p:txBody>
          <a:bodyPr rtlCol="0"/>
          <a:lstStyle/>
          <a:p>
            <a:fld id="{B6F15528-21DE-4FAA-801E-634DDDAF4B2B}" type="slidenum">
              <a:rPr lang="en-US" smtClean="0"/>
              <a:pPr/>
              <a:t>‹#›</a:t>
            </a:fld>
            <a:endParaRPr lang="en-US"/>
          </a:p>
        </p:txBody>
      </p:sp>
      <p:sp>
        <p:nvSpPr>
          <p:cNvPr id="14" name="Footer Placeholder 13"/>
          <p:cNvSpPr>
            <a:spLocks noGrp="1"/>
          </p:cNvSpPr>
          <p:nvPr>
            <p:ph type="ftr" sz="quarter" idx="17"/>
          </p:nvPr>
        </p:nvSpPr>
        <p:spPr/>
        <p:txBody>
          <a:bodyPr rtlCol="0"/>
          <a:lstStyle/>
          <a:p>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DFD5651-B604-9144-9426-0FAC11EF3FA5}" type="datetime1">
              <a:rPr lang="en-US" smtClean="0"/>
              <a:t>7/18/2017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6018441-12F4-E44D-8C67-A2839E6D6C46}" type="datetime1">
              <a:rPr lang="en-US" smtClean="0"/>
              <a:t>7/18/2017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91DED61A-7E83-284B-9244-D6F01F7EE028}" type="datetime1">
              <a:rPr lang="en-US" smtClean="0"/>
              <a:t>7/18/2017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B6F15528-21DE-4FAA-801E-634DDDAF4B2B}"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Date Placeholder 11"/>
          <p:cNvSpPr>
            <a:spLocks noGrp="1"/>
          </p:cNvSpPr>
          <p:nvPr>
            <p:ph type="dt" sz="half" idx="10"/>
          </p:nvPr>
        </p:nvSpPr>
        <p:spPr>
          <a:xfrm>
            <a:off x="6248400" y="6248400"/>
            <a:ext cx="2667000" cy="365125"/>
          </a:xfrm>
        </p:spPr>
        <p:txBody>
          <a:bodyPr rtlCol="0"/>
          <a:lstStyle/>
          <a:p>
            <a:fld id="{2998B5BD-A3C5-BB4E-AF36-D809AE32FD37}" type="datetime1">
              <a:rPr lang="en-US" smtClean="0"/>
              <a:t>7/18/2017</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B6F15528-21DE-4FAA-801E-634DDDAF4B2B}"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F3DDA0C7-FEB7-7042-B914-930E4ED7B904}" type="datetime1">
              <a:rPr lang="en-US" smtClean="0"/>
              <a:t>7/18/2017</a:t>
            </a:fld>
            <a:endParaRPr lang="en-US"/>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1600200"/>
            <a:ext cx="8686800" cy="4191000"/>
          </a:xfrm>
        </p:spPr>
        <p:txBody>
          <a:bodyPr>
            <a:normAutofit/>
          </a:bodyPr>
          <a:lstStyle/>
          <a:p>
            <a:pPr algn="ctr"/>
            <a:r>
              <a:rPr lang="en-US" dirty="0" smtClean="0"/>
              <a:t>Performance appraisal</a:t>
            </a:r>
            <a:br>
              <a:rPr lang="en-US" dirty="0" smtClean="0"/>
            </a:br>
            <a:r>
              <a:rPr lang="en-US" dirty="0" smtClean="0"/>
              <a:t/>
            </a:r>
            <a:br>
              <a:rPr lang="en-US" dirty="0" smtClean="0"/>
            </a:br>
            <a:r>
              <a:rPr lang="en-US" dirty="0"/>
              <a:t/>
            </a:r>
            <a:br>
              <a:rPr lang="en-US" dirty="0"/>
            </a:br>
            <a:r>
              <a:rPr lang="en-US" sz="2200" b="1" dirty="0" err="1" smtClean="0">
                <a:solidFill>
                  <a:srgbClr val="0000FF"/>
                </a:solidFill>
              </a:rPr>
              <a:t>KHum</a:t>
            </a:r>
            <a:r>
              <a:rPr lang="en-US" sz="2200" b="1" dirty="0" smtClean="0">
                <a:solidFill>
                  <a:srgbClr val="0000FF"/>
                </a:solidFill>
              </a:rPr>
              <a:t> raj </a:t>
            </a:r>
            <a:r>
              <a:rPr lang="en-US" sz="2200" b="1" dirty="0" err="1" smtClean="0">
                <a:solidFill>
                  <a:srgbClr val="0000FF"/>
                </a:solidFill>
              </a:rPr>
              <a:t>punjali</a:t>
            </a:r>
            <a:r>
              <a:rPr lang="en-US" sz="2200" b="1" dirty="0" smtClean="0">
                <a:solidFill>
                  <a:srgbClr val="0000FF"/>
                </a:solidFill>
              </a:rPr>
              <a:t/>
            </a:r>
            <a:br>
              <a:rPr lang="en-US" sz="2200" b="1" dirty="0" smtClean="0">
                <a:solidFill>
                  <a:srgbClr val="0000FF"/>
                </a:solidFill>
              </a:rPr>
            </a:br>
            <a:r>
              <a:rPr lang="en-US" sz="2700" dirty="0" err="1" smtClean="0">
                <a:solidFill>
                  <a:srgbClr val="0000FF"/>
                </a:solidFill>
              </a:rPr>
              <a:t>nepal</a:t>
            </a:r>
            <a:r>
              <a:rPr lang="en-US" sz="2700" dirty="0" smtClean="0">
                <a:solidFill>
                  <a:srgbClr val="0000FF"/>
                </a:solidFill>
              </a:rPr>
              <a:t> administrative staff college </a:t>
            </a:r>
            <a:r>
              <a:rPr lang="en-US" sz="3100" dirty="0" smtClean="0">
                <a:solidFill>
                  <a:srgbClr val="0000FF"/>
                </a:solidFill>
              </a:rPr>
              <a:t/>
            </a:r>
            <a:br>
              <a:rPr lang="en-US" sz="3100" dirty="0" smtClean="0">
                <a:solidFill>
                  <a:srgbClr val="0000FF"/>
                </a:solidFill>
              </a:rPr>
            </a:br>
            <a:r>
              <a:rPr lang="en-US" sz="3100" dirty="0" smtClean="0">
                <a:solidFill>
                  <a:srgbClr val="0000FF"/>
                </a:solidFill>
              </a:rPr>
              <a:t/>
            </a:r>
            <a:br>
              <a:rPr lang="en-US" sz="3100" dirty="0" smtClean="0">
                <a:solidFill>
                  <a:srgbClr val="0000FF"/>
                </a:solidFill>
              </a:rPr>
            </a:br>
            <a:r>
              <a:rPr lang="en-US" dirty="0" smtClean="0"/>
              <a:t>	</a:t>
            </a:r>
            <a:endParaRPr lang="en-US" dirty="0"/>
          </a:p>
        </p:txBody>
      </p:sp>
      <p:sp>
        <p:nvSpPr>
          <p:cNvPr id="3" name="Subtitle 2"/>
          <p:cNvSpPr>
            <a:spLocks noGrp="1"/>
          </p:cNvSpPr>
          <p:nvPr>
            <p:ph type="subTitle" idx="1"/>
          </p:nvPr>
        </p:nvSpPr>
        <p:spPr>
          <a:xfrm>
            <a:off x="2362200" y="5715000"/>
            <a:ext cx="6705600" cy="1295400"/>
          </a:xfrm>
        </p:spPr>
        <p:txBody>
          <a:bodyPr>
            <a:normAutofit/>
          </a:bodyPr>
          <a:lstStyle/>
          <a:p>
            <a:r>
              <a:rPr lang="en-US" sz="2000" dirty="0" smtClean="0"/>
              <a:t>         </a:t>
            </a:r>
            <a:endParaRPr lang="en-US" sz="2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Methods of performance appraisal</a:t>
            </a:r>
            <a:endParaRPr lang="en-US" sz="4000"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10</a:t>
            </a:fld>
            <a:endParaRPr lang="en-US"/>
          </a:p>
        </p:txBody>
      </p:sp>
      <p:sp>
        <p:nvSpPr>
          <p:cNvPr id="4" name="Content Placeholder 3"/>
          <p:cNvSpPr>
            <a:spLocks noGrp="1"/>
          </p:cNvSpPr>
          <p:nvPr>
            <p:ph sz="quarter" idx="1"/>
          </p:nvPr>
        </p:nvSpPr>
        <p:spPr/>
        <p:txBody>
          <a:bodyPr/>
          <a:lstStyle/>
          <a:p>
            <a:r>
              <a:rPr lang="en-US" dirty="0" smtClean="0"/>
              <a:t>Some traditional and modern methods are in existence,</a:t>
            </a:r>
          </a:p>
          <a:p>
            <a:r>
              <a:rPr lang="en-US" dirty="0" smtClean="0"/>
              <a:t>Traditional methods include:</a:t>
            </a:r>
          </a:p>
          <a:p>
            <a:pPr lvl="1"/>
            <a:r>
              <a:rPr lang="en-US" dirty="0" smtClean="0"/>
              <a:t>Ranking method</a:t>
            </a:r>
          </a:p>
          <a:p>
            <a:pPr lvl="1"/>
            <a:r>
              <a:rPr lang="en-US" dirty="0" smtClean="0"/>
              <a:t>Paired comparison</a:t>
            </a:r>
          </a:p>
          <a:p>
            <a:pPr lvl="1"/>
            <a:r>
              <a:rPr lang="en-US" dirty="0" smtClean="0"/>
              <a:t>Grading method</a:t>
            </a:r>
          </a:p>
          <a:p>
            <a:pPr lvl="1"/>
            <a:r>
              <a:rPr lang="en-US" dirty="0" smtClean="0"/>
              <a:t>Forced distribution/choice method</a:t>
            </a:r>
          </a:p>
          <a:p>
            <a:pPr lvl="1"/>
            <a:r>
              <a:rPr lang="en-US" dirty="0" smtClean="0"/>
              <a:t>Checklist method</a:t>
            </a:r>
          </a:p>
          <a:p>
            <a:endParaRPr lang="en-US" dirty="0" smtClean="0"/>
          </a:p>
          <a:p>
            <a:endParaRPr lang="en-US" dirty="0"/>
          </a:p>
        </p:txBody>
      </p:sp>
    </p:spTree>
    <p:extLst>
      <p:ext uri="{BB962C8B-B14F-4D97-AF65-F5344CB8AC3E}">
        <p14:creationId xmlns:p14="http://schemas.microsoft.com/office/powerpoint/2010/main" val="19951933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Methods..</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11</a:t>
            </a:fld>
            <a:endParaRPr lang="en-US"/>
          </a:p>
        </p:txBody>
      </p:sp>
      <p:sp>
        <p:nvSpPr>
          <p:cNvPr id="4" name="Content Placeholder 3"/>
          <p:cNvSpPr>
            <a:spLocks noGrp="1"/>
          </p:cNvSpPr>
          <p:nvPr>
            <p:ph sz="quarter" idx="1"/>
          </p:nvPr>
        </p:nvSpPr>
        <p:spPr/>
        <p:txBody>
          <a:bodyPr/>
          <a:lstStyle/>
          <a:p>
            <a:pPr lvl="1"/>
            <a:r>
              <a:rPr lang="en-US" dirty="0" smtClean="0"/>
              <a:t>Critical incidents method</a:t>
            </a:r>
          </a:p>
          <a:p>
            <a:pPr lvl="1"/>
            <a:r>
              <a:rPr lang="en-US" dirty="0" smtClean="0"/>
              <a:t>Easy method</a:t>
            </a:r>
          </a:p>
          <a:p>
            <a:pPr lvl="1"/>
            <a:r>
              <a:rPr lang="en-US" dirty="0" smtClean="0"/>
              <a:t>Field review method</a:t>
            </a:r>
          </a:p>
          <a:p>
            <a:pPr lvl="1"/>
            <a:r>
              <a:rPr lang="en-US" dirty="0" smtClean="0"/>
              <a:t>Confidential report</a:t>
            </a:r>
          </a:p>
          <a:p>
            <a:pPr marL="365760" lvl="1" indent="0">
              <a:buNone/>
            </a:pPr>
            <a:endParaRPr lang="en-US" dirty="0"/>
          </a:p>
          <a:p>
            <a:pPr marL="398463" lvl="1" indent="-398463">
              <a:buClr>
                <a:schemeClr val="accent2"/>
              </a:buClr>
              <a:buSzPct val="85000"/>
              <a:buFont typeface="Wingdings" charset="2"/>
              <a:buChar char="q"/>
            </a:pPr>
            <a:r>
              <a:rPr lang="en-US" sz="2900" dirty="0" smtClean="0"/>
              <a:t>Modern methods include</a:t>
            </a:r>
          </a:p>
          <a:p>
            <a:pPr marL="671513" lvl="2" indent="-273050">
              <a:buClr>
                <a:schemeClr val="accent1"/>
              </a:buClr>
              <a:buSzPct val="70000"/>
              <a:buFont typeface="Wingdings" charset="2"/>
              <a:buChar char="q"/>
            </a:pPr>
            <a:r>
              <a:rPr lang="en-US" sz="2600" dirty="0" smtClean="0"/>
              <a:t>Management by Objectives</a:t>
            </a:r>
          </a:p>
          <a:p>
            <a:pPr marL="671513" lvl="2" indent="-273050">
              <a:buClr>
                <a:schemeClr val="accent1"/>
              </a:buClr>
              <a:buSzPct val="70000"/>
              <a:buFont typeface="Wingdings" charset="2"/>
              <a:buChar char="q"/>
            </a:pPr>
            <a:r>
              <a:rPr lang="en-US" sz="2600" dirty="0" smtClean="0"/>
              <a:t>Behaviorally anchored rating scale(BARS)</a:t>
            </a:r>
          </a:p>
          <a:p>
            <a:pPr marL="671513" lvl="2" indent="-331788">
              <a:buSzPct val="85000"/>
              <a:buFont typeface="Wingdings" charset="2"/>
              <a:buChar char="q"/>
            </a:pPr>
            <a:endParaRPr lang="en-US" dirty="0" smtClean="0"/>
          </a:p>
          <a:p>
            <a:pPr marL="365760" lvl="1" indent="0">
              <a:buNone/>
            </a:pPr>
            <a:endParaRPr lang="en-US" dirty="0"/>
          </a:p>
        </p:txBody>
      </p:sp>
    </p:spTree>
    <p:extLst>
      <p:ext uri="{BB962C8B-B14F-4D97-AF65-F5344CB8AC3E}">
        <p14:creationId xmlns:p14="http://schemas.microsoft.com/office/powerpoint/2010/main" val="39902613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Methods..</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12</a:t>
            </a:fld>
            <a:endParaRPr lang="en-US"/>
          </a:p>
        </p:txBody>
      </p:sp>
      <p:sp>
        <p:nvSpPr>
          <p:cNvPr id="4" name="Content Placeholder 3"/>
          <p:cNvSpPr>
            <a:spLocks noGrp="1"/>
          </p:cNvSpPr>
          <p:nvPr>
            <p:ph sz="quarter" idx="1"/>
          </p:nvPr>
        </p:nvSpPr>
        <p:spPr/>
        <p:txBody>
          <a:bodyPr/>
          <a:lstStyle/>
          <a:p>
            <a:pPr lvl="1"/>
            <a:r>
              <a:rPr lang="en-US" dirty="0" smtClean="0"/>
              <a:t>Assessment centers</a:t>
            </a:r>
          </a:p>
          <a:p>
            <a:pPr lvl="1"/>
            <a:r>
              <a:rPr lang="en-US" dirty="0" smtClean="0"/>
              <a:t>360-degree appraisal</a:t>
            </a:r>
          </a:p>
          <a:p>
            <a:pPr marL="365760" lvl="1" indent="0">
              <a:buNone/>
            </a:pPr>
            <a:endParaRPr lang="en-US" dirty="0"/>
          </a:p>
        </p:txBody>
      </p:sp>
    </p:spTree>
    <p:extLst>
      <p:ext uri="{BB962C8B-B14F-4D97-AF65-F5344CB8AC3E}">
        <p14:creationId xmlns:p14="http://schemas.microsoft.com/office/powerpoint/2010/main" val="23205352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Some steps for  performance appraisal</a:t>
            </a:r>
            <a:endParaRPr lang="en-US" sz="4000" dirty="0"/>
          </a:p>
        </p:txBody>
      </p:sp>
      <p:sp>
        <p:nvSpPr>
          <p:cNvPr id="5" name="Content Placeholder 4"/>
          <p:cNvSpPr>
            <a:spLocks noGrp="1"/>
          </p:cNvSpPr>
          <p:nvPr>
            <p:ph sz="quarter" idx="1"/>
          </p:nvPr>
        </p:nvSpPr>
        <p:spPr>
          <a:xfrm>
            <a:off x="612648" y="1600200"/>
            <a:ext cx="8153400" cy="4724400"/>
          </a:xfrm>
        </p:spPr>
        <p:txBody>
          <a:bodyPr/>
          <a:lstStyle/>
          <a:p>
            <a:r>
              <a:rPr lang="en-US" dirty="0" smtClean="0"/>
              <a:t>Job design</a:t>
            </a:r>
          </a:p>
          <a:p>
            <a:r>
              <a:rPr lang="en-US" dirty="0" smtClean="0"/>
              <a:t>Goal setting</a:t>
            </a:r>
          </a:p>
          <a:p>
            <a:r>
              <a:rPr lang="en-US" dirty="0" smtClean="0"/>
              <a:t>Preparation of work plan</a:t>
            </a:r>
          </a:p>
          <a:p>
            <a:r>
              <a:rPr lang="en-US" dirty="0" smtClean="0"/>
              <a:t>Establish </a:t>
            </a:r>
            <a:r>
              <a:rPr lang="en-US" dirty="0"/>
              <a:t>performance </a:t>
            </a:r>
            <a:r>
              <a:rPr lang="en-US" dirty="0" smtClean="0"/>
              <a:t>standards on individual basis</a:t>
            </a:r>
            <a:endParaRPr lang="en-US" dirty="0"/>
          </a:p>
          <a:p>
            <a:r>
              <a:rPr lang="en-US" dirty="0"/>
              <a:t>Communicate performance expectations to employees</a:t>
            </a:r>
          </a:p>
          <a:p>
            <a:r>
              <a:rPr lang="en-US" dirty="0"/>
              <a:t>Measure actual performance</a:t>
            </a:r>
          </a:p>
          <a:p>
            <a:r>
              <a:rPr lang="en-US" dirty="0"/>
              <a:t>Compare actual performance with the </a:t>
            </a:r>
            <a:r>
              <a:rPr lang="en-US" dirty="0" smtClean="0"/>
              <a:t>standards</a:t>
            </a:r>
            <a:endParaRPr lang="en-US" dirty="0"/>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13</a:t>
            </a:fld>
            <a:endParaRPr lang="en-US"/>
          </a:p>
        </p:txBody>
      </p:sp>
    </p:spTree>
    <p:extLst>
      <p:ext uri="{BB962C8B-B14F-4D97-AF65-F5344CB8AC3E}">
        <p14:creationId xmlns:p14="http://schemas.microsoft.com/office/powerpoint/2010/main" val="41124763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14</a:t>
            </a:fld>
            <a:endParaRPr lang="en-US"/>
          </a:p>
        </p:txBody>
      </p:sp>
      <p:sp>
        <p:nvSpPr>
          <p:cNvPr id="4" name="Content Placeholder 3"/>
          <p:cNvSpPr>
            <a:spLocks noGrp="1"/>
          </p:cNvSpPr>
          <p:nvPr>
            <p:ph sz="quarter" idx="1"/>
          </p:nvPr>
        </p:nvSpPr>
        <p:spPr/>
        <p:txBody>
          <a:bodyPr/>
          <a:lstStyle/>
          <a:p>
            <a:r>
              <a:rPr lang="en-US" dirty="0"/>
              <a:t>Discuss the appraisal with the employee</a:t>
            </a:r>
          </a:p>
          <a:p>
            <a:r>
              <a:rPr lang="en-US" dirty="0"/>
              <a:t>If necessary, initiate corrective action</a:t>
            </a:r>
          </a:p>
          <a:p>
            <a:pPr marL="0" indent="0">
              <a:buNone/>
            </a:pPr>
            <a:endParaRPr lang="en-US" dirty="0"/>
          </a:p>
        </p:txBody>
      </p:sp>
    </p:spTree>
    <p:extLst>
      <p:ext uri="{BB962C8B-B14F-4D97-AF65-F5344CB8AC3E}">
        <p14:creationId xmlns:p14="http://schemas.microsoft.com/office/powerpoint/2010/main" val="773620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Rating errors in Performance Appraisal </a:t>
            </a:r>
            <a:endParaRPr lang="en-US" sz="3600" dirty="0"/>
          </a:p>
        </p:txBody>
      </p:sp>
      <p:sp>
        <p:nvSpPr>
          <p:cNvPr id="4" name="Content Placeholder 3"/>
          <p:cNvSpPr>
            <a:spLocks noGrp="1"/>
          </p:cNvSpPr>
          <p:nvPr>
            <p:ph sz="quarter" idx="1"/>
          </p:nvPr>
        </p:nvSpPr>
        <p:spPr/>
        <p:txBody>
          <a:bodyPr/>
          <a:lstStyle/>
          <a:p>
            <a:r>
              <a:rPr lang="en-US" dirty="0" smtClean="0"/>
              <a:t>leniency- too many high ratings</a:t>
            </a:r>
          </a:p>
          <a:p>
            <a:r>
              <a:rPr lang="en-US" dirty="0" smtClean="0"/>
              <a:t>severity-too many low ratings</a:t>
            </a:r>
          </a:p>
          <a:p>
            <a:r>
              <a:rPr lang="en-US" dirty="0" smtClean="0"/>
              <a:t>central tendency- rating at middle of the scale</a:t>
            </a:r>
          </a:p>
          <a:p>
            <a:r>
              <a:rPr lang="en-US" dirty="0" smtClean="0"/>
              <a:t>halo effect-ratings with certain impression</a:t>
            </a:r>
          </a:p>
          <a:p>
            <a:r>
              <a:rPr lang="en-US" dirty="0" err="1" smtClean="0"/>
              <a:t>recency</a:t>
            </a:r>
            <a:r>
              <a:rPr lang="en-US" dirty="0" smtClean="0"/>
              <a:t>- focus only on recent performance</a:t>
            </a:r>
          </a:p>
          <a:p>
            <a:r>
              <a:rPr lang="en-US" dirty="0" smtClean="0"/>
              <a:t>similarity-are rated more favorably if they are similar in background, attitudes, or other characteristics with the rater.</a:t>
            </a:r>
            <a:endParaRPr lang="en-US" dirty="0"/>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15</a:t>
            </a:fld>
            <a:endParaRPr lang="en-US"/>
          </a:p>
        </p:txBody>
      </p:sp>
    </p:spTree>
    <p:extLst>
      <p:ext uri="{BB962C8B-B14F-4D97-AF65-F5344CB8AC3E}">
        <p14:creationId xmlns:p14="http://schemas.microsoft.com/office/powerpoint/2010/main" val="374137704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Nepalese</a:t>
            </a:r>
            <a:r>
              <a:rPr lang="en-US" dirty="0"/>
              <a:t> </a:t>
            </a:r>
            <a:r>
              <a:rPr lang="en-US" dirty="0" smtClean="0"/>
              <a:t>Context</a:t>
            </a:r>
            <a:endParaRPr lang="en-US" dirty="0"/>
          </a:p>
        </p:txBody>
      </p:sp>
      <p:sp>
        <p:nvSpPr>
          <p:cNvPr id="5" name="Content Placeholder 4"/>
          <p:cNvSpPr>
            <a:spLocks noGrp="1"/>
          </p:cNvSpPr>
          <p:nvPr>
            <p:ph sz="quarter" idx="1"/>
          </p:nvPr>
        </p:nvSpPr>
        <p:spPr/>
        <p:txBody>
          <a:bodyPr/>
          <a:lstStyle/>
          <a:p>
            <a:r>
              <a:rPr lang="en-US" dirty="0" smtClean="0"/>
              <a:t>In accordance with the civil service act, each employee must be handed over with a job description and a list of performance indicators while giving him a transfer or placement letter.</a:t>
            </a:r>
          </a:p>
          <a:p>
            <a:r>
              <a:rPr lang="en-US" dirty="0"/>
              <a:t>E</a:t>
            </a:r>
            <a:r>
              <a:rPr lang="en-US" dirty="0" smtClean="0"/>
              <a:t>ach head of office is required to introduce result-oriented annual work plan for each employee under one's jurisdiction on the basis of job descriptions and allocation of responsibilities.</a:t>
            </a:r>
            <a:endParaRPr lang="en-US" dirty="0"/>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16</a:t>
            </a:fld>
            <a:endParaRPr lang="en-US"/>
          </a:p>
        </p:txBody>
      </p:sp>
    </p:spTree>
    <p:extLst>
      <p:ext uri="{BB962C8B-B14F-4D97-AF65-F5344CB8AC3E}">
        <p14:creationId xmlns:p14="http://schemas.microsoft.com/office/powerpoint/2010/main" val="16725723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Nepalese..</a:t>
            </a:r>
            <a:endParaRPr lang="en-US" dirty="0"/>
          </a:p>
        </p:txBody>
      </p:sp>
      <p:sp>
        <p:nvSpPr>
          <p:cNvPr id="5" name="Content Placeholder 4"/>
          <p:cNvSpPr>
            <a:spLocks noGrp="1"/>
          </p:cNvSpPr>
          <p:nvPr>
            <p:ph sz="quarter" idx="1"/>
          </p:nvPr>
        </p:nvSpPr>
        <p:spPr/>
        <p:txBody>
          <a:bodyPr/>
          <a:lstStyle/>
          <a:p>
            <a:r>
              <a:rPr lang="en-US" dirty="0" smtClean="0"/>
              <a:t>The government can place a civil servant to a position after signing a work performance agreement on the basis of the job description and nature of the work.</a:t>
            </a:r>
          </a:p>
          <a:p>
            <a:r>
              <a:rPr lang="en-US" dirty="0" smtClean="0"/>
              <a:t>In accordance with good governance regulations, 2064, functions have been prioritized based on their urgency.</a:t>
            </a:r>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17</a:t>
            </a:fld>
            <a:endParaRPr lang="en-US"/>
          </a:p>
        </p:txBody>
      </p:sp>
    </p:spTree>
    <p:extLst>
      <p:ext uri="{BB962C8B-B14F-4D97-AF65-F5344CB8AC3E}">
        <p14:creationId xmlns:p14="http://schemas.microsoft.com/office/powerpoint/2010/main" val="158974705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Nepalese..</a:t>
            </a:r>
            <a:endParaRPr lang="en-US" dirty="0"/>
          </a:p>
        </p:txBody>
      </p:sp>
      <p:sp>
        <p:nvSpPr>
          <p:cNvPr id="5" name="Content Placeholder 4"/>
          <p:cNvSpPr>
            <a:spLocks noGrp="1"/>
          </p:cNvSpPr>
          <p:nvPr>
            <p:ph sz="quarter" idx="1"/>
          </p:nvPr>
        </p:nvSpPr>
        <p:spPr/>
        <p:txBody>
          <a:bodyPr/>
          <a:lstStyle/>
          <a:p>
            <a:r>
              <a:rPr lang="en-US" dirty="0"/>
              <a:t>Performance evaluation systems in Nepalese organizations are mandatory. </a:t>
            </a:r>
            <a:endParaRPr lang="en-US" dirty="0" smtClean="0"/>
          </a:p>
          <a:p>
            <a:r>
              <a:rPr lang="en-US" dirty="0" smtClean="0"/>
              <a:t>On the basis of job description indicators for evaluation are to developed,</a:t>
            </a:r>
          </a:p>
          <a:p>
            <a:pPr marL="0" indent="0">
              <a:buNone/>
            </a:pPr>
            <a:endParaRPr lang="en-US" dirty="0"/>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18</a:t>
            </a:fld>
            <a:endParaRPr lang="en-US"/>
          </a:p>
        </p:txBody>
      </p:sp>
    </p:spTree>
    <p:extLst>
      <p:ext uri="{BB962C8B-B14F-4D97-AF65-F5344CB8AC3E}">
        <p14:creationId xmlns:p14="http://schemas.microsoft.com/office/powerpoint/2010/main" val="13223806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Nepalese..</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19</a:t>
            </a:fld>
            <a:endParaRPr lang="en-US"/>
          </a:p>
        </p:txBody>
      </p:sp>
      <p:sp>
        <p:nvSpPr>
          <p:cNvPr id="4" name="Content Placeholder 3"/>
          <p:cNvSpPr>
            <a:spLocks noGrp="1"/>
          </p:cNvSpPr>
          <p:nvPr>
            <p:ph sz="quarter" idx="1"/>
          </p:nvPr>
        </p:nvSpPr>
        <p:spPr/>
        <p:txBody>
          <a:bodyPr/>
          <a:lstStyle/>
          <a:p>
            <a:r>
              <a:rPr lang="en-US" dirty="0"/>
              <a:t>Performance evaluation is considered as " main factor" for promotion, while factors like education, training, experience of geographical regions  and seniority are considered "complimentary factors".</a:t>
            </a:r>
          </a:p>
          <a:p>
            <a:r>
              <a:rPr lang="en-US" dirty="0"/>
              <a:t>The civil service regulations require the civil servants to specify their annual goals and targets for performance appraisal.</a:t>
            </a:r>
          </a:p>
          <a:p>
            <a:endParaRPr lang="en-US" dirty="0"/>
          </a:p>
        </p:txBody>
      </p:sp>
    </p:spTree>
    <p:extLst>
      <p:ext uri="{BB962C8B-B14F-4D97-AF65-F5344CB8AC3E}">
        <p14:creationId xmlns:p14="http://schemas.microsoft.com/office/powerpoint/2010/main" val="14026898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 of the presentation</a:t>
            </a:r>
            <a:endParaRPr lang="en-US" dirty="0"/>
          </a:p>
        </p:txBody>
      </p:sp>
      <p:sp>
        <p:nvSpPr>
          <p:cNvPr id="4" name="Content Placeholder 3"/>
          <p:cNvSpPr>
            <a:spLocks noGrp="1"/>
          </p:cNvSpPr>
          <p:nvPr>
            <p:ph sz="quarter" idx="1"/>
          </p:nvPr>
        </p:nvSpPr>
        <p:spPr/>
        <p:txBody>
          <a:bodyPr/>
          <a:lstStyle/>
          <a:p>
            <a:r>
              <a:rPr lang="en-US" dirty="0" smtClean="0"/>
              <a:t>Concept</a:t>
            </a:r>
          </a:p>
          <a:p>
            <a:r>
              <a:rPr lang="en-US" dirty="0" smtClean="0"/>
              <a:t>Performance appraisal process</a:t>
            </a:r>
          </a:p>
          <a:p>
            <a:r>
              <a:rPr lang="en-US" dirty="0" smtClean="0"/>
              <a:t>Errors in appraisal</a:t>
            </a:r>
          </a:p>
          <a:p>
            <a:r>
              <a:rPr lang="en-US" dirty="0" smtClean="0"/>
              <a:t>Nepalese context</a:t>
            </a:r>
            <a:endParaRPr lang="en-US" dirty="0"/>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2</a:t>
            </a:fld>
            <a:endParaRPr lang="en-US"/>
          </a:p>
        </p:txBody>
      </p:sp>
    </p:spTree>
    <p:extLst>
      <p:ext uri="{BB962C8B-B14F-4D97-AF65-F5344CB8AC3E}">
        <p14:creationId xmlns:p14="http://schemas.microsoft.com/office/powerpoint/2010/main" val="352757247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Nepalese..</a:t>
            </a:r>
            <a:endParaRPr lang="en-US" dirty="0"/>
          </a:p>
        </p:txBody>
      </p:sp>
      <p:sp>
        <p:nvSpPr>
          <p:cNvPr id="4" name="Content Placeholder 3"/>
          <p:cNvSpPr>
            <a:spLocks noGrp="1"/>
          </p:cNvSpPr>
          <p:nvPr>
            <p:ph sz="quarter" idx="1"/>
          </p:nvPr>
        </p:nvSpPr>
        <p:spPr/>
        <p:txBody>
          <a:bodyPr/>
          <a:lstStyle/>
          <a:p>
            <a:r>
              <a:rPr lang="en-US" dirty="0" smtClean="0"/>
              <a:t>In our case performance appraisal is more experimental.</a:t>
            </a:r>
          </a:p>
          <a:p>
            <a:pPr lvl="1"/>
            <a:r>
              <a:rPr lang="en-US" dirty="0" smtClean="0"/>
              <a:t>In 2025 BS- it was 100 out of 300 marks for promotion,</a:t>
            </a:r>
          </a:p>
          <a:p>
            <a:pPr lvl="1"/>
            <a:r>
              <a:rPr lang="en-US" dirty="0" smtClean="0"/>
              <a:t>In 2028 BS-  it was 120 out of 660 marks for promotion,</a:t>
            </a:r>
          </a:p>
          <a:p>
            <a:pPr lvl="1"/>
            <a:r>
              <a:rPr lang="en-US" dirty="0" smtClean="0"/>
              <a:t>In 2035 BS-  it was 120 out of 470 marks for promotion,</a:t>
            </a:r>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20</a:t>
            </a:fld>
            <a:endParaRPr lang="en-US"/>
          </a:p>
        </p:txBody>
      </p:sp>
    </p:spTree>
    <p:extLst>
      <p:ext uri="{BB962C8B-B14F-4D97-AF65-F5344CB8AC3E}">
        <p14:creationId xmlns:p14="http://schemas.microsoft.com/office/powerpoint/2010/main" val="11273247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Nepalese..</a:t>
            </a:r>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21</a:t>
            </a:fld>
            <a:endParaRPr lang="en-US"/>
          </a:p>
        </p:txBody>
      </p:sp>
      <p:sp>
        <p:nvSpPr>
          <p:cNvPr id="4" name="Content Placeholder 3"/>
          <p:cNvSpPr>
            <a:spLocks noGrp="1"/>
          </p:cNvSpPr>
          <p:nvPr>
            <p:ph sz="quarter" idx="1"/>
          </p:nvPr>
        </p:nvSpPr>
        <p:spPr/>
        <p:txBody>
          <a:bodyPr/>
          <a:lstStyle/>
          <a:p>
            <a:pPr lvl="1"/>
            <a:r>
              <a:rPr lang="en-US" dirty="0"/>
              <a:t>In 2040 BS-  it was 112 out 300 marks for promotion,</a:t>
            </a:r>
          </a:p>
          <a:p>
            <a:pPr lvl="1"/>
            <a:r>
              <a:rPr lang="en-US" dirty="0"/>
              <a:t>In 2049 BS-   it was 50 out of 100 marks for promotion and </a:t>
            </a:r>
          </a:p>
          <a:p>
            <a:pPr lvl="1"/>
            <a:r>
              <a:rPr lang="en-US" dirty="0"/>
              <a:t>Since 2055 it is 40 out of 100 marks for promotion.</a:t>
            </a:r>
          </a:p>
          <a:p>
            <a:pPr marL="0" indent="0">
              <a:buNone/>
            </a:pPr>
            <a:endParaRPr lang="en-US" dirty="0"/>
          </a:p>
        </p:txBody>
      </p:sp>
    </p:spTree>
    <p:extLst>
      <p:ext uri="{BB962C8B-B14F-4D97-AF65-F5344CB8AC3E}">
        <p14:creationId xmlns:p14="http://schemas.microsoft.com/office/powerpoint/2010/main" val="6737891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Nepalese..</a:t>
            </a:r>
            <a:endParaRPr lang="en-US" dirty="0"/>
          </a:p>
        </p:txBody>
      </p:sp>
      <p:sp>
        <p:nvSpPr>
          <p:cNvPr id="4" name="Content Placeholder 3"/>
          <p:cNvSpPr>
            <a:spLocks noGrp="1"/>
          </p:cNvSpPr>
          <p:nvPr>
            <p:ph sz="quarter" idx="1"/>
          </p:nvPr>
        </p:nvSpPr>
        <p:spPr>
          <a:xfrm>
            <a:off x="612648" y="1600200"/>
            <a:ext cx="8153400" cy="5029200"/>
          </a:xfrm>
        </p:spPr>
        <p:txBody>
          <a:bodyPr/>
          <a:lstStyle/>
          <a:p>
            <a:r>
              <a:rPr lang="en-US" dirty="0" smtClean="0"/>
              <a:t>Officers are reviewed on  half yearly and annual basis, but only annual review for non-officers,</a:t>
            </a:r>
          </a:p>
          <a:p>
            <a:r>
              <a:rPr lang="en-US" dirty="0" smtClean="0"/>
              <a:t>Annual review should be made on the basis of half-yearly review,</a:t>
            </a:r>
          </a:p>
          <a:p>
            <a:r>
              <a:rPr lang="en-US" dirty="0" smtClean="0"/>
              <a:t>Supervisors and reviewers can be taken action if they do not evaluate their subordinates on time,</a:t>
            </a:r>
          </a:p>
          <a:p>
            <a:r>
              <a:rPr lang="en-US" dirty="0" smtClean="0"/>
              <a:t>Concerned employee can see his number upon request, but review committee's mark is secret,</a:t>
            </a:r>
            <a:endParaRPr lang="en-US" dirty="0"/>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22</a:t>
            </a:fld>
            <a:endParaRPr lang="en-US"/>
          </a:p>
        </p:txBody>
      </p:sp>
    </p:spTree>
    <p:extLst>
      <p:ext uri="{BB962C8B-B14F-4D97-AF65-F5344CB8AC3E}">
        <p14:creationId xmlns:p14="http://schemas.microsoft.com/office/powerpoint/2010/main" val="255387638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Nepalese..</a:t>
            </a:r>
            <a:endParaRPr lang="en-US" dirty="0"/>
          </a:p>
        </p:txBody>
      </p:sp>
      <p:sp>
        <p:nvSpPr>
          <p:cNvPr id="4" name="Content Placeholder 3"/>
          <p:cNvSpPr>
            <a:spLocks noGrp="1"/>
          </p:cNvSpPr>
          <p:nvPr>
            <p:ph sz="quarter" idx="1"/>
          </p:nvPr>
        </p:nvSpPr>
        <p:spPr>
          <a:xfrm>
            <a:off x="612648" y="1600200"/>
            <a:ext cx="8153400" cy="4876800"/>
          </a:xfrm>
        </p:spPr>
        <p:txBody>
          <a:bodyPr/>
          <a:lstStyle/>
          <a:p>
            <a:r>
              <a:rPr lang="en-US" dirty="0" smtClean="0"/>
              <a:t>Concerned employee can complain against supervisor or reviewer, and numbers can be amended in some cases,</a:t>
            </a:r>
          </a:p>
          <a:p>
            <a:r>
              <a:rPr lang="en-US" dirty="0" smtClean="0"/>
              <a:t>If supervisor and reviewer have to give more than 95 or less than 75, than they have to state the reason, </a:t>
            </a:r>
          </a:p>
          <a:p>
            <a:r>
              <a:rPr lang="en-US" dirty="0" smtClean="0"/>
              <a:t>In case of marks less than 75, concerned employee should be informed,</a:t>
            </a:r>
          </a:p>
          <a:p>
            <a:r>
              <a:rPr lang="en-US" dirty="0" smtClean="0"/>
              <a:t>Review committee can send back the form if it sees some discrepancies,</a:t>
            </a:r>
          </a:p>
          <a:p>
            <a:endParaRPr lang="en-US" dirty="0"/>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23</a:t>
            </a:fld>
            <a:endParaRPr lang="en-US"/>
          </a:p>
        </p:txBody>
      </p:sp>
    </p:spTree>
    <p:extLst>
      <p:ext uri="{BB962C8B-B14F-4D97-AF65-F5344CB8AC3E}">
        <p14:creationId xmlns:p14="http://schemas.microsoft.com/office/powerpoint/2010/main" val="12685877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Nepalese..</a:t>
            </a:r>
            <a:endParaRPr lang="en-US" dirty="0"/>
          </a:p>
        </p:txBody>
      </p:sp>
      <p:sp>
        <p:nvSpPr>
          <p:cNvPr id="4" name="Content Placeholder 3"/>
          <p:cNvSpPr>
            <a:spLocks noGrp="1"/>
          </p:cNvSpPr>
          <p:nvPr>
            <p:ph sz="quarter" idx="1"/>
          </p:nvPr>
        </p:nvSpPr>
        <p:spPr/>
        <p:txBody>
          <a:bodyPr/>
          <a:lstStyle/>
          <a:p>
            <a:r>
              <a:rPr lang="en-US" dirty="0" smtClean="0"/>
              <a:t>Rule 9 of civil service regulation states:</a:t>
            </a:r>
          </a:p>
          <a:p>
            <a:pPr lvl="1"/>
            <a:r>
              <a:rPr lang="en-US" dirty="0" smtClean="0"/>
              <a:t>Indicators should be prepared for all jobs,</a:t>
            </a:r>
          </a:p>
          <a:p>
            <a:pPr lvl="1"/>
            <a:r>
              <a:rPr lang="en-US" dirty="0" smtClean="0"/>
              <a:t>Those who do not prepare indicators can be punished,</a:t>
            </a:r>
          </a:p>
          <a:p>
            <a:pPr lvl="1"/>
            <a:r>
              <a:rPr lang="en-US" dirty="0" smtClean="0"/>
              <a:t>Supervisors have to </a:t>
            </a:r>
            <a:r>
              <a:rPr lang="en-US" dirty="0" smtClean="0"/>
              <a:t> appraise on the </a:t>
            </a:r>
            <a:r>
              <a:rPr lang="en-US" dirty="0" smtClean="0"/>
              <a:t>basis of those indicators, </a:t>
            </a:r>
            <a:endParaRPr lang="en-US" dirty="0"/>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24</a:t>
            </a:fld>
            <a:endParaRPr lang="en-US"/>
          </a:p>
        </p:txBody>
      </p:sp>
    </p:spTree>
    <p:extLst>
      <p:ext uri="{BB962C8B-B14F-4D97-AF65-F5344CB8AC3E}">
        <p14:creationId xmlns:p14="http://schemas.microsoft.com/office/powerpoint/2010/main" val="20292173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Some issues</a:t>
            </a:r>
            <a:endParaRPr lang="en-US" dirty="0"/>
          </a:p>
        </p:txBody>
      </p:sp>
      <p:sp>
        <p:nvSpPr>
          <p:cNvPr id="5" name="Content Placeholder 4"/>
          <p:cNvSpPr>
            <a:spLocks noGrp="1"/>
          </p:cNvSpPr>
          <p:nvPr>
            <p:ph sz="quarter" idx="1"/>
          </p:nvPr>
        </p:nvSpPr>
        <p:spPr/>
        <p:txBody>
          <a:bodyPr>
            <a:noAutofit/>
          </a:bodyPr>
          <a:lstStyle/>
          <a:p>
            <a:r>
              <a:rPr lang="en-US" sz="2800" dirty="0"/>
              <a:t>The results of performance appraisal are not used in terms of career development, reward management and employee training and development</a:t>
            </a:r>
            <a:r>
              <a:rPr lang="en-US" sz="2800" dirty="0" smtClean="0"/>
              <a:t>.</a:t>
            </a:r>
          </a:p>
          <a:p>
            <a:r>
              <a:rPr lang="en-US" sz="2800" dirty="0" smtClean="0"/>
              <a:t>Neither it has </a:t>
            </a:r>
            <a:r>
              <a:rPr lang="en-US" sz="2800" dirty="0"/>
              <a:t>been used for transfer and group change and punishment.</a:t>
            </a:r>
          </a:p>
          <a:p>
            <a:r>
              <a:rPr lang="en-US" sz="2800" dirty="0" smtClean="0"/>
              <a:t>The </a:t>
            </a:r>
            <a:r>
              <a:rPr lang="en-US" sz="2800" dirty="0"/>
              <a:t>results are mostly used to decide whether to promote employees or not</a:t>
            </a:r>
            <a:r>
              <a:rPr lang="en-US" sz="2800" dirty="0" smtClean="0"/>
              <a:t>.</a:t>
            </a:r>
          </a:p>
          <a:p>
            <a:r>
              <a:rPr lang="en-US" sz="2800" dirty="0" smtClean="0"/>
              <a:t>The system lacks transparency, which gives rooms for discrepancy, arbitrariness and subjective evaluation.</a:t>
            </a:r>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25</a:t>
            </a:fld>
            <a:endParaRPr lang="en-US"/>
          </a:p>
        </p:txBody>
      </p:sp>
    </p:spTree>
    <p:extLst>
      <p:ext uri="{BB962C8B-B14F-4D97-AF65-F5344CB8AC3E}">
        <p14:creationId xmlns:p14="http://schemas.microsoft.com/office/powerpoint/2010/main" val="20587278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a:t>
            </a:r>
            <a:endParaRPr lang="en-US" dirty="0"/>
          </a:p>
        </p:txBody>
      </p:sp>
      <p:sp>
        <p:nvSpPr>
          <p:cNvPr id="5" name="Content Placeholder 4"/>
          <p:cNvSpPr>
            <a:spLocks noGrp="1"/>
          </p:cNvSpPr>
          <p:nvPr>
            <p:ph sz="quarter" idx="1"/>
          </p:nvPr>
        </p:nvSpPr>
        <p:spPr/>
        <p:txBody>
          <a:bodyPr>
            <a:normAutofit fontScale="92500" lnSpcReduction="10000"/>
          </a:bodyPr>
          <a:lstStyle/>
          <a:p>
            <a:r>
              <a:rPr lang="en-US" dirty="0"/>
              <a:t>Lack of performance appraisal standards and indicators paves the ways for subjective evaluation.</a:t>
            </a:r>
          </a:p>
          <a:p>
            <a:r>
              <a:rPr lang="en-US" dirty="0" smtClean="0"/>
              <a:t>Lack of objectivity has led to uniform evaluation, which has deteriorated the morale of good performer as there is no distinction between better and worse</a:t>
            </a:r>
            <a:r>
              <a:rPr lang="en-US" dirty="0" smtClean="0"/>
              <a:t>.</a:t>
            </a:r>
          </a:p>
          <a:p>
            <a:r>
              <a:rPr lang="en-US" dirty="0" smtClean="0"/>
              <a:t>Normally all employees get 100 % mark, but the reason given is limited in few words.</a:t>
            </a:r>
          </a:p>
          <a:p>
            <a:r>
              <a:rPr lang="en-US" dirty="0" smtClean="0"/>
              <a:t>But there is exception in some ministries, where getting 100% mark seems a big thing.</a:t>
            </a:r>
            <a:endParaRPr lang="en-US" dirty="0" smtClean="0"/>
          </a:p>
          <a:p>
            <a:pPr marL="0" indent="0">
              <a:buNone/>
            </a:pPr>
            <a:r>
              <a:rPr lang="en-US" dirty="0" smtClean="0"/>
              <a:t> </a:t>
            </a:r>
          </a:p>
          <a:p>
            <a:endParaRPr lang="en-US" dirty="0"/>
          </a:p>
          <a:p>
            <a:pPr marL="0" indent="0">
              <a:buNone/>
            </a:pPr>
            <a:endParaRPr lang="en-US" dirty="0"/>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26</a:t>
            </a:fld>
            <a:endParaRPr lang="en-US"/>
          </a:p>
        </p:txBody>
      </p:sp>
    </p:spTree>
    <p:extLst>
      <p:ext uri="{BB962C8B-B14F-4D97-AF65-F5344CB8AC3E}">
        <p14:creationId xmlns:p14="http://schemas.microsoft.com/office/powerpoint/2010/main" val="29082364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Some..</a:t>
            </a:r>
            <a:endParaRPr lang="en-US" dirty="0"/>
          </a:p>
        </p:txBody>
      </p:sp>
      <p:sp>
        <p:nvSpPr>
          <p:cNvPr id="5" name="Content Placeholder 4"/>
          <p:cNvSpPr>
            <a:spLocks noGrp="1"/>
          </p:cNvSpPr>
          <p:nvPr>
            <p:ph sz="quarter" idx="1"/>
          </p:nvPr>
        </p:nvSpPr>
        <p:spPr/>
        <p:txBody>
          <a:bodyPr>
            <a:normAutofit/>
          </a:bodyPr>
          <a:lstStyle/>
          <a:p>
            <a:r>
              <a:rPr lang="en-US" dirty="0" smtClean="0"/>
              <a:t>Time, quantity, quality and resources used for any outcome are bases for evaluation, but these inputs  have not been considered while making evaluation.</a:t>
            </a:r>
          </a:p>
          <a:p>
            <a:r>
              <a:rPr lang="en-US" dirty="0" smtClean="0"/>
              <a:t>In several cases, real supervisor doesn't supervise his or her subordinate.</a:t>
            </a:r>
          </a:p>
          <a:p>
            <a:r>
              <a:rPr lang="en-US" dirty="0" smtClean="0"/>
              <a:t>Same tendency is with review committee, which is far away from the individuals whose performance is being evaluated.</a:t>
            </a:r>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27</a:t>
            </a:fld>
            <a:endParaRPr lang="en-US"/>
          </a:p>
        </p:txBody>
      </p:sp>
    </p:spTree>
    <p:extLst>
      <p:ext uri="{BB962C8B-B14F-4D97-AF65-F5344CB8AC3E}">
        <p14:creationId xmlns:p14="http://schemas.microsoft.com/office/powerpoint/2010/main" val="156643232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Some..</a:t>
            </a:r>
            <a:endParaRPr lang="en-US" dirty="0"/>
          </a:p>
        </p:txBody>
      </p:sp>
      <p:sp>
        <p:nvSpPr>
          <p:cNvPr id="5" name="Content Placeholder 4"/>
          <p:cNvSpPr>
            <a:spLocks noGrp="1"/>
          </p:cNvSpPr>
          <p:nvPr>
            <p:ph sz="quarter" idx="1"/>
          </p:nvPr>
        </p:nvSpPr>
        <p:spPr/>
        <p:txBody>
          <a:bodyPr>
            <a:normAutofit/>
          </a:bodyPr>
          <a:lstStyle/>
          <a:p>
            <a:r>
              <a:rPr lang="en-US" dirty="0"/>
              <a:t>Review committee is the key for the promotion of any employee.</a:t>
            </a:r>
          </a:p>
          <a:p>
            <a:r>
              <a:rPr lang="en-US" dirty="0" smtClean="0"/>
              <a:t>There are instances of tampering and misplacing of evaluation forms.</a:t>
            </a:r>
          </a:p>
          <a:p>
            <a:r>
              <a:rPr lang="en-US" dirty="0" smtClean="0"/>
              <a:t>There is no compatibility between half-yearly and annual evaluation form.</a:t>
            </a:r>
          </a:p>
          <a:p>
            <a:r>
              <a:rPr lang="en-US" dirty="0" smtClean="0"/>
              <a:t>Undue influence of non-supervisors in performance evaluation.</a:t>
            </a:r>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28</a:t>
            </a:fld>
            <a:endParaRPr lang="en-US"/>
          </a:p>
        </p:txBody>
      </p:sp>
    </p:spTree>
    <p:extLst>
      <p:ext uri="{BB962C8B-B14F-4D97-AF65-F5344CB8AC3E}">
        <p14:creationId xmlns:p14="http://schemas.microsoft.com/office/powerpoint/2010/main" val="164489060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29</a:t>
            </a:fld>
            <a:endParaRPr lang="en-US"/>
          </a:p>
        </p:txBody>
      </p:sp>
      <p:sp>
        <p:nvSpPr>
          <p:cNvPr id="4" name="Content Placeholder 3"/>
          <p:cNvSpPr>
            <a:spLocks noGrp="1"/>
          </p:cNvSpPr>
          <p:nvPr>
            <p:ph sz="quarter" idx="1"/>
          </p:nvPr>
        </p:nvSpPr>
        <p:spPr/>
        <p:txBody>
          <a:bodyPr/>
          <a:lstStyle/>
          <a:p>
            <a:r>
              <a:rPr lang="en-US" dirty="0" smtClean="0"/>
              <a:t>According to Nepal Police Regulations, 2071, Performance appraisal carries 40% out of 100 marks for promotion. </a:t>
            </a:r>
          </a:p>
          <a:p>
            <a:r>
              <a:rPr lang="en-US" dirty="0" smtClean="0"/>
              <a:t>But the review committee has 10 marks.</a:t>
            </a:r>
          </a:p>
          <a:p>
            <a:r>
              <a:rPr lang="en-US" dirty="0" smtClean="0"/>
              <a:t>Likewise </a:t>
            </a:r>
            <a:r>
              <a:rPr lang="en-US" dirty="0" err="1" smtClean="0"/>
              <a:t>APF</a:t>
            </a:r>
            <a:r>
              <a:rPr lang="en-US" dirty="0" smtClean="0"/>
              <a:t> Regulations, 2072 also has made the same provision. </a:t>
            </a:r>
          </a:p>
          <a:p>
            <a:r>
              <a:rPr lang="en-US" dirty="0" smtClean="0"/>
              <a:t>In both police forces it seems that the number of promotion committee plays major role for promotion instead of number of performance appraisal</a:t>
            </a:r>
            <a:endParaRPr lang="en-US" dirty="0"/>
          </a:p>
        </p:txBody>
      </p:sp>
    </p:spTree>
    <p:extLst>
      <p:ext uri="{BB962C8B-B14F-4D97-AF65-F5344CB8AC3E}">
        <p14:creationId xmlns:p14="http://schemas.microsoft.com/office/powerpoint/2010/main" val="10371814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a:t>
            </a:r>
            <a:endParaRPr lang="en-US" dirty="0"/>
          </a:p>
        </p:txBody>
      </p:sp>
      <p:sp>
        <p:nvSpPr>
          <p:cNvPr id="4" name="Content Placeholder 3"/>
          <p:cNvSpPr>
            <a:spLocks noGrp="1"/>
          </p:cNvSpPr>
          <p:nvPr>
            <p:ph sz="quarter" idx="1"/>
          </p:nvPr>
        </p:nvSpPr>
        <p:spPr>
          <a:xfrm>
            <a:off x="612648" y="1600200"/>
            <a:ext cx="8153400" cy="4800600"/>
          </a:xfrm>
        </p:spPr>
        <p:txBody>
          <a:bodyPr/>
          <a:lstStyle/>
          <a:p>
            <a:pPr marL="339725" indent="0">
              <a:buNone/>
            </a:pPr>
            <a:r>
              <a:rPr lang="en-US" dirty="0" smtClean="0"/>
              <a:t>Performance Appraisal is the systematic, periodic and an impartial rating of an employee's excellence in matters pertaining to his present job and his potential for a better job.</a:t>
            </a:r>
          </a:p>
          <a:p>
            <a:pPr marL="0" indent="0">
              <a:buNone/>
              <a:tabLst>
                <a:tab pos="2746375" algn="l"/>
              </a:tabLst>
            </a:pPr>
            <a:r>
              <a:rPr lang="en-US" dirty="0"/>
              <a:t> </a:t>
            </a:r>
            <a:r>
              <a:rPr lang="en-US" dirty="0" smtClean="0"/>
              <a:t>			-</a:t>
            </a:r>
            <a:r>
              <a:rPr lang="en-US" dirty="0" err="1" smtClean="0"/>
              <a:t>Flippo</a:t>
            </a:r>
            <a:r>
              <a:rPr lang="en-US" dirty="0" smtClean="0"/>
              <a:t>, Edwin</a:t>
            </a:r>
            <a:endParaRPr lang="en-US" dirty="0" smtClean="0"/>
          </a:p>
          <a:p>
            <a:pPr marL="339725" indent="-339725">
              <a:buNone/>
            </a:pPr>
            <a:r>
              <a:rPr lang="en-US" dirty="0" smtClean="0"/>
              <a:t>   Performance Appraisal is the systematic evaluation of the individual with regard to his or her performance on the job and his or her potential for development.</a:t>
            </a:r>
          </a:p>
          <a:p>
            <a:pPr marL="339725" indent="-339725">
              <a:buNone/>
            </a:pPr>
            <a:r>
              <a:rPr lang="en-US" dirty="0"/>
              <a:t>	</a:t>
            </a:r>
            <a:r>
              <a:rPr lang="en-US" dirty="0" smtClean="0"/>
              <a:t>				        -Dale S. Beach</a:t>
            </a:r>
            <a:endParaRPr lang="en-US" dirty="0"/>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3</a:t>
            </a:fld>
            <a:endParaRPr lang="en-US"/>
          </a:p>
        </p:txBody>
      </p:sp>
    </p:spTree>
    <p:extLst>
      <p:ext uri="{BB962C8B-B14F-4D97-AF65-F5344CB8AC3E}">
        <p14:creationId xmlns:p14="http://schemas.microsoft.com/office/powerpoint/2010/main" val="298678771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30</a:t>
            </a:fld>
            <a:endParaRPr lang="en-US"/>
          </a:p>
        </p:txBody>
      </p:sp>
      <p:sp>
        <p:nvSpPr>
          <p:cNvPr id="4" name="Content Placeholder 3"/>
          <p:cNvSpPr>
            <a:spLocks noGrp="1"/>
          </p:cNvSpPr>
          <p:nvPr>
            <p:ph sz="quarter" idx="1"/>
          </p:nvPr>
        </p:nvSpPr>
        <p:spPr/>
        <p:txBody>
          <a:bodyPr/>
          <a:lstStyle/>
          <a:p>
            <a:r>
              <a:rPr lang="en-US" dirty="0" smtClean="0"/>
              <a:t>As the committee can give up to 7.5 in case of Nepal Police and 5 for </a:t>
            </a:r>
            <a:r>
              <a:rPr lang="en-US" dirty="0" err="1" smtClean="0"/>
              <a:t>APF</a:t>
            </a:r>
            <a:r>
              <a:rPr lang="en-US" dirty="0" smtClean="0"/>
              <a:t>.</a:t>
            </a:r>
            <a:endParaRPr lang="en-US" dirty="0"/>
          </a:p>
        </p:txBody>
      </p:sp>
    </p:spTree>
    <p:extLst>
      <p:ext uri="{BB962C8B-B14F-4D97-AF65-F5344CB8AC3E}">
        <p14:creationId xmlns:p14="http://schemas.microsoft.com/office/powerpoint/2010/main" val="40089134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Some suggestions</a:t>
            </a:r>
            <a:endParaRPr lang="en-US" dirty="0"/>
          </a:p>
        </p:txBody>
      </p:sp>
      <p:sp>
        <p:nvSpPr>
          <p:cNvPr id="5" name="Content Placeholder 4"/>
          <p:cNvSpPr>
            <a:spLocks noGrp="1"/>
          </p:cNvSpPr>
          <p:nvPr>
            <p:ph sz="quarter" idx="1"/>
          </p:nvPr>
        </p:nvSpPr>
        <p:spPr>
          <a:xfrm>
            <a:off x="609600" y="1524000"/>
            <a:ext cx="8153400" cy="4953000"/>
          </a:xfrm>
        </p:spPr>
        <p:txBody>
          <a:bodyPr>
            <a:normAutofit fontScale="92500" lnSpcReduction="20000"/>
          </a:bodyPr>
          <a:lstStyle/>
          <a:p>
            <a:r>
              <a:rPr lang="en-US" dirty="0" smtClean="0"/>
              <a:t>Preparation of objective job description will help improve the system.</a:t>
            </a:r>
          </a:p>
          <a:p>
            <a:r>
              <a:rPr lang="en-US" dirty="0" smtClean="0"/>
              <a:t>Development of standards and indicators is the key for making system objective.</a:t>
            </a:r>
          </a:p>
          <a:p>
            <a:r>
              <a:rPr lang="en-US" dirty="0" smtClean="0"/>
              <a:t>Performance agreement can help to evaluate objectively.</a:t>
            </a:r>
          </a:p>
          <a:p>
            <a:r>
              <a:rPr lang="en-US" dirty="0" smtClean="0"/>
              <a:t>External evaluation of officials from the clients and stakeholders in addition to the evaluation by supervisors can help make evaluation objective to some extent.</a:t>
            </a:r>
          </a:p>
          <a:p>
            <a:r>
              <a:rPr lang="en-US" dirty="0" smtClean="0"/>
              <a:t>Use of evaluation for other purposes in addition to promotion, </a:t>
            </a:r>
            <a:r>
              <a:rPr lang="en-US" dirty="0" err="1" smtClean="0"/>
              <a:t>i.e</a:t>
            </a:r>
            <a:r>
              <a:rPr lang="en-US" dirty="0" smtClean="0"/>
              <a:t>; training, transfer, reward and punishment will increase the importance of evaluation system.</a:t>
            </a:r>
          </a:p>
          <a:p>
            <a:pPr marL="0" indent="0" algn="ctr">
              <a:buNone/>
            </a:pPr>
            <a:r>
              <a:rPr lang="en-US" dirty="0" smtClean="0"/>
              <a:t>        </a:t>
            </a:r>
            <a:endParaRPr lang="en-US" dirty="0"/>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31</a:t>
            </a:fld>
            <a:endParaRPr lang="en-US"/>
          </a:p>
        </p:txBody>
      </p:sp>
    </p:spTree>
    <p:extLst>
      <p:ext uri="{BB962C8B-B14F-4D97-AF65-F5344CB8AC3E}">
        <p14:creationId xmlns:p14="http://schemas.microsoft.com/office/powerpoint/2010/main" val="243824549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Some..</a:t>
            </a:r>
            <a:endParaRPr lang="en-US" dirty="0"/>
          </a:p>
        </p:txBody>
      </p:sp>
      <p:sp>
        <p:nvSpPr>
          <p:cNvPr id="5" name="Content Placeholder 4"/>
          <p:cNvSpPr>
            <a:spLocks noGrp="1"/>
          </p:cNvSpPr>
          <p:nvPr>
            <p:ph sz="quarter" idx="1"/>
          </p:nvPr>
        </p:nvSpPr>
        <p:spPr/>
        <p:txBody>
          <a:bodyPr>
            <a:normAutofit lnSpcReduction="10000"/>
          </a:bodyPr>
          <a:lstStyle/>
          <a:p>
            <a:pPr>
              <a:tabLst>
                <a:tab pos="334963" algn="l"/>
              </a:tabLst>
            </a:pPr>
            <a:r>
              <a:rPr lang="en-US" dirty="0"/>
              <a:t>Separate form for different services based on the nature of </a:t>
            </a:r>
            <a:r>
              <a:rPr lang="en-US" dirty="0" smtClean="0"/>
              <a:t>job can be more practical.</a:t>
            </a:r>
            <a:endParaRPr lang="en-US" dirty="0"/>
          </a:p>
          <a:p>
            <a:pPr>
              <a:tabLst>
                <a:tab pos="334963" algn="l"/>
              </a:tabLst>
            </a:pPr>
            <a:r>
              <a:rPr lang="en-US" dirty="0"/>
              <a:t>A written secret report from previous supervisor to the present one can be made </a:t>
            </a:r>
            <a:r>
              <a:rPr lang="en-US" dirty="0" smtClean="0"/>
              <a:t>mandatory.</a:t>
            </a:r>
          </a:p>
          <a:p>
            <a:r>
              <a:rPr lang="en-US" dirty="0" smtClean="0"/>
              <a:t>We can re-think about the weightage it carries in total marks for promotion.</a:t>
            </a:r>
          </a:p>
          <a:p>
            <a:r>
              <a:rPr lang="en-US" dirty="0" smtClean="0"/>
              <a:t>Visible disciplinary action should be taken to the supervisors for making discriminatory evaluation.</a:t>
            </a:r>
          </a:p>
          <a:p>
            <a:r>
              <a:rPr lang="en-US" dirty="0" smtClean="0"/>
              <a:t>Minimum and maximum range given to the supervisors should be narrowed.</a:t>
            </a:r>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32</a:t>
            </a:fld>
            <a:endParaRPr lang="en-US"/>
          </a:p>
        </p:txBody>
      </p:sp>
    </p:spTree>
    <p:extLst>
      <p:ext uri="{BB962C8B-B14F-4D97-AF65-F5344CB8AC3E}">
        <p14:creationId xmlns:p14="http://schemas.microsoft.com/office/powerpoint/2010/main" val="320404200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Some..</a:t>
            </a:r>
            <a:endParaRPr lang="en-US"/>
          </a:p>
        </p:txBody>
      </p:sp>
      <p:sp>
        <p:nvSpPr>
          <p:cNvPr id="5" name="Content Placeholder 4"/>
          <p:cNvSpPr>
            <a:spLocks noGrp="1"/>
          </p:cNvSpPr>
          <p:nvPr>
            <p:ph sz="quarter" idx="1"/>
          </p:nvPr>
        </p:nvSpPr>
        <p:spPr/>
        <p:txBody>
          <a:bodyPr/>
          <a:lstStyle/>
          <a:p>
            <a:r>
              <a:rPr lang="en-US" dirty="0" smtClean="0"/>
              <a:t>Concerned </a:t>
            </a:r>
            <a:r>
              <a:rPr lang="en-US" dirty="0"/>
              <a:t>supervisor should evaluate the subordinate whatever services he/she is from</a:t>
            </a:r>
            <a:r>
              <a:rPr lang="en-US" dirty="0" smtClean="0"/>
              <a:t>.</a:t>
            </a:r>
          </a:p>
          <a:p>
            <a:r>
              <a:rPr lang="en-US" dirty="0" smtClean="0"/>
              <a:t>The number given to review committee in case of Police Forces should </a:t>
            </a:r>
            <a:r>
              <a:rPr lang="en-US" smtClean="0"/>
              <a:t>be changed.</a:t>
            </a:r>
            <a:endParaRPr lang="en-US" dirty="0"/>
          </a:p>
          <a:p>
            <a:pPr marL="0" indent="0">
              <a:buNone/>
            </a:pPr>
            <a:endParaRPr lang="en-US" dirty="0"/>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33</a:t>
            </a:fld>
            <a:endParaRPr lang="en-US"/>
          </a:p>
        </p:txBody>
      </p:sp>
    </p:spTree>
    <p:extLst>
      <p:ext uri="{BB962C8B-B14F-4D97-AF65-F5344CB8AC3E}">
        <p14:creationId xmlns:p14="http://schemas.microsoft.com/office/powerpoint/2010/main" val="36157808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5" name="Content Placeholder 4"/>
          <p:cNvSpPr>
            <a:spLocks noGrp="1"/>
          </p:cNvSpPr>
          <p:nvPr>
            <p:ph sz="quarter" idx="1"/>
          </p:nvPr>
        </p:nvSpPr>
        <p:spPr>
          <a:xfrm>
            <a:off x="612648" y="1524000"/>
            <a:ext cx="8153400" cy="4495800"/>
          </a:xfrm>
        </p:spPr>
        <p:txBody>
          <a:bodyPr>
            <a:normAutofit/>
          </a:bodyPr>
          <a:lstStyle/>
          <a:p>
            <a:pPr marL="0" indent="0">
              <a:buNone/>
            </a:pPr>
            <a:r>
              <a:rPr lang="en-US" sz="4400" dirty="0" smtClean="0"/>
              <a:t>	</a:t>
            </a:r>
          </a:p>
          <a:p>
            <a:pPr marL="0" indent="0">
              <a:buNone/>
            </a:pPr>
            <a:r>
              <a:rPr lang="en-US" sz="4400" dirty="0"/>
              <a:t>	</a:t>
            </a:r>
            <a:r>
              <a:rPr lang="en-US" sz="4400" dirty="0" smtClean="0"/>
              <a:t> Thank you and best wishes</a:t>
            </a:r>
            <a:endParaRPr lang="en-US" sz="4400" dirty="0"/>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34</a:t>
            </a:fld>
            <a:endParaRPr lang="en-US"/>
          </a:p>
        </p:txBody>
      </p:sp>
    </p:spTree>
    <p:extLst>
      <p:ext uri="{BB962C8B-B14F-4D97-AF65-F5344CB8AC3E}">
        <p14:creationId xmlns:p14="http://schemas.microsoft.com/office/powerpoint/2010/main" val="13097933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4</a:t>
            </a:fld>
            <a:endParaRPr lang="en-US"/>
          </a:p>
        </p:txBody>
      </p:sp>
      <p:sp>
        <p:nvSpPr>
          <p:cNvPr id="4" name="Content Placeholder 3"/>
          <p:cNvSpPr>
            <a:spLocks noGrp="1"/>
          </p:cNvSpPr>
          <p:nvPr>
            <p:ph sz="quarter" idx="1"/>
          </p:nvPr>
        </p:nvSpPr>
        <p:spPr/>
        <p:txBody>
          <a:bodyPr/>
          <a:lstStyle/>
          <a:p>
            <a:r>
              <a:rPr lang="en-US" dirty="0" smtClean="0"/>
              <a:t>Performance appraisal is a tool for management that allows objective, fair and impartial judgment of the values of the employees to an organization.</a:t>
            </a:r>
          </a:p>
          <a:p>
            <a:r>
              <a:rPr lang="en-US" dirty="0" smtClean="0"/>
              <a:t>The concept of performance appraisal is based in the assumption that individuals have different capabilities and behaviors in the same job situation, hence the performance of the individual can be improved through planned and strategic intervention, performance appraisal is one of them.</a:t>
            </a:r>
            <a:endParaRPr lang="en-US" dirty="0"/>
          </a:p>
        </p:txBody>
      </p:sp>
    </p:spTree>
    <p:extLst>
      <p:ext uri="{BB962C8B-B14F-4D97-AF65-F5344CB8AC3E}">
        <p14:creationId xmlns:p14="http://schemas.microsoft.com/office/powerpoint/2010/main" val="28054712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5</a:t>
            </a:fld>
            <a:endParaRPr lang="en-US"/>
          </a:p>
        </p:txBody>
      </p:sp>
      <p:sp>
        <p:nvSpPr>
          <p:cNvPr id="4" name="Content Placeholder 3"/>
          <p:cNvSpPr>
            <a:spLocks noGrp="1"/>
          </p:cNvSpPr>
          <p:nvPr>
            <p:ph sz="quarter" idx="1"/>
          </p:nvPr>
        </p:nvSpPr>
        <p:spPr/>
        <p:txBody>
          <a:bodyPr/>
          <a:lstStyle/>
          <a:p>
            <a:r>
              <a:rPr lang="en-US" dirty="0" smtClean="0"/>
              <a:t>It is established concept that individuals perform better when they know they are </a:t>
            </a:r>
            <a:r>
              <a:rPr lang="en-US" smtClean="0"/>
              <a:t>being evaluated.</a:t>
            </a:r>
            <a:endParaRPr lang="en-US"/>
          </a:p>
        </p:txBody>
      </p:sp>
    </p:spTree>
    <p:extLst>
      <p:ext uri="{BB962C8B-B14F-4D97-AF65-F5344CB8AC3E}">
        <p14:creationId xmlns:p14="http://schemas.microsoft.com/office/powerpoint/2010/main" val="14943049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View on performance appraisal</a:t>
            </a:r>
            <a:endParaRPr lang="en-US" dirty="0"/>
          </a:p>
        </p:txBody>
      </p:sp>
      <p:sp>
        <p:nvSpPr>
          <p:cNvPr id="4" name="Content Placeholder 3"/>
          <p:cNvSpPr>
            <a:spLocks noGrp="1"/>
          </p:cNvSpPr>
          <p:nvPr>
            <p:ph sz="quarter" idx="1"/>
          </p:nvPr>
        </p:nvSpPr>
        <p:spPr>
          <a:xfrm>
            <a:off x="612648" y="1600200"/>
            <a:ext cx="8153400" cy="5257800"/>
          </a:xfrm>
        </p:spPr>
        <p:txBody>
          <a:bodyPr/>
          <a:lstStyle/>
          <a:p>
            <a:r>
              <a:rPr lang="en-US" dirty="0" smtClean="0"/>
              <a:t>The micro view</a:t>
            </a:r>
          </a:p>
          <a:p>
            <a:pPr marL="573088" lvl="1" indent="-292100">
              <a:buSzPct val="55000"/>
              <a:buFont typeface="Wingdings" charset="2"/>
              <a:buChar char="q"/>
            </a:pPr>
            <a:r>
              <a:rPr lang="en-US" dirty="0" smtClean="0"/>
              <a:t>is focused on an individual employee's performance of specific job. Standards of effective job performance are set and the employee's performance is evaluated compared to these standards.</a:t>
            </a:r>
          </a:p>
          <a:p>
            <a:pPr marL="287338" lvl="1" indent="-285750">
              <a:buClr>
                <a:schemeClr val="accent2"/>
              </a:buClr>
              <a:buSzPct val="65000"/>
              <a:buFont typeface="Wingdings" charset="2"/>
              <a:buChar char=""/>
            </a:pPr>
            <a:r>
              <a:rPr lang="en-US" sz="2900" dirty="0" smtClean="0"/>
              <a:t>The macro view</a:t>
            </a:r>
          </a:p>
          <a:p>
            <a:pPr marL="561658" lvl="2" indent="-285750">
              <a:buClr>
                <a:schemeClr val="accent1"/>
              </a:buClr>
              <a:buSzPct val="62000"/>
              <a:buFont typeface="Wingdings" charset="2"/>
              <a:buChar char=""/>
            </a:pPr>
            <a:r>
              <a:rPr lang="en-US" sz="2600" dirty="0" smtClean="0"/>
              <a:t>is focused on how the individual's job fits into the rest of the organization. Employees may have specific individual responsibilities and also serve on teams; </a:t>
            </a:r>
            <a:endParaRPr lang="en-US" dirty="0" smtClean="0"/>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6</a:t>
            </a:fld>
            <a:endParaRPr lang="en-US"/>
          </a:p>
        </p:txBody>
      </p:sp>
    </p:spTree>
    <p:extLst>
      <p:ext uri="{BB962C8B-B14F-4D97-AF65-F5344CB8AC3E}">
        <p14:creationId xmlns:p14="http://schemas.microsoft.com/office/powerpoint/2010/main" val="300019707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View..</a:t>
            </a:r>
            <a:endParaRPr lang="en-US"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7</a:t>
            </a:fld>
            <a:endParaRPr lang="en-US"/>
          </a:p>
        </p:txBody>
      </p:sp>
      <p:sp>
        <p:nvSpPr>
          <p:cNvPr id="4" name="Content Placeholder 3"/>
          <p:cNvSpPr>
            <a:spLocks noGrp="1"/>
          </p:cNvSpPr>
          <p:nvPr>
            <p:ph sz="quarter" idx="1"/>
          </p:nvPr>
        </p:nvSpPr>
        <p:spPr/>
        <p:txBody>
          <a:bodyPr/>
          <a:lstStyle/>
          <a:p>
            <a:pPr marL="222250" lvl="2" indent="0">
              <a:spcBef>
                <a:spcPts val="700"/>
              </a:spcBef>
              <a:buSzPct val="60000"/>
              <a:buNone/>
            </a:pPr>
            <a:r>
              <a:rPr lang="en-US" sz="2600" dirty="0"/>
              <a:t>therefore, an evaluation of an employee's job performance should include individual and team performance simultaneously. </a:t>
            </a:r>
          </a:p>
          <a:p>
            <a:pPr marL="0" indent="0">
              <a:buNone/>
            </a:pPr>
            <a:endParaRPr lang="en-US" dirty="0"/>
          </a:p>
        </p:txBody>
      </p:sp>
    </p:spTree>
    <p:extLst>
      <p:ext uri="{BB962C8B-B14F-4D97-AF65-F5344CB8AC3E}">
        <p14:creationId xmlns:p14="http://schemas.microsoft.com/office/powerpoint/2010/main" val="25052475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dirty="0" smtClean="0"/>
              <a:t/>
            </a:r>
            <a:br>
              <a:rPr lang="en-US" sz="3200" dirty="0" smtClean="0"/>
            </a:br>
            <a:r>
              <a:rPr lang="en-US" sz="3200" dirty="0" smtClean="0"/>
              <a:t>General </a:t>
            </a:r>
            <a:r>
              <a:rPr lang="en-US" sz="3200" dirty="0"/>
              <a:t>objectives of Performance Appraisal</a:t>
            </a:r>
            <a:br>
              <a:rPr lang="en-US" sz="3200" dirty="0"/>
            </a:br>
            <a:endParaRPr lang="en-US" sz="3200" dirty="0"/>
          </a:p>
        </p:txBody>
      </p:sp>
      <p:sp>
        <p:nvSpPr>
          <p:cNvPr id="3" name="Slide Number Placeholder 2"/>
          <p:cNvSpPr>
            <a:spLocks noGrp="1"/>
          </p:cNvSpPr>
          <p:nvPr>
            <p:ph type="sldNum" sz="quarter" idx="12"/>
          </p:nvPr>
        </p:nvSpPr>
        <p:spPr/>
        <p:txBody>
          <a:bodyPr>
            <a:normAutofit fontScale="85000" lnSpcReduction="20000"/>
          </a:bodyPr>
          <a:lstStyle/>
          <a:p>
            <a:fld id="{B6F15528-21DE-4FAA-801E-634DDDAF4B2B}" type="slidenum">
              <a:rPr lang="en-US" smtClean="0"/>
              <a:pPr/>
              <a:t>8</a:t>
            </a:fld>
            <a:endParaRPr lang="en-US"/>
          </a:p>
        </p:txBody>
      </p:sp>
      <p:sp>
        <p:nvSpPr>
          <p:cNvPr id="4" name="Content Placeholder 3"/>
          <p:cNvSpPr>
            <a:spLocks noGrp="1"/>
          </p:cNvSpPr>
          <p:nvPr>
            <p:ph sz="quarter" idx="1"/>
          </p:nvPr>
        </p:nvSpPr>
        <p:spPr/>
        <p:txBody>
          <a:bodyPr/>
          <a:lstStyle/>
          <a:p>
            <a:r>
              <a:rPr lang="en-US" dirty="0"/>
              <a:t>To keep and update records in order to determine compensation packages, wage structure, salary raises, etc.</a:t>
            </a:r>
          </a:p>
          <a:p>
            <a:r>
              <a:rPr lang="en-US" dirty="0"/>
              <a:t>To identify the strengths and weaknesses of employees and to implement right men on right job</a:t>
            </a:r>
            <a:r>
              <a:rPr lang="en-US" dirty="0" smtClean="0"/>
              <a:t>.</a:t>
            </a:r>
          </a:p>
          <a:p>
            <a:r>
              <a:rPr lang="en-US" dirty="0" smtClean="0"/>
              <a:t>To maintain and asses the potential of a person.</a:t>
            </a:r>
            <a:endParaRPr lang="en-US" dirty="0"/>
          </a:p>
          <a:p>
            <a:endParaRPr lang="en-US" dirty="0"/>
          </a:p>
        </p:txBody>
      </p:sp>
    </p:spTree>
    <p:extLst>
      <p:ext uri="{BB962C8B-B14F-4D97-AF65-F5344CB8AC3E}">
        <p14:creationId xmlns:p14="http://schemas.microsoft.com/office/powerpoint/2010/main" val="4115716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a:t>
            </a:r>
            <a:endParaRPr lang="en-US" dirty="0"/>
          </a:p>
        </p:txBody>
      </p:sp>
      <p:sp>
        <p:nvSpPr>
          <p:cNvPr id="5" name="Content Placeholder 4"/>
          <p:cNvSpPr>
            <a:spLocks noGrp="1"/>
          </p:cNvSpPr>
          <p:nvPr>
            <p:ph sz="quarter" idx="1"/>
          </p:nvPr>
        </p:nvSpPr>
        <p:spPr>
          <a:xfrm>
            <a:off x="612648" y="1600200"/>
            <a:ext cx="8153400" cy="5181600"/>
          </a:xfrm>
        </p:spPr>
        <p:txBody>
          <a:bodyPr/>
          <a:lstStyle/>
          <a:p>
            <a:r>
              <a:rPr lang="en-US" dirty="0"/>
              <a:t>To provide a feedback to employees regarding their </a:t>
            </a:r>
            <a:r>
              <a:rPr lang="en-US" dirty="0" smtClean="0"/>
              <a:t>performance,</a:t>
            </a:r>
          </a:p>
          <a:p>
            <a:r>
              <a:rPr lang="en-US" dirty="0" smtClean="0"/>
              <a:t>To use as </a:t>
            </a:r>
            <a:r>
              <a:rPr lang="en-US" dirty="0"/>
              <a:t>a basis for influencing working habits of the </a:t>
            </a:r>
            <a:r>
              <a:rPr lang="en-US" dirty="0" smtClean="0"/>
              <a:t>employees</a:t>
            </a:r>
            <a:r>
              <a:rPr lang="en-US" dirty="0"/>
              <a:t>,</a:t>
            </a:r>
          </a:p>
          <a:p>
            <a:r>
              <a:rPr lang="en-US" dirty="0"/>
              <a:t>To review and retain the promotional and other training </a:t>
            </a:r>
            <a:r>
              <a:rPr lang="en-US" dirty="0" smtClean="0"/>
              <a:t>programs,</a:t>
            </a:r>
          </a:p>
          <a:p>
            <a:r>
              <a:rPr lang="en-US" dirty="0" smtClean="0"/>
              <a:t>To make other managerial and administrative decisions which are essential for the development of an individual and organization. </a:t>
            </a:r>
            <a:endParaRPr lang="en-US" dirty="0"/>
          </a:p>
          <a:p>
            <a:endParaRPr lang="en-US" dirty="0"/>
          </a:p>
          <a:p>
            <a:endParaRPr lang="en-US" dirty="0"/>
          </a:p>
        </p:txBody>
      </p:sp>
      <p:sp>
        <p:nvSpPr>
          <p:cNvPr id="6" name="Slide Number Placeholder 5"/>
          <p:cNvSpPr>
            <a:spLocks noGrp="1"/>
          </p:cNvSpPr>
          <p:nvPr>
            <p:ph type="sldNum" sz="quarter" idx="12"/>
          </p:nvPr>
        </p:nvSpPr>
        <p:spPr/>
        <p:txBody>
          <a:bodyPr>
            <a:normAutofit fontScale="85000" lnSpcReduction="20000"/>
          </a:bodyPr>
          <a:lstStyle/>
          <a:p>
            <a:fld id="{B6F15528-21DE-4FAA-801E-634DDDAF4B2B}" type="slidenum">
              <a:rPr lang="en-US" smtClean="0"/>
              <a:pPr/>
              <a:t>9</a:t>
            </a:fld>
            <a:endParaRPr lang="en-US"/>
          </a:p>
        </p:txBody>
      </p:sp>
    </p:spTree>
    <p:extLst>
      <p:ext uri="{BB962C8B-B14F-4D97-AF65-F5344CB8AC3E}">
        <p14:creationId xmlns:p14="http://schemas.microsoft.com/office/powerpoint/2010/main" val="343127040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heme1">
  <a:themeElements>
    <a:clrScheme name="Medi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1731</TotalTime>
  <Words>1499</Words>
  <Application>Microsoft Office PowerPoint</Application>
  <PresentationFormat>On-screen Show (4:3)</PresentationFormat>
  <Paragraphs>186</Paragraphs>
  <Slides>34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34</vt:i4>
      </vt:variant>
    </vt:vector>
  </HeadingPairs>
  <TitlesOfParts>
    <vt:vector size="39" baseType="lpstr">
      <vt:lpstr>Calibri</vt:lpstr>
      <vt:lpstr>Tw Cen MT</vt:lpstr>
      <vt:lpstr>Wingdings</vt:lpstr>
      <vt:lpstr>Wingdings 2</vt:lpstr>
      <vt:lpstr>Theme1</vt:lpstr>
      <vt:lpstr>Performance appraisal   KHum raj punjali nepal administrative staff college    </vt:lpstr>
      <vt:lpstr>Outline of the presentation</vt:lpstr>
      <vt:lpstr>Concept</vt:lpstr>
      <vt:lpstr>Concept</vt:lpstr>
      <vt:lpstr>Concept</vt:lpstr>
      <vt:lpstr>View on performance appraisal</vt:lpstr>
      <vt:lpstr>View..</vt:lpstr>
      <vt:lpstr> General objectives of Performance Appraisal </vt:lpstr>
      <vt:lpstr>General..</vt:lpstr>
      <vt:lpstr>Methods of performance appraisal</vt:lpstr>
      <vt:lpstr>Methods..</vt:lpstr>
      <vt:lpstr>Methods..</vt:lpstr>
      <vt:lpstr>Some steps for  performance appraisal</vt:lpstr>
      <vt:lpstr>Some..</vt:lpstr>
      <vt:lpstr>Rating errors in Performance Appraisal </vt:lpstr>
      <vt:lpstr>Nepalese Context</vt:lpstr>
      <vt:lpstr>Nepalese..</vt:lpstr>
      <vt:lpstr>Nepalese..</vt:lpstr>
      <vt:lpstr>Nepalese..</vt:lpstr>
      <vt:lpstr>Nepalese..</vt:lpstr>
      <vt:lpstr>Nepalese..</vt:lpstr>
      <vt:lpstr>Nepalese..</vt:lpstr>
      <vt:lpstr>Nepalese..</vt:lpstr>
      <vt:lpstr>Nepalese..</vt:lpstr>
      <vt:lpstr> Some issues</vt:lpstr>
      <vt:lpstr>Some..</vt:lpstr>
      <vt:lpstr> Some..</vt:lpstr>
      <vt:lpstr> Some..</vt:lpstr>
      <vt:lpstr>Some..</vt:lpstr>
      <vt:lpstr>Some..</vt:lpstr>
      <vt:lpstr> Some suggestions</vt:lpstr>
      <vt:lpstr> Some..</vt:lpstr>
      <vt:lpstr>Some..</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Governance and Service Delivery</dc:title>
  <dc:creator>User</dc:creator>
  <cp:lastModifiedBy>rtfg</cp:lastModifiedBy>
  <cp:revision>356</cp:revision>
  <dcterms:created xsi:type="dcterms:W3CDTF">2006-08-16T00:00:00Z</dcterms:created>
  <dcterms:modified xsi:type="dcterms:W3CDTF">2017-07-18T05:11:28Z</dcterms:modified>
</cp:coreProperties>
</file>