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4" r:id="rId1"/>
  </p:sldMasterIdLst>
  <p:notesMasterIdLst>
    <p:notesMasterId r:id="rId25"/>
  </p:notesMasterIdLst>
  <p:sldIdLst>
    <p:sldId id="289" r:id="rId2"/>
    <p:sldId id="318" r:id="rId3"/>
    <p:sldId id="319" r:id="rId4"/>
    <p:sldId id="320" r:id="rId5"/>
    <p:sldId id="321" r:id="rId6"/>
    <p:sldId id="323" r:id="rId7"/>
    <p:sldId id="322" r:id="rId8"/>
    <p:sldId id="309" r:id="rId9"/>
    <p:sldId id="290" r:id="rId10"/>
    <p:sldId id="311" r:id="rId11"/>
    <p:sldId id="312" r:id="rId12"/>
    <p:sldId id="316" r:id="rId13"/>
    <p:sldId id="317" r:id="rId14"/>
    <p:sldId id="315" r:id="rId15"/>
    <p:sldId id="313" r:id="rId16"/>
    <p:sldId id="327" r:id="rId17"/>
    <p:sldId id="306" r:id="rId18"/>
    <p:sldId id="303" r:id="rId19"/>
    <p:sldId id="304" r:id="rId20"/>
    <p:sldId id="308" r:id="rId21"/>
    <p:sldId id="298" r:id="rId22"/>
    <p:sldId id="299" r:id="rId23"/>
    <p:sldId id="30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60502"/>
    <a:srgbClr val="0000FF"/>
    <a:srgbClr val="B21A9C"/>
    <a:srgbClr val="BD0F9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34" autoAdjust="0"/>
    <p:restoredTop sz="94607" autoAdjust="0"/>
  </p:normalViewPr>
  <p:slideViewPr>
    <p:cSldViewPr>
      <p:cViewPr>
        <p:scale>
          <a:sx n="93" d="100"/>
          <a:sy n="93" d="100"/>
        </p:scale>
        <p:origin x="-1266"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7554A-BB98-4467-92E0-0174685E9170}" type="datetimeFigureOut">
              <a:rPr lang="en-CA" smtClean="0"/>
              <a:pPr/>
              <a:t>04/12/2014</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A83A9-A1F1-464D-837F-62FEE9BDCA2B}"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A2D30A-6774-4DC1-88F7-80F46B27AC15}"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A2D30A-6774-4DC1-88F7-80F46B27AC15}" type="slidenum">
              <a:rPr lang="en-US" smtClean="0"/>
              <a:pPr>
                <a:defRPr/>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A2D30A-6774-4DC1-88F7-80F46B27AC15}" type="slidenum">
              <a:rPr lang="en-US" smtClean="0"/>
              <a:pPr>
                <a:defRPr/>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16</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17</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18</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19</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20</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A2D30A-6774-4DC1-88F7-80F46B27AC15}" type="slidenum">
              <a:rPr lang="en-US" smtClean="0"/>
              <a:pPr>
                <a:defRPr/>
              </a:pPr>
              <a:t>21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A2D30A-6774-4DC1-88F7-80F46B27AC15}" type="slidenum">
              <a:rPr lang="en-US" smtClean="0"/>
              <a:pPr>
                <a:defRPr/>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D8E8779-BC7B-403B-9BB2-FBB9E8BD2FAC}" type="datetime1">
              <a:rPr lang="en-CA" smtClean="0"/>
              <a:pPr/>
              <a:t>04/12/2014</a:t>
            </a:fld>
            <a:endParaRPr lang="en-CA"/>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3878A2D-D1DE-4549-A62C-8091F7B3B43E}" type="slidenum">
              <a:rPr lang="en-CA" smtClean="0"/>
              <a:pPr/>
              <a:t>‹#›</a:t>
            </a:fld>
            <a:endParaRPr lang="en-CA"/>
          </a:p>
        </p:txBody>
      </p:sp>
      <p:pic>
        <p:nvPicPr>
          <p:cNvPr id="13" name="Picture 12" descr="tn?sid=887972904&amp;mid=AO8mvs4AARuhTOuNUQoiIB7MJtY&amp;midoffset=1_448&amp;partid=3&amp;f=393&amp;fid=Inbox"/>
          <p:cNvPicPr/>
          <p:nvPr userDrawn="1"/>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C7C4E0-D160-4EFE-94D0-BB3E81A25FAA}" type="datetime1">
              <a:rPr lang="en-CA" smtClean="0"/>
              <a:pPr/>
              <a:t>04/12/2014</a:t>
            </a:fld>
            <a:endParaRPr lang="en-CA"/>
          </a:p>
        </p:txBody>
      </p:sp>
      <p:sp>
        <p:nvSpPr>
          <p:cNvPr id="5" name="Footer Placeholder 4"/>
          <p:cNvSpPr>
            <a:spLocks noGrp="1"/>
          </p:cNvSpPr>
          <p:nvPr>
            <p:ph type="ftr" sz="quarter" idx="11"/>
          </p:nvPr>
        </p:nvSpPr>
        <p:spPr/>
        <p:txBody>
          <a:bodyPr/>
          <a:lstStyle/>
          <a:p>
            <a:r>
              <a:rPr lang="en-CA" smtClean="0"/>
              <a:t>Learning Styles-Trilochan Pokharel</a:t>
            </a:r>
            <a:endParaRPr lang="en-CA"/>
          </a:p>
        </p:txBody>
      </p:sp>
      <p:sp>
        <p:nvSpPr>
          <p:cNvPr id="6" name="Slide Number Placeholder 5"/>
          <p:cNvSpPr>
            <a:spLocks noGrp="1"/>
          </p:cNvSpPr>
          <p:nvPr>
            <p:ph type="sldNum" sz="quarter" idx="12"/>
          </p:nvPr>
        </p:nvSpPr>
        <p:spPr/>
        <p:txBody>
          <a:bodyPr/>
          <a:lstStyle/>
          <a:p>
            <a:fld id="{B3878A2D-D1DE-4549-A62C-8091F7B3B43E}"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08D75F3-6223-4C07-B664-6706FCBA4AA3}" type="datetime1">
              <a:rPr lang="en-CA" smtClean="0"/>
              <a:pPr/>
              <a:t>04/12/2014</a:t>
            </a:fld>
            <a:endParaRPr lang="en-CA"/>
          </a:p>
        </p:txBody>
      </p:sp>
      <p:sp>
        <p:nvSpPr>
          <p:cNvPr id="5" name="Footer Placeholder 4"/>
          <p:cNvSpPr>
            <a:spLocks noGrp="1"/>
          </p:cNvSpPr>
          <p:nvPr>
            <p:ph type="ftr" sz="quarter" idx="11"/>
          </p:nvPr>
        </p:nvSpPr>
        <p:spPr>
          <a:xfrm>
            <a:off x="457201" y="6248207"/>
            <a:ext cx="5573483" cy="365125"/>
          </a:xfrm>
        </p:spPr>
        <p:txBody>
          <a:bodyPr/>
          <a:lstStyle/>
          <a:p>
            <a:r>
              <a:rPr lang="en-CA" smtClean="0"/>
              <a:t>Learning Styles-Trilochan Pokharel</a:t>
            </a:r>
            <a:endParaRPr lang="en-CA"/>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3878A2D-D1DE-4549-A62C-8091F7B3B43E}"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20BE2D-524D-48F5-A934-3B6CC6F20FBF}" type="datetime1">
              <a:rPr lang="en-CA" smtClean="0"/>
              <a:pPr/>
              <a:t>04/12/2014</a:t>
            </a:fld>
            <a:endParaRPr lang="en-CA"/>
          </a:p>
        </p:txBody>
      </p:sp>
      <p:sp>
        <p:nvSpPr>
          <p:cNvPr id="5" name="Footer Placeholder 4"/>
          <p:cNvSpPr>
            <a:spLocks noGrp="1"/>
          </p:cNvSpPr>
          <p:nvPr>
            <p:ph type="ftr" sz="quarter" idx="11"/>
          </p:nvPr>
        </p:nvSpPr>
        <p:spPr/>
        <p:txBody>
          <a:bodyPr/>
          <a:lstStyle/>
          <a:p>
            <a:r>
              <a:rPr lang="en-CA" smtClean="0"/>
              <a:t>Learning Styles-Trilochan Pokharel</a:t>
            </a:r>
            <a:endParaRPr lang="en-CA"/>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pic>
        <p:nvPicPr>
          <p:cNvPr id="10" name="Picture 9"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0B1BA847-0B5A-4602-B6F3-FFCEEA0D8366}" type="datetime1">
              <a:rPr lang="en-CA" smtClean="0"/>
              <a:pPr/>
              <a:t>04/12/2014</a:t>
            </a:fld>
            <a:endParaRPr lang="en-CA"/>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3878A2D-D1DE-4549-A62C-8091F7B3B43E}" type="slidenum">
              <a:rPr lang="en-CA" smtClean="0"/>
              <a:pPr/>
              <a:t>‹#›</a:t>
            </a:fld>
            <a:endParaRPr lang="en-CA"/>
          </a:p>
        </p:txBody>
      </p:sp>
      <p:sp>
        <p:nvSpPr>
          <p:cNvPr id="14" name="Footer Placeholder 13"/>
          <p:cNvSpPr>
            <a:spLocks noGrp="1"/>
          </p:cNvSpPr>
          <p:nvPr>
            <p:ph type="ftr" sz="quarter" idx="12"/>
          </p:nvPr>
        </p:nvSpPr>
        <p:spPr/>
        <p:txBody>
          <a:bodyPr/>
          <a:lstStyle/>
          <a:p>
            <a:r>
              <a:rPr lang="en-CA" smtClean="0"/>
              <a:t>Learning Styles-Trilochan Pokharel</a:t>
            </a:r>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B7CB2A03-E9D6-42F4-B6BE-B2B74792ABD4}" type="datetime1">
              <a:rPr lang="en-CA" smtClean="0"/>
              <a:pPr/>
              <a:t>04/12/2014</a:t>
            </a:fld>
            <a:endParaRPr lang="en-CA"/>
          </a:p>
        </p:txBody>
      </p:sp>
      <p:sp>
        <p:nvSpPr>
          <p:cNvPr id="10" name="Slide Number Placeholder 9"/>
          <p:cNvSpPr>
            <a:spLocks noGrp="1"/>
          </p:cNvSpPr>
          <p:nvPr>
            <p:ph type="sldNum" sz="quarter" idx="16"/>
          </p:nvPr>
        </p:nvSpPr>
        <p:spPr/>
        <p:txBody>
          <a:bodyPr rtlCol="0"/>
          <a:lstStyle/>
          <a:p>
            <a:fld id="{B3878A2D-D1DE-4549-A62C-8091F7B3B43E}" type="slidenum">
              <a:rPr lang="en-CA" smtClean="0"/>
              <a:pPr/>
              <a:t>‹#›</a:t>
            </a:fld>
            <a:endParaRPr lang="en-CA"/>
          </a:p>
        </p:txBody>
      </p:sp>
      <p:sp>
        <p:nvSpPr>
          <p:cNvPr id="12" name="Footer Placeholder 11"/>
          <p:cNvSpPr>
            <a:spLocks noGrp="1"/>
          </p:cNvSpPr>
          <p:nvPr>
            <p:ph type="ftr" sz="quarter" idx="17"/>
          </p:nvPr>
        </p:nvSpPr>
        <p:spPr/>
        <p:txBody>
          <a:bodyPr rtlCol="0"/>
          <a:lstStyle/>
          <a:p>
            <a:r>
              <a:rPr lang="en-CA" smtClean="0"/>
              <a:t>Learning Styles-Trilochan Pokharel</a:t>
            </a:r>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07CD515F-7669-4C28-AF47-649ED9E6EF46}" type="datetime1">
              <a:rPr lang="en-CA" smtClean="0"/>
              <a:pPr/>
              <a:t>04/12/2014</a:t>
            </a:fld>
            <a:endParaRPr lang="en-CA"/>
          </a:p>
        </p:txBody>
      </p:sp>
      <p:sp>
        <p:nvSpPr>
          <p:cNvPr id="12" name="Slide Number Placeholder 11"/>
          <p:cNvSpPr>
            <a:spLocks noGrp="1"/>
          </p:cNvSpPr>
          <p:nvPr>
            <p:ph type="sldNum" sz="quarter" idx="16"/>
          </p:nvPr>
        </p:nvSpPr>
        <p:spPr/>
        <p:txBody>
          <a:bodyPr rtlCol="0"/>
          <a:lstStyle/>
          <a:p>
            <a:fld id="{B3878A2D-D1DE-4549-A62C-8091F7B3B43E}" type="slidenum">
              <a:rPr lang="en-CA" smtClean="0"/>
              <a:pPr/>
              <a:t>‹#›</a:t>
            </a:fld>
            <a:endParaRPr lang="en-CA"/>
          </a:p>
        </p:txBody>
      </p:sp>
      <p:sp>
        <p:nvSpPr>
          <p:cNvPr id="14" name="Footer Placeholder 13"/>
          <p:cNvSpPr>
            <a:spLocks noGrp="1"/>
          </p:cNvSpPr>
          <p:nvPr>
            <p:ph type="ftr" sz="quarter" idx="17"/>
          </p:nvPr>
        </p:nvSpPr>
        <p:spPr/>
        <p:txBody>
          <a:bodyPr rtlCol="0"/>
          <a:lstStyle/>
          <a:p>
            <a:r>
              <a:rPr lang="en-CA" smtClean="0"/>
              <a:t>Learning Styles-Trilochan Pokharel</a:t>
            </a:r>
            <a:endParaRPr lang="en-CA"/>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760A073-4BA2-4BEA-B666-A9A12A22093C}" type="datetime1">
              <a:rPr lang="en-CA" smtClean="0"/>
              <a:pPr/>
              <a:t>04/12/2014</a:t>
            </a:fld>
            <a:endParaRPr lang="en-CA"/>
          </a:p>
        </p:txBody>
      </p:sp>
      <p:sp>
        <p:nvSpPr>
          <p:cNvPr id="4" name="Footer Placeholder 3"/>
          <p:cNvSpPr>
            <a:spLocks noGrp="1"/>
          </p:cNvSpPr>
          <p:nvPr>
            <p:ph type="ftr" sz="quarter" idx="11"/>
          </p:nvPr>
        </p:nvSpPr>
        <p:spPr/>
        <p:txBody>
          <a:bodyPr/>
          <a:lstStyle/>
          <a:p>
            <a:r>
              <a:rPr lang="en-CA" smtClean="0"/>
              <a:t>Learning Styles-Trilochan Pokharel</a:t>
            </a:r>
            <a:endParaRPr lang="en-CA"/>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3689F6-CC91-4A7C-BAF0-6F22DAA6BEC5}" type="datetime1">
              <a:rPr lang="en-CA" smtClean="0"/>
              <a:pPr/>
              <a:t>04/12/2014</a:t>
            </a:fld>
            <a:endParaRPr lang="en-CA"/>
          </a:p>
        </p:txBody>
      </p:sp>
      <p:sp>
        <p:nvSpPr>
          <p:cNvPr id="3" name="Footer Placeholder 2"/>
          <p:cNvSpPr>
            <a:spLocks noGrp="1"/>
          </p:cNvSpPr>
          <p:nvPr>
            <p:ph type="ftr" sz="quarter" idx="11"/>
          </p:nvPr>
        </p:nvSpPr>
        <p:spPr/>
        <p:txBody>
          <a:bodyPr/>
          <a:lstStyle/>
          <a:p>
            <a:r>
              <a:rPr lang="en-CA" smtClean="0"/>
              <a:t>Learning Styles-Trilochan Pokharel</a:t>
            </a:r>
            <a:endParaRPr lang="en-CA"/>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3878A2D-D1DE-4549-A62C-8091F7B3B43E}"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C963F34-D83B-4E34-B043-8C09EE7BC2F6}" type="datetime1">
              <a:rPr lang="en-CA" smtClean="0"/>
              <a:pPr/>
              <a:t>04/12/2014</a:t>
            </a:fld>
            <a:endParaRPr lang="en-CA"/>
          </a:p>
        </p:txBody>
      </p:sp>
      <p:sp>
        <p:nvSpPr>
          <p:cNvPr id="6" name="Footer Placeholder 5"/>
          <p:cNvSpPr>
            <a:spLocks noGrp="1"/>
          </p:cNvSpPr>
          <p:nvPr>
            <p:ph type="ftr" sz="quarter" idx="11"/>
          </p:nvPr>
        </p:nvSpPr>
        <p:spPr/>
        <p:txBody>
          <a:bodyPr/>
          <a:lstStyle/>
          <a:p>
            <a:r>
              <a:rPr lang="en-CA" smtClean="0"/>
              <a:t>Learning Styles-Trilochan Pokharel</a:t>
            </a:r>
            <a:endParaRPr lang="en-CA"/>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C2F3EE7-6C95-4494-8BF9-2631355DEB33}" type="datetime1">
              <a:rPr lang="en-CA" smtClean="0"/>
              <a:pPr/>
              <a:t>04/12/2014</a:t>
            </a:fld>
            <a:endParaRPr lang="en-CA"/>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3878A2D-D1DE-4549-A62C-8091F7B3B43E}" type="slidenum">
              <a:rPr lang="en-CA" smtClean="0"/>
              <a:pPr/>
              <a:t>‹#›</a:t>
            </a:fld>
            <a:endParaRPr lang="en-CA"/>
          </a:p>
        </p:txBody>
      </p:sp>
      <p:sp>
        <p:nvSpPr>
          <p:cNvPr id="14" name="Footer Placeholder 13"/>
          <p:cNvSpPr>
            <a:spLocks noGrp="1"/>
          </p:cNvSpPr>
          <p:nvPr>
            <p:ph type="ftr" sz="quarter" idx="12"/>
          </p:nvPr>
        </p:nvSpPr>
        <p:spPr>
          <a:xfrm>
            <a:off x="1600200" y="6248206"/>
            <a:ext cx="4572000" cy="365125"/>
          </a:xfrm>
        </p:spPr>
        <p:txBody>
          <a:bodyPr rtlCol="0"/>
          <a:lstStyle/>
          <a:p>
            <a:r>
              <a:rPr lang="en-CA" smtClean="0"/>
              <a:t>Learning Styles-Trilochan Pokharel</a:t>
            </a:r>
            <a:endParaRPr lang="en-CA"/>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A51DB54-55F6-4BE6-83F9-C809A0605341}" type="datetime1">
              <a:rPr lang="en-CA" smtClean="0"/>
              <a:pPr/>
              <a:t>04/12/2014</a:t>
            </a:fld>
            <a:endParaRPr lang="en-CA"/>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CA" smtClean="0"/>
              <a:t>Learning Styles-Trilochan Pokharel</a:t>
            </a:r>
            <a:endParaRPr lang="en-CA"/>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3878A2D-D1DE-4549-A62C-8091F7B3B43E}"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hdr="0" ftr="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285720" y="1500174"/>
            <a:ext cx="8648730" cy="4929222"/>
          </a:xfrm>
        </p:spPr>
        <p:txBody>
          <a:bodyPr>
            <a:normAutofit fontScale="92500" lnSpcReduction="10000"/>
          </a:bodyPr>
          <a:lstStyle/>
          <a:p>
            <a:pPr algn="ctr" eaLnBrk="1" hangingPunct="1">
              <a:buFont typeface="Wingdings 2" pitchFamily="18" charset="2"/>
              <a:buNone/>
            </a:pPr>
            <a:r>
              <a:rPr lang="en-US" sz="5800" b="1" dirty="0" smtClean="0">
                <a:solidFill>
                  <a:srgbClr val="C00000"/>
                </a:solidFill>
              </a:rPr>
              <a:t>Negotiation Skills</a:t>
            </a:r>
          </a:p>
          <a:p>
            <a:pPr algn="ctr" eaLnBrk="1" hangingPunct="1">
              <a:buFont typeface="Wingdings 2" pitchFamily="18" charset="2"/>
              <a:buNone/>
            </a:pPr>
            <a:endParaRPr lang="en-US" dirty="0" smtClean="0">
              <a:solidFill>
                <a:srgbClr val="D818C1"/>
              </a:solidFill>
            </a:endParaRPr>
          </a:p>
          <a:p>
            <a:pPr algn="ctr" eaLnBrk="1" hangingPunct="1">
              <a:buFont typeface="Wingdings 2" pitchFamily="18" charset="2"/>
              <a:buNone/>
            </a:pPr>
            <a:endParaRPr lang="en-US" dirty="0" smtClean="0">
              <a:solidFill>
                <a:srgbClr val="D818C1"/>
              </a:solidFill>
            </a:endParaRPr>
          </a:p>
          <a:p>
            <a:pPr algn="ctr" eaLnBrk="1" hangingPunct="1">
              <a:buFont typeface="Wingdings 2" pitchFamily="18" charset="2"/>
              <a:buNone/>
            </a:pPr>
            <a:endParaRPr lang="en-US" sz="3600" dirty="0" smtClean="0">
              <a:solidFill>
                <a:srgbClr val="180EE2"/>
              </a:solidFill>
            </a:endParaRPr>
          </a:p>
          <a:p>
            <a:pPr algn="ctr" eaLnBrk="1" hangingPunct="1">
              <a:buFont typeface="Wingdings 2" pitchFamily="18" charset="2"/>
              <a:buNone/>
            </a:pPr>
            <a:r>
              <a:rPr lang="en-US" sz="3600" dirty="0" smtClean="0"/>
              <a:t>Tulasi </a:t>
            </a:r>
            <a:r>
              <a:rPr lang="en-US" sz="3600" dirty="0" err="1" smtClean="0"/>
              <a:t>Sharan</a:t>
            </a:r>
            <a:r>
              <a:rPr lang="en-US" sz="3600" dirty="0" smtClean="0"/>
              <a:t> Sigdel</a:t>
            </a:r>
          </a:p>
          <a:p>
            <a:pPr algn="ctr" eaLnBrk="1" hangingPunct="1">
              <a:buFont typeface="Wingdings 2" pitchFamily="18" charset="2"/>
              <a:buNone/>
            </a:pPr>
            <a:r>
              <a:rPr lang="en-US" sz="2600" dirty="0" smtClean="0">
                <a:solidFill>
                  <a:srgbClr val="180EE2"/>
                </a:solidFill>
              </a:rPr>
              <a:t>Dy. Director of Studies</a:t>
            </a:r>
          </a:p>
          <a:p>
            <a:pPr algn="ctr">
              <a:buNone/>
            </a:pPr>
            <a:r>
              <a:rPr lang="en-US" dirty="0" smtClean="0">
                <a:solidFill>
                  <a:srgbClr val="180EE2"/>
                </a:solidFill>
              </a:rPr>
              <a:t>Research and Consulting Services Department, NASC</a:t>
            </a:r>
          </a:p>
          <a:p>
            <a:pPr algn="ctr">
              <a:buNone/>
            </a:pPr>
            <a:r>
              <a:rPr lang="en-US" dirty="0" smtClean="0">
                <a:solidFill>
                  <a:srgbClr val="180EE2"/>
                </a:solidFill>
              </a:rPr>
              <a:t>PhD Student: Cultural Politics of Governance</a:t>
            </a:r>
          </a:p>
          <a:p>
            <a:pPr algn="ctr" eaLnBrk="1" hangingPunct="1">
              <a:buFont typeface="Arial" pitchFamily="34" charset="0"/>
              <a:buNone/>
            </a:pPr>
            <a:r>
              <a:rPr lang="en-US" dirty="0" smtClean="0">
                <a:solidFill>
                  <a:srgbClr val="FF0000"/>
                </a:solidFill>
              </a:rPr>
              <a:t>tsigdel@nasc.org.np, tsigdel@gmail.com  </a:t>
            </a:r>
          </a:p>
          <a:p>
            <a:pPr algn="ctr" eaLnBrk="1" hangingPunct="1">
              <a:buFont typeface="Arial" pitchFamily="34" charset="0"/>
              <a:buNone/>
            </a:pPr>
            <a:endParaRPr lang="en-US" dirty="0" smtClean="0">
              <a:solidFill>
                <a:srgbClr val="180EE2"/>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Types of negotiation </a:t>
            </a:r>
            <a:endParaRPr lang="en-US" b="1"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10</a:t>
            </a:fld>
            <a:endParaRPr lang="en-CA"/>
          </a:p>
        </p:txBody>
      </p:sp>
      <p:sp>
        <p:nvSpPr>
          <p:cNvPr id="5" name="Content Placeholder 4"/>
          <p:cNvSpPr>
            <a:spLocks noGrp="1"/>
          </p:cNvSpPr>
          <p:nvPr>
            <p:ph sz="quarter" idx="1"/>
          </p:nvPr>
        </p:nvSpPr>
        <p:spPr>
          <a:xfrm>
            <a:off x="285720" y="1600200"/>
            <a:ext cx="8480328" cy="5043510"/>
          </a:xfrm>
        </p:spPr>
        <p:txBody>
          <a:bodyPr>
            <a:normAutofit/>
          </a:bodyPr>
          <a:lstStyle/>
          <a:p>
            <a:pPr>
              <a:buNone/>
            </a:pPr>
            <a:r>
              <a:rPr lang="en-US" dirty="0" smtClean="0"/>
              <a:t>Broadly people use two approaches in negotiation; </a:t>
            </a:r>
          </a:p>
          <a:p>
            <a:r>
              <a:rPr lang="en-US" dirty="0" smtClean="0">
                <a:solidFill>
                  <a:srgbClr val="0000FF"/>
                </a:solidFill>
              </a:rPr>
              <a:t>Confrontational:</a:t>
            </a:r>
            <a:r>
              <a:rPr lang="en-US" dirty="0" smtClean="0"/>
              <a:t>  those using confrontational approach see the process as a zero-sum game in which a limited number of bargaining chips are to be won (they want to be the winners)</a:t>
            </a:r>
          </a:p>
          <a:p>
            <a:r>
              <a:rPr lang="en-US" dirty="0" smtClean="0">
                <a:solidFill>
                  <a:srgbClr val="0000FF"/>
                </a:solidFill>
              </a:rPr>
              <a:t>Cooperative (</a:t>
            </a:r>
            <a:r>
              <a:rPr lang="en-US" i="1" dirty="0" smtClean="0">
                <a:solidFill>
                  <a:srgbClr val="0000FF"/>
                </a:solidFill>
              </a:rPr>
              <a:t>interest-based negotiation</a:t>
            </a:r>
            <a:r>
              <a:rPr lang="en-US" i="1" dirty="0" smtClean="0"/>
              <a:t>)</a:t>
            </a:r>
            <a:r>
              <a:rPr lang="en-US" dirty="0" smtClean="0"/>
              <a:t>: An approach to negotiation where the parties focus on their individual interests and the interests of the other parties to find a common ground for building a mutually acceptable agreement.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Principles of negotiation </a:t>
            </a:r>
            <a:endParaRPr lang="en-US" b="1"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11</a:t>
            </a:fld>
            <a:endParaRPr lang="en-CA"/>
          </a:p>
        </p:txBody>
      </p:sp>
      <p:sp>
        <p:nvSpPr>
          <p:cNvPr id="5" name="Content Placeholder 4"/>
          <p:cNvSpPr>
            <a:spLocks noGrp="1"/>
          </p:cNvSpPr>
          <p:nvPr>
            <p:ph sz="quarter" idx="1"/>
          </p:nvPr>
        </p:nvSpPr>
        <p:spPr>
          <a:xfrm>
            <a:off x="285720" y="1600200"/>
            <a:ext cx="8480328" cy="4900634"/>
          </a:xfrm>
        </p:spPr>
        <p:txBody>
          <a:bodyPr>
            <a:normAutofit fontScale="62500" lnSpcReduction="20000"/>
          </a:bodyPr>
          <a:lstStyle/>
          <a:p>
            <a:pPr>
              <a:lnSpc>
                <a:spcPct val="120000"/>
              </a:lnSpc>
            </a:pPr>
            <a:r>
              <a:rPr lang="en-GB" sz="4000" b="1" dirty="0" smtClean="0">
                <a:solidFill>
                  <a:srgbClr val="0000FF"/>
                </a:solidFill>
              </a:rPr>
              <a:t>Focus on interests not positions </a:t>
            </a:r>
            <a:r>
              <a:rPr lang="en-GB" sz="3400" dirty="0" smtClean="0"/>
              <a:t>(it </a:t>
            </a:r>
            <a:r>
              <a:rPr lang="en-US" sz="3400" dirty="0" smtClean="0"/>
              <a:t>is the final answer to the question “What do you want?” It can be okay to </a:t>
            </a:r>
            <a:r>
              <a:rPr lang="en-US" sz="3400" i="1" dirty="0" smtClean="0"/>
              <a:t>start with a position in a </a:t>
            </a:r>
            <a:r>
              <a:rPr lang="en-US" sz="3400" dirty="0" smtClean="0"/>
              <a:t>negotiation, but unless you understand the interests behind your position and are open to alternative approaches, you are likely to find yourself stuck in a corner you cannot escape without losing face)</a:t>
            </a:r>
            <a:endParaRPr lang="en-US" sz="3200" dirty="0" smtClean="0"/>
          </a:p>
          <a:p>
            <a:pPr marL="594360" lvl="2" indent="-320040">
              <a:lnSpc>
                <a:spcPct val="120000"/>
              </a:lnSpc>
              <a:spcBef>
                <a:spcPts val="700"/>
              </a:spcBef>
              <a:buSzPct val="60000"/>
              <a:buFont typeface="Wingdings"/>
              <a:buChar char=""/>
            </a:pPr>
            <a:r>
              <a:rPr lang="en-GB" sz="3800" dirty="0" smtClean="0"/>
              <a:t>It may produce unwise agreements, it is inefficient, endangers ongoing relationship </a:t>
            </a:r>
          </a:p>
          <a:p>
            <a:pPr marL="320040" lvl="1" indent="-320040">
              <a:lnSpc>
                <a:spcPct val="120000"/>
              </a:lnSpc>
              <a:spcBef>
                <a:spcPts val="700"/>
              </a:spcBef>
              <a:buSzPct val="60000"/>
              <a:buNone/>
            </a:pPr>
            <a:r>
              <a:rPr lang="en-GB" sz="4100" dirty="0" smtClean="0"/>
              <a:t>Two approaches (attitudes): </a:t>
            </a:r>
          </a:p>
          <a:p>
            <a:pPr>
              <a:lnSpc>
                <a:spcPct val="120000"/>
              </a:lnSpc>
            </a:pPr>
            <a:r>
              <a:rPr lang="en-US" sz="5100" dirty="0" smtClean="0">
                <a:solidFill>
                  <a:srgbClr val="FF00FF"/>
                </a:solidFill>
              </a:rPr>
              <a:t>I’m good, you’re good</a:t>
            </a:r>
          </a:p>
          <a:p>
            <a:pPr>
              <a:lnSpc>
                <a:spcPct val="120000"/>
              </a:lnSpc>
            </a:pPr>
            <a:r>
              <a:rPr lang="en-US" sz="5100" dirty="0" smtClean="0">
                <a:solidFill>
                  <a:srgbClr val="0000FF"/>
                </a:solidFill>
              </a:rPr>
              <a:t>My way or the highway (</a:t>
            </a:r>
            <a:r>
              <a:rPr lang="en-US" sz="5100" smtClean="0">
                <a:solidFill>
                  <a:srgbClr val="0000FF"/>
                </a:solidFill>
              </a:rPr>
              <a:t>not good)</a:t>
            </a:r>
            <a:endParaRPr lang="en-GB" sz="6300" dirty="0" smtClean="0">
              <a:solidFill>
                <a:srgbClr val="0000F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Let them express!! </a:t>
            </a:r>
            <a:endParaRPr lang="en-US"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12</a:t>
            </a:fld>
            <a:endParaRPr lang="en-CA"/>
          </a:p>
        </p:txBody>
      </p:sp>
      <p:sp>
        <p:nvSpPr>
          <p:cNvPr id="5" name="Content Placeholder 4"/>
          <p:cNvSpPr>
            <a:spLocks noGrp="1"/>
          </p:cNvSpPr>
          <p:nvPr>
            <p:ph sz="quarter" idx="1"/>
          </p:nvPr>
        </p:nvSpPr>
        <p:spPr>
          <a:xfrm>
            <a:off x="214282" y="1600200"/>
            <a:ext cx="8501122" cy="4495800"/>
          </a:xfrm>
        </p:spPr>
        <p:txBody>
          <a:bodyPr>
            <a:normAutofit/>
          </a:bodyPr>
          <a:lstStyle/>
          <a:p>
            <a:pPr algn="just">
              <a:buNone/>
            </a:pPr>
            <a:r>
              <a:rPr lang="en-US" dirty="0" smtClean="0"/>
              <a:t>	When people get highly emotional—for example, when a young child throws a tantrum—the wisest thing to do is let the youngster ventilate his emotions without trying to control him. Once a person has spouted off, heart rate and breathing rate tend to slow down. The individual becomes calmer physically and generally more open psychologically to alternative ideas.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Tricks of the trade!</a:t>
            </a:r>
            <a:endParaRPr lang="en-US"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13</a:t>
            </a:fld>
            <a:endParaRPr lang="en-CA"/>
          </a:p>
        </p:txBody>
      </p:sp>
      <p:sp>
        <p:nvSpPr>
          <p:cNvPr id="5" name="Content Placeholder 4"/>
          <p:cNvSpPr>
            <a:spLocks noGrp="1"/>
          </p:cNvSpPr>
          <p:nvPr>
            <p:ph sz="quarter" idx="1"/>
          </p:nvPr>
        </p:nvSpPr>
        <p:spPr/>
        <p:txBody>
          <a:bodyPr>
            <a:normAutofit/>
          </a:bodyPr>
          <a:lstStyle/>
          <a:p>
            <a:pPr>
              <a:buNone/>
            </a:pPr>
            <a:r>
              <a:rPr lang="en-US" dirty="0" smtClean="0">
                <a:solidFill>
                  <a:srgbClr val="0000FF"/>
                </a:solidFill>
              </a:rPr>
              <a:t>Dealing with Bullies</a:t>
            </a:r>
          </a:p>
          <a:p>
            <a:pPr algn="just">
              <a:buNone/>
            </a:pPr>
            <a:r>
              <a:rPr lang="en-US" dirty="0" smtClean="0"/>
              <a:t>	If you are negotiating with someone who is acting like a bully, keep in mind that bullies are afraid of failure. If you say, “I am afraid we may fail to reach agreement,” there is a good chance that the threat of joint failure will act as a wake-up call to the bully, who may immediately change his or her behavior.</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 </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14</a:t>
            </a:fld>
            <a:endParaRPr lang="en-CA"/>
          </a:p>
        </p:txBody>
      </p:sp>
      <p:sp>
        <p:nvSpPr>
          <p:cNvPr id="5" name="Content Placeholder 4"/>
          <p:cNvSpPr>
            <a:spLocks noGrp="1"/>
          </p:cNvSpPr>
          <p:nvPr>
            <p:ph sz="quarter" idx="1"/>
          </p:nvPr>
        </p:nvSpPr>
        <p:spPr/>
        <p:txBody>
          <a:bodyPr/>
          <a:lstStyle/>
          <a:p>
            <a:pPr>
              <a:lnSpc>
                <a:spcPct val="120000"/>
              </a:lnSpc>
            </a:pPr>
            <a:r>
              <a:rPr lang="en-GB" sz="3200" b="1" dirty="0" smtClean="0">
                <a:solidFill>
                  <a:srgbClr val="FF00FF"/>
                </a:solidFill>
              </a:rPr>
              <a:t>Create options for mutual gain</a:t>
            </a:r>
          </a:p>
          <a:p>
            <a:pPr>
              <a:lnSpc>
                <a:spcPct val="120000"/>
              </a:lnSpc>
            </a:pPr>
            <a:r>
              <a:rPr lang="en-GB" sz="3200" b="1" dirty="0" smtClean="0">
                <a:solidFill>
                  <a:srgbClr val="0000FF"/>
                </a:solidFill>
              </a:rPr>
              <a:t>Separate people from problem</a:t>
            </a:r>
          </a:p>
          <a:p>
            <a:pPr>
              <a:lnSpc>
                <a:spcPct val="120000"/>
              </a:lnSpc>
            </a:pPr>
            <a:r>
              <a:rPr lang="en-GB" sz="3200" b="1" dirty="0" smtClean="0"/>
              <a:t>Be firm using objective criteria </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15</a:t>
            </a:fld>
            <a:endParaRPr lang="en-CA"/>
          </a:p>
        </p:txBody>
      </p:sp>
      <p:sp>
        <p:nvSpPr>
          <p:cNvPr id="5" name="Content Placeholder 4"/>
          <p:cNvSpPr>
            <a:spLocks noGrp="1"/>
          </p:cNvSpPr>
          <p:nvPr>
            <p:ph sz="quarter" idx="1"/>
          </p:nvPr>
        </p:nvSpPr>
        <p:spPr>
          <a:xfrm>
            <a:off x="214282" y="1600200"/>
            <a:ext cx="8551766" cy="4495800"/>
          </a:xfrm>
        </p:spPr>
        <p:txBody>
          <a:bodyPr>
            <a:normAutofit/>
          </a:bodyPr>
          <a:lstStyle/>
          <a:p>
            <a:pPr marL="320040" lvl="2" indent="-320040">
              <a:spcBef>
                <a:spcPts val="700"/>
              </a:spcBef>
              <a:buSzPct val="60000"/>
              <a:buFont typeface="Wingdings"/>
              <a:buChar char=""/>
            </a:pPr>
            <a:endParaRPr lang="en-GB" sz="3200" dirty="0" smtClean="0"/>
          </a:p>
          <a:p>
            <a:pPr marL="320040" lvl="2" indent="-320040" algn="ctr">
              <a:spcBef>
                <a:spcPts val="700"/>
              </a:spcBef>
              <a:buSzPct val="60000"/>
              <a:buNone/>
            </a:pPr>
            <a:r>
              <a:rPr lang="en-GB" sz="4800" dirty="0" smtClean="0"/>
              <a:t>Good outcome in negotiation process depends on many variables and negotiation skills</a:t>
            </a:r>
          </a:p>
          <a:p>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C00000"/>
                </a:solidFill>
                <a:latin typeface="Times New Roman" pitchFamily="18" charset="0"/>
                <a:cs typeface="Times New Roman" pitchFamily="18" charset="0"/>
              </a:rPr>
              <a:t>Framework negotiation skills</a:t>
            </a:r>
            <a:endParaRPr lang="en-US"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16</a:t>
            </a:fld>
            <a:endParaRPr lang="en-CA"/>
          </a:p>
        </p:txBody>
      </p:sp>
      <p:grpSp>
        <p:nvGrpSpPr>
          <p:cNvPr id="5" name="Content Placeholder 5"/>
          <p:cNvGrpSpPr>
            <a:grpSpLocks noGrp="1"/>
          </p:cNvGrpSpPr>
          <p:nvPr>
            <p:ph sz="quarter" idx="1"/>
          </p:nvPr>
        </p:nvGrpSpPr>
        <p:grpSpPr>
          <a:xfrm>
            <a:off x="612775" y="1600200"/>
            <a:ext cx="8153400" cy="4495800"/>
            <a:chOff x="1600200" y="990600"/>
            <a:chExt cx="7467600" cy="5087938"/>
          </a:xfrm>
        </p:grpSpPr>
        <p:grpSp>
          <p:nvGrpSpPr>
            <p:cNvPr id="6" name="Group 25"/>
            <p:cNvGrpSpPr/>
            <p:nvPr/>
          </p:nvGrpSpPr>
          <p:grpSpPr>
            <a:xfrm>
              <a:off x="1600200" y="990600"/>
              <a:ext cx="5791200" cy="5087938"/>
              <a:chOff x="1600200" y="990600"/>
              <a:chExt cx="5791200" cy="5087938"/>
            </a:xfrm>
          </p:grpSpPr>
          <p:sp>
            <p:nvSpPr>
              <p:cNvPr id="11" name="Freeform 4"/>
              <p:cNvSpPr>
                <a:spLocks/>
              </p:cNvSpPr>
              <p:nvPr/>
            </p:nvSpPr>
            <p:spPr bwMode="gray">
              <a:xfrm>
                <a:off x="3429000" y="1830388"/>
                <a:ext cx="928688" cy="760412"/>
              </a:xfrm>
              <a:custGeom>
                <a:avLst/>
                <a:gdLst>
                  <a:gd name="T0" fmla="*/ 2147483647 w 393"/>
                  <a:gd name="T1" fmla="*/ 2147483647 h 573"/>
                  <a:gd name="T2" fmla="*/ 2147483647 w 393"/>
                  <a:gd name="T3" fmla="*/ 2147483647 h 573"/>
                  <a:gd name="T4" fmla="*/ 2147483647 w 393"/>
                  <a:gd name="T5" fmla="*/ 2147483647 h 573"/>
                  <a:gd name="T6" fmla="*/ 2147483647 w 393"/>
                  <a:gd name="T7" fmla="*/ 2147483647 h 573"/>
                  <a:gd name="T8" fmla="*/ 2147483647 w 393"/>
                  <a:gd name="T9" fmla="*/ 2147483647 h 573"/>
                  <a:gd name="T10" fmla="*/ 2147483647 w 393"/>
                  <a:gd name="T11" fmla="*/ 2147483647 h 573"/>
                  <a:gd name="T12" fmla="*/ 2147483647 w 393"/>
                  <a:gd name="T13" fmla="*/ 2147483647 h 573"/>
                  <a:gd name="T14" fmla="*/ 2147483647 w 393"/>
                  <a:gd name="T15" fmla="*/ 2147483647 h 573"/>
                  <a:gd name="T16" fmla="*/ 2147483647 w 393"/>
                  <a:gd name="T17" fmla="*/ 2147483647 h 573"/>
                  <a:gd name="T18" fmla="*/ 2147483647 w 393"/>
                  <a:gd name="T19" fmla="*/ 2147483647 h 573"/>
                  <a:gd name="T20" fmla="*/ 2147483647 w 393"/>
                  <a:gd name="T21" fmla="*/ 2147483647 h 573"/>
                  <a:gd name="T22" fmla="*/ 2147483647 w 393"/>
                  <a:gd name="T23" fmla="*/ 2147483647 h 573"/>
                  <a:gd name="T24" fmla="*/ 2147483647 w 393"/>
                  <a:gd name="T25" fmla="*/ 2147483647 h 573"/>
                  <a:gd name="T26" fmla="*/ 2147483647 w 393"/>
                  <a:gd name="T27" fmla="*/ 2147483647 h 573"/>
                  <a:gd name="T28" fmla="*/ 2147483647 w 393"/>
                  <a:gd name="T29" fmla="*/ 2147483647 h 573"/>
                  <a:gd name="T30" fmla="*/ 2147483647 w 393"/>
                  <a:gd name="T31" fmla="*/ 2147483647 h 573"/>
                  <a:gd name="T32" fmla="*/ 2147483647 w 393"/>
                  <a:gd name="T33" fmla="*/ 2147483647 h 573"/>
                  <a:gd name="T34" fmla="*/ 2147483647 w 393"/>
                  <a:gd name="T35" fmla="*/ 2147483647 h 573"/>
                  <a:gd name="T36" fmla="*/ 2147483647 w 393"/>
                  <a:gd name="T37" fmla="*/ 2147483647 h 573"/>
                  <a:gd name="T38" fmla="*/ 2147483647 w 393"/>
                  <a:gd name="T39" fmla="*/ 2147483647 h 573"/>
                  <a:gd name="T40" fmla="*/ 2147483647 w 393"/>
                  <a:gd name="T41" fmla="*/ 2147483647 h 573"/>
                  <a:gd name="T42" fmla="*/ 2147483647 w 393"/>
                  <a:gd name="T43" fmla="*/ 2147483647 h 573"/>
                  <a:gd name="T44" fmla="*/ 2147483647 w 393"/>
                  <a:gd name="T45" fmla="*/ 2147483647 h 573"/>
                  <a:gd name="T46" fmla="*/ 2147483647 w 393"/>
                  <a:gd name="T47" fmla="*/ 2147483647 h 573"/>
                  <a:gd name="T48" fmla="*/ 2147483647 w 393"/>
                  <a:gd name="T49" fmla="*/ 2147483647 h 573"/>
                  <a:gd name="T50" fmla="*/ 2147483647 w 393"/>
                  <a:gd name="T51" fmla="*/ 2147483647 h 573"/>
                  <a:gd name="T52" fmla="*/ 2147483647 w 393"/>
                  <a:gd name="T53" fmla="*/ 2147483647 h 573"/>
                  <a:gd name="T54" fmla="*/ 2147483647 w 393"/>
                  <a:gd name="T55" fmla="*/ 2147483647 h 573"/>
                  <a:gd name="T56" fmla="*/ 2147483647 w 393"/>
                  <a:gd name="T57" fmla="*/ 2147483647 h 573"/>
                  <a:gd name="T58" fmla="*/ 2147483647 w 393"/>
                  <a:gd name="T59" fmla="*/ 2147483647 h 573"/>
                  <a:gd name="T60" fmla="*/ 2147483647 w 393"/>
                  <a:gd name="T61" fmla="*/ 2147483647 h 573"/>
                  <a:gd name="T62" fmla="*/ 2147483647 w 393"/>
                  <a:gd name="T63" fmla="*/ 2147483647 h 573"/>
                  <a:gd name="T64" fmla="*/ 2147483647 w 393"/>
                  <a:gd name="T65" fmla="*/ 2147483647 h 573"/>
                  <a:gd name="T66" fmla="*/ 2147483647 w 393"/>
                  <a:gd name="T67" fmla="*/ 2147483647 h 573"/>
                  <a:gd name="T68" fmla="*/ 2147483647 w 393"/>
                  <a:gd name="T69" fmla="*/ 2147483647 h 573"/>
                  <a:gd name="T70" fmla="*/ 2147483647 w 393"/>
                  <a:gd name="T71" fmla="*/ 2147483647 h 573"/>
                  <a:gd name="T72" fmla="*/ 2147483647 w 393"/>
                  <a:gd name="T73" fmla="*/ 2147483647 h 573"/>
                  <a:gd name="T74" fmla="*/ 2147483647 w 393"/>
                  <a:gd name="T75" fmla="*/ 2147483647 h 573"/>
                  <a:gd name="T76" fmla="*/ 2147483647 w 393"/>
                  <a:gd name="T77" fmla="*/ 2147483647 h 573"/>
                  <a:gd name="T78" fmla="*/ 2147483647 w 393"/>
                  <a:gd name="T79" fmla="*/ 2147483647 h 573"/>
                  <a:gd name="T80" fmla="*/ 2147483647 w 393"/>
                  <a:gd name="T81" fmla="*/ 2147483647 h 573"/>
                  <a:gd name="T82" fmla="*/ 2147483647 w 393"/>
                  <a:gd name="T83" fmla="*/ 2147483647 h 573"/>
                  <a:gd name="T84" fmla="*/ 2147483647 w 393"/>
                  <a:gd name="T85" fmla="*/ 2147483647 h 5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93"/>
                  <a:gd name="T130" fmla="*/ 0 h 573"/>
                  <a:gd name="T131" fmla="*/ 393 w 393"/>
                  <a:gd name="T132" fmla="*/ 573 h 5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93" h="573">
                    <a:moveTo>
                      <a:pt x="0" y="0"/>
                    </a:moveTo>
                    <a:lnTo>
                      <a:pt x="16" y="5"/>
                    </a:lnTo>
                    <a:lnTo>
                      <a:pt x="33" y="8"/>
                    </a:lnTo>
                    <a:lnTo>
                      <a:pt x="49" y="15"/>
                    </a:lnTo>
                    <a:lnTo>
                      <a:pt x="65" y="21"/>
                    </a:lnTo>
                    <a:lnTo>
                      <a:pt x="82" y="28"/>
                    </a:lnTo>
                    <a:lnTo>
                      <a:pt x="98" y="36"/>
                    </a:lnTo>
                    <a:lnTo>
                      <a:pt x="114" y="46"/>
                    </a:lnTo>
                    <a:lnTo>
                      <a:pt x="129" y="56"/>
                    </a:lnTo>
                    <a:lnTo>
                      <a:pt x="145" y="65"/>
                    </a:lnTo>
                    <a:lnTo>
                      <a:pt x="160" y="77"/>
                    </a:lnTo>
                    <a:lnTo>
                      <a:pt x="175" y="88"/>
                    </a:lnTo>
                    <a:lnTo>
                      <a:pt x="188" y="102"/>
                    </a:lnTo>
                    <a:lnTo>
                      <a:pt x="203" y="115"/>
                    </a:lnTo>
                    <a:lnTo>
                      <a:pt x="214" y="129"/>
                    </a:lnTo>
                    <a:lnTo>
                      <a:pt x="227" y="144"/>
                    </a:lnTo>
                    <a:lnTo>
                      <a:pt x="239" y="159"/>
                    </a:lnTo>
                    <a:lnTo>
                      <a:pt x="250" y="174"/>
                    </a:lnTo>
                    <a:lnTo>
                      <a:pt x="262" y="190"/>
                    </a:lnTo>
                    <a:lnTo>
                      <a:pt x="272" y="206"/>
                    </a:lnTo>
                    <a:lnTo>
                      <a:pt x="280" y="223"/>
                    </a:lnTo>
                    <a:lnTo>
                      <a:pt x="288" y="241"/>
                    </a:lnTo>
                    <a:lnTo>
                      <a:pt x="296" y="259"/>
                    </a:lnTo>
                    <a:lnTo>
                      <a:pt x="303" y="277"/>
                    </a:lnTo>
                    <a:lnTo>
                      <a:pt x="308" y="295"/>
                    </a:lnTo>
                    <a:lnTo>
                      <a:pt x="313" y="313"/>
                    </a:lnTo>
                    <a:lnTo>
                      <a:pt x="316" y="331"/>
                    </a:lnTo>
                    <a:lnTo>
                      <a:pt x="319" y="350"/>
                    </a:lnTo>
                    <a:lnTo>
                      <a:pt x="321" y="368"/>
                    </a:lnTo>
                    <a:lnTo>
                      <a:pt x="321" y="388"/>
                    </a:lnTo>
                    <a:lnTo>
                      <a:pt x="321" y="406"/>
                    </a:lnTo>
                    <a:lnTo>
                      <a:pt x="319" y="426"/>
                    </a:lnTo>
                    <a:lnTo>
                      <a:pt x="316" y="445"/>
                    </a:lnTo>
                    <a:lnTo>
                      <a:pt x="393" y="442"/>
                    </a:lnTo>
                    <a:lnTo>
                      <a:pt x="388" y="444"/>
                    </a:lnTo>
                    <a:lnTo>
                      <a:pt x="385" y="447"/>
                    </a:lnTo>
                    <a:lnTo>
                      <a:pt x="380" y="449"/>
                    </a:lnTo>
                    <a:lnTo>
                      <a:pt x="375" y="452"/>
                    </a:lnTo>
                    <a:lnTo>
                      <a:pt x="371" y="455"/>
                    </a:lnTo>
                    <a:lnTo>
                      <a:pt x="367" y="457"/>
                    </a:lnTo>
                    <a:lnTo>
                      <a:pt x="362" y="460"/>
                    </a:lnTo>
                    <a:lnTo>
                      <a:pt x="358" y="463"/>
                    </a:lnTo>
                    <a:lnTo>
                      <a:pt x="353" y="467"/>
                    </a:lnTo>
                    <a:lnTo>
                      <a:pt x="349" y="470"/>
                    </a:lnTo>
                    <a:lnTo>
                      <a:pt x="344" y="473"/>
                    </a:lnTo>
                    <a:lnTo>
                      <a:pt x="340" y="477"/>
                    </a:lnTo>
                    <a:lnTo>
                      <a:pt x="335" y="481"/>
                    </a:lnTo>
                    <a:lnTo>
                      <a:pt x="331" y="485"/>
                    </a:lnTo>
                    <a:lnTo>
                      <a:pt x="326" y="488"/>
                    </a:lnTo>
                    <a:lnTo>
                      <a:pt x="321" y="493"/>
                    </a:lnTo>
                    <a:lnTo>
                      <a:pt x="317" y="496"/>
                    </a:lnTo>
                    <a:lnTo>
                      <a:pt x="313" y="501"/>
                    </a:lnTo>
                    <a:lnTo>
                      <a:pt x="308" y="506"/>
                    </a:lnTo>
                    <a:lnTo>
                      <a:pt x="303" y="509"/>
                    </a:lnTo>
                    <a:lnTo>
                      <a:pt x="299" y="514"/>
                    </a:lnTo>
                    <a:lnTo>
                      <a:pt x="295" y="519"/>
                    </a:lnTo>
                    <a:lnTo>
                      <a:pt x="290" y="524"/>
                    </a:lnTo>
                    <a:lnTo>
                      <a:pt x="286" y="529"/>
                    </a:lnTo>
                    <a:lnTo>
                      <a:pt x="281" y="534"/>
                    </a:lnTo>
                    <a:lnTo>
                      <a:pt x="278" y="540"/>
                    </a:lnTo>
                    <a:lnTo>
                      <a:pt x="273" y="545"/>
                    </a:lnTo>
                    <a:lnTo>
                      <a:pt x="270" y="550"/>
                    </a:lnTo>
                    <a:lnTo>
                      <a:pt x="267" y="557"/>
                    </a:lnTo>
                    <a:lnTo>
                      <a:pt x="262" y="562"/>
                    </a:lnTo>
                    <a:lnTo>
                      <a:pt x="258" y="568"/>
                    </a:lnTo>
                    <a:lnTo>
                      <a:pt x="255" y="573"/>
                    </a:lnTo>
                    <a:lnTo>
                      <a:pt x="254" y="568"/>
                    </a:lnTo>
                    <a:lnTo>
                      <a:pt x="252" y="562"/>
                    </a:lnTo>
                    <a:lnTo>
                      <a:pt x="250" y="555"/>
                    </a:lnTo>
                    <a:lnTo>
                      <a:pt x="249" y="550"/>
                    </a:lnTo>
                    <a:lnTo>
                      <a:pt x="247" y="545"/>
                    </a:lnTo>
                    <a:lnTo>
                      <a:pt x="245" y="539"/>
                    </a:lnTo>
                    <a:lnTo>
                      <a:pt x="244" y="534"/>
                    </a:lnTo>
                    <a:lnTo>
                      <a:pt x="240" y="529"/>
                    </a:lnTo>
                    <a:lnTo>
                      <a:pt x="239" y="524"/>
                    </a:lnTo>
                    <a:lnTo>
                      <a:pt x="236" y="519"/>
                    </a:lnTo>
                    <a:lnTo>
                      <a:pt x="232" y="514"/>
                    </a:lnTo>
                    <a:lnTo>
                      <a:pt x="231" y="509"/>
                    </a:lnTo>
                    <a:lnTo>
                      <a:pt x="227" y="506"/>
                    </a:lnTo>
                    <a:lnTo>
                      <a:pt x="224" y="501"/>
                    </a:lnTo>
                    <a:lnTo>
                      <a:pt x="221" y="498"/>
                    </a:lnTo>
                    <a:lnTo>
                      <a:pt x="218" y="493"/>
                    </a:lnTo>
                    <a:lnTo>
                      <a:pt x="214" y="490"/>
                    </a:lnTo>
                    <a:lnTo>
                      <a:pt x="211" y="485"/>
                    </a:lnTo>
                    <a:lnTo>
                      <a:pt x="208" y="481"/>
                    </a:lnTo>
                    <a:lnTo>
                      <a:pt x="204" y="478"/>
                    </a:lnTo>
                    <a:lnTo>
                      <a:pt x="201" y="475"/>
                    </a:lnTo>
                    <a:lnTo>
                      <a:pt x="196" y="472"/>
                    </a:lnTo>
                    <a:lnTo>
                      <a:pt x="193" y="468"/>
                    </a:lnTo>
                    <a:lnTo>
                      <a:pt x="190" y="465"/>
                    </a:lnTo>
                    <a:lnTo>
                      <a:pt x="185" y="462"/>
                    </a:lnTo>
                    <a:lnTo>
                      <a:pt x="182" y="459"/>
                    </a:lnTo>
                    <a:lnTo>
                      <a:pt x="177" y="455"/>
                    </a:lnTo>
                    <a:lnTo>
                      <a:pt x="173" y="454"/>
                    </a:lnTo>
                    <a:lnTo>
                      <a:pt x="168" y="450"/>
                    </a:lnTo>
                    <a:lnTo>
                      <a:pt x="165" y="447"/>
                    </a:lnTo>
                    <a:lnTo>
                      <a:pt x="160" y="445"/>
                    </a:lnTo>
                    <a:lnTo>
                      <a:pt x="157" y="442"/>
                    </a:lnTo>
                    <a:lnTo>
                      <a:pt x="239" y="447"/>
                    </a:lnTo>
                    <a:lnTo>
                      <a:pt x="240" y="429"/>
                    </a:lnTo>
                    <a:lnTo>
                      <a:pt x="242" y="413"/>
                    </a:lnTo>
                    <a:lnTo>
                      <a:pt x="242" y="395"/>
                    </a:lnTo>
                    <a:lnTo>
                      <a:pt x="242" y="377"/>
                    </a:lnTo>
                    <a:lnTo>
                      <a:pt x="242" y="360"/>
                    </a:lnTo>
                    <a:lnTo>
                      <a:pt x="240" y="344"/>
                    </a:lnTo>
                    <a:lnTo>
                      <a:pt x="239" y="326"/>
                    </a:lnTo>
                    <a:lnTo>
                      <a:pt x="236" y="310"/>
                    </a:lnTo>
                    <a:lnTo>
                      <a:pt x="232" y="293"/>
                    </a:lnTo>
                    <a:lnTo>
                      <a:pt x="229" y="278"/>
                    </a:lnTo>
                    <a:lnTo>
                      <a:pt x="224" y="262"/>
                    </a:lnTo>
                    <a:lnTo>
                      <a:pt x="219" y="247"/>
                    </a:lnTo>
                    <a:lnTo>
                      <a:pt x="214" y="231"/>
                    </a:lnTo>
                    <a:lnTo>
                      <a:pt x="208" y="216"/>
                    </a:lnTo>
                    <a:lnTo>
                      <a:pt x="201" y="201"/>
                    </a:lnTo>
                    <a:lnTo>
                      <a:pt x="195" y="187"/>
                    </a:lnTo>
                    <a:lnTo>
                      <a:pt x="186" y="172"/>
                    </a:lnTo>
                    <a:lnTo>
                      <a:pt x="178" y="159"/>
                    </a:lnTo>
                    <a:lnTo>
                      <a:pt x="168" y="146"/>
                    </a:lnTo>
                    <a:lnTo>
                      <a:pt x="159" y="133"/>
                    </a:lnTo>
                    <a:lnTo>
                      <a:pt x="149" y="120"/>
                    </a:lnTo>
                    <a:lnTo>
                      <a:pt x="137" y="106"/>
                    </a:lnTo>
                    <a:lnTo>
                      <a:pt x="126" y="95"/>
                    </a:lnTo>
                    <a:lnTo>
                      <a:pt x="114" y="82"/>
                    </a:lnTo>
                    <a:lnTo>
                      <a:pt x="103" y="70"/>
                    </a:lnTo>
                    <a:lnTo>
                      <a:pt x="90" y="59"/>
                    </a:lnTo>
                    <a:lnTo>
                      <a:pt x="75" y="49"/>
                    </a:lnTo>
                    <a:lnTo>
                      <a:pt x="62" y="38"/>
                    </a:lnTo>
                    <a:lnTo>
                      <a:pt x="47" y="28"/>
                    </a:lnTo>
                    <a:lnTo>
                      <a:pt x="31" y="18"/>
                    </a:lnTo>
                    <a:lnTo>
                      <a:pt x="16" y="10"/>
                    </a:lnTo>
                    <a:lnTo>
                      <a:pt x="0" y="0"/>
                    </a:lnTo>
                    <a:close/>
                  </a:path>
                </a:pathLst>
              </a:custGeom>
              <a:solidFill>
                <a:srgbClr val="808080"/>
              </a:solidFill>
              <a:ln w="9525">
                <a:noFill/>
                <a:round/>
                <a:headEnd/>
                <a:tailEnd/>
              </a:ln>
            </p:spPr>
            <p:txBody>
              <a:bodyPr lIns="81226" tIns="40613" rIns="81226" bIns="40613"/>
              <a:lstStyle/>
              <a:p>
                <a:endParaRPr lang="en-US"/>
              </a:p>
            </p:txBody>
          </p:sp>
          <p:sp>
            <p:nvSpPr>
              <p:cNvPr id="12" name="Freeform 5"/>
              <p:cNvSpPr>
                <a:spLocks/>
              </p:cNvSpPr>
              <p:nvPr/>
            </p:nvSpPr>
            <p:spPr bwMode="gray">
              <a:xfrm>
                <a:off x="5257800" y="2286000"/>
                <a:ext cx="996950" cy="741363"/>
              </a:xfrm>
              <a:custGeom>
                <a:avLst/>
                <a:gdLst>
                  <a:gd name="T0" fmla="*/ 2147483647 w 258"/>
                  <a:gd name="T1" fmla="*/ 2147483647 h 378"/>
                  <a:gd name="T2" fmla="*/ 2147483647 w 258"/>
                  <a:gd name="T3" fmla="*/ 2147483647 h 378"/>
                  <a:gd name="T4" fmla="*/ 2147483647 w 258"/>
                  <a:gd name="T5" fmla="*/ 2147483647 h 378"/>
                  <a:gd name="T6" fmla="*/ 2147483647 w 258"/>
                  <a:gd name="T7" fmla="*/ 2147483647 h 378"/>
                  <a:gd name="T8" fmla="*/ 2147483647 w 258"/>
                  <a:gd name="T9" fmla="*/ 2147483647 h 378"/>
                  <a:gd name="T10" fmla="*/ 2147483647 w 258"/>
                  <a:gd name="T11" fmla="*/ 2147483647 h 378"/>
                  <a:gd name="T12" fmla="*/ 2147483647 w 258"/>
                  <a:gd name="T13" fmla="*/ 2147483647 h 378"/>
                  <a:gd name="T14" fmla="*/ 2147483647 w 258"/>
                  <a:gd name="T15" fmla="*/ 2147483647 h 378"/>
                  <a:gd name="T16" fmla="*/ 2147483647 w 258"/>
                  <a:gd name="T17" fmla="*/ 2147483647 h 378"/>
                  <a:gd name="T18" fmla="*/ 2147483647 w 258"/>
                  <a:gd name="T19" fmla="*/ 2147483647 h 378"/>
                  <a:gd name="T20" fmla="*/ 2147483647 w 258"/>
                  <a:gd name="T21" fmla="*/ 2147483647 h 378"/>
                  <a:gd name="T22" fmla="*/ 2147483647 w 258"/>
                  <a:gd name="T23" fmla="*/ 2147483647 h 378"/>
                  <a:gd name="T24" fmla="*/ 2147483647 w 258"/>
                  <a:gd name="T25" fmla="*/ 2147483647 h 378"/>
                  <a:gd name="T26" fmla="*/ 2147483647 w 258"/>
                  <a:gd name="T27" fmla="*/ 2147483647 h 378"/>
                  <a:gd name="T28" fmla="*/ 2147483647 w 258"/>
                  <a:gd name="T29" fmla="*/ 2147483647 h 378"/>
                  <a:gd name="T30" fmla="*/ 2147483647 w 258"/>
                  <a:gd name="T31" fmla="*/ 2147483647 h 378"/>
                  <a:gd name="T32" fmla="*/ 2147483647 w 258"/>
                  <a:gd name="T33" fmla="*/ 2147483647 h 378"/>
                  <a:gd name="T34" fmla="*/ 2147483647 w 258"/>
                  <a:gd name="T35" fmla="*/ 2147483647 h 378"/>
                  <a:gd name="T36" fmla="*/ 2147483647 w 258"/>
                  <a:gd name="T37" fmla="*/ 2147483647 h 378"/>
                  <a:gd name="T38" fmla="*/ 2147483647 w 258"/>
                  <a:gd name="T39" fmla="*/ 2147483647 h 378"/>
                  <a:gd name="T40" fmla="*/ 2147483647 w 258"/>
                  <a:gd name="T41" fmla="*/ 2147483647 h 378"/>
                  <a:gd name="T42" fmla="*/ 2147483647 w 258"/>
                  <a:gd name="T43" fmla="*/ 2147483647 h 378"/>
                  <a:gd name="T44" fmla="*/ 2147483647 w 258"/>
                  <a:gd name="T45" fmla="*/ 2147483647 h 378"/>
                  <a:gd name="T46" fmla="*/ 2147483647 w 258"/>
                  <a:gd name="T47" fmla="*/ 2147483647 h 378"/>
                  <a:gd name="T48" fmla="*/ 2147483647 w 258"/>
                  <a:gd name="T49" fmla="*/ 2147483647 h 378"/>
                  <a:gd name="T50" fmla="*/ 2147483647 w 258"/>
                  <a:gd name="T51" fmla="*/ 2147483647 h 378"/>
                  <a:gd name="T52" fmla="*/ 2147483647 w 258"/>
                  <a:gd name="T53" fmla="*/ 2147483647 h 378"/>
                  <a:gd name="T54" fmla="*/ 2147483647 w 258"/>
                  <a:gd name="T55" fmla="*/ 2147483647 h 378"/>
                  <a:gd name="T56" fmla="*/ 2147483647 w 258"/>
                  <a:gd name="T57" fmla="*/ 2147483647 h 378"/>
                  <a:gd name="T58" fmla="*/ 2147483647 w 258"/>
                  <a:gd name="T59" fmla="*/ 2147483647 h 378"/>
                  <a:gd name="T60" fmla="*/ 2147483647 w 258"/>
                  <a:gd name="T61" fmla="*/ 2147483647 h 378"/>
                  <a:gd name="T62" fmla="*/ 2147483647 w 258"/>
                  <a:gd name="T63" fmla="*/ 2147483647 h 378"/>
                  <a:gd name="T64" fmla="*/ 2147483647 w 258"/>
                  <a:gd name="T65" fmla="*/ 2147483647 h 378"/>
                  <a:gd name="T66" fmla="*/ 2147483647 w 258"/>
                  <a:gd name="T67" fmla="*/ 2147483647 h 378"/>
                  <a:gd name="T68" fmla="*/ 2147483647 w 258"/>
                  <a:gd name="T69" fmla="*/ 2147483647 h 378"/>
                  <a:gd name="T70" fmla="*/ 2147483647 w 258"/>
                  <a:gd name="T71" fmla="*/ 2147483647 h 378"/>
                  <a:gd name="T72" fmla="*/ 2147483647 w 258"/>
                  <a:gd name="T73" fmla="*/ 2147483647 h 378"/>
                  <a:gd name="T74" fmla="*/ 2147483647 w 258"/>
                  <a:gd name="T75" fmla="*/ 2147483647 h 378"/>
                  <a:gd name="T76" fmla="*/ 2147483647 w 258"/>
                  <a:gd name="T77" fmla="*/ 2147483647 h 378"/>
                  <a:gd name="T78" fmla="*/ 2147483647 w 258"/>
                  <a:gd name="T79" fmla="*/ 2147483647 h 378"/>
                  <a:gd name="T80" fmla="*/ 2147483647 w 258"/>
                  <a:gd name="T81" fmla="*/ 2147483647 h 378"/>
                  <a:gd name="T82" fmla="*/ 2147483647 w 258"/>
                  <a:gd name="T83" fmla="*/ 2147483647 h 378"/>
                  <a:gd name="T84" fmla="*/ 2147483647 w 258"/>
                  <a:gd name="T85" fmla="*/ 2147483647 h 3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58"/>
                  <a:gd name="T130" fmla="*/ 0 h 378"/>
                  <a:gd name="T131" fmla="*/ 258 w 258"/>
                  <a:gd name="T132" fmla="*/ 378 h 3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58" h="378">
                    <a:moveTo>
                      <a:pt x="0" y="0"/>
                    </a:moveTo>
                    <a:lnTo>
                      <a:pt x="9" y="3"/>
                    </a:lnTo>
                    <a:lnTo>
                      <a:pt x="21" y="6"/>
                    </a:lnTo>
                    <a:lnTo>
                      <a:pt x="32" y="10"/>
                    </a:lnTo>
                    <a:lnTo>
                      <a:pt x="42" y="13"/>
                    </a:lnTo>
                    <a:lnTo>
                      <a:pt x="54" y="18"/>
                    </a:lnTo>
                    <a:lnTo>
                      <a:pt x="63" y="24"/>
                    </a:lnTo>
                    <a:lnTo>
                      <a:pt x="75" y="29"/>
                    </a:lnTo>
                    <a:lnTo>
                      <a:pt x="85" y="36"/>
                    </a:lnTo>
                    <a:lnTo>
                      <a:pt x="95" y="44"/>
                    </a:lnTo>
                    <a:lnTo>
                      <a:pt x="104" y="51"/>
                    </a:lnTo>
                    <a:lnTo>
                      <a:pt x="114" y="59"/>
                    </a:lnTo>
                    <a:lnTo>
                      <a:pt x="124" y="67"/>
                    </a:lnTo>
                    <a:lnTo>
                      <a:pt x="132" y="75"/>
                    </a:lnTo>
                    <a:lnTo>
                      <a:pt x="140" y="85"/>
                    </a:lnTo>
                    <a:lnTo>
                      <a:pt x="149" y="95"/>
                    </a:lnTo>
                    <a:lnTo>
                      <a:pt x="157" y="105"/>
                    </a:lnTo>
                    <a:lnTo>
                      <a:pt x="165" y="114"/>
                    </a:lnTo>
                    <a:lnTo>
                      <a:pt x="172" y="126"/>
                    </a:lnTo>
                    <a:lnTo>
                      <a:pt x="178" y="136"/>
                    </a:lnTo>
                    <a:lnTo>
                      <a:pt x="183" y="147"/>
                    </a:lnTo>
                    <a:lnTo>
                      <a:pt x="190" y="159"/>
                    </a:lnTo>
                    <a:lnTo>
                      <a:pt x="194" y="170"/>
                    </a:lnTo>
                    <a:lnTo>
                      <a:pt x="198" y="182"/>
                    </a:lnTo>
                    <a:lnTo>
                      <a:pt x="203" y="195"/>
                    </a:lnTo>
                    <a:lnTo>
                      <a:pt x="204" y="206"/>
                    </a:lnTo>
                    <a:lnTo>
                      <a:pt x="208" y="218"/>
                    </a:lnTo>
                    <a:lnTo>
                      <a:pt x="209" y="231"/>
                    </a:lnTo>
                    <a:lnTo>
                      <a:pt x="211" y="244"/>
                    </a:lnTo>
                    <a:lnTo>
                      <a:pt x="211" y="255"/>
                    </a:lnTo>
                    <a:lnTo>
                      <a:pt x="211" y="268"/>
                    </a:lnTo>
                    <a:lnTo>
                      <a:pt x="209" y="280"/>
                    </a:lnTo>
                    <a:lnTo>
                      <a:pt x="208" y="293"/>
                    </a:lnTo>
                    <a:lnTo>
                      <a:pt x="258" y="291"/>
                    </a:lnTo>
                    <a:lnTo>
                      <a:pt x="255" y="293"/>
                    </a:lnTo>
                    <a:lnTo>
                      <a:pt x="252" y="295"/>
                    </a:lnTo>
                    <a:lnTo>
                      <a:pt x="250" y="296"/>
                    </a:lnTo>
                    <a:lnTo>
                      <a:pt x="247" y="298"/>
                    </a:lnTo>
                    <a:lnTo>
                      <a:pt x="244" y="299"/>
                    </a:lnTo>
                    <a:lnTo>
                      <a:pt x="240" y="301"/>
                    </a:lnTo>
                    <a:lnTo>
                      <a:pt x="239" y="304"/>
                    </a:lnTo>
                    <a:lnTo>
                      <a:pt x="235" y="306"/>
                    </a:lnTo>
                    <a:lnTo>
                      <a:pt x="232" y="308"/>
                    </a:lnTo>
                    <a:lnTo>
                      <a:pt x="229" y="309"/>
                    </a:lnTo>
                    <a:lnTo>
                      <a:pt x="226" y="313"/>
                    </a:lnTo>
                    <a:lnTo>
                      <a:pt x="222" y="314"/>
                    </a:lnTo>
                    <a:lnTo>
                      <a:pt x="221" y="317"/>
                    </a:lnTo>
                    <a:lnTo>
                      <a:pt x="217" y="319"/>
                    </a:lnTo>
                    <a:lnTo>
                      <a:pt x="214" y="322"/>
                    </a:lnTo>
                    <a:lnTo>
                      <a:pt x="211" y="324"/>
                    </a:lnTo>
                    <a:lnTo>
                      <a:pt x="208" y="327"/>
                    </a:lnTo>
                    <a:lnTo>
                      <a:pt x="204" y="331"/>
                    </a:lnTo>
                    <a:lnTo>
                      <a:pt x="203" y="334"/>
                    </a:lnTo>
                    <a:lnTo>
                      <a:pt x="199" y="336"/>
                    </a:lnTo>
                    <a:lnTo>
                      <a:pt x="196" y="339"/>
                    </a:lnTo>
                    <a:lnTo>
                      <a:pt x="193" y="342"/>
                    </a:lnTo>
                    <a:lnTo>
                      <a:pt x="191" y="345"/>
                    </a:lnTo>
                    <a:lnTo>
                      <a:pt x="188" y="349"/>
                    </a:lnTo>
                    <a:lnTo>
                      <a:pt x="185" y="352"/>
                    </a:lnTo>
                    <a:lnTo>
                      <a:pt x="183" y="355"/>
                    </a:lnTo>
                    <a:lnTo>
                      <a:pt x="180" y="360"/>
                    </a:lnTo>
                    <a:lnTo>
                      <a:pt x="176" y="363"/>
                    </a:lnTo>
                    <a:lnTo>
                      <a:pt x="175" y="367"/>
                    </a:lnTo>
                    <a:lnTo>
                      <a:pt x="172" y="370"/>
                    </a:lnTo>
                    <a:lnTo>
                      <a:pt x="170" y="375"/>
                    </a:lnTo>
                    <a:lnTo>
                      <a:pt x="167" y="378"/>
                    </a:lnTo>
                    <a:lnTo>
                      <a:pt x="167" y="375"/>
                    </a:lnTo>
                    <a:lnTo>
                      <a:pt x="165" y="370"/>
                    </a:lnTo>
                    <a:lnTo>
                      <a:pt x="165" y="367"/>
                    </a:lnTo>
                    <a:lnTo>
                      <a:pt x="163" y="363"/>
                    </a:lnTo>
                    <a:lnTo>
                      <a:pt x="162" y="358"/>
                    </a:lnTo>
                    <a:lnTo>
                      <a:pt x="160" y="355"/>
                    </a:lnTo>
                    <a:lnTo>
                      <a:pt x="160" y="352"/>
                    </a:lnTo>
                    <a:lnTo>
                      <a:pt x="158" y="349"/>
                    </a:lnTo>
                    <a:lnTo>
                      <a:pt x="157" y="345"/>
                    </a:lnTo>
                    <a:lnTo>
                      <a:pt x="155" y="342"/>
                    </a:lnTo>
                    <a:lnTo>
                      <a:pt x="153" y="339"/>
                    </a:lnTo>
                    <a:lnTo>
                      <a:pt x="150" y="336"/>
                    </a:lnTo>
                    <a:lnTo>
                      <a:pt x="149" y="334"/>
                    </a:lnTo>
                    <a:lnTo>
                      <a:pt x="147" y="331"/>
                    </a:lnTo>
                    <a:lnTo>
                      <a:pt x="145" y="327"/>
                    </a:lnTo>
                    <a:lnTo>
                      <a:pt x="142" y="326"/>
                    </a:lnTo>
                    <a:lnTo>
                      <a:pt x="140" y="322"/>
                    </a:lnTo>
                    <a:lnTo>
                      <a:pt x="139" y="321"/>
                    </a:lnTo>
                    <a:lnTo>
                      <a:pt x="135" y="317"/>
                    </a:lnTo>
                    <a:lnTo>
                      <a:pt x="134" y="316"/>
                    </a:lnTo>
                    <a:lnTo>
                      <a:pt x="131" y="313"/>
                    </a:lnTo>
                    <a:lnTo>
                      <a:pt x="129" y="311"/>
                    </a:lnTo>
                    <a:lnTo>
                      <a:pt x="126" y="308"/>
                    </a:lnTo>
                    <a:lnTo>
                      <a:pt x="124" y="306"/>
                    </a:lnTo>
                    <a:lnTo>
                      <a:pt x="121" y="304"/>
                    </a:lnTo>
                    <a:lnTo>
                      <a:pt x="119" y="303"/>
                    </a:lnTo>
                    <a:lnTo>
                      <a:pt x="116" y="301"/>
                    </a:lnTo>
                    <a:lnTo>
                      <a:pt x="113" y="298"/>
                    </a:lnTo>
                    <a:lnTo>
                      <a:pt x="111" y="296"/>
                    </a:lnTo>
                    <a:lnTo>
                      <a:pt x="108" y="295"/>
                    </a:lnTo>
                    <a:lnTo>
                      <a:pt x="106" y="293"/>
                    </a:lnTo>
                    <a:lnTo>
                      <a:pt x="103" y="291"/>
                    </a:lnTo>
                    <a:lnTo>
                      <a:pt x="157" y="295"/>
                    </a:lnTo>
                    <a:lnTo>
                      <a:pt x="157" y="283"/>
                    </a:lnTo>
                    <a:lnTo>
                      <a:pt x="158" y="272"/>
                    </a:lnTo>
                    <a:lnTo>
                      <a:pt x="158" y="260"/>
                    </a:lnTo>
                    <a:lnTo>
                      <a:pt x="158" y="249"/>
                    </a:lnTo>
                    <a:lnTo>
                      <a:pt x="158" y="237"/>
                    </a:lnTo>
                    <a:lnTo>
                      <a:pt x="157" y="226"/>
                    </a:lnTo>
                    <a:lnTo>
                      <a:pt x="157" y="216"/>
                    </a:lnTo>
                    <a:lnTo>
                      <a:pt x="155" y="204"/>
                    </a:lnTo>
                    <a:lnTo>
                      <a:pt x="152" y="193"/>
                    </a:lnTo>
                    <a:lnTo>
                      <a:pt x="150" y="183"/>
                    </a:lnTo>
                    <a:lnTo>
                      <a:pt x="147" y="173"/>
                    </a:lnTo>
                    <a:lnTo>
                      <a:pt x="144" y="162"/>
                    </a:lnTo>
                    <a:lnTo>
                      <a:pt x="140" y="152"/>
                    </a:lnTo>
                    <a:lnTo>
                      <a:pt x="135" y="142"/>
                    </a:lnTo>
                    <a:lnTo>
                      <a:pt x="132" y="132"/>
                    </a:lnTo>
                    <a:lnTo>
                      <a:pt x="127" y="123"/>
                    </a:lnTo>
                    <a:lnTo>
                      <a:pt x="122" y="114"/>
                    </a:lnTo>
                    <a:lnTo>
                      <a:pt x="116" y="105"/>
                    </a:lnTo>
                    <a:lnTo>
                      <a:pt x="111" y="96"/>
                    </a:lnTo>
                    <a:lnTo>
                      <a:pt x="104" y="87"/>
                    </a:lnTo>
                    <a:lnTo>
                      <a:pt x="98" y="78"/>
                    </a:lnTo>
                    <a:lnTo>
                      <a:pt x="90" y="70"/>
                    </a:lnTo>
                    <a:lnTo>
                      <a:pt x="83" y="62"/>
                    </a:lnTo>
                    <a:lnTo>
                      <a:pt x="75" y="54"/>
                    </a:lnTo>
                    <a:lnTo>
                      <a:pt x="67" y="47"/>
                    </a:lnTo>
                    <a:lnTo>
                      <a:pt x="59" y="39"/>
                    </a:lnTo>
                    <a:lnTo>
                      <a:pt x="49" y="33"/>
                    </a:lnTo>
                    <a:lnTo>
                      <a:pt x="41" y="26"/>
                    </a:lnTo>
                    <a:lnTo>
                      <a:pt x="31" y="19"/>
                    </a:lnTo>
                    <a:lnTo>
                      <a:pt x="19" y="13"/>
                    </a:lnTo>
                    <a:lnTo>
                      <a:pt x="9" y="6"/>
                    </a:lnTo>
                    <a:lnTo>
                      <a:pt x="0" y="0"/>
                    </a:lnTo>
                    <a:close/>
                  </a:path>
                </a:pathLst>
              </a:custGeom>
              <a:solidFill>
                <a:srgbClr val="808080"/>
              </a:solidFill>
              <a:ln w="9525">
                <a:noFill/>
                <a:round/>
                <a:headEnd/>
                <a:tailEnd/>
              </a:ln>
            </p:spPr>
            <p:txBody>
              <a:bodyPr lIns="81226" tIns="40613" rIns="81226" bIns="40613"/>
              <a:lstStyle/>
              <a:p>
                <a:endParaRPr lang="en-US"/>
              </a:p>
            </p:txBody>
          </p:sp>
          <p:sp>
            <p:nvSpPr>
              <p:cNvPr id="13" name="Rectangle 6"/>
              <p:cNvSpPr>
                <a:spLocks noChangeArrowheads="1"/>
              </p:cNvSpPr>
              <p:nvPr/>
            </p:nvSpPr>
            <p:spPr bwMode="gray">
              <a:xfrm>
                <a:off x="2133600" y="990600"/>
                <a:ext cx="2173288" cy="823913"/>
              </a:xfrm>
              <a:prstGeom prst="rect">
                <a:avLst/>
              </a:prstGeom>
              <a:solidFill>
                <a:srgbClr val="336600"/>
              </a:solidFill>
              <a:ln w="9525">
                <a:solidFill>
                  <a:schemeClr val="tx1"/>
                </a:solidFill>
                <a:miter lim="800000"/>
                <a:headEnd/>
                <a:tailEnd/>
              </a:ln>
            </p:spPr>
            <p:txBody>
              <a:bodyPr wrap="none" lIns="40613" tIns="40613" rIns="40613" bIns="40613" anchor="ctr"/>
              <a:lstStyle/>
              <a:p>
                <a:pPr algn="ctr"/>
                <a:r>
                  <a:rPr lang="en-US" sz="2400" dirty="0">
                    <a:solidFill>
                      <a:schemeClr val="bg1"/>
                    </a:solidFill>
                  </a:rPr>
                  <a:t>Communication</a:t>
                </a:r>
                <a:endParaRPr lang="en-US" sz="2800" dirty="0">
                  <a:solidFill>
                    <a:schemeClr val="bg1"/>
                  </a:solidFill>
                </a:endParaRPr>
              </a:p>
            </p:txBody>
          </p:sp>
          <p:sp>
            <p:nvSpPr>
              <p:cNvPr id="14" name="Rectangle 7"/>
              <p:cNvSpPr>
                <a:spLocks noChangeArrowheads="1"/>
              </p:cNvSpPr>
              <p:nvPr/>
            </p:nvSpPr>
            <p:spPr bwMode="gray">
              <a:xfrm>
                <a:off x="4492625" y="1476375"/>
                <a:ext cx="1755775" cy="825500"/>
              </a:xfrm>
              <a:prstGeom prst="rect">
                <a:avLst/>
              </a:prstGeom>
              <a:solidFill>
                <a:srgbClr val="336600"/>
              </a:solidFill>
              <a:ln w="9525">
                <a:solidFill>
                  <a:schemeClr val="tx1"/>
                </a:solidFill>
                <a:miter lim="800000"/>
                <a:headEnd/>
                <a:tailEnd/>
              </a:ln>
            </p:spPr>
            <p:txBody>
              <a:bodyPr wrap="none" lIns="40613" tIns="40613" rIns="40613" bIns="40613" anchor="ctr"/>
              <a:lstStyle/>
              <a:p>
                <a:pPr algn="ctr"/>
                <a:r>
                  <a:rPr lang="en-US" sz="2400">
                    <a:solidFill>
                      <a:schemeClr val="bg1"/>
                    </a:solidFill>
                  </a:rPr>
                  <a:t>Relationship</a:t>
                </a:r>
                <a:endParaRPr lang="en-US">
                  <a:solidFill>
                    <a:schemeClr val="bg1"/>
                  </a:solidFill>
                </a:endParaRPr>
              </a:p>
            </p:txBody>
          </p:sp>
          <p:sp>
            <p:nvSpPr>
              <p:cNvPr id="15" name="Freeform 8"/>
              <p:cNvSpPr>
                <a:spLocks/>
              </p:cNvSpPr>
              <p:nvPr/>
            </p:nvSpPr>
            <p:spPr bwMode="gray">
              <a:xfrm>
                <a:off x="6096000" y="3962400"/>
                <a:ext cx="990600" cy="681038"/>
              </a:xfrm>
              <a:custGeom>
                <a:avLst/>
                <a:gdLst>
                  <a:gd name="T0" fmla="*/ 2147483647 w 383"/>
                  <a:gd name="T1" fmla="*/ 2147483647 h 570"/>
                  <a:gd name="T2" fmla="*/ 2147483647 w 383"/>
                  <a:gd name="T3" fmla="*/ 2147483647 h 570"/>
                  <a:gd name="T4" fmla="*/ 2147483647 w 383"/>
                  <a:gd name="T5" fmla="*/ 2147483647 h 570"/>
                  <a:gd name="T6" fmla="*/ 2147483647 w 383"/>
                  <a:gd name="T7" fmla="*/ 2147483647 h 570"/>
                  <a:gd name="T8" fmla="*/ 2147483647 w 383"/>
                  <a:gd name="T9" fmla="*/ 2147483647 h 570"/>
                  <a:gd name="T10" fmla="*/ 2147483647 w 383"/>
                  <a:gd name="T11" fmla="*/ 2147483647 h 570"/>
                  <a:gd name="T12" fmla="*/ 2147483647 w 383"/>
                  <a:gd name="T13" fmla="*/ 2147483647 h 570"/>
                  <a:gd name="T14" fmla="*/ 2147483647 w 383"/>
                  <a:gd name="T15" fmla="*/ 2147483647 h 570"/>
                  <a:gd name="T16" fmla="*/ 2147483647 w 383"/>
                  <a:gd name="T17" fmla="*/ 2147483647 h 570"/>
                  <a:gd name="T18" fmla="*/ 2147483647 w 383"/>
                  <a:gd name="T19" fmla="*/ 2147483647 h 570"/>
                  <a:gd name="T20" fmla="*/ 2147483647 w 383"/>
                  <a:gd name="T21" fmla="*/ 2147483647 h 570"/>
                  <a:gd name="T22" fmla="*/ 2147483647 w 383"/>
                  <a:gd name="T23" fmla="*/ 2147483647 h 570"/>
                  <a:gd name="T24" fmla="*/ 2147483647 w 383"/>
                  <a:gd name="T25" fmla="*/ 2147483647 h 570"/>
                  <a:gd name="T26" fmla="*/ 2147483647 w 383"/>
                  <a:gd name="T27" fmla="*/ 2147483647 h 570"/>
                  <a:gd name="T28" fmla="*/ 2147483647 w 383"/>
                  <a:gd name="T29" fmla="*/ 2147483647 h 570"/>
                  <a:gd name="T30" fmla="*/ 2147483647 w 383"/>
                  <a:gd name="T31" fmla="*/ 2147483647 h 570"/>
                  <a:gd name="T32" fmla="*/ 2147483647 w 383"/>
                  <a:gd name="T33" fmla="*/ 2147483647 h 570"/>
                  <a:gd name="T34" fmla="*/ 2147483647 w 383"/>
                  <a:gd name="T35" fmla="*/ 2147483647 h 570"/>
                  <a:gd name="T36" fmla="*/ 2147483647 w 383"/>
                  <a:gd name="T37" fmla="*/ 2147483647 h 570"/>
                  <a:gd name="T38" fmla="*/ 2147483647 w 383"/>
                  <a:gd name="T39" fmla="*/ 2147483647 h 570"/>
                  <a:gd name="T40" fmla="*/ 2147483647 w 383"/>
                  <a:gd name="T41" fmla="*/ 2147483647 h 570"/>
                  <a:gd name="T42" fmla="*/ 2147483647 w 383"/>
                  <a:gd name="T43" fmla="*/ 2147483647 h 570"/>
                  <a:gd name="T44" fmla="*/ 2147483647 w 383"/>
                  <a:gd name="T45" fmla="*/ 2147483647 h 570"/>
                  <a:gd name="T46" fmla="*/ 2147483647 w 383"/>
                  <a:gd name="T47" fmla="*/ 2147483647 h 570"/>
                  <a:gd name="T48" fmla="*/ 2147483647 w 383"/>
                  <a:gd name="T49" fmla="*/ 2147483647 h 570"/>
                  <a:gd name="T50" fmla="*/ 2147483647 w 383"/>
                  <a:gd name="T51" fmla="*/ 2147483647 h 570"/>
                  <a:gd name="T52" fmla="*/ 2147483647 w 383"/>
                  <a:gd name="T53" fmla="*/ 2147483647 h 570"/>
                  <a:gd name="T54" fmla="*/ 2147483647 w 383"/>
                  <a:gd name="T55" fmla="*/ 2147483647 h 570"/>
                  <a:gd name="T56" fmla="*/ 2147483647 w 383"/>
                  <a:gd name="T57" fmla="*/ 2147483647 h 570"/>
                  <a:gd name="T58" fmla="*/ 2147483647 w 383"/>
                  <a:gd name="T59" fmla="*/ 2147483647 h 570"/>
                  <a:gd name="T60" fmla="*/ 2147483647 w 383"/>
                  <a:gd name="T61" fmla="*/ 2147483647 h 570"/>
                  <a:gd name="T62" fmla="*/ 2147483647 w 383"/>
                  <a:gd name="T63" fmla="*/ 2147483647 h 570"/>
                  <a:gd name="T64" fmla="*/ 2147483647 w 383"/>
                  <a:gd name="T65" fmla="*/ 2147483647 h 570"/>
                  <a:gd name="T66" fmla="*/ 2147483647 w 383"/>
                  <a:gd name="T67" fmla="*/ 2147483647 h 570"/>
                  <a:gd name="T68" fmla="*/ 2147483647 w 383"/>
                  <a:gd name="T69" fmla="*/ 2147483647 h 570"/>
                  <a:gd name="T70" fmla="*/ 2147483647 w 383"/>
                  <a:gd name="T71" fmla="*/ 2147483647 h 570"/>
                  <a:gd name="T72" fmla="*/ 2147483647 w 383"/>
                  <a:gd name="T73" fmla="*/ 2147483647 h 570"/>
                  <a:gd name="T74" fmla="*/ 2147483647 w 383"/>
                  <a:gd name="T75" fmla="*/ 2147483647 h 570"/>
                  <a:gd name="T76" fmla="*/ 2147483647 w 383"/>
                  <a:gd name="T77" fmla="*/ 2147483647 h 570"/>
                  <a:gd name="T78" fmla="*/ 2147483647 w 383"/>
                  <a:gd name="T79" fmla="*/ 2147483647 h 570"/>
                  <a:gd name="T80" fmla="*/ 2147483647 w 383"/>
                  <a:gd name="T81" fmla="*/ 2147483647 h 570"/>
                  <a:gd name="T82" fmla="*/ 2147483647 w 383"/>
                  <a:gd name="T83" fmla="*/ 2147483647 h 570"/>
                  <a:gd name="T84" fmla="*/ 2147483647 w 383"/>
                  <a:gd name="T85" fmla="*/ 2147483647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3"/>
                  <a:gd name="T130" fmla="*/ 0 h 570"/>
                  <a:gd name="T131" fmla="*/ 383 w 383"/>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3" h="570">
                    <a:moveTo>
                      <a:pt x="0" y="0"/>
                    </a:moveTo>
                    <a:lnTo>
                      <a:pt x="16" y="5"/>
                    </a:lnTo>
                    <a:lnTo>
                      <a:pt x="33" y="8"/>
                    </a:lnTo>
                    <a:lnTo>
                      <a:pt x="49" y="15"/>
                    </a:lnTo>
                    <a:lnTo>
                      <a:pt x="65" y="21"/>
                    </a:lnTo>
                    <a:lnTo>
                      <a:pt x="82" y="28"/>
                    </a:lnTo>
                    <a:lnTo>
                      <a:pt x="98" y="36"/>
                    </a:lnTo>
                    <a:lnTo>
                      <a:pt x="113" y="46"/>
                    </a:lnTo>
                    <a:lnTo>
                      <a:pt x="129" y="56"/>
                    </a:lnTo>
                    <a:lnTo>
                      <a:pt x="144" y="67"/>
                    </a:lnTo>
                    <a:lnTo>
                      <a:pt x="159" y="77"/>
                    </a:lnTo>
                    <a:lnTo>
                      <a:pt x="172" y="90"/>
                    </a:lnTo>
                    <a:lnTo>
                      <a:pt x="186" y="103"/>
                    </a:lnTo>
                    <a:lnTo>
                      <a:pt x="200" y="116"/>
                    </a:lnTo>
                    <a:lnTo>
                      <a:pt x="211" y="129"/>
                    </a:lnTo>
                    <a:lnTo>
                      <a:pt x="224" y="144"/>
                    </a:lnTo>
                    <a:lnTo>
                      <a:pt x="236" y="159"/>
                    </a:lnTo>
                    <a:lnTo>
                      <a:pt x="245" y="175"/>
                    </a:lnTo>
                    <a:lnTo>
                      <a:pt x="257" y="192"/>
                    </a:lnTo>
                    <a:lnTo>
                      <a:pt x="265" y="208"/>
                    </a:lnTo>
                    <a:lnTo>
                      <a:pt x="275" y="224"/>
                    </a:lnTo>
                    <a:lnTo>
                      <a:pt x="283" y="241"/>
                    </a:lnTo>
                    <a:lnTo>
                      <a:pt x="290" y="259"/>
                    </a:lnTo>
                    <a:lnTo>
                      <a:pt x="296" y="277"/>
                    </a:lnTo>
                    <a:lnTo>
                      <a:pt x="301" y="295"/>
                    </a:lnTo>
                    <a:lnTo>
                      <a:pt x="306" y="313"/>
                    </a:lnTo>
                    <a:lnTo>
                      <a:pt x="309" y="331"/>
                    </a:lnTo>
                    <a:lnTo>
                      <a:pt x="311" y="349"/>
                    </a:lnTo>
                    <a:lnTo>
                      <a:pt x="313" y="369"/>
                    </a:lnTo>
                    <a:lnTo>
                      <a:pt x="313" y="387"/>
                    </a:lnTo>
                    <a:lnTo>
                      <a:pt x="313" y="406"/>
                    </a:lnTo>
                    <a:lnTo>
                      <a:pt x="309" y="424"/>
                    </a:lnTo>
                    <a:lnTo>
                      <a:pt x="306" y="442"/>
                    </a:lnTo>
                    <a:lnTo>
                      <a:pt x="383" y="441"/>
                    </a:lnTo>
                    <a:lnTo>
                      <a:pt x="378" y="444"/>
                    </a:lnTo>
                    <a:lnTo>
                      <a:pt x="375" y="446"/>
                    </a:lnTo>
                    <a:lnTo>
                      <a:pt x="370" y="449"/>
                    </a:lnTo>
                    <a:lnTo>
                      <a:pt x="367" y="450"/>
                    </a:lnTo>
                    <a:lnTo>
                      <a:pt x="362" y="454"/>
                    </a:lnTo>
                    <a:lnTo>
                      <a:pt x="357" y="457"/>
                    </a:lnTo>
                    <a:lnTo>
                      <a:pt x="353" y="459"/>
                    </a:lnTo>
                    <a:lnTo>
                      <a:pt x="349" y="462"/>
                    </a:lnTo>
                    <a:lnTo>
                      <a:pt x="344" y="465"/>
                    </a:lnTo>
                    <a:lnTo>
                      <a:pt x="339" y="468"/>
                    </a:lnTo>
                    <a:lnTo>
                      <a:pt x="335" y="472"/>
                    </a:lnTo>
                    <a:lnTo>
                      <a:pt x="331" y="475"/>
                    </a:lnTo>
                    <a:lnTo>
                      <a:pt x="326" y="480"/>
                    </a:lnTo>
                    <a:lnTo>
                      <a:pt x="321" y="483"/>
                    </a:lnTo>
                    <a:lnTo>
                      <a:pt x="317" y="486"/>
                    </a:lnTo>
                    <a:lnTo>
                      <a:pt x="313" y="491"/>
                    </a:lnTo>
                    <a:lnTo>
                      <a:pt x="308" y="495"/>
                    </a:lnTo>
                    <a:lnTo>
                      <a:pt x="303" y="500"/>
                    </a:lnTo>
                    <a:lnTo>
                      <a:pt x="298" y="503"/>
                    </a:lnTo>
                    <a:lnTo>
                      <a:pt x="295" y="508"/>
                    </a:lnTo>
                    <a:lnTo>
                      <a:pt x="290" y="513"/>
                    </a:lnTo>
                    <a:lnTo>
                      <a:pt x="285" y="516"/>
                    </a:lnTo>
                    <a:lnTo>
                      <a:pt x="281" y="521"/>
                    </a:lnTo>
                    <a:lnTo>
                      <a:pt x="277" y="526"/>
                    </a:lnTo>
                    <a:lnTo>
                      <a:pt x="273" y="531"/>
                    </a:lnTo>
                    <a:lnTo>
                      <a:pt x="268" y="536"/>
                    </a:lnTo>
                    <a:lnTo>
                      <a:pt x="265" y="542"/>
                    </a:lnTo>
                    <a:lnTo>
                      <a:pt x="260" y="547"/>
                    </a:lnTo>
                    <a:lnTo>
                      <a:pt x="257" y="552"/>
                    </a:lnTo>
                    <a:lnTo>
                      <a:pt x="254" y="559"/>
                    </a:lnTo>
                    <a:lnTo>
                      <a:pt x="249" y="563"/>
                    </a:lnTo>
                    <a:lnTo>
                      <a:pt x="245" y="570"/>
                    </a:lnTo>
                    <a:lnTo>
                      <a:pt x="244" y="563"/>
                    </a:lnTo>
                    <a:lnTo>
                      <a:pt x="244" y="559"/>
                    </a:lnTo>
                    <a:lnTo>
                      <a:pt x="242" y="552"/>
                    </a:lnTo>
                    <a:lnTo>
                      <a:pt x="240" y="547"/>
                    </a:lnTo>
                    <a:lnTo>
                      <a:pt x="239" y="540"/>
                    </a:lnTo>
                    <a:lnTo>
                      <a:pt x="237" y="536"/>
                    </a:lnTo>
                    <a:lnTo>
                      <a:pt x="234" y="531"/>
                    </a:lnTo>
                    <a:lnTo>
                      <a:pt x="232" y="526"/>
                    </a:lnTo>
                    <a:lnTo>
                      <a:pt x="229" y="521"/>
                    </a:lnTo>
                    <a:lnTo>
                      <a:pt x="227" y="516"/>
                    </a:lnTo>
                    <a:lnTo>
                      <a:pt x="224" y="511"/>
                    </a:lnTo>
                    <a:lnTo>
                      <a:pt x="222" y="506"/>
                    </a:lnTo>
                    <a:lnTo>
                      <a:pt x="219" y="503"/>
                    </a:lnTo>
                    <a:lnTo>
                      <a:pt x="216" y="498"/>
                    </a:lnTo>
                    <a:lnTo>
                      <a:pt x="213" y="493"/>
                    </a:lnTo>
                    <a:lnTo>
                      <a:pt x="209" y="490"/>
                    </a:lnTo>
                    <a:lnTo>
                      <a:pt x="206" y="486"/>
                    </a:lnTo>
                    <a:lnTo>
                      <a:pt x="203" y="482"/>
                    </a:lnTo>
                    <a:lnTo>
                      <a:pt x="200" y="478"/>
                    </a:lnTo>
                    <a:lnTo>
                      <a:pt x="196" y="475"/>
                    </a:lnTo>
                    <a:lnTo>
                      <a:pt x="193" y="472"/>
                    </a:lnTo>
                    <a:lnTo>
                      <a:pt x="190" y="468"/>
                    </a:lnTo>
                    <a:lnTo>
                      <a:pt x="186" y="465"/>
                    </a:lnTo>
                    <a:lnTo>
                      <a:pt x="182" y="462"/>
                    </a:lnTo>
                    <a:lnTo>
                      <a:pt x="178" y="459"/>
                    </a:lnTo>
                    <a:lnTo>
                      <a:pt x="175" y="455"/>
                    </a:lnTo>
                    <a:lnTo>
                      <a:pt x="170" y="452"/>
                    </a:lnTo>
                    <a:lnTo>
                      <a:pt x="167" y="449"/>
                    </a:lnTo>
                    <a:lnTo>
                      <a:pt x="162" y="447"/>
                    </a:lnTo>
                    <a:lnTo>
                      <a:pt x="159" y="444"/>
                    </a:lnTo>
                    <a:lnTo>
                      <a:pt x="154" y="442"/>
                    </a:lnTo>
                    <a:lnTo>
                      <a:pt x="150" y="439"/>
                    </a:lnTo>
                    <a:lnTo>
                      <a:pt x="231" y="444"/>
                    </a:lnTo>
                    <a:lnTo>
                      <a:pt x="232" y="427"/>
                    </a:lnTo>
                    <a:lnTo>
                      <a:pt x="234" y="409"/>
                    </a:lnTo>
                    <a:lnTo>
                      <a:pt x="236" y="393"/>
                    </a:lnTo>
                    <a:lnTo>
                      <a:pt x="236" y="375"/>
                    </a:lnTo>
                    <a:lnTo>
                      <a:pt x="234" y="359"/>
                    </a:lnTo>
                    <a:lnTo>
                      <a:pt x="234" y="342"/>
                    </a:lnTo>
                    <a:lnTo>
                      <a:pt x="232" y="326"/>
                    </a:lnTo>
                    <a:lnTo>
                      <a:pt x="229" y="310"/>
                    </a:lnTo>
                    <a:lnTo>
                      <a:pt x="227" y="293"/>
                    </a:lnTo>
                    <a:lnTo>
                      <a:pt x="224" y="277"/>
                    </a:lnTo>
                    <a:lnTo>
                      <a:pt x="219" y="262"/>
                    </a:lnTo>
                    <a:lnTo>
                      <a:pt x="214" y="246"/>
                    </a:lnTo>
                    <a:lnTo>
                      <a:pt x="209" y="231"/>
                    </a:lnTo>
                    <a:lnTo>
                      <a:pt x="203" y="216"/>
                    </a:lnTo>
                    <a:lnTo>
                      <a:pt x="196" y="201"/>
                    </a:lnTo>
                    <a:lnTo>
                      <a:pt x="190" y="187"/>
                    </a:lnTo>
                    <a:lnTo>
                      <a:pt x="183" y="174"/>
                    </a:lnTo>
                    <a:lnTo>
                      <a:pt x="175" y="159"/>
                    </a:lnTo>
                    <a:lnTo>
                      <a:pt x="165" y="146"/>
                    </a:lnTo>
                    <a:lnTo>
                      <a:pt x="155" y="133"/>
                    </a:lnTo>
                    <a:lnTo>
                      <a:pt x="146" y="120"/>
                    </a:lnTo>
                    <a:lnTo>
                      <a:pt x="136" y="106"/>
                    </a:lnTo>
                    <a:lnTo>
                      <a:pt x="124" y="95"/>
                    </a:lnTo>
                    <a:lnTo>
                      <a:pt x="113" y="82"/>
                    </a:lnTo>
                    <a:lnTo>
                      <a:pt x="101" y="70"/>
                    </a:lnTo>
                    <a:lnTo>
                      <a:pt x="88" y="61"/>
                    </a:lnTo>
                    <a:lnTo>
                      <a:pt x="75" y="49"/>
                    </a:lnTo>
                    <a:lnTo>
                      <a:pt x="60" y="39"/>
                    </a:lnTo>
                    <a:lnTo>
                      <a:pt x="47" y="28"/>
                    </a:lnTo>
                    <a:lnTo>
                      <a:pt x="31" y="18"/>
                    </a:lnTo>
                    <a:lnTo>
                      <a:pt x="16" y="10"/>
                    </a:lnTo>
                    <a:lnTo>
                      <a:pt x="0" y="0"/>
                    </a:lnTo>
                    <a:close/>
                  </a:path>
                </a:pathLst>
              </a:custGeom>
              <a:solidFill>
                <a:srgbClr val="808080"/>
              </a:solidFill>
              <a:ln w="9525">
                <a:noFill/>
                <a:round/>
                <a:headEnd/>
                <a:tailEnd/>
              </a:ln>
            </p:spPr>
            <p:txBody>
              <a:bodyPr lIns="81226" tIns="40613" rIns="81226" bIns="40613"/>
              <a:lstStyle/>
              <a:p>
                <a:endParaRPr lang="en-US"/>
              </a:p>
            </p:txBody>
          </p:sp>
          <p:sp>
            <p:nvSpPr>
              <p:cNvPr id="16" name="Freeform 9"/>
              <p:cNvSpPr>
                <a:spLocks/>
              </p:cNvSpPr>
              <p:nvPr/>
            </p:nvSpPr>
            <p:spPr bwMode="gray">
              <a:xfrm>
                <a:off x="5437188" y="4057650"/>
                <a:ext cx="430212" cy="684213"/>
              </a:xfrm>
              <a:custGeom>
                <a:avLst/>
                <a:gdLst>
                  <a:gd name="T0" fmla="*/ 2147483647 w 218"/>
                  <a:gd name="T1" fmla="*/ 2147483647 h 618"/>
                  <a:gd name="T2" fmla="*/ 2147483647 w 218"/>
                  <a:gd name="T3" fmla="*/ 2147483647 h 618"/>
                  <a:gd name="T4" fmla="*/ 2147483647 w 218"/>
                  <a:gd name="T5" fmla="*/ 2147483647 h 618"/>
                  <a:gd name="T6" fmla="*/ 2147483647 w 218"/>
                  <a:gd name="T7" fmla="*/ 2147483647 h 618"/>
                  <a:gd name="T8" fmla="*/ 2147483647 w 218"/>
                  <a:gd name="T9" fmla="*/ 2147483647 h 618"/>
                  <a:gd name="T10" fmla="*/ 2147483647 w 218"/>
                  <a:gd name="T11" fmla="*/ 2147483647 h 618"/>
                  <a:gd name="T12" fmla="*/ 2147483647 w 218"/>
                  <a:gd name="T13" fmla="*/ 2147483647 h 618"/>
                  <a:gd name="T14" fmla="*/ 2147483647 w 218"/>
                  <a:gd name="T15" fmla="*/ 2147483647 h 618"/>
                  <a:gd name="T16" fmla="*/ 2147483647 w 218"/>
                  <a:gd name="T17" fmla="*/ 2147483647 h 618"/>
                  <a:gd name="T18" fmla="*/ 2147483647 w 218"/>
                  <a:gd name="T19" fmla="*/ 2147483647 h 618"/>
                  <a:gd name="T20" fmla="*/ 2147483647 w 218"/>
                  <a:gd name="T21" fmla="*/ 2147483647 h 618"/>
                  <a:gd name="T22" fmla="*/ 2147483647 w 218"/>
                  <a:gd name="T23" fmla="*/ 2147483647 h 618"/>
                  <a:gd name="T24" fmla="*/ 2147483647 w 218"/>
                  <a:gd name="T25" fmla="*/ 2147483647 h 618"/>
                  <a:gd name="T26" fmla="*/ 2147483647 w 218"/>
                  <a:gd name="T27" fmla="*/ 2147483647 h 618"/>
                  <a:gd name="T28" fmla="*/ 2147483647 w 218"/>
                  <a:gd name="T29" fmla="*/ 2147483647 h 618"/>
                  <a:gd name="T30" fmla="*/ 2147483647 w 218"/>
                  <a:gd name="T31" fmla="*/ 2147483647 h 618"/>
                  <a:gd name="T32" fmla="*/ 2147483647 w 218"/>
                  <a:gd name="T33" fmla="*/ 2147483647 h 618"/>
                  <a:gd name="T34" fmla="*/ 2147483647 w 218"/>
                  <a:gd name="T35" fmla="*/ 2147483647 h 618"/>
                  <a:gd name="T36" fmla="*/ 2147483647 w 218"/>
                  <a:gd name="T37" fmla="*/ 2147483647 h 618"/>
                  <a:gd name="T38" fmla="*/ 2147483647 w 218"/>
                  <a:gd name="T39" fmla="*/ 2147483647 h 618"/>
                  <a:gd name="T40" fmla="*/ 2147483647 w 218"/>
                  <a:gd name="T41" fmla="*/ 2147483647 h 618"/>
                  <a:gd name="T42" fmla="*/ 2147483647 w 218"/>
                  <a:gd name="T43" fmla="*/ 2147483647 h 618"/>
                  <a:gd name="T44" fmla="*/ 2147483647 w 218"/>
                  <a:gd name="T45" fmla="*/ 2147483647 h 618"/>
                  <a:gd name="T46" fmla="*/ 2147483647 w 218"/>
                  <a:gd name="T47" fmla="*/ 2147483647 h 618"/>
                  <a:gd name="T48" fmla="*/ 2147483647 w 218"/>
                  <a:gd name="T49" fmla="*/ 2147483647 h 618"/>
                  <a:gd name="T50" fmla="*/ 2147483647 w 218"/>
                  <a:gd name="T51" fmla="*/ 2147483647 h 618"/>
                  <a:gd name="T52" fmla="*/ 2147483647 w 218"/>
                  <a:gd name="T53" fmla="*/ 2147483647 h 618"/>
                  <a:gd name="T54" fmla="*/ 2147483647 w 218"/>
                  <a:gd name="T55" fmla="*/ 2147483647 h 618"/>
                  <a:gd name="T56" fmla="*/ 2147483647 w 218"/>
                  <a:gd name="T57" fmla="*/ 2147483647 h 618"/>
                  <a:gd name="T58" fmla="*/ 2147483647 w 218"/>
                  <a:gd name="T59" fmla="*/ 2147483647 h 618"/>
                  <a:gd name="T60" fmla="*/ 2147483647 w 218"/>
                  <a:gd name="T61" fmla="*/ 2147483647 h 618"/>
                  <a:gd name="T62" fmla="*/ 2147483647 w 218"/>
                  <a:gd name="T63" fmla="*/ 2147483647 h 618"/>
                  <a:gd name="T64" fmla="*/ 2147483647 w 218"/>
                  <a:gd name="T65" fmla="*/ 2147483647 h 618"/>
                  <a:gd name="T66" fmla="*/ 2147483647 w 218"/>
                  <a:gd name="T67" fmla="*/ 2147483647 h 618"/>
                  <a:gd name="T68" fmla="*/ 2147483647 w 218"/>
                  <a:gd name="T69" fmla="*/ 2147483647 h 618"/>
                  <a:gd name="T70" fmla="*/ 2147483647 w 218"/>
                  <a:gd name="T71" fmla="*/ 2147483647 h 618"/>
                  <a:gd name="T72" fmla="*/ 2147483647 w 218"/>
                  <a:gd name="T73" fmla="*/ 2147483647 h 618"/>
                  <a:gd name="T74" fmla="*/ 2147483647 w 218"/>
                  <a:gd name="T75" fmla="*/ 2147483647 h 618"/>
                  <a:gd name="T76" fmla="*/ 2147483647 w 218"/>
                  <a:gd name="T77" fmla="*/ 2147483647 h 618"/>
                  <a:gd name="T78" fmla="*/ 2147483647 w 218"/>
                  <a:gd name="T79" fmla="*/ 2147483647 h 618"/>
                  <a:gd name="T80" fmla="*/ 2147483647 w 218"/>
                  <a:gd name="T81" fmla="*/ 2147483647 h 618"/>
                  <a:gd name="T82" fmla="*/ 2147483647 w 218"/>
                  <a:gd name="T83" fmla="*/ 2147483647 h 618"/>
                  <a:gd name="T84" fmla="*/ 2147483647 w 218"/>
                  <a:gd name="T85" fmla="*/ 2147483647 h 6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
                  <a:gd name="T130" fmla="*/ 0 h 618"/>
                  <a:gd name="T131" fmla="*/ 218 w 218"/>
                  <a:gd name="T132" fmla="*/ 618 h 6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 h="618">
                    <a:moveTo>
                      <a:pt x="7" y="0"/>
                    </a:moveTo>
                    <a:lnTo>
                      <a:pt x="21" y="8"/>
                    </a:lnTo>
                    <a:lnTo>
                      <a:pt x="34" y="18"/>
                    </a:lnTo>
                    <a:lnTo>
                      <a:pt x="49" y="30"/>
                    </a:lnTo>
                    <a:lnTo>
                      <a:pt x="62" y="41"/>
                    </a:lnTo>
                    <a:lnTo>
                      <a:pt x="74" y="54"/>
                    </a:lnTo>
                    <a:lnTo>
                      <a:pt x="87" y="67"/>
                    </a:lnTo>
                    <a:lnTo>
                      <a:pt x="98" y="80"/>
                    </a:lnTo>
                    <a:lnTo>
                      <a:pt x="108" y="95"/>
                    </a:lnTo>
                    <a:lnTo>
                      <a:pt x="120" y="110"/>
                    </a:lnTo>
                    <a:lnTo>
                      <a:pt x="129" y="126"/>
                    </a:lnTo>
                    <a:lnTo>
                      <a:pt x="138" y="141"/>
                    </a:lnTo>
                    <a:lnTo>
                      <a:pt x="147" y="159"/>
                    </a:lnTo>
                    <a:lnTo>
                      <a:pt x="154" y="175"/>
                    </a:lnTo>
                    <a:lnTo>
                      <a:pt x="162" y="193"/>
                    </a:lnTo>
                    <a:lnTo>
                      <a:pt x="169" y="210"/>
                    </a:lnTo>
                    <a:lnTo>
                      <a:pt x="174" y="228"/>
                    </a:lnTo>
                    <a:lnTo>
                      <a:pt x="179" y="247"/>
                    </a:lnTo>
                    <a:lnTo>
                      <a:pt x="183" y="265"/>
                    </a:lnTo>
                    <a:lnTo>
                      <a:pt x="187" y="283"/>
                    </a:lnTo>
                    <a:lnTo>
                      <a:pt x="190" y="303"/>
                    </a:lnTo>
                    <a:lnTo>
                      <a:pt x="192" y="321"/>
                    </a:lnTo>
                    <a:lnTo>
                      <a:pt x="192" y="341"/>
                    </a:lnTo>
                    <a:lnTo>
                      <a:pt x="192" y="359"/>
                    </a:lnTo>
                    <a:lnTo>
                      <a:pt x="190" y="378"/>
                    </a:lnTo>
                    <a:lnTo>
                      <a:pt x="188" y="396"/>
                    </a:lnTo>
                    <a:lnTo>
                      <a:pt x="185" y="414"/>
                    </a:lnTo>
                    <a:lnTo>
                      <a:pt x="182" y="432"/>
                    </a:lnTo>
                    <a:lnTo>
                      <a:pt x="177" y="451"/>
                    </a:lnTo>
                    <a:lnTo>
                      <a:pt x="170" y="469"/>
                    </a:lnTo>
                    <a:lnTo>
                      <a:pt x="164" y="487"/>
                    </a:lnTo>
                    <a:lnTo>
                      <a:pt x="156" y="503"/>
                    </a:lnTo>
                    <a:lnTo>
                      <a:pt x="146" y="519"/>
                    </a:lnTo>
                    <a:lnTo>
                      <a:pt x="218" y="544"/>
                    </a:lnTo>
                    <a:lnTo>
                      <a:pt x="213" y="544"/>
                    </a:lnTo>
                    <a:lnTo>
                      <a:pt x="208" y="546"/>
                    </a:lnTo>
                    <a:lnTo>
                      <a:pt x="203" y="546"/>
                    </a:lnTo>
                    <a:lnTo>
                      <a:pt x="198" y="547"/>
                    </a:lnTo>
                    <a:lnTo>
                      <a:pt x="193" y="549"/>
                    </a:lnTo>
                    <a:lnTo>
                      <a:pt x="188" y="549"/>
                    </a:lnTo>
                    <a:lnTo>
                      <a:pt x="183" y="550"/>
                    </a:lnTo>
                    <a:lnTo>
                      <a:pt x="179" y="552"/>
                    </a:lnTo>
                    <a:lnTo>
                      <a:pt x="174" y="554"/>
                    </a:lnTo>
                    <a:lnTo>
                      <a:pt x="167" y="555"/>
                    </a:lnTo>
                    <a:lnTo>
                      <a:pt x="162" y="557"/>
                    </a:lnTo>
                    <a:lnTo>
                      <a:pt x="157" y="559"/>
                    </a:lnTo>
                    <a:lnTo>
                      <a:pt x="151" y="560"/>
                    </a:lnTo>
                    <a:lnTo>
                      <a:pt x="146" y="562"/>
                    </a:lnTo>
                    <a:lnTo>
                      <a:pt x="139" y="564"/>
                    </a:lnTo>
                    <a:lnTo>
                      <a:pt x="134" y="567"/>
                    </a:lnTo>
                    <a:lnTo>
                      <a:pt x="129" y="568"/>
                    </a:lnTo>
                    <a:lnTo>
                      <a:pt x="123" y="570"/>
                    </a:lnTo>
                    <a:lnTo>
                      <a:pt x="118" y="573"/>
                    </a:lnTo>
                    <a:lnTo>
                      <a:pt x="111" y="577"/>
                    </a:lnTo>
                    <a:lnTo>
                      <a:pt x="106" y="578"/>
                    </a:lnTo>
                    <a:lnTo>
                      <a:pt x="100" y="582"/>
                    </a:lnTo>
                    <a:lnTo>
                      <a:pt x="95" y="585"/>
                    </a:lnTo>
                    <a:lnTo>
                      <a:pt x="88" y="588"/>
                    </a:lnTo>
                    <a:lnTo>
                      <a:pt x="84" y="591"/>
                    </a:lnTo>
                    <a:lnTo>
                      <a:pt x="79" y="595"/>
                    </a:lnTo>
                    <a:lnTo>
                      <a:pt x="72" y="598"/>
                    </a:lnTo>
                    <a:lnTo>
                      <a:pt x="67" y="601"/>
                    </a:lnTo>
                    <a:lnTo>
                      <a:pt x="61" y="606"/>
                    </a:lnTo>
                    <a:lnTo>
                      <a:pt x="56" y="609"/>
                    </a:lnTo>
                    <a:lnTo>
                      <a:pt x="51" y="614"/>
                    </a:lnTo>
                    <a:lnTo>
                      <a:pt x="46" y="618"/>
                    </a:lnTo>
                    <a:lnTo>
                      <a:pt x="46" y="613"/>
                    </a:lnTo>
                    <a:lnTo>
                      <a:pt x="48" y="606"/>
                    </a:lnTo>
                    <a:lnTo>
                      <a:pt x="48" y="600"/>
                    </a:lnTo>
                    <a:lnTo>
                      <a:pt x="48" y="595"/>
                    </a:lnTo>
                    <a:lnTo>
                      <a:pt x="48" y="588"/>
                    </a:lnTo>
                    <a:lnTo>
                      <a:pt x="48" y="583"/>
                    </a:lnTo>
                    <a:lnTo>
                      <a:pt x="48" y="577"/>
                    </a:lnTo>
                    <a:lnTo>
                      <a:pt x="48" y="572"/>
                    </a:lnTo>
                    <a:lnTo>
                      <a:pt x="48" y="567"/>
                    </a:lnTo>
                    <a:lnTo>
                      <a:pt x="46" y="562"/>
                    </a:lnTo>
                    <a:lnTo>
                      <a:pt x="46" y="555"/>
                    </a:lnTo>
                    <a:lnTo>
                      <a:pt x="44" y="550"/>
                    </a:lnTo>
                    <a:lnTo>
                      <a:pt x="43" y="546"/>
                    </a:lnTo>
                    <a:lnTo>
                      <a:pt x="41" y="541"/>
                    </a:lnTo>
                    <a:lnTo>
                      <a:pt x="41" y="536"/>
                    </a:lnTo>
                    <a:lnTo>
                      <a:pt x="39" y="531"/>
                    </a:lnTo>
                    <a:lnTo>
                      <a:pt x="38" y="526"/>
                    </a:lnTo>
                    <a:lnTo>
                      <a:pt x="34" y="521"/>
                    </a:lnTo>
                    <a:lnTo>
                      <a:pt x="33" y="516"/>
                    </a:lnTo>
                    <a:lnTo>
                      <a:pt x="31" y="513"/>
                    </a:lnTo>
                    <a:lnTo>
                      <a:pt x="30" y="508"/>
                    </a:lnTo>
                    <a:lnTo>
                      <a:pt x="26" y="503"/>
                    </a:lnTo>
                    <a:lnTo>
                      <a:pt x="25" y="500"/>
                    </a:lnTo>
                    <a:lnTo>
                      <a:pt x="21" y="495"/>
                    </a:lnTo>
                    <a:lnTo>
                      <a:pt x="20" y="490"/>
                    </a:lnTo>
                    <a:lnTo>
                      <a:pt x="16" y="487"/>
                    </a:lnTo>
                    <a:lnTo>
                      <a:pt x="15" y="482"/>
                    </a:lnTo>
                    <a:lnTo>
                      <a:pt x="12" y="478"/>
                    </a:lnTo>
                    <a:lnTo>
                      <a:pt x="8" y="473"/>
                    </a:lnTo>
                    <a:lnTo>
                      <a:pt x="5" y="470"/>
                    </a:lnTo>
                    <a:lnTo>
                      <a:pt x="3" y="467"/>
                    </a:lnTo>
                    <a:lnTo>
                      <a:pt x="0" y="464"/>
                    </a:lnTo>
                    <a:lnTo>
                      <a:pt x="74" y="495"/>
                    </a:lnTo>
                    <a:lnTo>
                      <a:pt x="82" y="480"/>
                    </a:lnTo>
                    <a:lnTo>
                      <a:pt x="88" y="464"/>
                    </a:lnTo>
                    <a:lnTo>
                      <a:pt x="95" y="447"/>
                    </a:lnTo>
                    <a:lnTo>
                      <a:pt x="102" y="432"/>
                    </a:lnTo>
                    <a:lnTo>
                      <a:pt x="106" y="416"/>
                    </a:lnTo>
                    <a:lnTo>
                      <a:pt x="111" y="400"/>
                    </a:lnTo>
                    <a:lnTo>
                      <a:pt x="115" y="383"/>
                    </a:lnTo>
                    <a:lnTo>
                      <a:pt x="118" y="367"/>
                    </a:lnTo>
                    <a:lnTo>
                      <a:pt x="121" y="352"/>
                    </a:lnTo>
                    <a:lnTo>
                      <a:pt x="123" y="336"/>
                    </a:lnTo>
                    <a:lnTo>
                      <a:pt x="125" y="319"/>
                    </a:lnTo>
                    <a:lnTo>
                      <a:pt x="126" y="303"/>
                    </a:lnTo>
                    <a:lnTo>
                      <a:pt x="126" y="287"/>
                    </a:lnTo>
                    <a:lnTo>
                      <a:pt x="125" y="270"/>
                    </a:lnTo>
                    <a:lnTo>
                      <a:pt x="125" y="256"/>
                    </a:lnTo>
                    <a:lnTo>
                      <a:pt x="123" y="239"/>
                    </a:lnTo>
                    <a:lnTo>
                      <a:pt x="120" y="223"/>
                    </a:lnTo>
                    <a:lnTo>
                      <a:pt x="116" y="208"/>
                    </a:lnTo>
                    <a:lnTo>
                      <a:pt x="113" y="192"/>
                    </a:lnTo>
                    <a:lnTo>
                      <a:pt x="108" y="177"/>
                    </a:lnTo>
                    <a:lnTo>
                      <a:pt x="103" y="161"/>
                    </a:lnTo>
                    <a:lnTo>
                      <a:pt x="98" y="146"/>
                    </a:lnTo>
                    <a:lnTo>
                      <a:pt x="92" y="130"/>
                    </a:lnTo>
                    <a:lnTo>
                      <a:pt x="85" y="115"/>
                    </a:lnTo>
                    <a:lnTo>
                      <a:pt x="77" y="100"/>
                    </a:lnTo>
                    <a:lnTo>
                      <a:pt x="69" y="85"/>
                    </a:lnTo>
                    <a:lnTo>
                      <a:pt x="61" y="71"/>
                    </a:lnTo>
                    <a:lnTo>
                      <a:pt x="51" y="56"/>
                    </a:lnTo>
                    <a:lnTo>
                      <a:pt x="41" y="41"/>
                    </a:lnTo>
                    <a:lnTo>
                      <a:pt x="30" y="28"/>
                    </a:lnTo>
                    <a:lnTo>
                      <a:pt x="18" y="13"/>
                    </a:lnTo>
                    <a:lnTo>
                      <a:pt x="7" y="0"/>
                    </a:lnTo>
                    <a:close/>
                  </a:path>
                </a:pathLst>
              </a:custGeom>
              <a:solidFill>
                <a:srgbClr val="808080"/>
              </a:solidFill>
              <a:ln w="9525">
                <a:noFill/>
                <a:round/>
                <a:headEnd/>
                <a:tailEnd/>
              </a:ln>
            </p:spPr>
            <p:txBody>
              <a:bodyPr lIns="81226" tIns="40613" rIns="81226" bIns="40613"/>
              <a:lstStyle/>
              <a:p>
                <a:endParaRPr lang="en-US"/>
              </a:p>
            </p:txBody>
          </p:sp>
          <p:sp>
            <p:nvSpPr>
              <p:cNvPr id="17" name="Freeform 10"/>
              <p:cNvSpPr>
                <a:spLocks/>
              </p:cNvSpPr>
              <p:nvPr/>
            </p:nvSpPr>
            <p:spPr bwMode="gray">
              <a:xfrm>
                <a:off x="5208588" y="3221038"/>
                <a:ext cx="506412" cy="684212"/>
              </a:xfrm>
              <a:custGeom>
                <a:avLst/>
                <a:gdLst>
                  <a:gd name="T0" fmla="*/ 2147483647 w 218"/>
                  <a:gd name="T1" fmla="*/ 2147483647 h 619"/>
                  <a:gd name="T2" fmla="*/ 2147483647 w 218"/>
                  <a:gd name="T3" fmla="*/ 2147483647 h 619"/>
                  <a:gd name="T4" fmla="*/ 2147483647 w 218"/>
                  <a:gd name="T5" fmla="*/ 2147483647 h 619"/>
                  <a:gd name="T6" fmla="*/ 2147483647 w 218"/>
                  <a:gd name="T7" fmla="*/ 2147483647 h 619"/>
                  <a:gd name="T8" fmla="*/ 2147483647 w 218"/>
                  <a:gd name="T9" fmla="*/ 2147483647 h 619"/>
                  <a:gd name="T10" fmla="*/ 2147483647 w 218"/>
                  <a:gd name="T11" fmla="*/ 2147483647 h 619"/>
                  <a:gd name="T12" fmla="*/ 2147483647 w 218"/>
                  <a:gd name="T13" fmla="*/ 2147483647 h 619"/>
                  <a:gd name="T14" fmla="*/ 2147483647 w 218"/>
                  <a:gd name="T15" fmla="*/ 2147483647 h 619"/>
                  <a:gd name="T16" fmla="*/ 2147483647 w 218"/>
                  <a:gd name="T17" fmla="*/ 2147483647 h 619"/>
                  <a:gd name="T18" fmla="*/ 2147483647 w 218"/>
                  <a:gd name="T19" fmla="*/ 2147483647 h 619"/>
                  <a:gd name="T20" fmla="*/ 2147483647 w 218"/>
                  <a:gd name="T21" fmla="*/ 2147483647 h 619"/>
                  <a:gd name="T22" fmla="*/ 2147483647 w 218"/>
                  <a:gd name="T23" fmla="*/ 2147483647 h 619"/>
                  <a:gd name="T24" fmla="*/ 2147483647 w 218"/>
                  <a:gd name="T25" fmla="*/ 2147483647 h 619"/>
                  <a:gd name="T26" fmla="*/ 2147483647 w 218"/>
                  <a:gd name="T27" fmla="*/ 2147483647 h 619"/>
                  <a:gd name="T28" fmla="*/ 2147483647 w 218"/>
                  <a:gd name="T29" fmla="*/ 2147483647 h 619"/>
                  <a:gd name="T30" fmla="*/ 2147483647 w 218"/>
                  <a:gd name="T31" fmla="*/ 2147483647 h 619"/>
                  <a:gd name="T32" fmla="*/ 2147483647 w 218"/>
                  <a:gd name="T33" fmla="*/ 2147483647 h 619"/>
                  <a:gd name="T34" fmla="*/ 2147483647 w 218"/>
                  <a:gd name="T35" fmla="*/ 2147483647 h 619"/>
                  <a:gd name="T36" fmla="*/ 2147483647 w 218"/>
                  <a:gd name="T37" fmla="*/ 2147483647 h 619"/>
                  <a:gd name="T38" fmla="*/ 2147483647 w 218"/>
                  <a:gd name="T39" fmla="*/ 2147483647 h 619"/>
                  <a:gd name="T40" fmla="*/ 2147483647 w 218"/>
                  <a:gd name="T41" fmla="*/ 2147483647 h 619"/>
                  <a:gd name="T42" fmla="*/ 2147483647 w 218"/>
                  <a:gd name="T43" fmla="*/ 2147483647 h 619"/>
                  <a:gd name="T44" fmla="*/ 2147483647 w 218"/>
                  <a:gd name="T45" fmla="*/ 2147483647 h 619"/>
                  <a:gd name="T46" fmla="*/ 2147483647 w 218"/>
                  <a:gd name="T47" fmla="*/ 2147483647 h 619"/>
                  <a:gd name="T48" fmla="*/ 2147483647 w 218"/>
                  <a:gd name="T49" fmla="*/ 2147483647 h 619"/>
                  <a:gd name="T50" fmla="*/ 2147483647 w 218"/>
                  <a:gd name="T51" fmla="*/ 2147483647 h 619"/>
                  <a:gd name="T52" fmla="*/ 2147483647 w 218"/>
                  <a:gd name="T53" fmla="*/ 2147483647 h 619"/>
                  <a:gd name="T54" fmla="*/ 2147483647 w 218"/>
                  <a:gd name="T55" fmla="*/ 2147483647 h 619"/>
                  <a:gd name="T56" fmla="*/ 2147483647 w 218"/>
                  <a:gd name="T57" fmla="*/ 2147483647 h 619"/>
                  <a:gd name="T58" fmla="*/ 2147483647 w 218"/>
                  <a:gd name="T59" fmla="*/ 2147483647 h 619"/>
                  <a:gd name="T60" fmla="*/ 2147483647 w 218"/>
                  <a:gd name="T61" fmla="*/ 2147483647 h 619"/>
                  <a:gd name="T62" fmla="*/ 2147483647 w 218"/>
                  <a:gd name="T63" fmla="*/ 2147483647 h 619"/>
                  <a:gd name="T64" fmla="*/ 2147483647 w 218"/>
                  <a:gd name="T65" fmla="*/ 2147483647 h 619"/>
                  <a:gd name="T66" fmla="*/ 2147483647 w 218"/>
                  <a:gd name="T67" fmla="*/ 2147483647 h 619"/>
                  <a:gd name="T68" fmla="*/ 2147483647 w 218"/>
                  <a:gd name="T69" fmla="*/ 2147483647 h 619"/>
                  <a:gd name="T70" fmla="*/ 2147483647 w 218"/>
                  <a:gd name="T71" fmla="*/ 2147483647 h 619"/>
                  <a:gd name="T72" fmla="*/ 2147483647 w 218"/>
                  <a:gd name="T73" fmla="*/ 2147483647 h 619"/>
                  <a:gd name="T74" fmla="*/ 2147483647 w 218"/>
                  <a:gd name="T75" fmla="*/ 2147483647 h 619"/>
                  <a:gd name="T76" fmla="*/ 2147483647 w 218"/>
                  <a:gd name="T77" fmla="*/ 2147483647 h 619"/>
                  <a:gd name="T78" fmla="*/ 2147483647 w 218"/>
                  <a:gd name="T79" fmla="*/ 2147483647 h 619"/>
                  <a:gd name="T80" fmla="*/ 2147483647 w 218"/>
                  <a:gd name="T81" fmla="*/ 2147483647 h 619"/>
                  <a:gd name="T82" fmla="*/ 2147483647 w 218"/>
                  <a:gd name="T83" fmla="*/ 2147483647 h 619"/>
                  <a:gd name="T84" fmla="*/ 2147483647 w 218"/>
                  <a:gd name="T85" fmla="*/ 2147483647 h 61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
                  <a:gd name="T130" fmla="*/ 0 h 619"/>
                  <a:gd name="T131" fmla="*/ 218 w 218"/>
                  <a:gd name="T132" fmla="*/ 619 h 61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 h="619">
                    <a:moveTo>
                      <a:pt x="7" y="0"/>
                    </a:moveTo>
                    <a:lnTo>
                      <a:pt x="22" y="10"/>
                    </a:lnTo>
                    <a:lnTo>
                      <a:pt x="36" y="20"/>
                    </a:lnTo>
                    <a:lnTo>
                      <a:pt x="49" y="31"/>
                    </a:lnTo>
                    <a:lnTo>
                      <a:pt x="63" y="43"/>
                    </a:lnTo>
                    <a:lnTo>
                      <a:pt x="76" y="54"/>
                    </a:lnTo>
                    <a:lnTo>
                      <a:pt x="87" y="67"/>
                    </a:lnTo>
                    <a:lnTo>
                      <a:pt x="99" y="82"/>
                    </a:lnTo>
                    <a:lnTo>
                      <a:pt x="110" y="97"/>
                    </a:lnTo>
                    <a:lnTo>
                      <a:pt x="120" y="112"/>
                    </a:lnTo>
                    <a:lnTo>
                      <a:pt x="130" y="126"/>
                    </a:lnTo>
                    <a:lnTo>
                      <a:pt x="140" y="143"/>
                    </a:lnTo>
                    <a:lnTo>
                      <a:pt x="148" y="159"/>
                    </a:lnTo>
                    <a:lnTo>
                      <a:pt x="156" y="177"/>
                    </a:lnTo>
                    <a:lnTo>
                      <a:pt x="162" y="193"/>
                    </a:lnTo>
                    <a:lnTo>
                      <a:pt x="169" y="211"/>
                    </a:lnTo>
                    <a:lnTo>
                      <a:pt x="176" y="230"/>
                    </a:lnTo>
                    <a:lnTo>
                      <a:pt x="180" y="248"/>
                    </a:lnTo>
                    <a:lnTo>
                      <a:pt x="184" y="267"/>
                    </a:lnTo>
                    <a:lnTo>
                      <a:pt x="187" y="285"/>
                    </a:lnTo>
                    <a:lnTo>
                      <a:pt x="190" y="303"/>
                    </a:lnTo>
                    <a:lnTo>
                      <a:pt x="192" y="323"/>
                    </a:lnTo>
                    <a:lnTo>
                      <a:pt x="192" y="341"/>
                    </a:lnTo>
                    <a:lnTo>
                      <a:pt x="192" y="361"/>
                    </a:lnTo>
                    <a:lnTo>
                      <a:pt x="192" y="379"/>
                    </a:lnTo>
                    <a:lnTo>
                      <a:pt x="189" y="398"/>
                    </a:lnTo>
                    <a:lnTo>
                      <a:pt x="187" y="416"/>
                    </a:lnTo>
                    <a:lnTo>
                      <a:pt x="182" y="434"/>
                    </a:lnTo>
                    <a:lnTo>
                      <a:pt x="177" y="452"/>
                    </a:lnTo>
                    <a:lnTo>
                      <a:pt x="171" y="470"/>
                    </a:lnTo>
                    <a:lnTo>
                      <a:pt x="164" y="487"/>
                    </a:lnTo>
                    <a:lnTo>
                      <a:pt x="156" y="505"/>
                    </a:lnTo>
                    <a:lnTo>
                      <a:pt x="146" y="521"/>
                    </a:lnTo>
                    <a:lnTo>
                      <a:pt x="218" y="546"/>
                    </a:lnTo>
                    <a:lnTo>
                      <a:pt x="213" y="546"/>
                    </a:lnTo>
                    <a:lnTo>
                      <a:pt x="210" y="547"/>
                    </a:lnTo>
                    <a:lnTo>
                      <a:pt x="205" y="547"/>
                    </a:lnTo>
                    <a:lnTo>
                      <a:pt x="200" y="549"/>
                    </a:lnTo>
                    <a:lnTo>
                      <a:pt x="195" y="549"/>
                    </a:lnTo>
                    <a:lnTo>
                      <a:pt x="189" y="551"/>
                    </a:lnTo>
                    <a:lnTo>
                      <a:pt x="184" y="552"/>
                    </a:lnTo>
                    <a:lnTo>
                      <a:pt x="179" y="554"/>
                    </a:lnTo>
                    <a:lnTo>
                      <a:pt x="174" y="555"/>
                    </a:lnTo>
                    <a:lnTo>
                      <a:pt x="169" y="555"/>
                    </a:lnTo>
                    <a:lnTo>
                      <a:pt x="162" y="557"/>
                    </a:lnTo>
                    <a:lnTo>
                      <a:pt x="158" y="560"/>
                    </a:lnTo>
                    <a:lnTo>
                      <a:pt x="153" y="562"/>
                    </a:lnTo>
                    <a:lnTo>
                      <a:pt x="146" y="564"/>
                    </a:lnTo>
                    <a:lnTo>
                      <a:pt x="141" y="565"/>
                    </a:lnTo>
                    <a:lnTo>
                      <a:pt x="135" y="567"/>
                    </a:lnTo>
                    <a:lnTo>
                      <a:pt x="130" y="570"/>
                    </a:lnTo>
                    <a:lnTo>
                      <a:pt x="123" y="572"/>
                    </a:lnTo>
                    <a:lnTo>
                      <a:pt x="118" y="575"/>
                    </a:lnTo>
                    <a:lnTo>
                      <a:pt x="112" y="577"/>
                    </a:lnTo>
                    <a:lnTo>
                      <a:pt x="107" y="580"/>
                    </a:lnTo>
                    <a:lnTo>
                      <a:pt x="102" y="583"/>
                    </a:lnTo>
                    <a:lnTo>
                      <a:pt x="95" y="587"/>
                    </a:lnTo>
                    <a:lnTo>
                      <a:pt x="90" y="590"/>
                    </a:lnTo>
                    <a:lnTo>
                      <a:pt x="84" y="593"/>
                    </a:lnTo>
                    <a:lnTo>
                      <a:pt x="79" y="596"/>
                    </a:lnTo>
                    <a:lnTo>
                      <a:pt x="72" y="600"/>
                    </a:lnTo>
                    <a:lnTo>
                      <a:pt x="67" y="603"/>
                    </a:lnTo>
                    <a:lnTo>
                      <a:pt x="63" y="606"/>
                    </a:lnTo>
                    <a:lnTo>
                      <a:pt x="56" y="611"/>
                    </a:lnTo>
                    <a:lnTo>
                      <a:pt x="51" y="614"/>
                    </a:lnTo>
                    <a:lnTo>
                      <a:pt x="46" y="619"/>
                    </a:lnTo>
                    <a:lnTo>
                      <a:pt x="46" y="613"/>
                    </a:lnTo>
                    <a:lnTo>
                      <a:pt x="48" y="608"/>
                    </a:lnTo>
                    <a:lnTo>
                      <a:pt x="48" y="601"/>
                    </a:lnTo>
                    <a:lnTo>
                      <a:pt x="48" y="596"/>
                    </a:lnTo>
                    <a:lnTo>
                      <a:pt x="49" y="590"/>
                    </a:lnTo>
                    <a:lnTo>
                      <a:pt x="49" y="585"/>
                    </a:lnTo>
                    <a:lnTo>
                      <a:pt x="48" y="578"/>
                    </a:lnTo>
                    <a:lnTo>
                      <a:pt x="48" y="573"/>
                    </a:lnTo>
                    <a:lnTo>
                      <a:pt x="48" y="569"/>
                    </a:lnTo>
                    <a:lnTo>
                      <a:pt x="46" y="562"/>
                    </a:lnTo>
                    <a:lnTo>
                      <a:pt x="46" y="557"/>
                    </a:lnTo>
                    <a:lnTo>
                      <a:pt x="45" y="552"/>
                    </a:lnTo>
                    <a:lnTo>
                      <a:pt x="45" y="547"/>
                    </a:lnTo>
                    <a:lnTo>
                      <a:pt x="43" y="542"/>
                    </a:lnTo>
                    <a:lnTo>
                      <a:pt x="41" y="537"/>
                    </a:lnTo>
                    <a:lnTo>
                      <a:pt x="40" y="532"/>
                    </a:lnTo>
                    <a:lnTo>
                      <a:pt x="38" y="528"/>
                    </a:lnTo>
                    <a:lnTo>
                      <a:pt x="36" y="523"/>
                    </a:lnTo>
                    <a:lnTo>
                      <a:pt x="35" y="518"/>
                    </a:lnTo>
                    <a:lnTo>
                      <a:pt x="31" y="513"/>
                    </a:lnTo>
                    <a:lnTo>
                      <a:pt x="30" y="510"/>
                    </a:lnTo>
                    <a:lnTo>
                      <a:pt x="28" y="505"/>
                    </a:lnTo>
                    <a:lnTo>
                      <a:pt x="25" y="500"/>
                    </a:lnTo>
                    <a:lnTo>
                      <a:pt x="23" y="496"/>
                    </a:lnTo>
                    <a:lnTo>
                      <a:pt x="20" y="492"/>
                    </a:lnTo>
                    <a:lnTo>
                      <a:pt x="17" y="488"/>
                    </a:lnTo>
                    <a:lnTo>
                      <a:pt x="15" y="483"/>
                    </a:lnTo>
                    <a:lnTo>
                      <a:pt x="12" y="480"/>
                    </a:lnTo>
                    <a:lnTo>
                      <a:pt x="9" y="475"/>
                    </a:lnTo>
                    <a:lnTo>
                      <a:pt x="7" y="472"/>
                    </a:lnTo>
                    <a:lnTo>
                      <a:pt x="4" y="469"/>
                    </a:lnTo>
                    <a:lnTo>
                      <a:pt x="0" y="464"/>
                    </a:lnTo>
                    <a:lnTo>
                      <a:pt x="74" y="496"/>
                    </a:lnTo>
                    <a:lnTo>
                      <a:pt x="82" y="482"/>
                    </a:lnTo>
                    <a:lnTo>
                      <a:pt x="89" y="465"/>
                    </a:lnTo>
                    <a:lnTo>
                      <a:pt x="95" y="449"/>
                    </a:lnTo>
                    <a:lnTo>
                      <a:pt x="102" y="433"/>
                    </a:lnTo>
                    <a:lnTo>
                      <a:pt x="107" y="418"/>
                    </a:lnTo>
                    <a:lnTo>
                      <a:pt x="112" y="401"/>
                    </a:lnTo>
                    <a:lnTo>
                      <a:pt x="115" y="385"/>
                    </a:lnTo>
                    <a:lnTo>
                      <a:pt x="120" y="369"/>
                    </a:lnTo>
                    <a:lnTo>
                      <a:pt x="121" y="352"/>
                    </a:lnTo>
                    <a:lnTo>
                      <a:pt x="123" y="336"/>
                    </a:lnTo>
                    <a:lnTo>
                      <a:pt x="125" y="321"/>
                    </a:lnTo>
                    <a:lnTo>
                      <a:pt x="126" y="305"/>
                    </a:lnTo>
                    <a:lnTo>
                      <a:pt x="126" y="288"/>
                    </a:lnTo>
                    <a:lnTo>
                      <a:pt x="126" y="272"/>
                    </a:lnTo>
                    <a:lnTo>
                      <a:pt x="125" y="256"/>
                    </a:lnTo>
                    <a:lnTo>
                      <a:pt x="123" y="241"/>
                    </a:lnTo>
                    <a:lnTo>
                      <a:pt x="121" y="225"/>
                    </a:lnTo>
                    <a:lnTo>
                      <a:pt x="118" y="208"/>
                    </a:lnTo>
                    <a:lnTo>
                      <a:pt x="113" y="193"/>
                    </a:lnTo>
                    <a:lnTo>
                      <a:pt x="110" y="177"/>
                    </a:lnTo>
                    <a:lnTo>
                      <a:pt x="105" y="162"/>
                    </a:lnTo>
                    <a:lnTo>
                      <a:pt x="99" y="146"/>
                    </a:lnTo>
                    <a:lnTo>
                      <a:pt x="94" y="131"/>
                    </a:lnTo>
                    <a:lnTo>
                      <a:pt x="85" y="116"/>
                    </a:lnTo>
                    <a:lnTo>
                      <a:pt x="79" y="102"/>
                    </a:lnTo>
                    <a:lnTo>
                      <a:pt x="71" y="87"/>
                    </a:lnTo>
                    <a:lnTo>
                      <a:pt x="61" y="72"/>
                    </a:lnTo>
                    <a:lnTo>
                      <a:pt x="53" y="58"/>
                    </a:lnTo>
                    <a:lnTo>
                      <a:pt x="41" y="43"/>
                    </a:lnTo>
                    <a:lnTo>
                      <a:pt x="31" y="28"/>
                    </a:lnTo>
                    <a:lnTo>
                      <a:pt x="20" y="15"/>
                    </a:lnTo>
                    <a:lnTo>
                      <a:pt x="7" y="0"/>
                    </a:lnTo>
                    <a:close/>
                  </a:path>
                </a:pathLst>
              </a:custGeom>
              <a:solidFill>
                <a:srgbClr val="808080"/>
              </a:solidFill>
              <a:ln w="9525">
                <a:noFill/>
                <a:round/>
                <a:headEnd/>
                <a:tailEnd/>
              </a:ln>
            </p:spPr>
            <p:txBody>
              <a:bodyPr lIns="81226" tIns="40613" rIns="81226" bIns="40613"/>
              <a:lstStyle/>
              <a:p>
                <a:endParaRPr lang="en-US"/>
              </a:p>
            </p:txBody>
          </p:sp>
          <p:sp>
            <p:nvSpPr>
              <p:cNvPr id="18" name="Freeform 11"/>
              <p:cNvSpPr>
                <a:spLocks/>
              </p:cNvSpPr>
              <p:nvPr/>
            </p:nvSpPr>
            <p:spPr bwMode="gray">
              <a:xfrm>
                <a:off x="3313113" y="3290888"/>
                <a:ext cx="420687" cy="682625"/>
              </a:xfrm>
              <a:custGeom>
                <a:avLst/>
                <a:gdLst>
                  <a:gd name="T0" fmla="*/ 2147483647 w 218"/>
                  <a:gd name="T1" fmla="*/ 2147483647 h 618"/>
                  <a:gd name="T2" fmla="*/ 2147483647 w 218"/>
                  <a:gd name="T3" fmla="*/ 2147483647 h 618"/>
                  <a:gd name="T4" fmla="*/ 2147483647 w 218"/>
                  <a:gd name="T5" fmla="*/ 2147483647 h 618"/>
                  <a:gd name="T6" fmla="*/ 2147483647 w 218"/>
                  <a:gd name="T7" fmla="*/ 2147483647 h 618"/>
                  <a:gd name="T8" fmla="*/ 2147483647 w 218"/>
                  <a:gd name="T9" fmla="*/ 2147483647 h 618"/>
                  <a:gd name="T10" fmla="*/ 2147483647 w 218"/>
                  <a:gd name="T11" fmla="*/ 2147483647 h 618"/>
                  <a:gd name="T12" fmla="*/ 2147483647 w 218"/>
                  <a:gd name="T13" fmla="*/ 2147483647 h 618"/>
                  <a:gd name="T14" fmla="*/ 2147483647 w 218"/>
                  <a:gd name="T15" fmla="*/ 2147483647 h 618"/>
                  <a:gd name="T16" fmla="*/ 2147483647 w 218"/>
                  <a:gd name="T17" fmla="*/ 2147483647 h 618"/>
                  <a:gd name="T18" fmla="*/ 2147483647 w 218"/>
                  <a:gd name="T19" fmla="*/ 2147483647 h 618"/>
                  <a:gd name="T20" fmla="*/ 2147483647 w 218"/>
                  <a:gd name="T21" fmla="*/ 2147483647 h 618"/>
                  <a:gd name="T22" fmla="*/ 2147483647 w 218"/>
                  <a:gd name="T23" fmla="*/ 2147483647 h 618"/>
                  <a:gd name="T24" fmla="*/ 2147483647 w 218"/>
                  <a:gd name="T25" fmla="*/ 2147483647 h 618"/>
                  <a:gd name="T26" fmla="*/ 2147483647 w 218"/>
                  <a:gd name="T27" fmla="*/ 2147483647 h 618"/>
                  <a:gd name="T28" fmla="*/ 2147483647 w 218"/>
                  <a:gd name="T29" fmla="*/ 2147483647 h 618"/>
                  <a:gd name="T30" fmla="*/ 2147483647 w 218"/>
                  <a:gd name="T31" fmla="*/ 2147483647 h 618"/>
                  <a:gd name="T32" fmla="*/ 2147483647 w 218"/>
                  <a:gd name="T33" fmla="*/ 2147483647 h 618"/>
                  <a:gd name="T34" fmla="*/ 2147483647 w 218"/>
                  <a:gd name="T35" fmla="*/ 2147483647 h 618"/>
                  <a:gd name="T36" fmla="*/ 2147483647 w 218"/>
                  <a:gd name="T37" fmla="*/ 2147483647 h 618"/>
                  <a:gd name="T38" fmla="*/ 2147483647 w 218"/>
                  <a:gd name="T39" fmla="*/ 2147483647 h 618"/>
                  <a:gd name="T40" fmla="*/ 2147483647 w 218"/>
                  <a:gd name="T41" fmla="*/ 2147483647 h 618"/>
                  <a:gd name="T42" fmla="*/ 2147483647 w 218"/>
                  <a:gd name="T43" fmla="*/ 0 h 618"/>
                  <a:gd name="T44" fmla="*/ 2147483647 w 218"/>
                  <a:gd name="T45" fmla="*/ 2147483647 h 618"/>
                  <a:gd name="T46" fmla="*/ 2147483647 w 218"/>
                  <a:gd name="T47" fmla="*/ 2147483647 h 618"/>
                  <a:gd name="T48" fmla="*/ 2147483647 w 218"/>
                  <a:gd name="T49" fmla="*/ 2147483647 h 618"/>
                  <a:gd name="T50" fmla="*/ 2147483647 w 218"/>
                  <a:gd name="T51" fmla="*/ 2147483647 h 618"/>
                  <a:gd name="T52" fmla="*/ 2147483647 w 218"/>
                  <a:gd name="T53" fmla="*/ 2147483647 h 618"/>
                  <a:gd name="T54" fmla="*/ 2147483647 w 218"/>
                  <a:gd name="T55" fmla="*/ 2147483647 h 618"/>
                  <a:gd name="T56" fmla="*/ 2147483647 w 218"/>
                  <a:gd name="T57" fmla="*/ 2147483647 h 618"/>
                  <a:gd name="T58" fmla="*/ 2147483647 w 218"/>
                  <a:gd name="T59" fmla="*/ 2147483647 h 618"/>
                  <a:gd name="T60" fmla="*/ 2147483647 w 218"/>
                  <a:gd name="T61" fmla="*/ 2147483647 h 618"/>
                  <a:gd name="T62" fmla="*/ 2147483647 w 218"/>
                  <a:gd name="T63" fmla="*/ 2147483647 h 618"/>
                  <a:gd name="T64" fmla="*/ 2147483647 w 218"/>
                  <a:gd name="T65" fmla="*/ 2147483647 h 618"/>
                  <a:gd name="T66" fmla="*/ 2147483647 w 218"/>
                  <a:gd name="T67" fmla="*/ 2147483647 h 618"/>
                  <a:gd name="T68" fmla="*/ 2147483647 w 218"/>
                  <a:gd name="T69" fmla="*/ 2147483647 h 618"/>
                  <a:gd name="T70" fmla="*/ 2147483647 w 218"/>
                  <a:gd name="T71" fmla="*/ 2147483647 h 618"/>
                  <a:gd name="T72" fmla="*/ 2147483647 w 218"/>
                  <a:gd name="T73" fmla="*/ 2147483647 h 618"/>
                  <a:gd name="T74" fmla="*/ 2147483647 w 218"/>
                  <a:gd name="T75" fmla="*/ 2147483647 h 618"/>
                  <a:gd name="T76" fmla="*/ 2147483647 w 218"/>
                  <a:gd name="T77" fmla="*/ 2147483647 h 618"/>
                  <a:gd name="T78" fmla="*/ 2147483647 w 218"/>
                  <a:gd name="T79" fmla="*/ 2147483647 h 618"/>
                  <a:gd name="T80" fmla="*/ 2147483647 w 218"/>
                  <a:gd name="T81" fmla="*/ 2147483647 h 618"/>
                  <a:gd name="T82" fmla="*/ 2147483647 w 218"/>
                  <a:gd name="T83" fmla="*/ 2147483647 h 618"/>
                  <a:gd name="T84" fmla="*/ 2147483647 w 218"/>
                  <a:gd name="T85" fmla="*/ 2147483647 h 6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
                  <a:gd name="T130" fmla="*/ 0 h 618"/>
                  <a:gd name="T131" fmla="*/ 218 w 218"/>
                  <a:gd name="T132" fmla="*/ 618 h 6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 h="618">
                    <a:moveTo>
                      <a:pt x="210" y="618"/>
                    </a:moveTo>
                    <a:lnTo>
                      <a:pt x="197" y="610"/>
                    </a:lnTo>
                    <a:lnTo>
                      <a:pt x="182" y="600"/>
                    </a:lnTo>
                    <a:lnTo>
                      <a:pt x="169" y="588"/>
                    </a:lnTo>
                    <a:lnTo>
                      <a:pt x="156" y="577"/>
                    </a:lnTo>
                    <a:lnTo>
                      <a:pt x="143" y="564"/>
                    </a:lnTo>
                    <a:lnTo>
                      <a:pt x="131" y="551"/>
                    </a:lnTo>
                    <a:lnTo>
                      <a:pt x="120" y="538"/>
                    </a:lnTo>
                    <a:lnTo>
                      <a:pt x="108" y="523"/>
                    </a:lnTo>
                    <a:lnTo>
                      <a:pt x="98" y="508"/>
                    </a:lnTo>
                    <a:lnTo>
                      <a:pt x="89" y="492"/>
                    </a:lnTo>
                    <a:lnTo>
                      <a:pt x="79" y="477"/>
                    </a:lnTo>
                    <a:lnTo>
                      <a:pt x="71" y="459"/>
                    </a:lnTo>
                    <a:lnTo>
                      <a:pt x="62" y="443"/>
                    </a:lnTo>
                    <a:lnTo>
                      <a:pt x="56" y="425"/>
                    </a:lnTo>
                    <a:lnTo>
                      <a:pt x="49" y="408"/>
                    </a:lnTo>
                    <a:lnTo>
                      <a:pt x="43" y="390"/>
                    </a:lnTo>
                    <a:lnTo>
                      <a:pt x="38" y="371"/>
                    </a:lnTo>
                    <a:lnTo>
                      <a:pt x="35" y="353"/>
                    </a:lnTo>
                    <a:lnTo>
                      <a:pt x="31" y="335"/>
                    </a:lnTo>
                    <a:lnTo>
                      <a:pt x="28" y="315"/>
                    </a:lnTo>
                    <a:lnTo>
                      <a:pt x="26" y="297"/>
                    </a:lnTo>
                    <a:lnTo>
                      <a:pt x="26" y="277"/>
                    </a:lnTo>
                    <a:lnTo>
                      <a:pt x="26" y="259"/>
                    </a:lnTo>
                    <a:lnTo>
                      <a:pt x="26" y="240"/>
                    </a:lnTo>
                    <a:lnTo>
                      <a:pt x="30" y="222"/>
                    </a:lnTo>
                    <a:lnTo>
                      <a:pt x="31" y="204"/>
                    </a:lnTo>
                    <a:lnTo>
                      <a:pt x="36" y="186"/>
                    </a:lnTo>
                    <a:lnTo>
                      <a:pt x="41" y="168"/>
                    </a:lnTo>
                    <a:lnTo>
                      <a:pt x="48" y="150"/>
                    </a:lnTo>
                    <a:lnTo>
                      <a:pt x="54" y="132"/>
                    </a:lnTo>
                    <a:lnTo>
                      <a:pt x="62" y="115"/>
                    </a:lnTo>
                    <a:lnTo>
                      <a:pt x="72" y="99"/>
                    </a:lnTo>
                    <a:lnTo>
                      <a:pt x="0" y="74"/>
                    </a:lnTo>
                    <a:lnTo>
                      <a:pt x="3" y="74"/>
                    </a:lnTo>
                    <a:lnTo>
                      <a:pt x="8" y="73"/>
                    </a:lnTo>
                    <a:lnTo>
                      <a:pt x="13" y="73"/>
                    </a:lnTo>
                    <a:lnTo>
                      <a:pt x="18" y="71"/>
                    </a:lnTo>
                    <a:lnTo>
                      <a:pt x="23" y="69"/>
                    </a:lnTo>
                    <a:lnTo>
                      <a:pt x="28" y="69"/>
                    </a:lnTo>
                    <a:lnTo>
                      <a:pt x="35" y="68"/>
                    </a:lnTo>
                    <a:lnTo>
                      <a:pt x="39" y="66"/>
                    </a:lnTo>
                    <a:lnTo>
                      <a:pt x="44" y="64"/>
                    </a:lnTo>
                    <a:lnTo>
                      <a:pt x="49" y="63"/>
                    </a:lnTo>
                    <a:lnTo>
                      <a:pt x="56" y="61"/>
                    </a:lnTo>
                    <a:lnTo>
                      <a:pt x="61" y="59"/>
                    </a:lnTo>
                    <a:lnTo>
                      <a:pt x="66" y="58"/>
                    </a:lnTo>
                    <a:lnTo>
                      <a:pt x="72" y="56"/>
                    </a:lnTo>
                    <a:lnTo>
                      <a:pt x="77" y="55"/>
                    </a:lnTo>
                    <a:lnTo>
                      <a:pt x="84" y="51"/>
                    </a:lnTo>
                    <a:lnTo>
                      <a:pt x="89" y="50"/>
                    </a:lnTo>
                    <a:lnTo>
                      <a:pt x="93" y="48"/>
                    </a:lnTo>
                    <a:lnTo>
                      <a:pt x="100" y="45"/>
                    </a:lnTo>
                    <a:lnTo>
                      <a:pt x="105" y="41"/>
                    </a:lnTo>
                    <a:lnTo>
                      <a:pt x="111" y="40"/>
                    </a:lnTo>
                    <a:lnTo>
                      <a:pt x="116" y="37"/>
                    </a:lnTo>
                    <a:lnTo>
                      <a:pt x="123" y="33"/>
                    </a:lnTo>
                    <a:lnTo>
                      <a:pt x="128" y="30"/>
                    </a:lnTo>
                    <a:lnTo>
                      <a:pt x="134" y="27"/>
                    </a:lnTo>
                    <a:lnTo>
                      <a:pt x="139" y="23"/>
                    </a:lnTo>
                    <a:lnTo>
                      <a:pt x="144" y="20"/>
                    </a:lnTo>
                    <a:lnTo>
                      <a:pt x="151" y="17"/>
                    </a:lnTo>
                    <a:lnTo>
                      <a:pt x="156" y="12"/>
                    </a:lnTo>
                    <a:lnTo>
                      <a:pt x="162" y="9"/>
                    </a:lnTo>
                    <a:lnTo>
                      <a:pt x="167" y="4"/>
                    </a:lnTo>
                    <a:lnTo>
                      <a:pt x="172" y="0"/>
                    </a:lnTo>
                    <a:lnTo>
                      <a:pt x="170" y="5"/>
                    </a:lnTo>
                    <a:lnTo>
                      <a:pt x="170" y="12"/>
                    </a:lnTo>
                    <a:lnTo>
                      <a:pt x="170" y="19"/>
                    </a:lnTo>
                    <a:lnTo>
                      <a:pt x="169" y="23"/>
                    </a:lnTo>
                    <a:lnTo>
                      <a:pt x="169" y="30"/>
                    </a:lnTo>
                    <a:lnTo>
                      <a:pt x="169" y="35"/>
                    </a:lnTo>
                    <a:lnTo>
                      <a:pt x="169" y="41"/>
                    </a:lnTo>
                    <a:lnTo>
                      <a:pt x="170" y="46"/>
                    </a:lnTo>
                    <a:lnTo>
                      <a:pt x="170" y="51"/>
                    </a:lnTo>
                    <a:lnTo>
                      <a:pt x="170" y="56"/>
                    </a:lnTo>
                    <a:lnTo>
                      <a:pt x="172" y="63"/>
                    </a:lnTo>
                    <a:lnTo>
                      <a:pt x="174" y="68"/>
                    </a:lnTo>
                    <a:lnTo>
                      <a:pt x="174" y="73"/>
                    </a:lnTo>
                    <a:lnTo>
                      <a:pt x="175" y="77"/>
                    </a:lnTo>
                    <a:lnTo>
                      <a:pt x="177" y="82"/>
                    </a:lnTo>
                    <a:lnTo>
                      <a:pt x="179" y="87"/>
                    </a:lnTo>
                    <a:lnTo>
                      <a:pt x="180" y="92"/>
                    </a:lnTo>
                    <a:lnTo>
                      <a:pt x="182" y="97"/>
                    </a:lnTo>
                    <a:lnTo>
                      <a:pt x="184" y="102"/>
                    </a:lnTo>
                    <a:lnTo>
                      <a:pt x="187" y="105"/>
                    </a:lnTo>
                    <a:lnTo>
                      <a:pt x="188" y="110"/>
                    </a:lnTo>
                    <a:lnTo>
                      <a:pt x="190" y="115"/>
                    </a:lnTo>
                    <a:lnTo>
                      <a:pt x="193" y="118"/>
                    </a:lnTo>
                    <a:lnTo>
                      <a:pt x="195" y="123"/>
                    </a:lnTo>
                    <a:lnTo>
                      <a:pt x="198" y="128"/>
                    </a:lnTo>
                    <a:lnTo>
                      <a:pt x="200" y="132"/>
                    </a:lnTo>
                    <a:lnTo>
                      <a:pt x="203" y="136"/>
                    </a:lnTo>
                    <a:lnTo>
                      <a:pt x="206" y="140"/>
                    </a:lnTo>
                    <a:lnTo>
                      <a:pt x="210" y="143"/>
                    </a:lnTo>
                    <a:lnTo>
                      <a:pt x="211" y="148"/>
                    </a:lnTo>
                    <a:lnTo>
                      <a:pt x="215" y="151"/>
                    </a:lnTo>
                    <a:lnTo>
                      <a:pt x="218" y="154"/>
                    </a:lnTo>
                    <a:lnTo>
                      <a:pt x="144" y="123"/>
                    </a:lnTo>
                    <a:lnTo>
                      <a:pt x="136" y="138"/>
                    </a:lnTo>
                    <a:lnTo>
                      <a:pt x="129" y="154"/>
                    </a:lnTo>
                    <a:lnTo>
                      <a:pt x="123" y="171"/>
                    </a:lnTo>
                    <a:lnTo>
                      <a:pt x="116" y="186"/>
                    </a:lnTo>
                    <a:lnTo>
                      <a:pt x="111" y="202"/>
                    </a:lnTo>
                    <a:lnTo>
                      <a:pt x="107" y="218"/>
                    </a:lnTo>
                    <a:lnTo>
                      <a:pt x="102" y="235"/>
                    </a:lnTo>
                    <a:lnTo>
                      <a:pt x="98" y="251"/>
                    </a:lnTo>
                    <a:lnTo>
                      <a:pt x="97" y="266"/>
                    </a:lnTo>
                    <a:lnTo>
                      <a:pt x="93" y="282"/>
                    </a:lnTo>
                    <a:lnTo>
                      <a:pt x="93" y="299"/>
                    </a:lnTo>
                    <a:lnTo>
                      <a:pt x="92" y="315"/>
                    </a:lnTo>
                    <a:lnTo>
                      <a:pt x="92" y="331"/>
                    </a:lnTo>
                    <a:lnTo>
                      <a:pt x="92" y="348"/>
                    </a:lnTo>
                    <a:lnTo>
                      <a:pt x="93" y="362"/>
                    </a:lnTo>
                    <a:lnTo>
                      <a:pt x="95" y="379"/>
                    </a:lnTo>
                    <a:lnTo>
                      <a:pt x="97" y="395"/>
                    </a:lnTo>
                    <a:lnTo>
                      <a:pt x="100" y="410"/>
                    </a:lnTo>
                    <a:lnTo>
                      <a:pt x="103" y="426"/>
                    </a:lnTo>
                    <a:lnTo>
                      <a:pt x="108" y="441"/>
                    </a:lnTo>
                    <a:lnTo>
                      <a:pt x="113" y="457"/>
                    </a:lnTo>
                    <a:lnTo>
                      <a:pt x="120" y="472"/>
                    </a:lnTo>
                    <a:lnTo>
                      <a:pt x="125" y="489"/>
                    </a:lnTo>
                    <a:lnTo>
                      <a:pt x="133" y="503"/>
                    </a:lnTo>
                    <a:lnTo>
                      <a:pt x="139" y="518"/>
                    </a:lnTo>
                    <a:lnTo>
                      <a:pt x="147" y="533"/>
                    </a:lnTo>
                    <a:lnTo>
                      <a:pt x="157" y="548"/>
                    </a:lnTo>
                    <a:lnTo>
                      <a:pt x="165" y="562"/>
                    </a:lnTo>
                    <a:lnTo>
                      <a:pt x="177" y="577"/>
                    </a:lnTo>
                    <a:lnTo>
                      <a:pt x="187" y="590"/>
                    </a:lnTo>
                    <a:lnTo>
                      <a:pt x="198" y="605"/>
                    </a:lnTo>
                    <a:lnTo>
                      <a:pt x="210" y="618"/>
                    </a:lnTo>
                    <a:close/>
                  </a:path>
                </a:pathLst>
              </a:custGeom>
              <a:solidFill>
                <a:srgbClr val="808080"/>
              </a:solidFill>
              <a:ln w="9525">
                <a:noFill/>
                <a:round/>
                <a:headEnd/>
                <a:tailEnd/>
              </a:ln>
            </p:spPr>
            <p:txBody>
              <a:bodyPr lIns="81226" tIns="40613" rIns="81226" bIns="40613"/>
              <a:lstStyle/>
              <a:p>
                <a:endParaRPr lang="en-US"/>
              </a:p>
            </p:txBody>
          </p:sp>
          <p:sp>
            <p:nvSpPr>
              <p:cNvPr id="19" name="Freeform 12"/>
              <p:cNvSpPr>
                <a:spLocks/>
              </p:cNvSpPr>
              <p:nvPr/>
            </p:nvSpPr>
            <p:spPr bwMode="gray">
              <a:xfrm>
                <a:off x="3379788" y="4127500"/>
                <a:ext cx="354012" cy="684213"/>
              </a:xfrm>
              <a:custGeom>
                <a:avLst/>
                <a:gdLst>
                  <a:gd name="T0" fmla="*/ 2147483647 w 218"/>
                  <a:gd name="T1" fmla="*/ 2147483647 h 619"/>
                  <a:gd name="T2" fmla="*/ 2147483647 w 218"/>
                  <a:gd name="T3" fmla="*/ 2147483647 h 619"/>
                  <a:gd name="T4" fmla="*/ 2147483647 w 218"/>
                  <a:gd name="T5" fmla="*/ 2147483647 h 619"/>
                  <a:gd name="T6" fmla="*/ 2147483647 w 218"/>
                  <a:gd name="T7" fmla="*/ 2147483647 h 619"/>
                  <a:gd name="T8" fmla="*/ 2147483647 w 218"/>
                  <a:gd name="T9" fmla="*/ 2147483647 h 619"/>
                  <a:gd name="T10" fmla="*/ 2147483647 w 218"/>
                  <a:gd name="T11" fmla="*/ 2147483647 h 619"/>
                  <a:gd name="T12" fmla="*/ 2147483647 w 218"/>
                  <a:gd name="T13" fmla="*/ 2147483647 h 619"/>
                  <a:gd name="T14" fmla="*/ 2147483647 w 218"/>
                  <a:gd name="T15" fmla="*/ 2147483647 h 619"/>
                  <a:gd name="T16" fmla="*/ 2147483647 w 218"/>
                  <a:gd name="T17" fmla="*/ 2147483647 h 619"/>
                  <a:gd name="T18" fmla="*/ 2147483647 w 218"/>
                  <a:gd name="T19" fmla="*/ 2147483647 h 619"/>
                  <a:gd name="T20" fmla="*/ 2147483647 w 218"/>
                  <a:gd name="T21" fmla="*/ 2147483647 h 619"/>
                  <a:gd name="T22" fmla="*/ 2147483647 w 218"/>
                  <a:gd name="T23" fmla="*/ 2147483647 h 619"/>
                  <a:gd name="T24" fmla="*/ 2147483647 w 218"/>
                  <a:gd name="T25" fmla="*/ 2147483647 h 619"/>
                  <a:gd name="T26" fmla="*/ 2147483647 w 218"/>
                  <a:gd name="T27" fmla="*/ 2147483647 h 619"/>
                  <a:gd name="T28" fmla="*/ 2147483647 w 218"/>
                  <a:gd name="T29" fmla="*/ 2147483647 h 619"/>
                  <a:gd name="T30" fmla="*/ 2147483647 w 218"/>
                  <a:gd name="T31" fmla="*/ 2147483647 h 619"/>
                  <a:gd name="T32" fmla="*/ 2147483647 w 218"/>
                  <a:gd name="T33" fmla="*/ 2147483647 h 619"/>
                  <a:gd name="T34" fmla="*/ 2147483647 w 218"/>
                  <a:gd name="T35" fmla="*/ 2147483647 h 619"/>
                  <a:gd name="T36" fmla="*/ 2147483647 w 218"/>
                  <a:gd name="T37" fmla="*/ 2147483647 h 619"/>
                  <a:gd name="T38" fmla="*/ 2147483647 w 218"/>
                  <a:gd name="T39" fmla="*/ 2147483647 h 619"/>
                  <a:gd name="T40" fmla="*/ 2147483647 w 218"/>
                  <a:gd name="T41" fmla="*/ 2147483647 h 619"/>
                  <a:gd name="T42" fmla="*/ 2147483647 w 218"/>
                  <a:gd name="T43" fmla="*/ 0 h 619"/>
                  <a:gd name="T44" fmla="*/ 2147483647 w 218"/>
                  <a:gd name="T45" fmla="*/ 2147483647 h 619"/>
                  <a:gd name="T46" fmla="*/ 2147483647 w 218"/>
                  <a:gd name="T47" fmla="*/ 2147483647 h 619"/>
                  <a:gd name="T48" fmla="*/ 2147483647 w 218"/>
                  <a:gd name="T49" fmla="*/ 2147483647 h 619"/>
                  <a:gd name="T50" fmla="*/ 2147483647 w 218"/>
                  <a:gd name="T51" fmla="*/ 2147483647 h 619"/>
                  <a:gd name="T52" fmla="*/ 2147483647 w 218"/>
                  <a:gd name="T53" fmla="*/ 2147483647 h 619"/>
                  <a:gd name="T54" fmla="*/ 2147483647 w 218"/>
                  <a:gd name="T55" fmla="*/ 2147483647 h 619"/>
                  <a:gd name="T56" fmla="*/ 2147483647 w 218"/>
                  <a:gd name="T57" fmla="*/ 2147483647 h 619"/>
                  <a:gd name="T58" fmla="*/ 2147483647 w 218"/>
                  <a:gd name="T59" fmla="*/ 2147483647 h 619"/>
                  <a:gd name="T60" fmla="*/ 2147483647 w 218"/>
                  <a:gd name="T61" fmla="*/ 2147483647 h 619"/>
                  <a:gd name="T62" fmla="*/ 2147483647 w 218"/>
                  <a:gd name="T63" fmla="*/ 2147483647 h 619"/>
                  <a:gd name="T64" fmla="*/ 2147483647 w 218"/>
                  <a:gd name="T65" fmla="*/ 2147483647 h 619"/>
                  <a:gd name="T66" fmla="*/ 2147483647 w 218"/>
                  <a:gd name="T67" fmla="*/ 2147483647 h 619"/>
                  <a:gd name="T68" fmla="*/ 2147483647 w 218"/>
                  <a:gd name="T69" fmla="*/ 2147483647 h 619"/>
                  <a:gd name="T70" fmla="*/ 2147483647 w 218"/>
                  <a:gd name="T71" fmla="*/ 2147483647 h 619"/>
                  <a:gd name="T72" fmla="*/ 2147483647 w 218"/>
                  <a:gd name="T73" fmla="*/ 2147483647 h 619"/>
                  <a:gd name="T74" fmla="*/ 2147483647 w 218"/>
                  <a:gd name="T75" fmla="*/ 2147483647 h 619"/>
                  <a:gd name="T76" fmla="*/ 2147483647 w 218"/>
                  <a:gd name="T77" fmla="*/ 2147483647 h 619"/>
                  <a:gd name="T78" fmla="*/ 2147483647 w 218"/>
                  <a:gd name="T79" fmla="*/ 2147483647 h 619"/>
                  <a:gd name="T80" fmla="*/ 2147483647 w 218"/>
                  <a:gd name="T81" fmla="*/ 2147483647 h 619"/>
                  <a:gd name="T82" fmla="*/ 2147483647 w 218"/>
                  <a:gd name="T83" fmla="*/ 2147483647 h 619"/>
                  <a:gd name="T84" fmla="*/ 2147483647 w 218"/>
                  <a:gd name="T85" fmla="*/ 2147483647 h 61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
                  <a:gd name="T130" fmla="*/ 0 h 619"/>
                  <a:gd name="T131" fmla="*/ 218 w 218"/>
                  <a:gd name="T132" fmla="*/ 619 h 61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 h="619">
                    <a:moveTo>
                      <a:pt x="210" y="619"/>
                    </a:moveTo>
                    <a:lnTo>
                      <a:pt x="197" y="609"/>
                    </a:lnTo>
                    <a:lnTo>
                      <a:pt x="182" y="599"/>
                    </a:lnTo>
                    <a:lnTo>
                      <a:pt x="169" y="588"/>
                    </a:lnTo>
                    <a:lnTo>
                      <a:pt x="156" y="576"/>
                    </a:lnTo>
                    <a:lnTo>
                      <a:pt x="143" y="565"/>
                    </a:lnTo>
                    <a:lnTo>
                      <a:pt x="131" y="552"/>
                    </a:lnTo>
                    <a:lnTo>
                      <a:pt x="120" y="537"/>
                    </a:lnTo>
                    <a:lnTo>
                      <a:pt x="108" y="522"/>
                    </a:lnTo>
                    <a:lnTo>
                      <a:pt x="98" y="508"/>
                    </a:lnTo>
                    <a:lnTo>
                      <a:pt x="89" y="493"/>
                    </a:lnTo>
                    <a:lnTo>
                      <a:pt x="79" y="477"/>
                    </a:lnTo>
                    <a:lnTo>
                      <a:pt x="71" y="460"/>
                    </a:lnTo>
                    <a:lnTo>
                      <a:pt x="62" y="442"/>
                    </a:lnTo>
                    <a:lnTo>
                      <a:pt x="56" y="426"/>
                    </a:lnTo>
                    <a:lnTo>
                      <a:pt x="49" y="408"/>
                    </a:lnTo>
                    <a:lnTo>
                      <a:pt x="43" y="390"/>
                    </a:lnTo>
                    <a:lnTo>
                      <a:pt x="38" y="372"/>
                    </a:lnTo>
                    <a:lnTo>
                      <a:pt x="35" y="352"/>
                    </a:lnTo>
                    <a:lnTo>
                      <a:pt x="31" y="334"/>
                    </a:lnTo>
                    <a:lnTo>
                      <a:pt x="28" y="316"/>
                    </a:lnTo>
                    <a:lnTo>
                      <a:pt x="26" y="296"/>
                    </a:lnTo>
                    <a:lnTo>
                      <a:pt x="26" y="278"/>
                    </a:lnTo>
                    <a:lnTo>
                      <a:pt x="26" y="259"/>
                    </a:lnTo>
                    <a:lnTo>
                      <a:pt x="26" y="241"/>
                    </a:lnTo>
                    <a:lnTo>
                      <a:pt x="30" y="221"/>
                    </a:lnTo>
                    <a:lnTo>
                      <a:pt x="31" y="203"/>
                    </a:lnTo>
                    <a:lnTo>
                      <a:pt x="36" y="185"/>
                    </a:lnTo>
                    <a:lnTo>
                      <a:pt x="41" y="167"/>
                    </a:lnTo>
                    <a:lnTo>
                      <a:pt x="48" y="149"/>
                    </a:lnTo>
                    <a:lnTo>
                      <a:pt x="54" y="133"/>
                    </a:lnTo>
                    <a:lnTo>
                      <a:pt x="62" y="115"/>
                    </a:lnTo>
                    <a:lnTo>
                      <a:pt x="72" y="98"/>
                    </a:lnTo>
                    <a:lnTo>
                      <a:pt x="0" y="75"/>
                    </a:lnTo>
                    <a:lnTo>
                      <a:pt x="3" y="74"/>
                    </a:lnTo>
                    <a:lnTo>
                      <a:pt x="8" y="74"/>
                    </a:lnTo>
                    <a:lnTo>
                      <a:pt x="13" y="72"/>
                    </a:lnTo>
                    <a:lnTo>
                      <a:pt x="18" y="70"/>
                    </a:lnTo>
                    <a:lnTo>
                      <a:pt x="23" y="70"/>
                    </a:lnTo>
                    <a:lnTo>
                      <a:pt x="28" y="69"/>
                    </a:lnTo>
                    <a:lnTo>
                      <a:pt x="35" y="67"/>
                    </a:lnTo>
                    <a:lnTo>
                      <a:pt x="39" y="65"/>
                    </a:lnTo>
                    <a:lnTo>
                      <a:pt x="44" y="65"/>
                    </a:lnTo>
                    <a:lnTo>
                      <a:pt x="49" y="64"/>
                    </a:lnTo>
                    <a:lnTo>
                      <a:pt x="56" y="62"/>
                    </a:lnTo>
                    <a:lnTo>
                      <a:pt x="61" y="61"/>
                    </a:lnTo>
                    <a:lnTo>
                      <a:pt x="66" y="57"/>
                    </a:lnTo>
                    <a:lnTo>
                      <a:pt x="72" y="56"/>
                    </a:lnTo>
                    <a:lnTo>
                      <a:pt x="77" y="54"/>
                    </a:lnTo>
                    <a:lnTo>
                      <a:pt x="84" y="52"/>
                    </a:lnTo>
                    <a:lnTo>
                      <a:pt x="89" y="49"/>
                    </a:lnTo>
                    <a:lnTo>
                      <a:pt x="93" y="47"/>
                    </a:lnTo>
                    <a:lnTo>
                      <a:pt x="100" y="44"/>
                    </a:lnTo>
                    <a:lnTo>
                      <a:pt x="105" y="43"/>
                    </a:lnTo>
                    <a:lnTo>
                      <a:pt x="111" y="39"/>
                    </a:lnTo>
                    <a:lnTo>
                      <a:pt x="116" y="36"/>
                    </a:lnTo>
                    <a:lnTo>
                      <a:pt x="123" y="33"/>
                    </a:lnTo>
                    <a:lnTo>
                      <a:pt x="128" y="29"/>
                    </a:lnTo>
                    <a:lnTo>
                      <a:pt x="134" y="26"/>
                    </a:lnTo>
                    <a:lnTo>
                      <a:pt x="139" y="23"/>
                    </a:lnTo>
                    <a:lnTo>
                      <a:pt x="144" y="20"/>
                    </a:lnTo>
                    <a:lnTo>
                      <a:pt x="151" y="16"/>
                    </a:lnTo>
                    <a:lnTo>
                      <a:pt x="156" y="13"/>
                    </a:lnTo>
                    <a:lnTo>
                      <a:pt x="162" y="8"/>
                    </a:lnTo>
                    <a:lnTo>
                      <a:pt x="167" y="5"/>
                    </a:lnTo>
                    <a:lnTo>
                      <a:pt x="172" y="0"/>
                    </a:lnTo>
                    <a:lnTo>
                      <a:pt x="170" y="7"/>
                    </a:lnTo>
                    <a:lnTo>
                      <a:pt x="170" y="11"/>
                    </a:lnTo>
                    <a:lnTo>
                      <a:pt x="170" y="18"/>
                    </a:lnTo>
                    <a:lnTo>
                      <a:pt x="169" y="23"/>
                    </a:lnTo>
                    <a:lnTo>
                      <a:pt x="169" y="29"/>
                    </a:lnTo>
                    <a:lnTo>
                      <a:pt x="169" y="34"/>
                    </a:lnTo>
                    <a:lnTo>
                      <a:pt x="169" y="41"/>
                    </a:lnTo>
                    <a:lnTo>
                      <a:pt x="170" y="46"/>
                    </a:lnTo>
                    <a:lnTo>
                      <a:pt x="170" y="52"/>
                    </a:lnTo>
                    <a:lnTo>
                      <a:pt x="170" y="57"/>
                    </a:lnTo>
                    <a:lnTo>
                      <a:pt x="172" y="62"/>
                    </a:lnTo>
                    <a:lnTo>
                      <a:pt x="174" y="67"/>
                    </a:lnTo>
                    <a:lnTo>
                      <a:pt x="174" y="72"/>
                    </a:lnTo>
                    <a:lnTo>
                      <a:pt x="175" y="77"/>
                    </a:lnTo>
                    <a:lnTo>
                      <a:pt x="177" y="82"/>
                    </a:lnTo>
                    <a:lnTo>
                      <a:pt x="179" y="87"/>
                    </a:lnTo>
                    <a:lnTo>
                      <a:pt x="180" y="92"/>
                    </a:lnTo>
                    <a:lnTo>
                      <a:pt x="182" y="97"/>
                    </a:lnTo>
                    <a:lnTo>
                      <a:pt x="184" y="101"/>
                    </a:lnTo>
                    <a:lnTo>
                      <a:pt x="187" y="106"/>
                    </a:lnTo>
                    <a:lnTo>
                      <a:pt x="188" y="110"/>
                    </a:lnTo>
                    <a:lnTo>
                      <a:pt x="190" y="115"/>
                    </a:lnTo>
                    <a:lnTo>
                      <a:pt x="193" y="120"/>
                    </a:lnTo>
                    <a:lnTo>
                      <a:pt x="195" y="123"/>
                    </a:lnTo>
                    <a:lnTo>
                      <a:pt x="198" y="128"/>
                    </a:lnTo>
                    <a:lnTo>
                      <a:pt x="200" y="131"/>
                    </a:lnTo>
                    <a:lnTo>
                      <a:pt x="203" y="136"/>
                    </a:lnTo>
                    <a:lnTo>
                      <a:pt x="206" y="139"/>
                    </a:lnTo>
                    <a:lnTo>
                      <a:pt x="210" y="144"/>
                    </a:lnTo>
                    <a:lnTo>
                      <a:pt x="211" y="147"/>
                    </a:lnTo>
                    <a:lnTo>
                      <a:pt x="215" y="151"/>
                    </a:lnTo>
                    <a:lnTo>
                      <a:pt x="218" y="156"/>
                    </a:lnTo>
                    <a:lnTo>
                      <a:pt x="144" y="123"/>
                    </a:lnTo>
                    <a:lnTo>
                      <a:pt x="136" y="139"/>
                    </a:lnTo>
                    <a:lnTo>
                      <a:pt x="129" y="154"/>
                    </a:lnTo>
                    <a:lnTo>
                      <a:pt x="123" y="170"/>
                    </a:lnTo>
                    <a:lnTo>
                      <a:pt x="116" y="187"/>
                    </a:lnTo>
                    <a:lnTo>
                      <a:pt x="111" y="201"/>
                    </a:lnTo>
                    <a:lnTo>
                      <a:pt x="107" y="218"/>
                    </a:lnTo>
                    <a:lnTo>
                      <a:pt x="102" y="234"/>
                    </a:lnTo>
                    <a:lnTo>
                      <a:pt x="98" y="251"/>
                    </a:lnTo>
                    <a:lnTo>
                      <a:pt x="97" y="267"/>
                    </a:lnTo>
                    <a:lnTo>
                      <a:pt x="93" y="283"/>
                    </a:lnTo>
                    <a:lnTo>
                      <a:pt x="93" y="298"/>
                    </a:lnTo>
                    <a:lnTo>
                      <a:pt x="92" y="314"/>
                    </a:lnTo>
                    <a:lnTo>
                      <a:pt x="92" y="331"/>
                    </a:lnTo>
                    <a:lnTo>
                      <a:pt x="92" y="347"/>
                    </a:lnTo>
                    <a:lnTo>
                      <a:pt x="93" y="364"/>
                    </a:lnTo>
                    <a:lnTo>
                      <a:pt x="95" y="378"/>
                    </a:lnTo>
                    <a:lnTo>
                      <a:pt x="97" y="395"/>
                    </a:lnTo>
                    <a:lnTo>
                      <a:pt x="100" y="411"/>
                    </a:lnTo>
                    <a:lnTo>
                      <a:pt x="103" y="426"/>
                    </a:lnTo>
                    <a:lnTo>
                      <a:pt x="108" y="442"/>
                    </a:lnTo>
                    <a:lnTo>
                      <a:pt x="113" y="457"/>
                    </a:lnTo>
                    <a:lnTo>
                      <a:pt x="120" y="473"/>
                    </a:lnTo>
                    <a:lnTo>
                      <a:pt x="125" y="488"/>
                    </a:lnTo>
                    <a:lnTo>
                      <a:pt x="133" y="503"/>
                    </a:lnTo>
                    <a:lnTo>
                      <a:pt x="139" y="517"/>
                    </a:lnTo>
                    <a:lnTo>
                      <a:pt x="147" y="532"/>
                    </a:lnTo>
                    <a:lnTo>
                      <a:pt x="157" y="547"/>
                    </a:lnTo>
                    <a:lnTo>
                      <a:pt x="165" y="562"/>
                    </a:lnTo>
                    <a:lnTo>
                      <a:pt x="177" y="576"/>
                    </a:lnTo>
                    <a:lnTo>
                      <a:pt x="187" y="591"/>
                    </a:lnTo>
                    <a:lnTo>
                      <a:pt x="198" y="604"/>
                    </a:lnTo>
                    <a:lnTo>
                      <a:pt x="210" y="619"/>
                    </a:lnTo>
                    <a:close/>
                  </a:path>
                </a:pathLst>
              </a:custGeom>
              <a:solidFill>
                <a:srgbClr val="808080"/>
              </a:solidFill>
              <a:ln w="9525">
                <a:noFill/>
                <a:round/>
                <a:headEnd/>
                <a:tailEnd/>
              </a:ln>
            </p:spPr>
            <p:txBody>
              <a:bodyPr lIns="81226" tIns="40613" rIns="81226" bIns="40613"/>
              <a:lstStyle/>
              <a:p>
                <a:endParaRPr lang="en-US"/>
              </a:p>
            </p:txBody>
          </p:sp>
          <p:sp>
            <p:nvSpPr>
              <p:cNvPr id="20" name="Freeform 13"/>
              <p:cNvSpPr>
                <a:spLocks/>
              </p:cNvSpPr>
              <p:nvPr/>
            </p:nvSpPr>
            <p:spPr bwMode="gray">
              <a:xfrm>
                <a:off x="1905000" y="3962400"/>
                <a:ext cx="944563" cy="722313"/>
              </a:xfrm>
              <a:custGeom>
                <a:avLst/>
                <a:gdLst>
                  <a:gd name="T0" fmla="*/ 2147483647 w 382"/>
                  <a:gd name="T1" fmla="*/ 2147483647 h 570"/>
                  <a:gd name="T2" fmla="*/ 2147483647 w 382"/>
                  <a:gd name="T3" fmla="*/ 2147483647 h 570"/>
                  <a:gd name="T4" fmla="*/ 2147483647 w 382"/>
                  <a:gd name="T5" fmla="*/ 2147483647 h 570"/>
                  <a:gd name="T6" fmla="*/ 2147483647 w 382"/>
                  <a:gd name="T7" fmla="*/ 2147483647 h 570"/>
                  <a:gd name="T8" fmla="*/ 2147483647 w 382"/>
                  <a:gd name="T9" fmla="*/ 2147483647 h 570"/>
                  <a:gd name="T10" fmla="*/ 2147483647 w 382"/>
                  <a:gd name="T11" fmla="*/ 2147483647 h 570"/>
                  <a:gd name="T12" fmla="*/ 2147483647 w 382"/>
                  <a:gd name="T13" fmla="*/ 2147483647 h 570"/>
                  <a:gd name="T14" fmla="*/ 2147483647 w 382"/>
                  <a:gd name="T15" fmla="*/ 2147483647 h 570"/>
                  <a:gd name="T16" fmla="*/ 2147483647 w 382"/>
                  <a:gd name="T17" fmla="*/ 2147483647 h 570"/>
                  <a:gd name="T18" fmla="*/ 2147483647 w 382"/>
                  <a:gd name="T19" fmla="*/ 2147483647 h 570"/>
                  <a:gd name="T20" fmla="*/ 2147483647 w 382"/>
                  <a:gd name="T21" fmla="*/ 2147483647 h 570"/>
                  <a:gd name="T22" fmla="*/ 2147483647 w 382"/>
                  <a:gd name="T23" fmla="*/ 2147483647 h 570"/>
                  <a:gd name="T24" fmla="*/ 2147483647 w 382"/>
                  <a:gd name="T25" fmla="*/ 2147483647 h 570"/>
                  <a:gd name="T26" fmla="*/ 2147483647 w 382"/>
                  <a:gd name="T27" fmla="*/ 2147483647 h 570"/>
                  <a:gd name="T28" fmla="*/ 2147483647 w 382"/>
                  <a:gd name="T29" fmla="*/ 2147483647 h 570"/>
                  <a:gd name="T30" fmla="*/ 2147483647 w 382"/>
                  <a:gd name="T31" fmla="*/ 2147483647 h 570"/>
                  <a:gd name="T32" fmla="*/ 2147483647 w 382"/>
                  <a:gd name="T33" fmla="*/ 2147483647 h 570"/>
                  <a:gd name="T34" fmla="*/ 2147483647 w 382"/>
                  <a:gd name="T35" fmla="*/ 2147483647 h 570"/>
                  <a:gd name="T36" fmla="*/ 2147483647 w 382"/>
                  <a:gd name="T37" fmla="*/ 2147483647 h 570"/>
                  <a:gd name="T38" fmla="*/ 2147483647 w 382"/>
                  <a:gd name="T39" fmla="*/ 2147483647 h 570"/>
                  <a:gd name="T40" fmla="*/ 2147483647 w 382"/>
                  <a:gd name="T41" fmla="*/ 2147483647 h 570"/>
                  <a:gd name="T42" fmla="*/ 2147483647 w 382"/>
                  <a:gd name="T43" fmla="*/ 2147483647 h 570"/>
                  <a:gd name="T44" fmla="*/ 2147483647 w 382"/>
                  <a:gd name="T45" fmla="*/ 2147483647 h 570"/>
                  <a:gd name="T46" fmla="*/ 2147483647 w 382"/>
                  <a:gd name="T47" fmla="*/ 2147483647 h 570"/>
                  <a:gd name="T48" fmla="*/ 2147483647 w 382"/>
                  <a:gd name="T49" fmla="*/ 2147483647 h 570"/>
                  <a:gd name="T50" fmla="*/ 2147483647 w 382"/>
                  <a:gd name="T51" fmla="*/ 2147483647 h 570"/>
                  <a:gd name="T52" fmla="*/ 2147483647 w 382"/>
                  <a:gd name="T53" fmla="*/ 2147483647 h 570"/>
                  <a:gd name="T54" fmla="*/ 2147483647 w 382"/>
                  <a:gd name="T55" fmla="*/ 2147483647 h 570"/>
                  <a:gd name="T56" fmla="*/ 2147483647 w 382"/>
                  <a:gd name="T57" fmla="*/ 2147483647 h 570"/>
                  <a:gd name="T58" fmla="*/ 2147483647 w 382"/>
                  <a:gd name="T59" fmla="*/ 2147483647 h 570"/>
                  <a:gd name="T60" fmla="*/ 2147483647 w 382"/>
                  <a:gd name="T61" fmla="*/ 2147483647 h 570"/>
                  <a:gd name="T62" fmla="*/ 2147483647 w 382"/>
                  <a:gd name="T63" fmla="*/ 2147483647 h 570"/>
                  <a:gd name="T64" fmla="*/ 2147483647 w 382"/>
                  <a:gd name="T65" fmla="*/ 2147483647 h 570"/>
                  <a:gd name="T66" fmla="*/ 2147483647 w 382"/>
                  <a:gd name="T67" fmla="*/ 2147483647 h 570"/>
                  <a:gd name="T68" fmla="*/ 2147483647 w 382"/>
                  <a:gd name="T69" fmla="*/ 2147483647 h 570"/>
                  <a:gd name="T70" fmla="*/ 2147483647 w 382"/>
                  <a:gd name="T71" fmla="*/ 2147483647 h 570"/>
                  <a:gd name="T72" fmla="*/ 2147483647 w 382"/>
                  <a:gd name="T73" fmla="*/ 2147483647 h 570"/>
                  <a:gd name="T74" fmla="*/ 2147483647 w 382"/>
                  <a:gd name="T75" fmla="*/ 2147483647 h 570"/>
                  <a:gd name="T76" fmla="*/ 2147483647 w 382"/>
                  <a:gd name="T77" fmla="*/ 2147483647 h 570"/>
                  <a:gd name="T78" fmla="*/ 2147483647 w 382"/>
                  <a:gd name="T79" fmla="*/ 2147483647 h 570"/>
                  <a:gd name="T80" fmla="*/ 2147483647 w 382"/>
                  <a:gd name="T81" fmla="*/ 2147483647 h 570"/>
                  <a:gd name="T82" fmla="*/ 2147483647 w 382"/>
                  <a:gd name="T83" fmla="*/ 2147483647 h 570"/>
                  <a:gd name="T84" fmla="*/ 2147483647 w 382"/>
                  <a:gd name="T85" fmla="*/ 2147483647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2"/>
                  <a:gd name="T130" fmla="*/ 0 h 570"/>
                  <a:gd name="T131" fmla="*/ 382 w 382"/>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2" h="570">
                    <a:moveTo>
                      <a:pt x="382" y="0"/>
                    </a:moveTo>
                    <a:lnTo>
                      <a:pt x="366" y="5"/>
                    </a:lnTo>
                    <a:lnTo>
                      <a:pt x="349" y="8"/>
                    </a:lnTo>
                    <a:lnTo>
                      <a:pt x="333" y="15"/>
                    </a:lnTo>
                    <a:lnTo>
                      <a:pt x="316" y="21"/>
                    </a:lnTo>
                    <a:lnTo>
                      <a:pt x="300" y="28"/>
                    </a:lnTo>
                    <a:lnTo>
                      <a:pt x="285" y="36"/>
                    </a:lnTo>
                    <a:lnTo>
                      <a:pt x="269" y="46"/>
                    </a:lnTo>
                    <a:lnTo>
                      <a:pt x="254" y="56"/>
                    </a:lnTo>
                    <a:lnTo>
                      <a:pt x="239" y="67"/>
                    </a:lnTo>
                    <a:lnTo>
                      <a:pt x="225" y="77"/>
                    </a:lnTo>
                    <a:lnTo>
                      <a:pt x="210" y="90"/>
                    </a:lnTo>
                    <a:lnTo>
                      <a:pt x="197" y="103"/>
                    </a:lnTo>
                    <a:lnTo>
                      <a:pt x="184" y="116"/>
                    </a:lnTo>
                    <a:lnTo>
                      <a:pt x="171" y="129"/>
                    </a:lnTo>
                    <a:lnTo>
                      <a:pt x="159" y="144"/>
                    </a:lnTo>
                    <a:lnTo>
                      <a:pt x="148" y="159"/>
                    </a:lnTo>
                    <a:lnTo>
                      <a:pt x="136" y="175"/>
                    </a:lnTo>
                    <a:lnTo>
                      <a:pt x="126" y="192"/>
                    </a:lnTo>
                    <a:lnTo>
                      <a:pt x="117" y="208"/>
                    </a:lnTo>
                    <a:lnTo>
                      <a:pt x="108" y="224"/>
                    </a:lnTo>
                    <a:lnTo>
                      <a:pt x="100" y="241"/>
                    </a:lnTo>
                    <a:lnTo>
                      <a:pt x="94" y="259"/>
                    </a:lnTo>
                    <a:lnTo>
                      <a:pt x="87" y="277"/>
                    </a:lnTo>
                    <a:lnTo>
                      <a:pt x="82" y="295"/>
                    </a:lnTo>
                    <a:lnTo>
                      <a:pt x="77" y="313"/>
                    </a:lnTo>
                    <a:lnTo>
                      <a:pt x="74" y="331"/>
                    </a:lnTo>
                    <a:lnTo>
                      <a:pt x="71" y="349"/>
                    </a:lnTo>
                    <a:lnTo>
                      <a:pt x="69" y="369"/>
                    </a:lnTo>
                    <a:lnTo>
                      <a:pt x="69" y="387"/>
                    </a:lnTo>
                    <a:lnTo>
                      <a:pt x="71" y="406"/>
                    </a:lnTo>
                    <a:lnTo>
                      <a:pt x="72" y="424"/>
                    </a:lnTo>
                    <a:lnTo>
                      <a:pt x="76" y="442"/>
                    </a:lnTo>
                    <a:lnTo>
                      <a:pt x="0" y="441"/>
                    </a:lnTo>
                    <a:lnTo>
                      <a:pt x="4" y="444"/>
                    </a:lnTo>
                    <a:lnTo>
                      <a:pt x="9" y="446"/>
                    </a:lnTo>
                    <a:lnTo>
                      <a:pt x="12" y="449"/>
                    </a:lnTo>
                    <a:lnTo>
                      <a:pt x="17" y="450"/>
                    </a:lnTo>
                    <a:lnTo>
                      <a:pt x="20" y="454"/>
                    </a:lnTo>
                    <a:lnTo>
                      <a:pt x="25" y="457"/>
                    </a:lnTo>
                    <a:lnTo>
                      <a:pt x="30" y="459"/>
                    </a:lnTo>
                    <a:lnTo>
                      <a:pt x="35" y="462"/>
                    </a:lnTo>
                    <a:lnTo>
                      <a:pt x="38" y="465"/>
                    </a:lnTo>
                    <a:lnTo>
                      <a:pt x="43" y="468"/>
                    </a:lnTo>
                    <a:lnTo>
                      <a:pt x="48" y="472"/>
                    </a:lnTo>
                    <a:lnTo>
                      <a:pt x="53" y="475"/>
                    </a:lnTo>
                    <a:lnTo>
                      <a:pt x="56" y="480"/>
                    </a:lnTo>
                    <a:lnTo>
                      <a:pt x="61" y="483"/>
                    </a:lnTo>
                    <a:lnTo>
                      <a:pt x="66" y="486"/>
                    </a:lnTo>
                    <a:lnTo>
                      <a:pt x="71" y="491"/>
                    </a:lnTo>
                    <a:lnTo>
                      <a:pt x="76" y="495"/>
                    </a:lnTo>
                    <a:lnTo>
                      <a:pt x="79" y="500"/>
                    </a:lnTo>
                    <a:lnTo>
                      <a:pt x="84" y="503"/>
                    </a:lnTo>
                    <a:lnTo>
                      <a:pt x="89" y="508"/>
                    </a:lnTo>
                    <a:lnTo>
                      <a:pt x="92" y="513"/>
                    </a:lnTo>
                    <a:lnTo>
                      <a:pt x="97" y="516"/>
                    </a:lnTo>
                    <a:lnTo>
                      <a:pt x="102" y="521"/>
                    </a:lnTo>
                    <a:lnTo>
                      <a:pt x="105" y="526"/>
                    </a:lnTo>
                    <a:lnTo>
                      <a:pt x="110" y="531"/>
                    </a:lnTo>
                    <a:lnTo>
                      <a:pt x="113" y="536"/>
                    </a:lnTo>
                    <a:lnTo>
                      <a:pt x="118" y="542"/>
                    </a:lnTo>
                    <a:lnTo>
                      <a:pt x="122" y="547"/>
                    </a:lnTo>
                    <a:lnTo>
                      <a:pt x="126" y="552"/>
                    </a:lnTo>
                    <a:lnTo>
                      <a:pt x="130" y="559"/>
                    </a:lnTo>
                    <a:lnTo>
                      <a:pt x="133" y="563"/>
                    </a:lnTo>
                    <a:lnTo>
                      <a:pt x="136" y="570"/>
                    </a:lnTo>
                    <a:lnTo>
                      <a:pt x="138" y="563"/>
                    </a:lnTo>
                    <a:lnTo>
                      <a:pt x="140" y="559"/>
                    </a:lnTo>
                    <a:lnTo>
                      <a:pt x="141" y="552"/>
                    </a:lnTo>
                    <a:lnTo>
                      <a:pt x="143" y="547"/>
                    </a:lnTo>
                    <a:lnTo>
                      <a:pt x="144" y="540"/>
                    </a:lnTo>
                    <a:lnTo>
                      <a:pt x="146" y="536"/>
                    </a:lnTo>
                    <a:lnTo>
                      <a:pt x="148" y="531"/>
                    </a:lnTo>
                    <a:lnTo>
                      <a:pt x="151" y="526"/>
                    </a:lnTo>
                    <a:lnTo>
                      <a:pt x="153" y="521"/>
                    </a:lnTo>
                    <a:lnTo>
                      <a:pt x="156" y="516"/>
                    </a:lnTo>
                    <a:lnTo>
                      <a:pt x="158" y="511"/>
                    </a:lnTo>
                    <a:lnTo>
                      <a:pt x="161" y="506"/>
                    </a:lnTo>
                    <a:lnTo>
                      <a:pt x="164" y="503"/>
                    </a:lnTo>
                    <a:lnTo>
                      <a:pt x="166" y="498"/>
                    </a:lnTo>
                    <a:lnTo>
                      <a:pt x="169" y="493"/>
                    </a:lnTo>
                    <a:lnTo>
                      <a:pt x="172" y="490"/>
                    </a:lnTo>
                    <a:lnTo>
                      <a:pt x="176" y="486"/>
                    </a:lnTo>
                    <a:lnTo>
                      <a:pt x="179" y="482"/>
                    </a:lnTo>
                    <a:lnTo>
                      <a:pt x="182" y="478"/>
                    </a:lnTo>
                    <a:lnTo>
                      <a:pt x="185" y="475"/>
                    </a:lnTo>
                    <a:lnTo>
                      <a:pt x="189" y="472"/>
                    </a:lnTo>
                    <a:lnTo>
                      <a:pt x="194" y="468"/>
                    </a:lnTo>
                    <a:lnTo>
                      <a:pt x="197" y="465"/>
                    </a:lnTo>
                    <a:lnTo>
                      <a:pt x="200" y="462"/>
                    </a:lnTo>
                    <a:lnTo>
                      <a:pt x="205" y="459"/>
                    </a:lnTo>
                    <a:lnTo>
                      <a:pt x="208" y="455"/>
                    </a:lnTo>
                    <a:lnTo>
                      <a:pt x="212" y="452"/>
                    </a:lnTo>
                    <a:lnTo>
                      <a:pt x="217" y="449"/>
                    </a:lnTo>
                    <a:lnTo>
                      <a:pt x="220" y="447"/>
                    </a:lnTo>
                    <a:lnTo>
                      <a:pt x="225" y="444"/>
                    </a:lnTo>
                    <a:lnTo>
                      <a:pt x="228" y="442"/>
                    </a:lnTo>
                    <a:lnTo>
                      <a:pt x="233" y="439"/>
                    </a:lnTo>
                    <a:lnTo>
                      <a:pt x="151" y="444"/>
                    </a:lnTo>
                    <a:lnTo>
                      <a:pt x="149" y="427"/>
                    </a:lnTo>
                    <a:lnTo>
                      <a:pt x="148" y="409"/>
                    </a:lnTo>
                    <a:lnTo>
                      <a:pt x="148" y="393"/>
                    </a:lnTo>
                    <a:lnTo>
                      <a:pt x="148" y="375"/>
                    </a:lnTo>
                    <a:lnTo>
                      <a:pt x="148" y="359"/>
                    </a:lnTo>
                    <a:lnTo>
                      <a:pt x="149" y="342"/>
                    </a:lnTo>
                    <a:lnTo>
                      <a:pt x="151" y="326"/>
                    </a:lnTo>
                    <a:lnTo>
                      <a:pt x="153" y="310"/>
                    </a:lnTo>
                    <a:lnTo>
                      <a:pt x="156" y="293"/>
                    </a:lnTo>
                    <a:lnTo>
                      <a:pt x="159" y="277"/>
                    </a:lnTo>
                    <a:lnTo>
                      <a:pt x="162" y="262"/>
                    </a:lnTo>
                    <a:lnTo>
                      <a:pt x="167" y="246"/>
                    </a:lnTo>
                    <a:lnTo>
                      <a:pt x="174" y="231"/>
                    </a:lnTo>
                    <a:lnTo>
                      <a:pt x="179" y="216"/>
                    </a:lnTo>
                    <a:lnTo>
                      <a:pt x="185" y="201"/>
                    </a:lnTo>
                    <a:lnTo>
                      <a:pt x="192" y="187"/>
                    </a:lnTo>
                    <a:lnTo>
                      <a:pt x="200" y="174"/>
                    </a:lnTo>
                    <a:lnTo>
                      <a:pt x="208" y="159"/>
                    </a:lnTo>
                    <a:lnTo>
                      <a:pt x="217" y="146"/>
                    </a:lnTo>
                    <a:lnTo>
                      <a:pt x="226" y="133"/>
                    </a:lnTo>
                    <a:lnTo>
                      <a:pt x="236" y="120"/>
                    </a:lnTo>
                    <a:lnTo>
                      <a:pt x="248" y="106"/>
                    </a:lnTo>
                    <a:lnTo>
                      <a:pt x="257" y="95"/>
                    </a:lnTo>
                    <a:lnTo>
                      <a:pt x="269" y="82"/>
                    </a:lnTo>
                    <a:lnTo>
                      <a:pt x="282" y="70"/>
                    </a:lnTo>
                    <a:lnTo>
                      <a:pt x="295" y="61"/>
                    </a:lnTo>
                    <a:lnTo>
                      <a:pt x="308" y="49"/>
                    </a:lnTo>
                    <a:lnTo>
                      <a:pt x="321" y="39"/>
                    </a:lnTo>
                    <a:lnTo>
                      <a:pt x="336" y="28"/>
                    </a:lnTo>
                    <a:lnTo>
                      <a:pt x="351" y="18"/>
                    </a:lnTo>
                    <a:lnTo>
                      <a:pt x="366" y="10"/>
                    </a:lnTo>
                    <a:lnTo>
                      <a:pt x="382" y="0"/>
                    </a:lnTo>
                    <a:close/>
                  </a:path>
                </a:pathLst>
              </a:custGeom>
              <a:solidFill>
                <a:srgbClr val="808080"/>
              </a:solidFill>
              <a:ln w="9525">
                <a:noFill/>
                <a:round/>
                <a:headEnd/>
                <a:tailEnd/>
              </a:ln>
            </p:spPr>
            <p:txBody>
              <a:bodyPr lIns="81226" tIns="40613" rIns="81226" bIns="40613"/>
              <a:lstStyle/>
              <a:p>
                <a:endParaRPr lang="en-US" sz="3200"/>
              </a:p>
            </p:txBody>
          </p:sp>
          <p:sp>
            <p:nvSpPr>
              <p:cNvPr id="21" name="Rectangle 14"/>
              <p:cNvSpPr>
                <a:spLocks noChangeArrowheads="1"/>
              </p:cNvSpPr>
              <p:nvPr/>
            </p:nvSpPr>
            <p:spPr bwMode="gray">
              <a:xfrm>
                <a:off x="3709988" y="2770188"/>
                <a:ext cx="1674812" cy="658812"/>
              </a:xfrm>
              <a:prstGeom prst="rect">
                <a:avLst/>
              </a:prstGeom>
              <a:solidFill>
                <a:srgbClr val="000080"/>
              </a:solidFill>
              <a:ln w="9525">
                <a:solidFill>
                  <a:schemeClr val="tx1"/>
                </a:solidFill>
                <a:miter lim="800000"/>
                <a:headEnd/>
                <a:tailEnd/>
              </a:ln>
            </p:spPr>
            <p:txBody>
              <a:bodyPr wrap="none" lIns="40613" tIns="40613" rIns="40613" bIns="40613" anchor="ctr"/>
              <a:lstStyle/>
              <a:p>
                <a:pPr algn="ctr"/>
                <a:r>
                  <a:rPr lang="en-US" sz="2400" dirty="0">
                    <a:solidFill>
                      <a:schemeClr val="bg1"/>
                    </a:solidFill>
                  </a:rPr>
                  <a:t>Interests</a:t>
                </a:r>
              </a:p>
            </p:txBody>
          </p:sp>
          <p:sp>
            <p:nvSpPr>
              <p:cNvPr id="22" name="Rectangle 15"/>
              <p:cNvSpPr>
                <a:spLocks noChangeArrowheads="1"/>
              </p:cNvSpPr>
              <p:nvPr/>
            </p:nvSpPr>
            <p:spPr bwMode="gray">
              <a:xfrm>
                <a:off x="3800475" y="3638550"/>
                <a:ext cx="1404938" cy="633413"/>
              </a:xfrm>
              <a:prstGeom prst="rect">
                <a:avLst/>
              </a:prstGeom>
              <a:solidFill>
                <a:srgbClr val="000080"/>
              </a:solidFill>
              <a:ln w="9525">
                <a:solidFill>
                  <a:schemeClr val="tx1"/>
                </a:solidFill>
                <a:miter lim="800000"/>
                <a:headEnd/>
                <a:tailEnd/>
              </a:ln>
            </p:spPr>
            <p:txBody>
              <a:bodyPr wrap="none" lIns="40613" tIns="40613" rIns="40613" bIns="40613" anchor="ctr"/>
              <a:lstStyle/>
              <a:p>
                <a:pPr algn="ctr"/>
                <a:r>
                  <a:rPr lang="en-US" sz="2400">
                    <a:solidFill>
                      <a:schemeClr val="bg1"/>
                    </a:solidFill>
                  </a:rPr>
                  <a:t>Options</a:t>
                </a:r>
              </a:p>
            </p:txBody>
          </p:sp>
          <p:sp>
            <p:nvSpPr>
              <p:cNvPr id="23" name="Rectangle 16"/>
              <p:cNvSpPr>
                <a:spLocks noChangeArrowheads="1"/>
              </p:cNvSpPr>
              <p:nvPr/>
            </p:nvSpPr>
            <p:spPr bwMode="gray">
              <a:xfrm>
                <a:off x="3800475" y="4564063"/>
                <a:ext cx="1584325" cy="785812"/>
              </a:xfrm>
              <a:prstGeom prst="rect">
                <a:avLst/>
              </a:prstGeom>
              <a:solidFill>
                <a:srgbClr val="000080"/>
              </a:solidFill>
              <a:ln w="9525">
                <a:solidFill>
                  <a:schemeClr val="tx1"/>
                </a:solidFill>
                <a:miter lim="800000"/>
                <a:headEnd/>
                <a:tailEnd/>
              </a:ln>
            </p:spPr>
            <p:txBody>
              <a:bodyPr wrap="none" lIns="40613" tIns="40613" rIns="40613" bIns="40613" anchor="ctr"/>
              <a:lstStyle/>
              <a:p>
                <a:pPr algn="ctr"/>
                <a:r>
                  <a:rPr lang="en-US" sz="2400">
                    <a:solidFill>
                      <a:schemeClr val="bg1"/>
                    </a:solidFill>
                  </a:rPr>
                  <a:t>Legitimacy</a:t>
                </a:r>
              </a:p>
            </p:txBody>
          </p:sp>
          <p:sp>
            <p:nvSpPr>
              <p:cNvPr id="24" name="Oval 17"/>
              <p:cNvSpPr>
                <a:spLocks noChangeArrowheads="1"/>
              </p:cNvSpPr>
              <p:nvPr/>
            </p:nvSpPr>
            <p:spPr bwMode="gray">
              <a:xfrm>
                <a:off x="2932113" y="2517775"/>
                <a:ext cx="3160712" cy="3141663"/>
              </a:xfrm>
              <a:prstGeom prst="ellipse">
                <a:avLst/>
              </a:prstGeom>
              <a:noFill/>
              <a:ln w="15875">
                <a:solidFill>
                  <a:srgbClr val="969696"/>
                </a:solidFill>
                <a:round/>
                <a:headEnd/>
                <a:tailEnd/>
              </a:ln>
            </p:spPr>
            <p:txBody>
              <a:bodyPr wrap="none" lIns="40613" tIns="40613" rIns="40613" bIns="40613" anchor="ctr"/>
              <a:lstStyle/>
              <a:p>
                <a:endParaRPr lang="en-GB"/>
              </a:p>
            </p:txBody>
          </p:sp>
          <p:sp>
            <p:nvSpPr>
              <p:cNvPr id="25" name="Rectangle 18"/>
              <p:cNvSpPr>
                <a:spLocks noChangeArrowheads="1"/>
              </p:cNvSpPr>
              <p:nvPr/>
            </p:nvSpPr>
            <p:spPr bwMode="gray">
              <a:xfrm>
                <a:off x="5638800" y="5419725"/>
                <a:ext cx="1752600" cy="658813"/>
              </a:xfrm>
              <a:prstGeom prst="rect">
                <a:avLst/>
              </a:prstGeom>
              <a:solidFill>
                <a:srgbClr val="993300"/>
              </a:solidFill>
              <a:ln w="9525">
                <a:solidFill>
                  <a:schemeClr val="tx1"/>
                </a:solidFill>
                <a:miter lim="800000"/>
                <a:headEnd/>
                <a:tailEnd/>
              </a:ln>
            </p:spPr>
            <p:txBody>
              <a:bodyPr wrap="none" lIns="40613" tIns="40613" rIns="40613" bIns="40613" anchor="ctr"/>
              <a:lstStyle/>
              <a:p>
                <a:pPr algn="ctr"/>
                <a:r>
                  <a:rPr lang="en-US" sz="2400">
                    <a:solidFill>
                      <a:schemeClr val="bg1"/>
                    </a:solidFill>
                  </a:rPr>
                  <a:t>Commitment</a:t>
                </a:r>
              </a:p>
            </p:txBody>
          </p:sp>
          <p:sp>
            <p:nvSpPr>
              <p:cNvPr id="26" name="Rectangle 19"/>
              <p:cNvSpPr>
                <a:spLocks noChangeArrowheads="1"/>
              </p:cNvSpPr>
              <p:nvPr/>
            </p:nvSpPr>
            <p:spPr bwMode="gray">
              <a:xfrm>
                <a:off x="1600200" y="5389563"/>
                <a:ext cx="1752600" cy="619125"/>
              </a:xfrm>
              <a:prstGeom prst="rect">
                <a:avLst/>
              </a:prstGeom>
              <a:solidFill>
                <a:srgbClr val="993300"/>
              </a:solidFill>
              <a:ln w="9525">
                <a:solidFill>
                  <a:schemeClr val="tx1"/>
                </a:solidFill>
                <a:miter lim="800000"/>
                <a:headEnd/>
                <a:tailEnd/>
              </a:ln>
            </p:spPr>
            <p:txBody>
              <a:bodyPr wrap="none" lIns="40613" tIns="40613" rIns="40613" bIns="40613" anchor="ctr"/>
              <a:lstStyle/>
              <a:p>
                <a:pPr algn="ctr"/>
                <a:r>
                  <a:rPr lang="en-US" sz="2400">
                    <a:solidFill>
                      <a:schemeClr val="bg1"/>
                    </a:solidFill>
                  </a:rPr>
                  <a:t>Alternatives</a:t>
                </a:r>
              </a:p>
            </p:txBody>
          </p:sp>
          <p:sp>
            <p:nvSpPr>
              <p:cNvPr id="27" name="Text Box 185"/>
              <p:cNvSpPr txBox="1">
                <a:spLocks noChangeArrowheads="1"/>
              </p:cNvSpPr>
              <p:nvPr/>
            </p:nvSpPr>
            <p:spPr bwMode="gray">
              <a:xfrm>
                <a:off x="1981200" y="4724400"/>
                <a:ext cx="936625" cy="450850"/>
              </a:xfrm>
              <a:prstGeom prst="rect">
                <a:avLst/>
              </a:prstGeom>
              <a:noFill/>
              <a:ln w="9525">
                <a:noFill/>
                <a:miter lim="800000"/>
                <a:headEnd/>
                <a:tailEnd/>
              </a:ln>
            </p:spPr>
            <p:txBody>
              <a:bodyPr wrap="none" lIns="40613" tIns="40613" rIns="40613" bIns="40613" anchor="ctr">
                <a:spAutoFit/>
              </a:bodyPr>
              <a:lstStyle/>
              <a:p>
                <a:r>
                  <a:rPr lang="en-US" sz="2400"/>
                  <a:t>If </a:t>
                </a:r>
                <a:r>
                  <a:rPr lang="ja-JP" altLang="en-US" sz="2400">
                    <a:cs typeface="HGｺﾞｼｯｸE"/>
                  </a:rPr>
                  <a:t>“</a:t>
                </a:r>
                <a:r>
                  <a:rPr lang="en-US" altLang="ja-JP" sz="2400">
                    <a:cs typeface="HGｺﾞｼｯｸE"/>
                  </a:rPr>
                  <a:t>No</a:t>
                </a:r>
                <a:r>
                  <a:rPr lang="ja-JP" altLang="en-US" sz="2400">
                    <a:cs typeface="HGｺﾞｼｯｸE"/>
                  </a:rPr>
                  <a:t>”</a:t>
                </a:r>
                <a:endParaRPr lang="en-US" sz="2400"/>
              </a:p>
            </p:txBody>
          </p:sp>
          <p:sp>
            <p:nvSpPr>
              <p:cNvPr id="28" name="Text Box 186"/>
              <p:cNvSpPr txBox="1">
                <a:spLocks noChangeArrowheads="1"/>
              </p:cNvSpPr>
              <p:nvPr/>
            </p:nvSpPr>
            <p:spPr bwMode="gray">
              <a:xfrm>
                <a:off x="6157913" y="4725988"/>
                <a:ext cx="1019175" cy="450850"/>
              </a:xfrm>
              <a:prstGeom prst="rect">
                <a:avLst/>
              </a:prstGeom>
              <a:noFill/>
              <a:ln w="9525">
                <a:noFill/>
                <a:miter lim="800000"/>
                <a:headEnd/>
                <a:tailEnd/>
              </a:ln>
            </p:spPr>
            <p:txBody>
              <a:bodyPr wrap="none" lIns="40613" tIns="40613" rIns="40613" bIns="40613" anchor="ctr">
                <a:spAutoFit/>
              </a:bodyPr>
              <a:lstStyle/>
              <a:p>
                <a:r>
                  <a:rPr lang="en-US" sz="2400"/>
                  <a:t>If </a:t>
                </a:r>
                <a:r>
                  <a:rPr lang="ja-JP" altLang="en-US" sz="2400">
                    <a:cs typeface="HGｺﾞｼｯｸE"/>
                  </a:rPr>
                  <a:t>“</a:t>
                </a:r>
                <a:r>
                  <a:rPr lang="en-US" altLang="ja-JP" sz="2400">
                    <a:cs typeface="HGｺﾞｼｯｸE"/>
                  </a:rPr>
                  <a:t>Yes</a:t>
                </a:r>
                <a:r>
                  <a:rPr lang="ja-JP" altLang="en-US">
                    <a:cs typeface="HGｺﾞｼｯｸE"/>
                  </a:rPr>
                  <a:t>”</a:t>
                </a:r>
                <a:endParaRPr lang="en-US"/>
              </a:p>
            </p:txBody>
          </p:sp>
        </p:grpSp>
        <p:sp useBgFill="1">
          <p:nvSpPr>
            <p:cNvPr id="8" name="Rectangle 9"/>
            <p:cNvSpPr>
              <a:spLocks noChangeArrowheads="1"/>
            </p:cNvSpPr>
            <p:nvPr/>
          </p:nvSpPr>
          <p:spPr bwMode="auto">
            <a:xfrm>
              <a:off x="7162800" y="1371600"/>
              <a:ext cx="1752600" cy="609600"/>
            </a:xfrm>
            <a:prstGeom prst="rect">
              <a:avLst/>
            </a:prstGeom>
            <a:ln>
              <a:headEnd/>
              <a:tailEnd/>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a:lstStyle/>
            <a:p>
              <a:pPr>
                <a:spcAft>
                  <a:spcPts val="1000"/>
                </a:spcAft>
                <a:defRPr/>
              </a:pPr>
              <a:r>
                <a:rPr lang="en-US" b="1" dirty="0">
                  <a:solidFill>
                    <a:srgbClr val="1E0CA4"/>
                  </a:solidFill>
                  <a:latin typeface="Calibri" pitchFamily="34" charset="0"/>
                </a:rPr>
                <a:t>Enabling value</a:t>
              </a:r>
              <a:endParaRPr lang="en-US" sz="3200" dirty="0">
                <a:latin typeface="Arial" pitchFamily="34" charset="0"/>
              </a:endParaRPr>
            </a:p>
          </p:txBody>
        </p:sp>
        <p:sp useBgFill="1">
          <p:nvSpPr>
            <p:cNvPr id="9" name="Rectangle 11"/>
            <p:cNvSpPr>
              <a:spLocks noChangeArrowheads="1"/>
            </p:cNvSpPr>
            <p:nvPr/>
          </p:nvSpPr>
          <p:spPr bwMode="auto">
            <a:xfrm>
              <a:off x="7235825" y="3135313"/>
              <a:ext cx="1755775" cy="522287"/>
            </a:xfrm>
            <a:prstGeom prst="rect">
              <a:avLst/>
            </a:prstGeom>
            <a:ln w="9525">
              <a:solidFill>
                <a:srgbClr val="000000"/>
              </a:solidFill>
              <a:miter lim="800000"/>
              <a:headEnd/>
              <a:tailEnd/>
            </a:ln>
            <a:effectLst>
              <a:outerShdw blurRad="50800" dist="38100" dir="16200000" rotWithShape="0">
                <a:prstClr val="black">
                  <a:alpha val="40000"/>
                </a:prstClr>
              </a:outerShdw>
            </a:effectLst>
          </p:spPr>
          <p:txBody>
            <a:bodyPr/>
            <a:lstStyle/>
            <a:p>
              <a:pPr>
                <a:spcAft>
                  <a:spcPts val="1000"/>
                </a:spcAft>
                <a:defRPr/>
              </a:pPr>
              <a:r>
                <a:rPr lang="en-US" b="1">
                  <a:solidFill>
                    <a:srgbClr val="1E0CA4"/>
                  </a:solidFill>
                  <a:latin typeface="Calibri" pitchFamily="34" charset="0"/>
                </a:rPr>
                <a:t>Creating value</a:t>
              </a:r>
              <a:endParaRPr lang="en-US" sz="3200"/>
            </a:p>
          </p:txBody>
        </p:sp>
        <p:sp useBgFill="1">
          <p:nvSpPr>
            <p:cNvPr id="10" name="Rectangle 17"/>
            <p:cNvSpPr>
              <a:spLocks noChangeArrowheads="1"/>
            </p:cNvSpPr>
            <p:nvPr/>
          </p:nvSpPr>
          <p:spPr bwMode="auto">
            <a:xfrm>
              <a:off x="7558088" y="4876800"/>
              <a:ext cx="1509712" cy="533400"/>
            </a:xfrm>
            <a:prstGeom prst="rect">
              <a:avLst/>
            </a:prstGeom>
            <a:ln w="9525">
              <a:solidFill>
                <a:srgbClr val="000000"/>
              </a:solidFill>
              <a:miter lim="800000"/>
              <a:headEnd/>
              <a:tailEnd/>
            </a:ln>
            <a:effectLst>
              <a:innerShdw blurRad="114300">
                <a:prstClr val="black"/>
              </a:innerShdw>
            </a:effectLst>
          </p:spPr>
          <p:txBody>
            <a:bodyPr/>
            <a:lstStyle/>
            <a:p>
              <a:pPr>
                <a:spcAft>
                  <a:spcPts val="1000"/>
                </a:spcAft>
                <a:defRPr/>
              </a:pPr>
              <a:r>
                <a:rPr lang="en-US" sz="1600" b="1">
                  <a:solidFill>
                    <a:srgbClr val="1E0CA4"/>
                  </a:solidFill>
                  <a:latin typeface="Calibri" pitchFamily="34" charset="0"/>
                </a:rPr>
                <a:t>Claiming value</a:t>
              </a:r>
              <a:endParaRPr lang="en-US" sz="280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D818C1"/>
                </a:solidFill>
                <a:latin typeface="Times New Roman" pitchFamily="18" charset="0"/>
                <a:cs typeface="Times New Roman" pitchFamily="18" charset="0"/>
              </a:rPr>
              <a:t>Elements of Negotiation Skills</a:t>
            </a:r>
            <a:endParaRPr lang="en-US" b="1"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17</a:t>
            </a:fld>
            <a:endParaRPr lang="en-CA"/>
          </a:p>
        </p:txBody>
      </p:sp>
      <p:sp>
        <p:nvSpPr>
          <p:cNvPr id="5" name="Content Placeholder 4"/>
          <p:cNvSpPr>
            <a:spLocks noGrp="1"/>
          </p:cNvSpPr>
          <p:nvPr>
            <p:ph sz="quarter" idx="1"/>
          </p:nvPr>
        </p:nvSpPr>
        <p:spPr>
          <a:xfrm>
            <a:off x="285720" y="1600200"/>
            <a:ext cx="8643998" cy="4900634"/>
          </a:xfrm>
        </p:spPr>
        <p:txBody>
          <a:bodyPr/>
          <a:lstStyle/>
          <a:p>
            <a:pPr>
              <a:buFont typeface="Wingdings 2" pitchFamily="18" charset="2"/>
              <a:buNone/>
            </a:pPr>
            <a:r>
              <a:rPr lang="en-US" b="1" dirty="0" smtClean="0">
                <a:solidFill>
                  <a:srgbClr val="180EE2"/>
                </a:solidFill>
                <a:latin typeface="Times New Roman" pitchFamily="18" charset="0"/>
                <a:cs typeface="Times New Roman" pitchFamily="18" charset="0"/>
              </a:rPr>
              <a:t>Communication and relationship Skills:</a:t>
            </a:r>
          </a:p>
          <a:p>
            <a:pPr>
              <a:buFont typeface="Wingdings 2" pitchFamily="18" charset="2"/>
              <a:buNone/>
            </a:pPr>
            <a:r>
              <a:rPr lang="en-US" dirty="0" smtClean="0">
                <a:solidFill>
                  <a:srgbClr val="D818C1"/>
                </a:solidFill>
                <a:latin typeface="Times New Roman" pitchFamily="18" charset="0"/>
                <a:cs typeface="Times New Roman" pitchFamily="18" charset="0"/>
              </a:rPr>
              <a:t>Communication:</a:t>
            </a:r>
          </a:p>
          <a:p>
            <a:pPr>
              <a:buFont typeface="Wingdings 2" pitchFamily="18" charset="2"/>
              <a:buNone/>
            </a:pPr>
            <a:r>
              <a:rPr lang="en-US" dirty="0" smtClean="0">
                <a:latin typeface="Times New Roman" pitchFamily="18" charset="0"/>
                <a:cs typeface="Times New Roman" pitchFamily="18" charset="0"/>
              </a:rPr>
              <a:t>Two main kinds of verbal communication.   </a:t>
            </a:r>
          </a:p>
          <a:p>
            <a:pPr marL="917575" lvl="1" indent="-514350">
              <a:buFont typeface="Gill Sans MT" pitchFamily="34" charset="0"/>
              <a:buAutoNum type="arabicPeriod"/>
            </a:pPr>
            <a:r>
              <a:rPr lang="en-US" dirty="0" smtClean="0">
                <a:solidFill>
                  <a:srgbClr val="FF0000"/>
                </a:solidFill>
                <a:latin typeface="Times New Roman" pitchFamily="18" charset="0"/>
                <a:cs typeface="Times New Roman" pitchFamily="18" charset="0"/>
              </a:rPr>
              <a:t> </a:t>
            </a:r>
            <a:r>
              <a:rPr lang="en-US" sz="3000" dirty="0" smtClean="0">
                <a:solidFill>
                  <a:srgbClr val="FF0000"/>
                </a:solidFill>
                <a:latin typeface="Times New Roman" pitchFamily="18" charset="0"/>
                <a:cs typeface="Times New Roman" pitchFamily="18" charset="0"/>
              </a:rPr>
              <a:t>Advocacy </a:t>
            </a:r>
            <a:r>
              <a:rPr lang="en-US" sz="3000" dirty="0" smtClean="0">
                <a:latin typeface="Times New Roman" pitchFamily="18" charset="0"/>
                <a:cs typeface="Times New Roman" pitchFamily="18" charset="0"/>
              </a:rPr>
              <a:t>or making statements. When we advocate, we give information such as facts, our opinions, conclusions, etc. </a:t>
            </a:r>
          </a:p>
          <a:p>
            <a:pPr marL="917575" lvl="1" indent="-514350">
              <a:buFont typeface="Gill Sans MT" pitchFamily="34" charset="0"/>
              <a:buAutoNum type="arabicPeriod"/>
            </a:pPr>
            <a:r>
              <a:rPr lang="en-US" sz="3000" dirty="0" smtClean="0">
                <a:solidFill>
                  <a:srgbClr val="FF0000"/>
                </a:solidFill>
                <a:latin typeface="Times New Roman" pitchFamily="18" charset="0"/>
                <a:cs typeface="Times New Roman" pitchFamily="18" charset="0"/>
              </a:rPr>
              <a:t>Inquiry</a:t>
            </a:r>
            <a:r>
              <a:rPr lang="en-US" sz="3000" dirty="0" smtClean="0">
                <a:latin typeface="Times New Roman" pitchFamily="18" charset="0"/>
                <a:cs typeface="Times New Roman" pitchFamily="18" charset="0"/>
              </a:rPr>
              <a:t> or asking questions. When we inquire, we seek information for the purpose of learning.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Cont…</a:t>
            </a:r>
            <a:endParaRPr lang="en-US" b="1"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18</a:t>
            </a:fld>
            <a:endParaRPr lang="en-CA"/>
          </a:p>
        </p:txBody>
      </p:sp>
      <p:sp>
        <p:nvSpPr>
          <p:cNvPr id="5" name="Content Placeholder 4"/>
          <p:cNvSpPr>
            <a:spLocks noGrp="1"/>
          </p:cNvSpPr>
          <p:nvPr>
            <p:ph sz="quarter" idx="1"/>
          </p:nvPr>
        </p:nvSpPr>
        <p:spPr>
          <a:xfrm>
            <a:off x="214282" y="1600200"/>
            <a:ext cx="8551766" cy="5257800"/>
          </a:xfrm>
        </p:spPr>
        <p:txBody>
          <a:bodyPr>
            <a:normAutofit fontScale="92500" lnSpcReduction="10000"/>
          </a:bodyPr>
          <a:lstStyle/>
          <a:p>
            <a:pPr algn="just">
              <a:buFont typeface="Wingdings 2" pitchFamily="18" charset="2"/>
              <a:buNone/>
            </a:pPr>
            <a:r>
              <a:rPr lang="en-US" dirty="0" smtClean="0">
                <a:solidFill>
                  <a:srgbClr val="D818C1"/>
                </a:solidFill>
                <a:latin typeface="Times New Roman" pitchFamily="18" charset="0"/>
                <a:cs typeface="Times New Roman" pitchFamily="18" charset="0"/>
              </a:rPr>
              <a:t>Relationship:</a:t>
            </a:r>
            <a:r>
              <a:rPr lang="en-US" dirty="0" smtClean="0">
                <a:solidFill>
                  <a:srgbClr val="D818C1"/>
                </a:solidFill>
                <a:latin typeface="Times New Roman" pitchFamily="18" charset="0"/>
                <a:ea typeface="ＭＳ Ｐゴシック" pitchFamily="34" charset="-128"/>
                <a:cs typeface="Times New Roman" pitchFamily="18" charset="0"/>
              </a:rPr>
              <a:t> </a:t>
            </a:r>
          </a:p>
          <a:p>
            <a:pPr algn="just"/>
            <a:r>
              <a:rPr lang="en-US" sz="3200" dirty="0" smtClean="0">
                <a:latin typeface="Times New Roman" pitchFamily="18" charset="0"/>
                <a:ea typeface="ＭＳ Ｐゴシック" pitchFamily="34" charset="-128"/>
                <a:cs typeface="Times New Roman" pitchFamily="18" charset="0"/>
              </a:rPr>
              <a:t>The overall pattern of interaction among the other parties within and outside the negotiation. </a:t>
            </a:r>
          </a:p>
          <a:p>
            <a:pPr algn="just"/>
            <a:r>
              <a:rPr lang="en-US" sz="3200" dirty="0" smtClean="0">
                <a:latin typeface="Times New Roman" pitchFamily="18" charset="0"/>
                <a:cs typeface="Times New Roman" pitchFamily="18" charset="0"/>
              </a:rPr>
              <a:t>It is very important in negotiation and i</a:t>
            </a:r>
            <a:r>
              <a:rPr lang="en-US" sz="3200" dirty="0" smtClean="0">
                <a:latin typeface="Times New Roman" pitchFamily="18" charset="0"/>
                <a:ea typeface="ＭＳ Ｐゴシック" pitchFamily="34" charset="-128"/>
              </a:rPr>
              <a:t>nteractions should improve, not damage the  our relationships</a:t>
            </a:r>
          </a:p>
          <a:p>
            <a:pPr algn="just"/>
            <a:r>
              <a:rPr lang="en-US" sz="3200" dirty="0" smtClean="0">
                <a:latin typeface="Times New Roman" pitchFamily="18" charset="0"/>
                <a:cs typeface="Times New Roman" pitchFamily="18" charset="0"/>
              </a:rPr>
              <a:t>Do not threaten relation at the cost of short term gain. It may yield poorer results over the long-term.</a:t>
            </a:r>
          </a:p>
          <a:p>
            <a:pPr algn="just"/>
            <a:r>
              <a:rPr lang="en-US" sz="3200" dirty="0" smtClean="0">
                <a:latin typeface="Times New Roman" pitchFamily="18" charset="0"/>
                <a:cs typeface="Times New Roman" pitchFamily="18" charset="0"/>
              </a:rPr>
              <a:t>Try to deal separately with the relationship between the parties and the substance issues</a:t>
            </a:r>
          </a:p>
          <a:p>
            <a:pPr algn="just"/>
            <a:r>
              <a:rPr lang="en-US" sz="3200" dirty="0" smtClean="0">
                <a:latin typeface="Times New Roman" pitchFamily="18" charset="0"/>
                <a:cs typeface="Times New Roman" pitchFamily="18" charset="0"/>
              </a:rPr>
              <a:t>Rather reacting to positions, probe for their underlying needs</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B21A9C"/>
                </a:solidFill>
              </a:rPr>
              <a:t>Circle of Value</a:t>
            </a:r>
            <a:endParaRPr lang="en-US" dirty="0">
              <a:solidFill>
                <a:srgbClr val="B21A9C"/>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19</a:t>
            </a:fld>
            <a:endParaRPr lang="en-CA"/>
          </a:p>
        </p:txBody>
      </p:sp>
      <p:sp>
        <p:nvSpPr>
          <p:cNvPr id="5" name="Content Placeholder 4"/>
          <p:cNvSpPr>
            <a:spLocks noGrp="1"/>
          </p:cNvSpPr>
          <p:nvPr>
            <p:ph sz="quarter" idx="1"/>
          </p:nvPr>
        </p:nvSpPr>
        <p:spPr/>
        <p:txBody>
          <a:bodyPr>
            <a:normAutofit fontScale="85000" lnSpcReduction="20000"/>
          </a:bodyPr>
          <a:lstStyle/>
          <a:p>
            <a:pPr algn="just"/>
            <a:r>
              <a:rPr lang="en-US" sz="3200" b="1" dirty="0" smtClean="0">
                <a:solidFill>
                  <a:srgbClr val="D818C1"/>
                </a:solidFill>
              </a:rPr>
              <a:t>Interests</a:t>
            </a:r>
            <a:r>
              <a:rPr lang="en-US" sz="3200" dirty="0" smtClean="0">
                <a:solidFill>
                  <a:srgbClr val="D818C1"/>
                </a:solidFill>
              </a:rPr>
              <a:t>:</a:t>
            </a:r>
            <a:r>
              <a:rPr lang="en-US" sz="3200" dirty="0" smtClean="0"/>
              <a:t> Interests are the problems hopes, fears, aspirations, concerns, goals, etc. of each party. Positional negotiations limit optimal solutions because parties rarely explore a broad range of potential solutions, or options.</a:t>
            </a:r>
          </a:p>
          <a:p>
            <a:pPr algn="just"/>
            <a:r>
              <a:rPr lang="en-US" sz="3200" b="1" dirty="0" smtClean="0">
                <a:solidFill>
                  <a:srgbClr val="D818C1"/>
                </a:solidFill>
              </a:rPr>
              <a:t>Options</a:t>
            </a:r>
            <a:r>
              <a:rPr lang="en-US" sz="3200" dirty="0" smtClean="0">
                <a:solidFill>
                  <a:srgbClr val="D818C1"/>
                </a:solidFill>
              </a:rPr>
              <a:t>: </a:t>
            </a:r>
            <a:r>
              <a:rPr lang="en-US" sz="3200" dirty="0" smtClean="0"/>
              <a:t>The possible solutions which may satisfy the interests of both the parties are called options. </a:t>
            </a:r>
          </a:p>
          <a:p>
            <a:pPr algn="just"/>
            <a:r>
              <a:rPr lang="en-US" sz="3200" b="1" dirty="0" smtClean="0">
                <a:solidFill>
                  <a:srgbClr val="D818C1"/>
                </a:solidFill>
              </a:rPr>
              <a:t>Legitimacy: </a:t>
            </a:r>
            <a:r>
              <a:rPr lang="en-US" sz="3200" dirty="0" smtClean="0"/>
              <a:t>Using objective standards, evidence-based arguments, precedents, law, or principles is a means both to persuade the other side that an agreement is fair and to protect your side</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2</a:t>
            </a:fld>
            <a:endParaRPr lang="en-CA"/>
          </a:p>
        </p:txBody>
      </p:sp>
      <p:sp>
        <p:nvSpPr>
          <p:cNvPr id="5" name="Content Placeholder 4"/>
          <p:cNvSpPr>
            <a:spLocks noGrp="1"/>
          </p:cNvSpPr>
          <p:nvPr>
            <p:ph sz="quarter" idx="1"/>
          </p:nvPr>
        </p:nvSpPr>
        <p:spPr>
          <a:xfrm>
            <a:off x="357158" y="1600200"/>
            <a:ext cx="8408890" cy="4495800"/>
          </a:xfrm>
        </p:spPr>
        <p:txBody>
          <a:bodyPr/>
          <a:lstStyle/>
          <a:p>
            <a:r>
              <a:rPr lang="en-US" dirty="0" smtClean="0"/>
              <a:t>Conflict and its process</a:t>
            </a:r>
          </a:p>
          <a:p>
            <a:r>
              <a:rPr lang="en-US" dirty="0" smtClean="0"/>
              <a:t>Conflict handling styles </a:t>
            </a:r>
          </a:p>
          <a:p>
            <a:r>
              <a:rPr lang="en-US" dirty="0" smtClean="0"/>
              <a:t>Negotiation</a:t>
            </a:r>
          </a:p>
          <a:p>
            <a:r>
              <a:rPr lang="en-US" dirty="0" smtClean="0"/>
              <a:t>Principles of Negotiation</a:t>
            </a:r>
          </a:p>
          <a:p>
            <a:r>
              <a:rPr lang="en-US" dirty="0" smtClean="0"/>
              <a:t>Types of negotiation</a:t>
            </a:r>
          </a:p>
          <a:p>
            <a:r>
              <a:rPr lang="en-US" dirty="0" smtClean="0"/>
              <a:t>Seven element framework of Negotiation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180EE2"/>
                </a:solidFill>
              </a:rPr>
              <a:t>BATNA and Commitment</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20</a:t>
            </a:fld>
            <a:endParaRPr lang="en-CA"/>
          </a:p>
        </p:txBody>
      </p:sp>
      <p:sp>
        <p:nvSpPr>
          <p:cNvPr id="5" name="Content Placeholder 4"/>
          <p:cNvSpPr>
            <a:spLocks noGrp="1"/>
          </p:cNvSpPr>
          <p:nvPr>
            <p:ph sz="quarter" idx="1"/>
          </p:nvPr>
        </p:nvSpPr>
        <p:spPr>
          <a:xfrm>
            <a:off x="214282" y="1600200"/>
            <a:ext cx="8551766" cy="4757758"/>
          </a:xfrm>
        </p:spPr>
        <p:txBody>
          <a:bodyPr/>
          <a:lstStyle/>
          <a:p>
            <a:pPr algn="just"/>
            <a:r>
              <a:rPr lang="en-GB" sz="2800" dirty="0" smtClean="0">
                <a:solidFill>
                  <a:srgbClr val="D818C1"/>
                </a:solidFill>
              </a:rPr>
              <a:t>BATNA</a:t>
            </a:r>
            <a:r>
              <a:rPr lang="en-GB" sz="2800" dirty="0" smtClean="0"/>
              <a:t> refers to one's </a:t>
            </a:r>
            <a:r>
              <a:rPr lang="en-GB" sz="2800" i="1" dirty="0" smtClean="0"/>
              <a:t>best </a:t>
            </a:r>
            <a:r>
              <a:rPr lang="en-GB" sz="2800" dirty="0" smtClean="0"/>
              <a:t>alternative to a negotiated agreement. It is different from the options. It means that both the parties think what they can get if they do not come to agreement, commitment or negotiation to pursue their interests.</a:t>
            </a:r>
          </a:p>
          <a:p>
            <a:pPr algn="just"/>
            <a:r>
              <a:rPr lang="en-GB" sz="2800" dirty="0" smtClean="0">
                <a:solidFill>
                  <a:srgbClr val="D818C1"/>
                </a:solidFill>
              </a:rPr>
              <a:t>Commitment </a:t>
            </a:r>
            <a:r>
              <a:rPr lang="en-GB" sz="2800" dirty="0" smtClean="0"/>
              <a:t>refers to the agreement which both the parties agrees up on and respect it. Make it clear</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bwMode="auto">
          <a:noFill/>
        </p:spPr>
        <p:txBody>
          <a:bodyPr vert="horz" wrap="square" lIns="91440" tIns="45720" rIns="91440" bIns="45720" numCol="1" anchorCtr="0" compatLnSpc="1">
            <a:prstTxWarp prst="textNoShape">
              <a:avLst/>
            </a:prstTxWarp>
          </a:bodyPr>
          <a:lstStyle/>
          <a:p>
            <a:pPr eaLnBrk="1" hangingPunct="1"/>
            <a:r>
              <a:rPr lang="en-US" b="1" dirty="0" smtClean="0">
                <a:solidFill>
                  <a:srgbClr val="D818C1"/>
                </a:solidFill>
                <a:effectLst/>
              </a:rPr>
              <a:t>Preparation</a:t>
            </a:r>
            <a:r>
              <a:rPr lang="en-US" b="1" dirty="0" smtClean="0">
                <a:effectLst/>
              </a:rPr>
              <a:t> </a:t>
            </a:r>
          </a:p>
        </p:txBody>
      </p:sp>
      <p:sp>
        <p:nvSpPr>
          <p:cNvPr id="17411" name="Rectangle 3"/>
          <p:cNvSpPr>
            <a:spLocks noGrp="1"/>
          </p:cNvSpPr>
          <p:nvPr>
            <p:ph type="body" idx="1"/>
          </p:nvPr>
        </p:nvSpPr>
        <p:spPr/>
        <p:txBody>
          <a:bodyPr/>
          <a:lstStyle/>
          <a:p>
            <a:pPr eaLnBrk="1" hangingPunct="1"/>
            <a:r>
              <a:rPr lang="en-US" dirty="0" smtClean="0"/>
              <a:t>Identifying parties</a:t>
            </a:r>
          </a:p>
          <a:p>
            <a:pPr eaLnBrk="1" hangingPunct="1"/>
            <a:r>
              <a:rPr lang="en-US" dirty="0" smtClean="0"/>
              <a:t>Use of circle of value </a:t>
            </a:r>
          </a:p>
          <a:p>
            <a:pPr lvl="1" eaLnBrk="1" hangingPunct="1"/>
            <a:r>
              <a:rPr lang="en-US" dirty="0" smtClean="0"/>
              <a:t>Identify interests (short-term, mid-term, long-term), key issues of ‘ours’ ‘theirs’ and ‘others’.</a:t>
            </a:r>
          </a:p>
          <a:p>
            <a:pPr lvl="1" eaLnBrk="1" hangingPunct="1"/>
            <a:r>
              <a:rPr lang="en-US" dirty="0" smtClean="0"/>
              <a:t>Develop options (ours, theirs and others).</a:t>
            </a:r>
          </a:p>
          <a:p>
            <a:pPr lvl="2" eaLnBrk="1" hangingPunct="1"/>
            <a:r>
              <a:rPr lang="en-US" dirty="0" smtClean="0"/>
              <a:t>Brainstorming</a:t>
            </a:r>
          </a:p>
          <a:p>
            <a:pPr eaLnBrk="1" hangingPunct="1">
              <a:buFont typeface="Wingdings" pitchFamily="2" charset="2"/>
              <a:buChar char="q"/>
            </a:pPr>
            <a:r>
              <a:rPr lang="en-US" dirty="0" smtClean="0"/>
              <a:t>Legitimacy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bwMode="auto">
          <a:noFill/>
        </p:spPr>
        <p:txBody>
          <a:bodyPr vert="horz" wrap="square" lIns="91440" tIns="45720" rIns="91440" bIns="45720" numCol="1" anchorCtr="0" compatLnSpc="1">
            <a:prstTxWarp prst="textNoShape">
              <a:avLst/>
            </a:prstTxWarp>
          </a:bodyPr>
          <a:lstStyle/>
          <a:p>
            <a:pPr eaLnBrk="1" hangingPunct="1"/>
            <a:r>
              <a:rPr lang="en-US" b="1" dirty="0" smtClean="0">
                <a:effectLst/>
              </a:rPr>
              <a:t>Be careful on…</a:t>
            </a:r>
          </a:p>
        </p:txBody>
      </p:sp>
      <p:sp>
        <p:nvSpPr>
          <p:cNvPr id="18435" name="Rectangle 3"/>
          <p:cNvSpPr>
            <a:spLocks noGrp="1"/>
          </p:cNvSpPr>
          <p:nvPr>
            <p:ph type="body" idx="1"/>
          </p:nvPr>
        </p:nvSpPr>
        <p:spPr/>
        <p:txBody>
          <a:bodyPr/>
          <a:lstStyle/>
          <a:p>
            <a:pPr eaLnBrk="1" hangingPunct="1"/>
            <a:r>
              <a:rPr lang="en-GB" dirty="0" smtClean="0"/>
              <a:t>Emotions</a:t>
            </a:r>
          </a:p>
          <a:p>
            <a:r>
              <a:rPr lang="en-GB" dirty="0" smtClean="0"/>
              <a:t>Getting people to the table</a:t>
            </a:r>
          </a:p>
          <a:p>
            <a:r>
              <a:rPr lang="en-GB" dirty="0" smtClean="0"/>
              <a:t>Polarization </a:t>
            </a:r>
          </a:p>
          <a:p>
            <a:pPr eaLnBrk="1" hangingPunct="1"/>
            <a:r>
              <a:rPr lang="en-GB" dirty="0" smtClean="0"/>
              <a:t>Finding commonality and common values (win-win) </a:t>
            </a:r>
          </a:p>
          <a:p>
            <a:pPr eaLnBrk="1" hangingPunct="1"/>
            <a:r>
              <a:rPr lang="en-GB" dirty="0" smtClean="0"/>
              <a:t>Face saving</a:t>
            </a:r>
          </a:p>
          <a:p>
            <a:pPr eaLnBrk="1" hangingPunct="1"/>
            <a:r>
              <a:rPr lang="en-GB" dirty="0" smtClean="0"/>
              <a:t>Legitimacy and approval of negotiation</a:t>
            </a:r>
          </a:p>
          <a:p>
            <a:pPr eaLnBrk="1" hangingPunct="1"/>
            <a:r>
              <a:rPr lang="en-GB" dirty="0" smtClean="0"/>
              <a:t>Time and situation</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0"/>
            <a:ext cx="7497763" cy="1143000"/>
          </a:xfrm>
        </p:spPr>
        <p:txBody>
          <a:bodyPr>
            <a:noAutofit/>
          </a:bodyPr>
          <a:lstStyle/>
          <a:p>
            <a:pPr>
              <a:defRPr/>
            </a:pPr>
            <a:r>
              <a:rPr lang="en-US" sz="11500" dirty="0" smtClean="0">
                <a:solidFill>
                  <a:srgbClr val="180EE2"/>
                </a:solidFill>
              </a:rPr>
              <a:t>Thank You!</a:t>
            </a:r>
            <a:endParaRPr lang="en-US" sz="11500" dirty="0">
              <a:solidFill>
                <a:srgbClr val="180EE2"/>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conflict </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3</a:t>
            </a:fld>
            <a:endParaRPr lang="en-CA"/>
          </a:p>
        </p:txBody>
      </p:sp>
      <p:sp>
        <p:nvSpPr>
          <p:cNvPr id="5" name="Content Placeholder 4"/>
          <p:cNvSpPr>
            <a:spLocks noGrp="1"/>
          </p:cNvSpPr>
          <p:nvPr>
            <p:ph sz="quarter" idx="1"/>
          </p:nvPr>
        </p:nvSpPr>
        <p:spPr>
          <a:xfrm>
            <a:off x="357158" y="1600200"/>
            <a:ext cx="8408890" cy="4829196"/>
          </a:xfrm>
        </p:spPr>
        <p:txBody>
          <a:bodyPr>
            <a:normAutofit lnSpcReduction="10000"/>
          </a:bodyPr>
          <a:lstStyle/>
          <a:p>
            <a:r>
              <a:rPr lang="en-US" dirty="0" smtClean="0"/>
              <a:t>Conflict is a disagreement between two or more people about policies, process, activities or outcome</a:t>
            </a:r>
          </a:p>
          <a:p>
            <a:r>
              <a:rPr lang="en-US" dirty="0" smtClean="0"/>
              <a:t>It may be defined as a struggle or contest between people with opposing needs, ideas, beliefs, values, or goals</a:t>
            </a:r>
          </a:p>
          <a:p>
            <a:r>
              <a:rPr lang="en-US" dirty="0" smtClean="0"/>
              <a:t>Conflict is neither be good nor bad in itself</a:t>
            </a:r>
          </a:p>
          <a:p>
            <a:r>
              <a:rPr lang="en-US" dirty="0" smtClean="0"/>
              <a:t>Two types of conflict in terms of its effects:</a:t>
            </a:r>
          </a:p>
          <a:p>
            <a:pPr lvl="1"/>
            <a:r>
              <a:rPr lang="en-US" sz="2900" i="1" dirty="0" smtClean="0"/>
              <a:t>functional</a:t>
            </a:r>
            <a:r>
              <a:rPr lang="en-US" sz="2900" dirty="0" smtClean="0"/>
              <a:t> conflict</a:t>
            </a:r>
          </a:p>
          <a:p>
            <a:pPr lvl="1"/>
            <a:r>
              <a:rPr lang="en-US" sz="2900" i="1" dirty="0" smtClean="0"/>
              <a:t>dysfunctional</a:t>
            </a:r>
            <a:r>
              <a:rPr lang="en-US" sz="2900" dirty="0" smtClean="0"/>
              <a:t> conflict</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process</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4</a:t>
            </a:fld>
            <a:endParaRPr lang="en-CA"/>
          </a:p>
        </p:txBody>
      </p:sp>
      <p:sp>
        <p:nvSpPr>
          <p:cNvPr id="5" name="Content Placeholder 4"/>
          <p:cNvSpPr>
            <a:spLocks noGrp="1"/>
          </p:cNvSpPr>
          <p:nvPr>
            <p:ph sz="quarter" idx="1"/>
          </p:nvPr>
        </p:nvSpPr>
        <p:spPr/>
        <p:txBody>
          <a:bodyPr>
            <a:normAutofit/>
          </a:bodyPr>
          <a:lstStyle/>
          <a:p>
            <a:r>
              <a:rPr lang="en-US" dirty="0" smtClean="0"/>
              <a:t>Conflict takes some time to develop and passes through several stages</a:t>
            </a:r>
          </a:p>
          <a:p>
            <a:r>
              <a:rPr lang="en-US" dirty="0" smtClean="0"/>
              <a:t>According to Louis R. </a:t>
            </a:r>
            <a:r>
              <a:rPr lang="en-US" dirty="0" err="1" smtClean="0"/>
              <a:t>Pondy</a:t>
            </a:r>
            <a:r>
              <a:rPr lang="en-US" dirty="0" smtClean="0"/>
              <a:t>, there are five stages of conflict process;</a:t>
            </a:r>
          </a:p>
          <a:p>
            <a:pPr lvl="1"/>
            <a:r>
              <a:rPr lang="en-US" dirty="0" smtClean="0"/>
              <a:t>Latent conflict stage</a:t>
            </a:r>
          </a:p>
          <a:p>
            <a:pPr lvl="1"/>
            <a:r>
              <a:rPr lang="en-US" dirty="0" smtClean="0"/>
              <a:t>Conflict perception stage</a:t>
            </a:r>
          </a:p>
          <a:p>
            <a:pPr lvl="1"/>
            <a:r>
              <a:rPr lang="en-US" dirty="0" smtClean="0"/>
              <a:t>Conflict personalization</a:t>
            </a:r>
          </a:p>
          <a:p>
            <a:pPr lvl="1"/>
            <a:r>
              <a:rPr lang="en-US" dirty="0" smtClean="0"/>
              <a:t>Manifested conflict stage</a:t>
            </a:r>
          </a:p>
          <a:p>
            <a:pPr lvl="1"/>
            <a:r>
              <a:rPr lang="en-US" dirty="0" smtClean="0"/>
              <a:t>Consequence stage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Conflict process: </a:t>
            </a:r>
            <a:r>
              <a:rPr lang="en-US" dirty="0" err="1" smtClean="0"/>
              <a:t>Pondy</a:t>
            </a:r>
            <a:r>
              <a:rPr lang="en-US" dirty="0" smtClean="0"/>
              <a:t> model </a:t>
            </a:r>
            <a:endParaRPr lang="en-US" dirty="0"/>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5</a:t>
            </a:fld>
            <a:endParaRPr lang="en-CA"/>
          </a:p>
        </p:txBody>
      </p:sp>
      <p:pic>
        <p:nvPicPr>
          <p:cNvPr id="1026" name="Picture 2"/>
          <p:cNvPicPr>
            <a:picLocks noChangeAspect="1" noChangeArrowheads="1"/>
          </p:cNvPicPr>
          <p:nvPr/>
        </p:nvPicPr>
        <p:blipFill>
          <a:blip r:embed="rId2"/>
          <a:srcRect/>
          <a:stretch>
            <a:fillRect/>
          </a:stretch>
        </p:blipFill>
        <p:spPr bwMode="auto">
          <a:xfrm>
            <a:off x="142844" y="1285860"/>
            <a:ext cx="8715436" cy="521497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6</a:t>
            </a:fld>
            <a:endParaRPr lang="en-CA"/>
          </a:p>
        </p:txBody>
      </p:sp>
      <p:sp>
        <p:nvSpPr>
          <p:cNvPr id="5" name="Content Placeholder 4"/>
          <p:cNvSpPr>
            <a:spLocks noGrp="1"/>
          </p:cNvSpPr>
          <p:nvPr>
            <p:ph sz="quarter" idx="1"/>
          </p:nvPr>
        </p:nvSpPr>
        <p:spPr/>
        <p:txBody>
          <a:bodyPr/>
          <a:lstStyle/>
          <a:p>
            <a:endParaRPr lang="en-US"/>
          </a:p>
        </p:txBody>
      </p:sp>
      <p:pic>
        <p:nvPicPr>
          <p:cNvPr id="1026" name="Picture 2"/>
          <p:cNvPicPr>
            <a:picLocks noChangeAspect="1" noChangeArrowheads="1"/>
          </p:cNvPicPr>
          <p:nvPr/>
        </p:nvPicPr>
        <p:blipFill>
          <a:blip r:embed="rId2"/>
          <a:srcRect l="3525" t="3448" r="4327" b="5747"/>
          <a:stretch>
            <a:fillRect/>
          </a:stretch>
        </p:blipFill>
        <p:spPr bwMode="auto">
          <a:xfrm>
            <a:off x="0" y="71438"/>
            <a:ext cx="9144000" cy="585789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00066" y="6015060"/>
            <a:ext cx="8643966" cy="628650"/>
          </a:xfrm>
          <a:prstGeom prst="rect">
            <a:avLst/>
          </a:prstGeom>
          <a:noFill/>
          <a:ln w="9525">
            <a:noFill/>
            <a:miter lim="800000"/>
            <a:headEnd/>
            <a:tailEnd/>
          </a:ln>
          <a:effectLst/>
        </p:spPr>
      </p:pic>
      <p:sp>
        <p:nvSpPr>
          <p:cNvPr id="8" name="Up Arrow 7"/>
          <p:cNvSpPr/>
          <p:nvPr/>
        </p:nvSpPr>
        <p:spPr>
          <a:xfrm>
            <a:off x="5286380" y="642918"/>
            <a:ext cx="642942" cy="5357850"/>
          </a:xfrm>
          <a:prstGeom prst="upArrow">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Styles or methods of handling conflict </a:t>
            </a: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7</a:t>
            </a:fld>
            <a:endParaRPr lang="en-CA"/>
          </a:p>
        </p:txBody>
      </p:sp>
      <p:sp>
        <p:nvSpPr>
          <p:cNvPr id="5" name="Content Placeholder 4"/>
          <p:cNvSpPr>
            <a:spLocks noGrp="1"/>
          </p:cNvSpPr>
          <p:nvPr>
            <p:ph sz="quarter" idx="1"/>
          </p:nvPr>
        </p:nvSpPr>
        <p:spPr/>
        <p:txBody>
          <a:bodyPr/>
          <a:lstStyle/>
          <a:p>
            <a:endParaRPr lang="en-US" dirty="0"/>
          </a:p>
        </p:txBody>
      </p:sp>
      <p:pic>
        <p:nvPicPr>
          <p:cNvPr id="2050" name="Picture 2"/>
          <p:cNvPicPr>
            <a:picLocks noChangeAspect="1" noChangeArrowheads="1"/>
          </p:cNvPicPr>
          <p:nvPr/>
        </p:nvPicPr>
        <p:blipFill>
          <a:blip r:embed="rId2"/>
          <a:srcRect l="3509" t="4895" r="7017" b="3846"/>
          <a:stretch>
            <a:fillRect/>
          </a:stretch>
        </p:blipFill>
        <p:spPr bwMode="auto">
          <a:xfrm>
            <a:off x="142844" y="1285884"/>
            <a:ext cx="8929718" cy="52863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What negotiation is not? </a:t>
            </a:r>
            <a:endParaRPr lang="en-US" dirty="0">
              <a:solidFill>
                <a:srgbClr val="C00000"/>
              </a:solidFill>
            </a:endParaRPr>
          </a:p>
        </p:txBody>
      </p:sp>
      <p:sp>
        <p:nvSpPr>
          <p:cNvPr id="3" name="Date Placeholder 2"/>
          <p:cNvSpPr>
            <a:spLocks noGrp="1"/>
          </p:cNvSpPr>
          <p:nvPr>
            <p:ph type="dt" sz="half" idx="10"/>
          </p:nvPr>
        </p:nvSpPr>
        <p:spPr/>
        <p:txBody>
          <a:bodyPr/>
          <a:lstStyle/>
          <a:p>
            <a:fld id="{5720BE2D-524D-48F5-A934-3B6CC6F20FBF}" type="datetime1">
              <a:rPr lang="en-CA" smtClean="0"/>
              <a:pPr/>
              <a:t>04/12/2014</a:t>
            </a:fld>
            <a:endParaRPr lang="en-CA"/>
          </a:p>
        </p:txBody>
      </p:sp>
      <p:sp>
        <p:nvSpPr>
          <p:cNvPr id="4" name="Slide Number Placeholder 3"/>
          <p:cNvSpPr>
            <a:spLocks noGrp="1"/>
          </p:cNvSpPr>
          <p:nvPr>
            <p:ph type="sldNum" sz="quarter" idx="12"/>
          </p:nvPr>
        </p:nvSpPr>
        <p:spPr/>
        <p:txBody>
          <a:bodyPr>
            <a:normAutofit fontScale="85000" lnSpcReduction="20000"/>
          </a:bodyPr>
          <a:lstStyle/>
          <a:p>
            <a:fld id="{B3878A2D-D1DE-4549-A62C-8091F7B3B43E}" type="slidenum">
              <a:rPr lang="en-CA" smtClean="0"/>
              <a:pPr/>
              <a:t>8</a:t>
            </a:fld>
            <a:endParaRPr lang="en-CA"/>
          </a:p>
        </p:txBody>
      </p:sp>
      <p:sp>
        <p:nvSpPr>
          <p:cNvPr id="5" name="Content Placeholder 4"/>
          <p:cNvSpPr>
            <a:spLocks noGrp="1"/>
          </p:cNvSpPr>
          <p:nvPr>
            <p:ph sz="quarter" idx="1"/>
          </p:nvPr>
        </p:nvSpPr>
        <p:spPr>
          <a:xfrm>
            <a:off x="285720" y="1600200"/>
            <a:ext cx="8480328" cy="4495800"/>
          </a:xfrm>
        </p:spPr>
        <p:txBody>
          <a:bodyPr/>
          <a:lstStyle/>
          <a:p>
            <a:r>
              <a:rPr lang="en-US" dirty="0" smtClean="0"/>
              <a:t>To respect the order of boss and act accordingly </a:t>
            </a:r>
          </a:p>
          <a:p>
            <a:r>
              <a:rPr lang="en-US" dirty="0" smtClean="0"/>
              <a:t>Making a decision between parties using arbitration where the parties are legally bound to follow the arbitrator’s decision</a:t>
            </a:r>
          </a:p>
          <a:p>
            <a:r>
              <a:rPr lang="en-US" dirty="0" smtClean="0"/>
              <a:t>Negotiation is </a:t>
            </a:r>
            <a:r>
              <a:rPr lang="en-US" i="1" dirty="0" smtClean="0"/>
              <a:t>not a competitive </a:t>
            </a:r>
            <a:r>
              <a:rPr lang="en-US" dirty="0" smtClean="0"/>
              <a:t>sport (we are contesting but not competing to opposition with the aim of crushing them)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eaLnBrk="1" fontAlgn="auto" hangingPunct="1">
              <a:spcAft>
                <a:spcPts val="0"/>
              </a:spcAft>
              <a:defRPr/>
            </a:pPr>
            <a:r>
              <a:rPr lang="en-US" b="1" dirty="0" smtClean="0">
                <a:solidFill>
                  <a:srgbClr val="C00000"/>
                </a:solidFill>
              </a:rPr>
              <a:t>Negotiation </a:t>
            </a:r>
            <a:endParaRPr lang="en-US" b="1" dirty="0">
              <a:solidFill>
                <a:srgbClr val="C00000"/>
              </a:solidFill>
            </a:endParaRPr>
          </a:p>
        </p:txBody>
      </p:sp>
      <p:sp>
        <p:nvSpPr>
          <p:cNvPr id="9219" name="Content Placeholder 2"/>
          <p:cNvSpPr>
            <a:spLocks noGrp="1"/>
          </p:cNvSpPr>
          <p:nvPr>
            <p:ph idx="1"/>
          </p:nvPr>
        </p:nvSpPr>
        <p:spPr>
          <a:xfrm>
            <a:off x="214282" y="1643050"/>
            <a:ext cx="8720168" cy="4986350"/>
          </a:xfrm>
        </p:spPr>
        <p:txBody>
          <a:bodyPr>
            <a:noAutofit/>
          </a:bodyPr>
          <a:lstStyle/>
          <a:p>
            <a:pPr eaLnBrk="1" hangingPunct="1">
              <a:lnSpc>
                <a:spcPct val="80000"/>
              </a:lnSpc>
              <a:buFont typeface="Wingdings 2" pitchFamily="18" charset="2"/>
              <a:buNone/>
            </a:pPr>
            <a:r>
              <a:rPr lang="en-GB" sz="3000" b="1" dirty="0" smtClean="0">
                <a:solidFill>
                  <a:srgbClr val="180EE2"/>
                </a:solidFill>
              </a:rPr>
              <a:t>What is negotiation?</a:t>
            </a:r>
          </a:p>
          <a:p>
            <a:r>
              <a:rPr lang="en-US" sz="3000" dirty="0" smtClean="0"/>
              <a:t>Negotiation is a process of two or more parties working together to arrive at mutually acceptable resolution of one or more issues </a:t>
            </a:r>
          </a:p>
          <a:p>
            <a:r>
              <a:rPr lang="en-GB" sz="3000" dirty="0" smtClean="0"/>
              <a:t>It deals with the conflicting situation of two or more conflicting parties to settle down the issue</a:t>
            </a:r>
          </a:p>
          <a:p>
            <a:r>
              <a:rPr lang="en-GB" sz="3000" dirty="0" smtClean="0"/>
              <a:t>Negotiation refers to a process of seeking to influence others</a:t>
            </a:r>
          </a:p>
          <a:p>
            <a:r>
              <a:rPr lang="en-US" sz="3000" dirty="0" smtClean="0"/>
              <a:t>It is a ‘give-and-take’ bargaining process</a:t>
            </a:r>
            <a:endParaRPr lang="en-GB" sz="3000" dirty="0" smtClean="0"/>
          </a:p>
          <a:p>
            <a:pPr marL="273050" lvl="2" indent="-236538" algn="just" eaLnBrk="1" hangingPunct="1">
              <a:spcBef>
                <a:spcPts val="600"/>
              </a:spcBef>
              <a:buSzPct val="80000"/>
              <a:buFont typeface="Wingdings" pitchFamily="2" charset="2"/>
              <a:buChar char="§"/>
            </a:pPr>
            <a:r>
              <a:rPr lang="en-GB" sz="3000" dirty="0" smtClean="0"/>
              <a:t>Negotiation occurs everyday.</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1651</TotalTime>
  <Words>911</Words>
  <Application>Microsoft Office PowerPoint</Application>
  <PresentationFormat>On-screen Show (4:3)</PresentationFormat>
  <Paragraphs>160</Paragraphs>
  <Slides>23</Slides>
  <Notes>10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Median</vt:lpstr>
      <vt:lpstr>Slide 1</vt:lpstr>
      <vt:lpstr>Presentation outline</vt:lpstr>
      <vt:lpstr>What is conflict </vt:lpstr>
      <vt:lpstr>Conflict process</vt:lpstr>
      <vt:lpstr>Conflict process: Pondy model </vt:lpstr>
      <vt:lpstr>Slide 6</vt:lpstr>
      <vt:lpstr>Styles or methods of handling conflict </vt:lpstr>
      <vt:lpstr>What negotiation is not? </vt:lpstr>
      <vt:lpstr>Negotiation </vt:lpstr>
      <vt:lpstr>Types of negotiation </vt:lpstr>
      <vt:lpstr>Principles of negotiation </vt:lpstr>
      <vt:lpstr>Let them express!! </vt:lpstr>
      <vt:lpstr>Tricks of the trade!</vt:lpstr>
      <vt:lpstr>Cont… </vt:lpstr>
      <vt:lpstr>Slide 15</vt:lpstr>
      <vt:lpstr>Framework negotiation skills</vt:lpstr>
      <vt:lpstr>Elements of Negotiation Skills</vt:lpstr>
      <vt:lpstr>Cont…</vt:lpstr>
      <vt:lpstr>Circle of Value</vt:lpstr>
      <vt:lpstr>BATNA and Commitment</vt:lpstr>
      <vt:lpstr>Preparation </vt:lpstr>
      <vt:lpstr>Be careful on…</vt:lpstr>
      <vt:lpstr>Thank You!</vt:lpstr>
    </vt:vector>
  </TitlesOfParts>
  <Company>Deftones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Trilochan Pokharel</dc:creator>
  <cp:lastModifiedBy>Tsigdel</cp:lastModifiedBy>
  <cp:revision>216</cp:revision>
  <dcterms:created xsi:type="dcterms:W3CDTF">2012-11-20T17:23:42Z</dcterms:created>
  <dcterms:modified xsi:type="dcterms:W3CDTF">2014-12-04T07:43:58Z</dcterms:modified>
</cp:coreProperties>
</file>