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64" r:id="rId1"/>
    <p:sldMasterId id="2147484009" r:id="rId2"/>
  </p:sldMasterIdLst>
  <p:notesMasterIdLst>
    <p:notesMasterId r:id="rId31"/>
  </p:notesMasterIdLst>
  <p:sldIdLst>
    <p:sldId id="351" r:id="rId3"/>
    <p:sldId id="258" r:id="rId4"/>
    <p:sldId id="303" r:id="rId5"/>
    <p:sldId id="320" r:id="rId6"/>
    <p:sldId id="321" r:id="rId7"/>
    <p:sldId id="300" r:id="rId8"/>
    <p:sldId id="301" r:id="rId9"/>
    <p:sldId id="302" r:id="rId10"/>
    <p:sldId id="260" r:id="rId11"/>
    <p:sldId id="304" r:id="rId12"/>
    <p:sldId id="307" r:id="rId13"/>
    <p:sldId id="350" r:id="rId14"/>
    <p:sldId id="262" r:id="rId15"/>
    <p:sldId id="366" r:id="rId16"/>
    <p:sldId id="363" r:id="rId17"/>
    <p:sldId id="367" r:id="rId18"/>
    <p:sldId id="364" r:id="rId19"/>
    <p:sldId id="368" r:id="rId20"/>
    <p:sldId id="365" r:id="rId21"/>
    <p:sldId id="369" r:id="rId22"/>
    <p:sldId id="370" r:id="rId23"/>
    <p:sldId id="371" r:id="rId24"/>
    <p:sldId id="315" r:id="rId25"/>
    <p:sldId id="316" r:id="rId26"/>
    <p:sldId id="317" r:id="rId27"/>
    <p:sldId id="329" r:id="rId28"/>
    <p:sldId id="348" r:id="rId29"/>
    <p:sldId id="31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97" autoAdjust="0"/>
    <p:restoredTop sz="94255" autoAdjust="0"/>
  </p:normalViewPr>
  <p:slideViewPr>
    <p:cSldViewPr>
      <p:cViewPr varScale="1">
        <p:scale>
          <a:sx n="66" d="100"/>
          <a:sy n="66" d="100"/>
        </p:scale>
        <p:origin x="118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F2D3158-BCDF-44A7-BDF8-198BABB2F17F}" type="datetimeFigureOut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CA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CA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DA4CAB51-FB5E-41F4-915B-BED059814EB1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833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7" name="Picture 14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463E25F-2499-4DE6-B2C7-7523B984C921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1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76D3AF0-AF0F-48BA-8A0E-C24B50823DEC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919938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B3E45-9D39-4F47-9822-E9ACF4A0F667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E9D21-C7FB-48DD-BE6A-12BBD3D81AF4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151336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2CD2E-A003-47CD-BE89-0C091651FCFB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4483B4FF-7D41-46FC-9AC1-E013AC146166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333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3EBE9A76-393E-4A5E-BE4B-F78226236CEA}" type="datetime1">
              <a:rPr lang="en-CA" smtClean="0"/>
              <a:pPr/>
              <a:t>25/07/2017</a:t>
            </a:fld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8C65CD4-4532-4BE1-8C63-F14010E15A23}" type="slidenum">
              <a:rPr lang="en-CA" smtClean="0">
                <a:solidFill>
                  <a:srgbClr val="775F55"/>
                </a:solidFill>
              </a:rPr>
              <a:pPr/>
              <a:t>‹#›</a:t>
            </a:fld>
            <a:endParaRPr lang="en-CA">
              <a:solidFill>
                <a:srgbClr val="775F55"/>
              </a:solidFill>
            </a:endParaRPr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/>
        </p:nvPicPr>
        <p:blipFill>
          <a:blip r:embed="rId2" cstate="print">
            <a:lum/>
          </a:blip>
          <a:srcRect/>
          <a:stretch>
            <a:fillRect/>
          </a:stretch>
        </p:blipFill>
        <p:spPr bwMode="auto">
          <a:xfrm>
            <a:off x="0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29828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5CAE5-6959-42A2-8636-21047B4E75FE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CA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>
            <a:normAutofit/>
          </a:bodyPr>
          <a:lstStyle>
            <a:lvl1pPr>
              <a:defRPr sz="3600"/>
            </a:lvl1pPr>
            <a:lvl2pPr>
              <a:buFont typeface="Courier New" pitchFamily="49" charset="0"/>
              <a:buChar char="o"/>
              <a:defRPr sz="3600"/>
            </a:lvl2pPr>
            <a:lvl3pPr>
              <a:defRPr sz="3600"/>
            </a:lvl3pPr>
            <a:lvl4pPr>
              <a:defRPr sz="3600"/>
            </a:lvl4pPr>
            <a:lvl5pPr>
              <a:defRPr sz="3600"/>
            </a:lvl5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859053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D9D19B-1597-4B0F-95C5-E167E83E2B44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CA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>
              <a:solidFill>
                <a:srgbClr val="775F55"/>
              </a:solidFill>
            </a:endParaRPr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1561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3FCFAEF-42AF-4AC2-B42F-E501B33EA7B9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pic>
        <p:nvPicPr>
          <p:cNvPr id="13" name="Picture 12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582082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0434215-16A1-41E3-A5C5-77CB00196A9E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pic>
        <p:nvPicPr>
          <p:cNvPr id="17" name="Picture 16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094125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DE768-4D86-4CF7-BFEB-9363547B82CA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9956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7CBBA-ACCC-42CA-A1A0-427146BC205A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DB2B404-82EF-1C4F-9575-979F701D94AB}" type="slidenum">
              <a:rPr lang="en-US" smtClean="0">
                <a:solidFill>
                  <a:srgbClr val="775F55"/>
                </a:solidFill>
              </a:rPr>
              <a:pPr/>
              <a:t>‹#›</a:t>
            </a:fld>
            <a:endParaRPr lang="en-US">
              <a:solidFill>
                <a:srgbClr val="775F55"/>
              </a:solidFill>
            </a:endParaRPr>
          </a:p>
        </p:txBody>
      </p:sp>
      <p:pic>
        <p:nvPicPr>
          <p:cNvPr id="5" name="Picture 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411206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113CD-2ECE-42FB-9E0F-E0455F5975BD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pic>
        <p:nvPicPr>
          <p:cNvPr id="8" name="Picture 7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4082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tn?sid=887972904&amp;mid=AO8mvs4AARuhTOuNUQoiIB7MJtY&amp;midoffset=1_448&amp;partid=3&amp;f=393&amp;fid=Inbo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" y="0"/>
            <a:ext cx="1428750" cy="126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632848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FF68F-28CC-48B3-9FDF-5DEB888D1FD2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69F568-6F79-49FE-88E3-9E5F90D2D0AC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588021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9050EC0-C34B-4DE9-85B6-3055B11D5FDB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pic>
        <p:nvPicPr>
          <p:cNvPr id="15" name="Picture 14" descr="tn?sid=887972904&amp;mid=AO8mvs4AARuhTOuNUQoiIB7MJtY&amp;midoffset=1_448&amp;partid=3&amp;f=393&amp;fid=Inbox"/>
          <p:cNvPicPr/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103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AD1E0-F87B-48AD-843D-A7F217AE5579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8357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0FF9FE23-4879-4814-8417-7A2CBB9D9CB2}" type="datetime1">
              <a:rPr lang="en-CA" smtClean="0">
                <a:solidFill>
                  <a:srgbClr val="775F55"/>
                </a:solidFill>
              </a:rPr>
              <a:pPr/>
              <a:t>25/07/2017</a:t>
            </a:fld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>
              <a:solidFill>
                <a:srgbClr val="775F55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DB2B404-82EF-1C4F-9575-979F701D94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1718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775F55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59B0B8-2AE9-4F88-87B6-4E533AC05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793516"/>
      </p:ext>
    </p:extLst>
  </p:cSld>
  <p:clrMapOvr>
    <a:masterClrMapping/>
  </p:clrMapOvr>
  <p:transition>
    <p:randomBar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x" type="tx">
  <p:cSld name="tx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sz="3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96757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rtl="0">
              <a:defRPr/>
            </a:lvl1pPr>
            <a:lvl2pPr marL="742950" indent="-285750" rtl="0">
              <a:defRPr/>
            </a:lvl2pPr>
            <a:lvl3pPr marL="1143000" indent="-228600" rtl="0">
              <a:defRPr/>
            </a:lvl3pPr>
            <a:lvl4pPr marL="1600200" indent="-228600"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60111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72D44-C5DC-46DA-94BD-9E4B00012C74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/>
            </a:lvl1pPr>
          </a:lstStyle>
          <a:p>
            <a:fld id="{860E1DDF-A23A-4179-8BA9-B80DBBACEBC3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1234568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7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D6FA35C-7110-403C-82B1-B2960179A82B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6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31D34EF-31F3-46CF-9CAC-1C963A8EBABF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7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1530393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7FCC3CF9-5FD9-431D-AC8A-DD4F52EF4646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AC0791-120A-41BB-AC0A-25A85C1F1F14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2589669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9516A-2245-44B3-8EFD-70940E271481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B91136-919B-4663-BFC8-EA6995FE1F9A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92987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E9198-A778-40EC-B250-587FC6FA654B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F5109FA-32A9-461E-A344-471D9E8F10AF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30061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DBE48-9F88-465A-B13B-FF39FA9487E1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AAECBF-570D-4B2B-9D88-BA19685443F1}" type="slidenum">
              <a:rPr lang="en-CA"/>
              <a:pPr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0734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285C0EB-C5C3-458F-9BC1-CE9AB6FA7266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/>
          <a:lstStyle>
            <a:lvl1pPr>
              <a:defRPr sz="2800"/>
            </a:lvl1pPr>
          </a:lstStyle>
          <a:p>
            <a:fld id="{4A556821-2CCC-4F30-B6D2-2CC12D183F37}" type="slidenum">
              <a:rPr lang="en-CA"/>
              <a:pPr/>
              <a:t>‹#›</a:t>
            </a:fld>
            <a:endParaRPr lang="en-CA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</p:spTree>
    <p:extLst>
      <p:ext uri="{BB962C8B-B14F-4D97-AF65-F5344CB8AC3E}">
        <p14:creationId xmlns:p14="http://schemas.microsoft.com/office/powerpoint/2010/main" val="26111085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CD38059-46D0-4057-956B-A63600389748}" type="datetime1">
              <a:rPr lang="en-CA"/>
              <a:pPr>
                <a:defRPr/>
              </a:pPr>
              <a:t>25/07/2017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CA"/>
              <a:t>29th BAT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algn="ctr">
              <a:defRPr sz="1400" b="1">
                <a:solidFill>
                  <a:srgbClr val="FFFFFF"/>
                </a:solidFill>
                <a:latin typeface="Tw Cen MT" panose="020B0602020104020603" pitchFamily="34" charset="0"/>
              </a:defRPr>
            </a:lvl1pPr>
          </a:lstStyle>
          <a:p>
            <a:fld id="{B956135D-EE9B-4906-B680-968B41524744}" type="slidenum">
              <a:rPr lang="en-CA"/>
              <a:pPr/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3998" r:id="rId6"/>
    <p:sldLayoutId id="2147484006" r:id="rId7"/>
    <p:sldLayoutId id="2147483999" r:id="rId8"/>
    <p:sldLayoutId id="2147484007" r:id="rId9"/>
    <p:sldLayoutId id="2147484000" r:id="rId10"/>
    <p:sldLayoutId id="214748400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A5AB81"/>
        </a:buClr>
        <a:buSzPct val="7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8B25C"/>
        </a:buClr>
        <a:buSzPct val="65000"/>
        <a:buFont typeface="Wingdings" panose="05000000000000000000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2A51135C-5196-4551-9220-28EBB7A4E7BD}" type="datetime1">
              <a:rPr lang="en-CA" smtClean="0">
                <a:solidFill>
                  <a:srgbClr val="775F55"/>
                </a:solidFill>
                <a:latin typeface="Tw Cen MT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25/07/2017</a:t>
            </a:fld>
            <a:endParaRPr lang="en-CA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775F55"/>
              </a:solidFill>
              <a:latin typeface="Tw Cen MT"/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fld id="{1DB2B404-82EF-1C4F-9575-979F701D94AB}" type="slidenum">
              <a:rPr lang="en-US" smtClean="0">
                <a:latin typeface="Tw Cen MT"/>
              </a:rPr>
              <a:pPr defTabSz="4572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latin typeface="Tw Cen MT"/>
            </a:endParaRPr>
          </a:p>
        </p:txBody>
      </p:sp>
      <p:pic>
        <p:nvPicPr>
          <p:cNvPr id="10" name="Picture 9" descr="tn?sid=887972904&amp;mid=AO8mvs4AARuhTOuNUQoiIB7MJtY&amp;midoffset=1_448&amp;partid=3&amp;f=393&amp;fid=Inbox"/>
          <p:cNvPicPr/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69" y="0"/>
            <a:ext cx="1428750" cy="126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82225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11" r:id="rId2"/>
    <p:sldLayoutId id="2147484012" r:id="rId3"/>
    <p:sldLayoutId id="2147484013" r:id="rId4"/>
    <p:sldLayoutId id="2147484014" r:id="rId5"/>
    <p:sldLayoutId id="2147484015" r:id="rId6"/>
    <p:sldLayoutId id="2147484016" r:id="rId7"/>
    <p:sldLayoutId id="2147484017" r:id="rId8"/>
    <p:sldLayoutId id="2147484018" r:id="rId9"/>
    <p:sldLayoutId id="2147484019" r:id="rId10"/>
    <p:sldLayoutId id="2147484020" r:id="rId11"/>
    <p:sldLayoutId id="2147484021" r:id="rId12"/>
    <p:sldLayoutId id="2147484022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>
        <p:tmplLst>
          <p:tmpl lvl="1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2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3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4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  <p:tmpl lvl="5">
            <p:tnLst>
              <p:par>
                <p:cTn presetID="1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6.gif"/><Relationship Id="rId7" Type="http://schemas.openxmlformats.org/officeDocument/2006/relationships/image" Target="../media/image10.emf"/><Relationship Id="rId12" Type="http://schemas.openxmlformats.org/officeDocument/2006/relationships/image" Target="../media/image15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wmf"/><Relationship Id="rId11" Type="http://schemas.openxmlformats.org/officeDocument/2006/relationships/image" Target="../media/image14.wmf"/><Relationship Id="rId5" Type="http://schemas.openxmlformats.org/officeDocument/2006/relationships/image" Target="../media/image8.wmf"/><Relationship Id="rId10" Type="http://schemas.openxmlformats.org/officeDocument/2006/relationships/image" Target="../media/image13.wmf"/><Relationship Id="rId4" Type="http://schemas.openxmlformats.org/officeDocument/2006/relationships/image" Target="../media/image7.emf"/><Relationship Id="rId9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err="1" smtClean="0"/>
              <a:t>Suwarn</a:t>
            </a:r>
            <a:r>
              <a:rPr lang="en-US" dirty="0" smtClean="0"/>
              <a:t> Kumar Singh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67544" y="306896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r>
              <a:rPr lang="en-US" b="1" dirty="0" smtClean="0"/>
              <a:t>Knowledge </a:t>
            </a:r>
            <a:r>
              <a:rPr lang="en-US" b="1" dirty="0" smtClean="0"/>
              <a:t>Management</a:t>
            </a:r>
            <a:r>
              <a:rPr lang="en-US" b="1" dirty="0" smtClean="0"/>
              <a:t/>
            </a:r>
            <a:br>
              <a:rPr lang="en-US" b="1" dirty="0" smtClean="0"/>
            </a:b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07504" y="6050037"/>
            <a:ext cx="2088232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25</a:t>
            </a:r>
            <a:r>
              <a:rPr lang="en-US" dirty="0" smtClean="0"/>
              <a:t>/07/2017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67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7174160" cy="579437"/>
          </a:xfrm>
        </p:spPr>
        <p:txBody>
          <a:bodyPr>
            <a:noAutofit/>
          </a:bodyPr>
          <a:lstStyle/>
          <a:p>
            <a:r>
              <a:rPr lang="en-US" sz="1200" b="1" dirty="0" smtClean="0">
                <a:solidFill>
                  <a:schemeClr val="bg1"/>
                </a:solidFill>
              </a:rPr>
              <a:t>http</a:t>
            </a:r>
            <a:r>
              <a:rPr lang="en-US" sz="1200" b="1" dirty="0">
                <a:solidFill>
                  <a:schemeClr val="bg1"/>
                </a:solidFill>
              </a:rPr>
              <a:t>://www.knowledge-management-tools.net/knowledge-management.html#ixzz3oazFYrYb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1616601"/>
            <a:ext cx="82809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It is about making sure that an organization can learn, and that it will be able to retrieve and use its knowledge assets in current applications as they are needed. </a:t>
            </a:r>
            <a:endParaRPr lang="en-US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In </a:t>
            </a:r>
            <a:r>
              <a:rPr lang="en-US" sz="2800" dirty="0"/>
              <a:t>the words of Peter Drucker it is "the coordination </a:t>
            </a:r>
            <a:r>
              <a:rPr lang="en-US" sz="2800" dirty="0" smtClean="0"/>
              <a:t>and exploitation of organizational knowledge resources, </a:t>
            </a:r>
            <a:r>
              <a:rPr lang="en-US" sz="2800" dirty="0"/>
              <a:t>in order to create benefit and competitive advantage" (Drucker 1999).</a:t>
            </a:r>
            <a:br>
              <a:rPr lang="en-US" sz="2800" dirty="0"/>
            </a:br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326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6705600" cy="579437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</a:rPr>
              <a:t>http</a:t>
            </a:r>
            <a:r>
              <a:rPr lang="en-US" sz="2000" b="1" dirty="0">
                <a:solidFill>
                  <a:schemeClr val="bg1"/>
                </a:solidFill>
              </a:rPr>
              <a:t>://www.knowledge-management-tools.net/knowledge-management.html#ixzz3oazFYrYb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42864" y="1916832"/>
            <a:ext cx="842493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Summing up:</a:t>
            </a:r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KM </a:t>
            </a:r>
            <a:r>
              <a:rPr lang="en-US" sz="2800" dirty="0"/>
              <a:t>must </a:t>
            </a:r>
            <a:r>
              <a:rPr lang="en-US" sz="2800" dirty="0" smtClean="0"/>
              <a:t>therefore: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create/provide </a:t>
            </a:r>
            <a:r>
              <a:rPr lang="en-US" sz="2800" dirty="0"/>
              <a:t>the right </a:t>
            </a:r>
            <a:r>
              <a:rPr lang="en-US" sz="2800" dirty="0" smtClean="0"/>
              <a:t>tools</a:t>
            </a:r>
            <a:r>
              <a:rPr lang="en-US" sz="2800" dirty="0"/>
              <a:t>;</a:t>
            </a:r>
            <a:r>
              <a:rPr lang="en-US" sz="2800" dirty="0" smtClean="0"/>
              <a:t> 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people</a:t>
            </a:r>
            <a:r>
              <a:rPr lang="en-US" sz="2800" dirty="0"/>
              <a:t>, knowledge, structures (teams, etc</a:t>
            </a:r>
            <a:r>
              <a:rPr lang="en-US" sz="2800" dirty="0" smtClean="0"/>
              <a:t>.);</a:t>
            </a:r>
          </a:p>
          <a:p>
            <a:pPr marL="914400" lvl="1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culture</a:t>
            </a:r>
            <a:r>
              <a:rPr lang="en-US" sz="2800" dirty="0"/>
              <a:t>, etc. </a:t>
            </a:r>
            <a:endParaRPr lang="en-US" sz="2800" dirty="0" smtClean="0"/>
          </a:p>
          <a:p>
            <a:pPr algn="just"/>
            <a:r>
              <a:rPr lang="en-US" sz="2800" dirty="0" smtClean="0"/>
              <a:t>so </a:t>
            </a:r>
            <a:r>
              <a:rPr lang="en-US" sz="2800" dirty="0"/>
              <a:t>as to enhance </a:t>
            </a:r>
            <a:r>
              <a:rPr lang="en-US" sz="2800" dirty="0" smtClean="0"/>
              <a:t>learning.</a:t>
            </a:r>
          </a:p>
          <a:p>
            <a:pPr algn="just"/>
            <a:endParaRPr lang="en-US" sz="2800" dirty="0" smtClean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08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Experience </a:t>
            </a:r>
            <a:r>
              <a:rPr lang="en-US" dirty="0" smtClean="0"/>
              <a:t>Sharing: </a:t>
            </a:r>
            <a:r>
              <a:rPr lang="en-US" sz="2800" dirty="0" smtClean="0"/>
              <a:t>Group (20 Min)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66287" y="2060848"/>
            <a:ext cx="8153400" cy="1440160"/>
          </a:xfrm>
        </p:spPr>
        <p:txBody>
          <a:bodyPr/>
          <a:lstStyle/>
          <a:p>
            <a:pPr marL="0" indent="0">
              <a:buNone/>
            </a:pPr>
            <a:r>
              <a:rPr lang="en-US" sz="4000" dirty="0" smtClean="0"/>
              <a:t>Share tools used in </a:t>
            </a:r>
            <a:r>
              <a:rPr lang="en-US" sz="4000" dirty="0" smtClean="0"/>
              <a:t>Public service </a:t>
            </a:r>
            <a:r>
              <a:rPr lang="en-US" sz="4000" dirty="0" smtClean="0"/>
              <a:t>to support the Knowledge Management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5E69F568-6F79-49FE-88E3-9E5F90D2D0AC}" type="slidenum">
              <a:rPr lang="en-CA" smtClean="0"/>
              <a:pPr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619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http://www.knowledge-management-tools.net/knowledge-management-tools.html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3081" y="1445870"/>
            <a:ext cx="828091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IT Based: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Groupware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 &amp; KM 2.0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intranet and extranet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warehousing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data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mining, &amp; OLAP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</a:t>
            </a:r>
            <a:r>
              <a:rPr lang="en-US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 </a:t>
            </a: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Content management 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Document management systems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Artificial intelligence tools</a:t>
            </a:r>
          </a:p>
          <a:p>
            <a:pPr lvl="1" eaLnBrk="0" hangingPunct="0">
              <a:lnSpc>
                <a:spcPct val="150000"/>
              </a:lnSpc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Simulation tools</a:t>
            </a:r>
          </a:p>
          <a:p>
            <a:pPr algn="just"/>
            <a:endParaRPr lang="en-US" sz="20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17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1640" y="62136"/>
            <a:ext cx="7632848" cy="990600"/>
          </a:xfrm>
        </p:spPr>
        <p:txBody>
          <a:bodyPr/>
          <a:lstStyle/>
          <a:p>
            <a:r>
              <a:rPr lang="en-US" dirty="0" smtClean="0"/>
              <a:t>NASC: </a:t>
            </a:r>
            <a:r>
              <a:rPr lang="en-US" sz="4400" dirty="0" smtClean="0"/>
              <a:t>Infrastructure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0979" y="1545725"/>
            <a:ext cx="8147485" cy="5123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29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ICM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4315" y="1516698"/>
            <a:ext cx="6408712" cy="511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00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Email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9200"/>
            <a:ext cx="9195051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3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HRIS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86983"/>
            <a:ext cx="9144000" cy="571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1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IMS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72222"/>
            <a:ext cx="9109628" cy="5615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334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Website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2222"/>
            <a:ext cx="9144000" cy="55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13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0" y="0"/>
            <a:ext cx="9144000" cy="213285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70000" lnSpcReduction="20000"/>
          </a:bodyPr>
          <a:lstStyle>
            <a:lvl1pPr marL="0" indent="0" algn="l" rtl="0" eaLnBrk="0" fontAlgn="base" hangingPunct="0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None/>
              <a:defRPr sz="26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anose="05020102010507070707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anose="05000000000000000000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A5AB81"/>
              </a:buClr>
              <a:buSzPct val="7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ts val="400"/>
              </a:spcBef>
              <a:spcAft>
                <a:spcPct val="0"/>
              </a:spcAft>
              <a:buClr>
                <a:srgbClr val="D8B25C"/>
              </a:buClr>
              <a:buSzPct val="65000"/>
              <a:buFont typeface="Wingdings" panose="05000000000000000000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40030" indent="-240030" algn="ctr">
              <a:defRPr/>
            </a:pPr>
            <a:r>
              <a:rPr lang="en-US" sz="4800" dirty="0" smtClean="0">
                <a:solidFill>
                  <a:srgbClr val="FFFF00"/>
                </a:solidFill>
              </a:rPr>
              <a:t>KM Thoughts</a:t>
            </a:r>
          </a:p>
          <a:p>
            <a:pPr marL="240030" indent="-240030">
              <a:defRPr/>
            </a:pPr>
            <a:endParaRPr lang="en-US" sz="2175" dirty="0" smtClean="0">
              <a:solidFill>
                <a:srgbClr val="FFFF00"/>
              </a:solidFill>
            </a:endParaRPr>
          </a:p>
          <a:p>
            <a:pPr marL="240030" indent="-240030" algn="just">
              <a:defRPr/>
            </a:pPr>
            <a:r>
              <a:rPr lang="en-IN" sz="6000" dirty="0" smtClean="0">
                <a:solidFill>
                  <a:srgbClr val="FFFF00"/>
                </a:solidFill>
              </a:rPr>
              <a:t>“KM is a JOURNEY not a DESTINATION”</a:t>
            </a:r>
          </a:p>
          <a:p>
            <a:pPr marL="240030" indent="-240030" algn="r">
              <a:defRPr/>
            </a:pPr>
            <a:r>
              <a:rPr lang="en-IN" sz="2800" dirty="0" smtClean="0"/>
              <a:t>-</a:t>
            </a:r>
            <a:r>
              <a:rPr lang="en-IN" sz="2800" dirty="0" err="1" smtClean="0"/>
              <a:t>Warick</a:t>
            </a:r>
            <a:r>
              <a:rPr lang="en-IN" sz="2800" dirty="0" smtClean="0"/>
              <a:t> Holder</a:t>
            </a:r>
            <a:endParaRPr lang="en-IN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17" y="2132855"/>
            <a:ext cx="5924819" cy="389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1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NASC: Intranet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16946"/>
            <a:ext cx="9144000" cy="680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154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DMS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15582"/>
            <a:ext cx="9144000" cy="561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10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NASC: Moodle	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1DB2B404-82EF-1C4F-9575-979F701D94AB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0" y="1272222"/>
            <a:ext cx="9125970" cy="558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0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3081" y="1445870"/>
            <a:ext cx="828091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 smtClean="0"/>
              <a:t>Non – IT Based:</a:t>
            </a:r>
          </a:p>
          <a:p>
            <a:pPr lvl="0" eaLnBrk="0" hangingPunct="0"/>
            <a:endParaRPr lang="en-US" sz="2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Cross-functional project teams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KM training &amp; education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Storytelling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/>
              <a:t>Mentoring</a:t>
            </a:r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57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0375" y="1445870"/>
            <a:ext cx="8683625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Cross-functional project </a:t>
            </a:r>
            <a:r>
              <a:rPr lang="en-US" sz="2800" dirty="0" smtClean="0"/>
              <a:t>teams</a:t>
            </a:r>
            <a:r>
              <a:rPr lang="en-US" sz="2800" b="1" dirty="0" smtClean="0"/>
              <a:t>:</a:t>
            </a:r>
          </a:p>
          <a:p>
            <a:pPr algn="just"/>
            <a:r>
              <a:rPr lang="en-US" sz="2400" dirty="0" smtClean="0"/>
              <a:t>	This </a:t>
            </a:r>
            <a:r>
              <a:rPr lang="en-US" sz="2400" dirty="0"/>
              <a:t>basically refers to the practice of assembling </a:t>
            </a:r>
            <a:r>
              <a:rPr lang="en-US" sz="2400" dirty="0" smtClean="0"/>
              <a:t>	project </a:t>
            </a:r>
            <a:r>
              <a:rPr lang="en-US" sz="2400" dirty="0"/>
              <a:t>teams using members of the organization from </a:t>
            </a:r>
            <a:r>
              <a:rPr lang="en-US" sz="2400" dirty="0" smtClean="0"/>
              <a:t>	different </a:t>
            </a:r>
            <a:r>
              <a:rPr lang="en-US" sz="2400" dirty="0"/>
              <a:t>functions. Typically, this would involve selecting </a:t>
            </a:r>
            <a:r>
              <a:rPr lang="en-US" sz="2400" dirty="0" smtClean="0"/>
              <a:t>	a </a:t>
            </a:r>
            <a:r>
              <a:rPr lang="en-US" sz="2400" dirty="0"/>
              <a:t>number of specialists under a generalist project </a:t>
            </a:r>
            <a:r>
              <a:rPr lang="en-US" sz="2400" dirty="0" smtClean="0"/>
              <a:t>	manager.</a:t>
            </a:r>
          </a:p>
          <a:p>
            <a:pPr algn="just"/>
            <a:endParaRPr lang="en-US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KM </a:t>
            </a:r>
            <a:r>
              <a:rPr lang="en-US" sz="2800" dirty="0"/>
              <a:t>training &amp; </a:t>
            </a:r>
            <a:r>
              <a:rPr lang="en-US" sz="2800" dirty="0" smtClean="0"/>
              <a:t>education: </a:t>
            </a:r>
          </a:p>
          <a:p>
            <a:pPr algn="just"/>
            <a:r>
              <a:rPr lang="en-US" sz="2400" dirty="0" smtClean="0"/>
              <a:t>	This </a:t>
            </a:r>
            <a:r>
              <a:rPr lang="en-US" sz="2400" dirty="0"/>
              <a:t>is almost always expensive but it can be very </a:t>
            </a:r>
            <a:r>
              <a:rPr lang="en-US" sz="2400" dirty="0" smtClean="0"/>
              <a:t>	useful</a:t>
            </a:r>
            <a:r>
              <a:rPr lang="en-US" sz="2400" dirty="0"/>
              <a:t>. Trained consultants can work with all aspects of </a:t>
            </a:r>
            <a:r>
              <a:rPr lang="en-US" sz="2400" dirty="0" smtClean="0"/>
              <a:t>	the </a:t>
            </a:r>
            <a:r>
              <a:rPr lang="en-US" sz="2400" dirty="0"/>
              <a:t>organization, not just implementing KM processes </a:t>
            </a:r>
            <a:r>
              <a:rPr lang="en-US" sz="2400" dirty="0" smtClean="0"/>
              <a:t>	but </a:t>
            </a:r>
            <a:r>
              <a:rPr lang="en-US" sz="2400" dirty="0"/>
              <a:t>also educating the managers in the </a:t>
            </a:r>
            <a:r>
              <a:rPr lang="en-US" sz="2400" dirty="0" smtClean="0"/>
              <a:t>subject</a:t>
            </a:r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87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57199" y="-387424"/>
            <a:ext cx="5848399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KM Tools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192600"/>
            <a:ext cx="6705600" cy="579437"/>
          </a:xfrm>
        </p:spPr>
        <p:txBody>
          <a:bodyPr>
            <a:no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http://www.knowledge-management-tools.net/KM-resources-techniques.html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522" y="1767024"/>
            <a:ext cx="8988425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Mentoring</a:t>
            </a:r>
            <a:r>
              <a:rPr lang="en-US" sz="2800" b="1" dirty="0" smtClean="0"/>
              <a:t>:</a:t>
            </a:r>
          </a:p>
          <a:p>
            <a:pPr algn="just"/>
            <a:r>
              <a:rPr lang="en-US" sz="2400" dirty="0" smtClean="0"/>
              <a:t>	</a:t>
            </a:r>
            <a:r>
              <a:rPr lang="en-US" sz="2400" dirty="0"/>
              <a:t>Mentoring is one of the most effective ways of passing </a:t>
            </a:r>
            <a:r>
              <a:rPr lang="en-US" sz="2400" dirty="0" smtClean="0"/>
              <a:t>	down </a:t>
            </a:r>
            <a:r>
              <a:rPr lang="en-US" sz="2400" dirty="0"/>
              <a:t>tacit know-how from an expert to an </a:t>
            </a:r>
            <a:r>
              <a:rPr lang="en-US" sz="2400" dirty="0" smtClean="0"/>
              <a:t>aspiring expert</a:t>
            </a: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Storytelling : </a:t>
            </a:r>
          </a:p>
          <a:p>
            <a:pPr algn="just"/>
            <a:r>
              <a:rPr lang="en-US" sz="2400" dirty="0" smtClean="0"/>
              <a:t>	Sharing the success stories always led the foundation for</a:t>
            </a:r>
          </a:p>
          <a:p>
            <a:pPr algn="just"/>
            <a:r>
              <a:rPr lang="en-US" sz="2400" dirty="0"/>
              <a:t>	</a:t>
            </a:r>
            <a:r>
              <a:rPr lang="en-US" sz="2800" dirty="0"/>
              <a:t>future success.</a:t>
            </a:r>
            <a:endParaRPr lang="en-US" sz="3200" dirty="0"/>
          </a:p>
          <a:p>
            <a:pPr algn="just"/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499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31640" y="-27384"/>
            <a:ext cx="9001000" cy="1368152"/>
          </a:xfrm>
        </p:spPr>
        <p:txBody>
          <a:bodyPr>
            <a:noAutofit/>
          </a:bodyPr>
          <a:lstStyle/>
          <a:p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b="1" dirty="0" smtClean="0"/>
              <a:t>The organizational learning model of </a:t>
            </a:r>
            <a:r>
              <a:rPr lang="en-US" sz="2400" b="1" dirty="0" err="1"/>
              <a:t>Crossan</a:t>
            </a:r>
            <a:r>
              <a:rPr lang="en-US" sz="2400" b="1" dirty="0" smtClean="0"/>
              <a:t>,</a:t>
            </a:r>
            <a:br>
              <a:rPr lang="en-US" sz="2400" b="1" dirty="0" smtClean="0"/>
            </a:br>
            <a:r>
              <a:rPr lang="en-US" sz="2400" b="1" dirty="0" smtClean="0"/>
              <a:t> </a:t>
            </a:r>
            <a:r>
              <a:rPr lang="en-US" sz="2400" b="1" dirty="0"/>
              <a:t>Lane and White (1999)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b="1" dirty="0" smtClean="0"/>
              <a:t> </a:t>
            </a:r>
            <a:endParaRPr lang="en-US" sz="2400" dirty="0"/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179702"/>
            <a:ext cx="9144000" cy="567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10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82262" y="1556792"/>
            <a:ext cx="8560976" cy="731789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LO: Maturity in </a:t>
            </a:r>
            <a:r>
              <a:rPr lang="en-US" sz="3600" b="1" dirty="0" smtClean="0">
                <a:latin typeface="Times New Roman" pitchFamily="18" charset="0"/>
              </a:rPr>
              <a:t>public service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43608" y="2420888"/>
            <a:ext cx="86836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latin typeface="Times New Roman" panose="02020603050405020304" pitchFamily="18" charset="0"/>
              </a:rPr>
              <a:t>25 Min: Draw the Spider that reflect the LO maturity  </a:t>
            </a:r>
            <a:endParaRPr lang="en-US" sz="2800" dirty="0">
              <a:latin typeface="Times New Roman" panose="02020603050405020304" pitchFamily="18" charset="0"/>
            </a:endParaRPr>
          </a:p>
          <a:p>
            <a:pPr algn="just"/>
            <a:endParaRPr lang="en-US" sz="2800" dirty="0" smtClean="0">
              <a:latin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924944"/>
            <a:ext cx="4320480" cy="2911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7949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3610" y="3580012"/>
            <a:ext cx="7416466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4800" b="1" cap="none" dirty="0" smtClean="0">
                <a:latin typeface="Times New Roman" pitchFamily="18" charset="0"/>
              </a:rPr>
              <a:t>Thank you </a:t>
            </a:r>
            <a:br>
              <a:rPr lang="en-US" sz="4800" b="1" cap="none" dirty="0" smtClean="0">
                <a:latin typeface="Times New Roman" pitchFamily="18" charset="0"/>
              </a:rPr>
            </a:br>
            <a:r>
              <a:rPr lang="en-US" sz="4800" b="1" cap="none" dirty="0" smtClean="0">
                <a:latin typeface="Times New Roman" pitchFamily="18" charset="0"/>
              </a:rPr>
              <a:t/>
            </a:r>
            <a:br>
              <a:rPr lang="en-US" sz="4800" b="1" cap="none" dirty="0" smtClean="0">
                <a:latin typeface="Times New Roman" pitchFamily="18" charset="0"/>
              </a:rPr>
            </a:br>
            <a:r>
              <a:rPr lang="en-US" sz="4800" b="1" cap="none" dirty="0" smtClean="0">
                <a:latin typeface="Times New Roman" pitchFamily="18" charset="0"/>
              </a:rPr>
              <a:t/>
            </a:r>
            <a:br>
              <a:rPr lang="en-US" sz="4800" b="1" cap="none" dirty="0" smtClean="0">
                <a:latin typeface="Times New Roman" pitchFamily="18" charset="0"/>
              </a:rPr>
            </a:br>
            <a:endParaRPr lang="en-US" sz="2800" b="1" cap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32369" y="2151100"/>
            <a:ext cx="8988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20441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1260648" y="-664654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Agenda 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11560" y="1591047"/>
            <a:ext cx="8280919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Knowledge Based-Economy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Knowledge Types and its Management (KM)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Knowledge Management Tools: IT and Non-IT Based</a:t>
            </a:r>
          </a:p>
          <a:p>
            <a:pPr marL="457200" indent="-4572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 dirty="0" smtClean="0"/>
              <a:t>KM for Organizational Learning 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5158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70989" y="1537390"/>
            <a:ext cx="2242777" cy="6560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6" name="Rectangle 5"/>
          <p:cNvSpPr/>
          <p:nvPr/>
        </p:nvSpPr>
        <p:spPr>
          <a:xfrm>
            <a:off x="5516244" y="1556792"/>
            <a:ext cx="2378195" cy="65609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Oval 6"/>
          <p:cNvSpPr/>
          <p:nvPr/>
        </p:nvSpPr>
        <p:spPr>
          <a:xfrm>
            <a:off x="1029335" y="3717032"/>
            <a:ext cx="2523285" cy="103804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8" name="Rectangle 7"/>
          <p:cNvSpPr/>
          <p:nvPr/>
        </p:nvSpPr>
        <p:spPr>
          <a:xfrm>
            <a:off x="5577840" y="2780928"/>
            <a:ext cx="2576163" cy="1378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Can 8"/>
          <p:cNvSpPr/>
          <p:nvPr/>
        </p:nvSpPr>
        <p:spPr>
          <a:xfrm>
            <a:off x="3656965" y="2294062"/>
            <a:ext cx="1824916" cy="3503261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2322558" y="5013176"/>
            <a:ext cx="1241330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ight Arrow 10"/>
          <p:cNvSpPr/>
          <p:nvPr/>
        </p:nvSpPr>
        <p:spPr>
          <a:xfrm rot="10800000">
            <a:off x="5516244" y="4659060"/>
            <a:ext cx="1105267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4377597" y="5797322"/>
            <a:ext cx="338420" cy="349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09831" y="6173350"/>
            <a:ext cx="5126466" cy="4820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29664" y="2708920"/>
            <a:ext cx="980167" cy="53134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197716" y="2632929"/>
            <a:ext cx="1199415" cy="4979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1653540" y="220740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259330" y="3429000"/>
            <a:ext cx="0" cy="28184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588224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 flipV="1">
            <a:off x="2694353" y="4425178"/>
            <a:ext cx="6633" cy="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45765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690495" y="314096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824990" y="313108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342794" y="4528637"/>
            <a:ext cx="233" cy="63093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629168" y="4169871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1823796" y="3436604"/>
            <a:ext cx="87599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Rectangle 2"/>
          <p:cNvSpPr txBox="1">
            <a:spLocks noChangeArrowheads="1"/>
          </p:cNvSpPr>
          <p:nvPr/>
        </p:nvSpPr>
        <p:spPr bwMode="auto">
          <a:xfrm>
            <a:off x="1156320" y="-27598"/>
            <a:ext cx="8312224" cy="164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- Based </a:t>
            </a:r>
            <a:r>
              <a:rPr lang="en-US" sz="3600" b="1" dirty="0">
                <a:latin typeface="Times New Roman" pitchFamily="18" charset="0"/>
              </a:rPr>
              <a:t>E</a:t>
            </a:r>
            <a:r>
              <a:rPr lang="en-US" sz="3600" b="1" dirty="0" smtClean="0">
                <a:latin typeface="Times New Roman" pitchFamily="18" charset="0"/>
              </a:rPr>
              <a:t>conomy</a:t>
            </a: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52400" y="1423988"/>
            <a:ext cx="533400" cy="244475"/>
          </a:xfrm>
        </p:spPr>
        <p:txBody>
          <a:bodyPr>
            <a:normAutofit fontScale="85000" lnSpcReduction="20000"/>
          </a:bodyPr>
          <a:lstStyle/>
          <a:p>
            <a:fld id="{5E69F568-6F79-49FE-88E3-9E5F90D2D0AC}" type="slidenum">
              <a:rPr lang="en-CA" smtClean="0"/>
              <a:pPr/>
              <a:t>4</a:t>
            </a:fld>
            <a:endParaRPr lang="en-CA"/>
          </a:p>
        </p:txBody>
      </p:sp>
      <p:sp>
        <p:nvSpPr>
          <p:cNvPr id="26" name="Rectangle 25"/>
          <p:cNvSpPr/>
          <p:nvPr/>
        </p:nvSpPr>
        <p:spPr>
          <a:xfrm>
            <a:off x="1589386" y="1551354"/>
            <a:ext cx="2242777" cy="656091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Generation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534641" y="1570756"/>
            <a:ext cx="2378195" cy="65609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Exploitation 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8" name="Oval 27"/>
          <p:cNvSpPr/>
          <p:nvPr/>
        </p:nvSpPr>
        <p:spPr>
          <a:xfrm>
            <a:off x="1012544" y="3717032"/>
            <a:ext cx="2523285" cy="1038041"/>
          </a:xfrm>
          <a:prstGeom prst="ellipse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All 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types of knowledge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596237" y="2794892"/>
            <a:ext cx="2576163" cy="137840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Effective utilization/exploitation of intangible assets such as knowledge, skills and innovative potential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0" name="Can 29"/>
          <p:cNvSpPr/>
          <p:nvPr/>
        </p:nvSpPr>
        <p:spPr>
          <a:xfrm>
            <a:off x="3675362" y="2276872"/>
            <a:ext cx="1824916" cy="3503261"/>
          </a:xfrm>
          <a:prstGeom prst="can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6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Knowledge </a:t>
            </a:r>
            <a:r>
              <a:rPr lang="en-US" sz="16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-based Assets: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Relationships,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Information Technology,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Communication </a:t>
            </a: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Infrastructure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err="1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Env</a:t>
            </a: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Responsiveness,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Organizational </a:t>
            </a: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Intelligence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1" name="Right Arrow 30"/>
          <p:cNvSpPr/>
          <p:nvPr/>
        </p:nvSpPr>
        <p:spPr>
          <a:xfrm>
            <a:off x="2327307" y="5013176"/>
            <a:ext cx="1241330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ight Arrow 31"/>
          <p:cNvSpPr/>
          <p:nvPr/>
        </p:nvSpPr>
        <p:spPr>
          <a:xfrm rot="10800000">
            <a:off x="5520993" y="4645728"/>
            <a:ext cx="1105267" cy="29056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Down Arrow 32"/>
          <p:cNvSpPr/>
          <p:nvPr/>
        </p:nvSpPr>
        <p:spPr>
          <a:xfrm>
            <a:off x="4369624" y="5805264"/>
            <a:ext cx="338420" cy="34956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sz="1200" b="1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114580" y="6175090"/>
            <a:ext cx="5126466" cy="482046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Economic activity</a:t>
            </a:r>
            <a:r>
              <a:rPr lang="en-US" sz="1400" b="1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sz="14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&amp; </a:t>
            </a:r>
            <a:r>
              <a:rPr lang="en-US" sz="14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Key </a:t>
            </a:r>
            <a:r>
              <a:rPr lang="en-US" sz="14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resource for competitive advantage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148060" y="2682713"/>
            <a:ext cx="980167" cy="531341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Create</a:t>
            </a: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2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95736" y="2650560"/>
            <a:ext cx="1199415" cy="497972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200" b="1" dirty="0" smtClean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dirty="0" smtClean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Capture</a:t>
            </a:r>
            <a:endParaRPr lang="en-US" sz="1600" b="1" dirty="0">
              <a:solidFill>
                <a:schemeClr val="bg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200" b="1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cxnSp>
        <p:nvCxnSpPr>
          <p:cNvPr id="37" name="Straight Connector 36"/>
          <p:cNvCxnSpPr/>
          <p:nvPr/>
        </p:nvCxnSpPr>
        <p:spPr>
          <a:xfrm>
            <a:off x="1671937" y="2204864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6606621" y="2218828"/>
            <a:ext cx="0" cy="53955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2846753" y="4577578"/>
            <a:ext cx="6633" cy="8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>
            <a:off x="2945765" y="2218828"/>
            <a:ext cx="18397" cy="41410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2689301" y="3140968"/>
            <a:ext cx="0" cy="290056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823796" y="3240261"/>
            <a:ext cx="11900" cy="14402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810148" y="3415352"/>
            <a:ext cx="875996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34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56320" y="-171400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- based economy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362200" y="5949280"/>
            <a:ext cx="6705600" cy="685800"/>
          </a:xfrm>
        </p:spPr>
        <p:txBody>
          <a:bodyPr>
            <a:noAutofit/>
          </a:bodyPr>
          <a:lstStyle/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(</a:t>
            </a:r>
            <a:r>
              <a:rPr lang="en-US" sz="1800" b="1" dirty="0"/>
              <a:t>Department of Trade and Industry</a:t>
            </a:r>
            <a:r>
              <a:rPr lang="en-US" sz="1800" dirty="0" smtClean="0"/>
              <a:t> </a:t>
            </a:r>
            <a:r>
              <a:rPr lang="en-US" sz="1600" b="1" dirty="0"/>
              <a:t>Competitiveness White </a:t>
            </a:r>
            <a:r>
              <a:rPr lang="en-US" sz="1600" b="1" dirty="0" smtClean="0"/>
              <a:t>Paper 1998</a:t>
            </a:r>
            <a:r>
              <a:rPr lang="en-US" sz="1600" b="1" dirty="0"/>
              <a:t>).</a:t>
            </a:r>
          </a:p>
          <a:p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1459328"/>
            <a:ext cx="82809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/>
              <a:t>“… one in which the generation </a:t>
            </a:r>
            <a:r>
              <a:rPr lang="en-US" sz="2800" dirty="0" smtClean="0"/>
              <a:t>and exploitation </a:t>
            </a:r>
            <a:r>
              <a:rPr lang="en-US" sz="2800" dirty="0"/>
              <a:t>of knowledge has come to </a:t>
            </a:r>
            <a:r>
              <a:rPr lang="en-US" sz="2800" dirty="0" smtClean="0"/>
              <a:t>play the </a:t>
            </a:r>
            <a:r>
              <a:rPr lang="en-US" sz="2800" dirty="0"/>
              <a:t>predominant part in the creation </a:t>
            </a:r>
            <a:r>
              <a:rPr lang="en-US" sz="2800" dirty="0" smtClean="0"/>
              <a:t>of wealth</a:t>
            </a:r>
            <a:r>
              <a:rPr lang="en-US" sz="2800" dirty="0"/>
              <a:t>. </a:t>
            </a:r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 smtClean="0"/>
              <a:t>It </a:t>
            </a:r>
            <a:r>
              <a:rPr lang="en-US" sz="2800" dirty="0"/>
              <a:t>is not simply about pushing </a:t>
            </a:r>
            <a:r>
              <a:rPr lang="en-US" sz="2800" dirty="0" smtClean="0"/>
              <a:t>back the </a:t>
            </a:r>
            <a:r>
              <a:rPr lang="en-US" sz="2800" dirty="0"/>
              <a:t>frontiers of knowledge; </a:t>
            </a:r>
            <a:endParaRPr lang="en-US" sz="2800" dirty="0" smtClean="0"/>
          </a:p>
          <a:p>
            <a:pPr algn="just"/>
            <a:endParaRPr lang="en-US" sz="2800" dirty="0" smtClean="0"/>
          </a:p>
          <a:p>
            <a:pPr algn="just"/>
            <a:r>
              <a:rPr lang="en-US" sz="2800" dirty="0"/>
              <a:t>I</a:t>
            </a:r>
            <a:r>
              <a:rPr lang="en-US" sz="2800" dirty="0" smtClean="0"/>
              <a:t>t </a:t>
            </a:r>
            <a:r>
              <a:rPr lang="en-US" sz="2800" dirty="0"/>
              <a:t>is also </a:t>
            </a:r>
            <a:r>
              <a:rPr lang="en-US" sz="2800" dirty="0" smtClean="0"/>
              <a:t>about the </a:t>
            </a:r>
            <a:r>
              <a:rPr lang="en-US" sz="2800" dirty="0"/>
              <a:t>most </a:t>
            </a:r>
            <a:r>
              <a:rPr lang="en-US" sz="2800" dirty="0" smtClean="0"/>
              <a:t>effective </a:t>
            </a:r>
            <a:r>
              <a:rPr lang="en-US" sz="2800" dirty="0"/>
              <a:t>use and exploitation of </a:t>
            </a:r>
            <a:r>
              <a:rPr lang="en-US" sz="2800" dirty="0" smtClean="0"/>
              <a:t>all types </a:t>
            </a:r>
            <a:r>
              <a:rPr lang="en-US" sz="2800" dirty="0"/>
              <a:t>of knowledge in all manner of </a:t>
            </a:r>
            <a:r>
              <a:rPr lang="en-US" sz="2800" dirty="0" smtClean="0"/>
              <a:t>economic activity”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85583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67545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</a:t>
            </a:r>
            <a:r>
              <a:rPr lang="en-US" sz="3600" b="1" dirty="0" smtClean="0">
                <a:latin typeface="Times New Roman" pitchFamily="18" charset="0"/>
              </a:rPr>
              <a:t>types</a:t>
            </a:r>
            <a:endParaRPr lang="en-US" sz="3600" b="1" dirty="0">
              <a:latin typeface="Times New Roman" pitchFamily="18" charset="0"/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539011" y="5962652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8000" dirty="0" smtClean="0">
                <a:solidFill>
                  <a:srgbClr val="FFFF00"/>
                </a:solidFill>
              </a:rPr>
              <a:t/>
            </a:r>
            <a:br>
              <a:rPr lang="en-US" sz="8000" dirty="0" smtClean="0">
                <a:solidFill>
                  <a:srgbClr val="FFFF00"/>
                </a:solidFill>
              </a:rPr>
            </a:br>
            <a:r>
              <a:rPr lang="en-US" sz="2400" cap="none" dirty="0" smtClean="0">
                <a:solidFill>
                  <a:schemeClr val="bg1"/>
                </a:solidFill>
              </a:rPr>
              <a:t>R. </a:t>
            </a:r>
            <a:r>
              <a:rPr lang="en-US" sz="2400" cap="none" dirty="0" err="1" smtClean="0">
                <a:solidFill>
                  <a:schemeClr val="bg1"/>
                </a:solidFill>
              </a:rPr>
              <a:t>Ackoff’s</a:t>
            </a:r>
            <a:r>
              <a:rPr lang="en-US" sz="2400" cap="none" dirty="0" smtClean="0">
                <a:solidFill>
                  <a:schemeClr val="bg1"/>
                </a:solidFill>
              </a:rPr>
              <a:t> “pyramid to wisdom” (1989, 1996)</a:t>
            </a:r>
            <a:endParaRPr lang="en-US" sz="2400" cap="none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2962" y="6093296"/>
            <a:ext cx="17107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pic>
        <p:nvPicPr>
          <p:cNvPr id="30" name="Picture 6" descr="iceberg-airbru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1" y="3023673"/>
            <a:ext cx="3860006" cy="2836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163368" y="4825449"/>
            <a:ext cx="203453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= People knowledge</a:t>
            </a: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2570561" y="2247350"/>
            <a:ext cx="12096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 dirty="0">
                <a:latin typeface="Arial" panose="020B0604020202020204" pitchFamily="34" charset="0"/>
              </a:rPr>
              <a:t>= Media-based</a:t>
            </a: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1314452" y="2077489"/>
            <a:ext cx="1458669" cy="58477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i="1" dirty="0">
                <a:latin typeface="Tahoma" panose="020B0604030504040204" pitchFamily="34" charset="0"/>
              </a:rPr>
              <a:t>Explicit</a:t>
            </a: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1650207" y="2629939"/>
            <a:ext cx="137839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Written down</a:t>
            </a: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1314451" y="4665114"/>
            <a:ext cx="1016881" cy="584775"/>
          </a:xfrm>
          <a:prstGeom prst="rect">
            <a:avLst/>
          </a:prstGeom>
          <a:noFill/>
          <a:ln>
            <a:noFill/>
          </a:ln>
          <a:effectLst>
            <a:outerShdw dist="53882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sz="3200" i="1">
                <a:latin typeface="Tahoma" panose="020B0604030504040204" pitchFamily="34" charset="0"/>
              </a:rPr>
              <a:t>Tacit</a:t>
            </a: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1738314" y="5190574"/>
            <a:ext cx="169418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ts val="700"/>
              </a:spcBef>
              <a:buClr>
                <a:schemeClr val="tx2"/>
              </a:buClr>
              <a:buSzPct val="60000"/>
              <a:buFont typeface="Wingdings" panose="05000000000000000000" pitchFamily="2" charset="2"/>
              <a:buChar char=""/>
              <a:defRPr sz="29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ts val="550"/>
              </a:spcBef>
              <a:buClr>
                <a:schemeClr val="tx2"/>
              </a:buClr>
              <a:buSzPct val="70000"/>
              <a:buFont typeface="Wingdings 2" panose="05020102010507070707" pitchFamily="18" charset="2"/>
              <a:buChar char="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ts val="5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3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ts val="4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ts val="4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ts val="400"/>
              </a:spcBef>
              <a:spcAft>
                <a:spcPct val="0"/>
              </a:spcAft>
              <a:buClr>
                <a:schemeClr val="tx2"/>
              </a:buClr>
              <a:buSzPct val="65000"/>
              <a:buFont typeface="Wingdings" panose="05000000000000000000" pitchFamily="2" charset="2"/>
              <a:buChar char="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sz="1600">
                <a:latin typeface="Arial" panose="020B0604020202020204" pitchFamily="34" charset="0"/>
              </a:rPr>
              <a:t>in People’s head</a:t>
            </a:r>
          </a:p>
        </p:txBody>
      </p:sp>
      <p:grpSp>
        <p:nvGrpSpPr>
          <p:cNvPr id="37" name="Group 57"/>
          <p:cNvGrpSpPr>
            <a:grpSpLocks/>
          </p:cNvGrpSpPr>
          <p:nvPr/>
        </p:nvGrpSpPr>
        <p:grpSpPr bwMode="auto">
          <a:xfrm>
            <a:off x="5694762" y="4378070"/>
            <a:ext cx="1994297" cy="684948"/>
            <a:chOff x="3730" y="3070"/>
            <a:chExt cx="1675" cy="360"/>
          </a:xfrm>
        </p:grpSpPr>
        <p:sp>
          <p:nvSpPr>
            <p:cNvPr id="38" name="Text Box 16"/>
            <p:cNvSpPr txBox="1">
              <a:spLocks noChangeArrowheads="1"/>
            </p:cNvSpPr>
            <p:nvPr/>
          </p:nvSpPr>
          <p:spPr bwMode="auto">
            <a:xfrm>
              <a:off x="3730" y="3118"/>
              <a:ext cx="107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 dirty="0">
                  <a:latin typeface="Arial" panose="020B0604020202020204" pitchFamily="34" charset="0"/>
                </a:rPr>
                <a:t>Individuals</a:t>
              </a:r>
            </a:p>
          </p:txBody>
        </p:sp>
        <p:pic>
          <p:nvPicPr>
            <p:cNvPr id="39" name="Picture 23" descr="MMj03368900000[1]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0" y="3070"/>
              <a:ext cx="475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6568084" y="1444111"/>
            <a:ext cx="2506266" cy="869503"/>
            <a:chOff x="3319" y="751"/>
            <a:chExt cx="2105" cy="457"/>
          </a:xfrm>
        </p:grpSpPr>
        <p:pic>
          <p:nvPicPr>
            <p:cNvPr id="41" name="Picture 26" descr="BD18201_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6" y="912"/>
              <a:ext cx="202" cy="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30" descr="MCj03710500000[1]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8" y="751"/>
              <a:ext cx="278" cy="3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3" name="Picture 31" descr="MCj03114300000[1]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960"/>
              <a:ext cx="480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Text Box 38"/>
            <p:cNvSpPr txBox="1">
              <a:spLocks noChangeArrowheads="1"/>
            </p:cNvSpPr>
            <p:nvPr/>
          </p:nvSpPr>
          <p:spPr bwMode="auto">
            <a:xfrm>
              <a:off x="3319" y="864"/>
              <a:ext cx="126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Paper-based</a:t>
              </a:r>
            </a:p>
          </p:txBody>
        </p:sp>
      </p:grpSp>
      <p:grpSp>
        <p:nvGrpSpPr>
          <p:cNvPr id="45" name="Group 43"/>
          <p:cNvGrpSpPr>
            <a:grpSpLocks/>
          </p:cNvGrpSpPr>
          <p:nvPr/>
        </p:nvGrpSpPr>
        <p:grpSpPr bwMode="auto">
          <a:xfrm>
            <a:off x="4476753" y="1458422"/>
            <a:ext cx="1924051" cy="814327"/>
            <a:chOff x="3232" y="1296"/>
            <a:chExt cx="1616" cy="428"/>
          </a:xfrm>
        </p:grpSpPr>
        <p:sp>
          <p:nvSpPr>
            <p:cNvPr id="46" name="Text Box 40"/>
            <p:cNvSpPr txBox="1">
              <a:spLocks noChangeArrowheads="1"/>
            </p:cNvSpPr>
            <p:nvPr/>
          </p:nvSpPr>
          <p:spPr bwMode="auto">
            <a:xfrm>
              <a:off x="3232" y="1440"/>
              <a:ext cx="109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Multimedia</a:t>
              </a:r>
            </a:p>
          </p:txBody>
        </p:sp>
        <p:pic>
          <p:nvPicPr>
            <p:cNvPr id="47" name="Picture 41" descr="BD18220_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1296"/>
              <a:ext cx="480" cy="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8" name="Group 48"/>
          <p:cNvGrpSpPr>
            <a:grpSpLocks/>
          </p:cNvGrpSpPr>
          <p:nvPr/>
        </p:nvGrpSpPr>
        <p:grpSpPr bwMode="auto">
          <a:xfrm>
            <a:off x="4848227" y="1953065"/>
            <a:ext cx="2840832" cy="1048352"/>
            <a:chOff x="2924" y="1680"/>
            <a:chExt cx="2386" cy="551"/>
          </a:xfrm>
        </p:grpSpPr>
        <p:sp>
          <p:nvSpPr>
            <p:cNvPr id="49" name="Text Box 44"/>
            <p:cNvSpPr txBox="1">
              <a:spLocks noChangeArrowheads="1"/>
            </p:cNvSpPr>
            <p:nvPr/>
          </p:nvSpPr>
          <p:spPr bwMode="auto">
            <a:xfrm>
              <a:off x="2924" y="1824"/>
              <a:ext cx="158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Digitally-Indexed</a:t>
              </a:r>
            </a:p>
          </p:txBody>
        </p:sp>
        <p:pic>
          <p:nvPicPr>
            <p:cNvPr id="50" name="Picture 45" descr="MCj04058760000[1]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" y="1728"/>
              <a:ext cx="336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46" descr="MCj03969380000[1]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531" y="1867"/>
              <a:ext cx="407" cy="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47" descr="MCj03906820000[1]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0" y="1680"/>
              <a:ext cx="27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4536283" y="2706614"/>
            <a:ext cx="2006205" cy="639285"/>
            <a:chOff x="2970" y="1968"/>
            <a:chExt cx="1685" cy="336"/>
          </a:xfrm>
        </p:grpSpPr>
        <p:sp>
          <p:nvSpPr>
            <p:cNvPr id="54" name="Text Box 49"/>
            <p:cNvSpPr txBox="1">
              <a:spLocks noChangeArrowheads="1"/>
            </p:cNvSpPr>
            <p:nvPr/>
          </p:nvSpPr>
          <p:spPr bwMode="auto">
            <a:xfrm>
              <a:off x="2970" y="2016"/>
              <a:ext cx="142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Digitally-Active</a:t>
              </a:r>
            </a:p>
          </p:txBody>
        </p:sp>
        <p:pic>
          <p:nvPicPr>
            <p:cNvPr id="55" name="Picture 51" descr="MCj03308680000[1]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8" y="1968"/>
              <a:ext cx="28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6" name="Group 55"/>
          <p:cNvGrpSpPr>
            <a:grpSpLocks/>
          </p:cNvGrpSpPr>
          <p:nvPr/>
        </p:nvGrpSpPr>
        <p:grpSpPr bwMode="auto">
          <a:xfrm>
            <a:off x="4819651" y="3163189"/>
            <a:ext cx="3220641" cy="643090"/>
            <a:chOff x="2944" y="2256"/>
            <a:chExt cx="2705" cy="338"/>
          </a:xfrm>
        </p:grpSpPr>
        <p:sp>
          <p:nvSpPr>
            <p:cNvPr id="57" name="Text Box 25"/>
            <p:cNvSpPr txBox="1">
              <a:spLocks noChangeArrowheads="1"/>
            </p:cNvSpPr>
            <p:nvPr/>
          </p:nvSpPr>
          <p:spPr bwMode="auto">
            <a:xfrm>
              <a:off x="2944" y="2304"/>
              <a:ext cx="186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algn="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Intellectual Property</a:t>
              </a:r>
            </a:p>
          </p:txBody>
        </p:sp>
        <p:sp>
          <p:nvSpPr>
            <p:cNvPr id="58" name="Text Box 53"/>
            <p:cNvSpPr txBox="1">
              <a:spLocks noChangeArrowheads="1"/>
            </p:cNvSpPr>
            <p:nvPr/>
          </p:nvSpPr>
          <p:spPr bwMode="auto">
            <a:xfrm>
              <a:off x="4752" y="2256"/>
              <a:ext cx="897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600">
                  <a:latin typeface="Arial" panose="020B0604020202020204" pitchFamily="34" charset="0"/>
                </a:rPr>
                <a:t>© ™ (sm)</a:t>
              </a:r>
            </a:p>
          </p:txBody>
        </p:sp>
        <p:sp>
          <p:nvSpPr>
            <p:cNvPr id="59" name="Text Box 54"/>
            <p:cNvSpPr txBox="1">
              <a:spLocks noChangeArrowheads="1"/>
            </p:cNvSpPr>
            <p:nvPr/>
          </p:nvSpPr>
          <p:spPr bwMode="auto">
            <a:xfrm>
              <a:off x="4800" y="2400"/>
              <a:ext cx="665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400">
                  <a:latin typeface="Arial" panose="020B0604020202020204" pitchFamily="34" charset="0"/>
                </a:rPr>
                <a:t>Patents</a:t>
              </a:r>
            </a:p>
          </p:txBody>
        </p:sp>
      </p:grpSp>
      <p:grpSp>
        <p:nvGrpSpPr>
          <p:cNvPr id="60" name="Group 58"/>
          <p:cNvGrpSpPr>
            <a:grpSpLocks/>
          </p:cNvGrpSpPr>
          <p:nvPr/>
        </p:nvGrpSpPr>
        <p:grpSpPr bwMode="auto">
          <a:xfrm>
            <a:off x="5593674" y="5035004"/>
            <a:ext cx="2114550" cy="643090"/>
            <a:chOff x="3696" y="3550"/>
            <a:chExt cx="1776" cy="338"/>
          </a:xfrm>
        </p:grpSpPr>
        <p:pic>
          <p:nvPicPr>
            <p:cNvPr id="61" name="Picture 22" descr="MMj03034440000[1]"/>
            <p:cNvPicPr>
              <a:picLocks noChangeAspect="1" noChangeArrowheads="1" noCrop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4" y="3550"/>
              <a:ext cx="878" cy="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2" name="Rectangle 56"/>
            <p:cNvSpPr>
              <a:spLocks noChangeArrowheads="1"/>
            </p:cNvSpPr>
            <p:nvPr/>
          </p:nvSpPr>
          <p:spPr bwMode="auto">
            <a:xfrm>
              <a:off x="3696" y="3600"/>
              <a:ext cx="79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ts val="700"/>
                </a:spcBef>
                <a:buClr>
                  <a:schemeClr val="tx2"/>
                </a:buClr>
                <a:buSzPct val="60000"/>
                <a:buFont typeface="Wingdings" panose="05000000000000000000" pitchFamily="2" charset="2"/>
                <a:buChar char=""/>
                <a:defRPr sz="2900">
                  <a:solidFill>
                    <a:schemeClr val="tx1"/>
                  </a:solidFill>
                  <a:latin typeface="Georgia" panose="02040502050405020303" pitchFamily="18" charset="0"/>
                </a:defRPr>
              </a:lvl1pPr>
              <a:lvl2pPr marL="742950" indent="-285750">
                <a:spcBef>
                  <a:spcPts val="550"/>
                </a:spcBef>
                <a:buClr>
                  <a:schemeClr val="tx2"/>
                </a:buClr>
                <a:buSzPct val="70000"/>
                <a:buFont typeface="Wingdings 2" panose="05020102010507070707" pitchFamily="18" charset="2"/>
                <a:buChar char=""/>
                <a:defRPr sz="2600">
                  <a:solidFill>
                    <a:schemeClr val="tx1"/>
                  </a:solidFill>
                  <a:latin typeface="Georgia" panose="02040502050405020303" pitchFamily="18" charset="0"/>
                </a:defRPr>
              </a:lvl2pPr>
              <a:lvl3pPr marL="1143000" indent="-228600">
                <a:spcBef>
                  <a:spcPts val="5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300">
                  <a:solidFill>
                    <a:schemeClr val="tx1"/>
                  </a:solidFill>
                  <a:latin typeface="Georgia" panose="02040502050405020303" pitchFamily="18" charset="0"/>
                </a:defRPr>
              </a:lvl3pPr>
              <a:lvl4pPr marL="1600200" indent="-228600">
                <a:spcBef>
                  <a:spcPts val="400"/>
                </a:spcBef>
                <a:buClr>
                  <a:schemeClr val="tx2"/>
                </a:buClr>
                <a:buSzPct val="7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4pPr>
              <a:lvl5pPr marL="2057400" indent="-228600">
                <a:spcBef>
                  <a:spcPts val="400"/>
                </a:spcBef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5pPr>
              <a:lvl6pPr marL="25146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6pPr>
              <a:lvl7pPr marL="29718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7pPr>
              <a:lvl8pPr marL="34290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8pPr>
              <a:lvl9pPr marL="3886200" indent="-228600" eaLnBrk="0" fontAlgn="base" hangingPunct="0">
                <a:spcBef>
                  <a:spcPts val="400"/>
                </a:spcBef>
                <a:spcAft>
                  <a:spcPct val="0"/>
                </a:spcAft>
                <a:buClr>
                  <a:schemeClr val="tx2"/>
                </a:buClr>
                <a:buSzPct val="65000"/>
                <a:buFont typeface="Wingdings" panose="05000000000000000000" pitchFamily="2" charset="2"/>
                <a:buChar char=""/>
                <a:defRPr sz="2000">
                  <a:solidFill>
                    <a:schemeClr val="tx1"/>
                  </a:solidFill>
                  <a:latin typeface="Georgia" panose="02040502050405020303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sz="1800" i="1">
                  <a:latin typeface="Arial" panose="020B0604020202020204" pitchFamily="34" charset="0"/>
                </a:rPr>
                <a:t>Groups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31541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types</a:t>
            </a:r>
            <a:r>
              <a:rPr lang="en-US" sz="3600" dirty="0"/>
              <a:t/>
            </a:r>
            <a:br>
              <a:rPr lang="en-US" sz="3600" dirty="0"/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402904" y="6055568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6600" dirty="0" smtClean="0">
                <a:solidFill>
                  <a:srgbClr val="FFFF00"/>
                </a:solidFill>
              </a:rPr>
              <a:t/>
            </a:r>
            <a:br>
              <a:rPr lang="en-US" sz="6600" dirty="0" smtClean="0">
                <a:solidFill>
                  <a:srgbClr val="FFFF00"/>
                </a:solidFill>
              </a:rPr>
            </a:br>
            <a:r>
              <a:rPr lang="en-US" sz="2000" cap="none" dirty="0" smtClean="0">
                <a:solidFill>
                  <a:schemeClr val="bg1"/>
                </a:solidFill>
              </a:rPr>
              <a:t>Http://www.Knowledge-management-tools.Net/different-types-of-knowledge.Html</a:t>
            </a:r>
            <a:endParaRPr lang="en-US" sz="2000" cap="none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090" y="6095037"/>
            <a:ext cx="17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792"/>
            <a:ext cx="913956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140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4352" y="-315416"/>
            <a:ext cx="8312224" cy="1649984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>
                <a:latin typeface="Times New Roman" pitchFamily="18" charset="0"/>
              </a:rPr>
              <a:t>Knowledge types</a:t>
            </a:r>
            <a:r>
              <a:rPr lang="en-US" sz="3600" dirty="0"/>
              <a:t/>
            </a:r>
            <a:br>
              <a:rPr lang="en-US" sz="3600" dirty="0"/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Rectangle 36"/>
          <p:cNvSpPr txBox="1">
            <a:spLocks noGrp="1" noChangeArrowheads="1"/>
          </p:cNvSpPr>
          <p:nvPr>
            <p:ph type="subTitle" idx="1"/>
          </p:nvPr>
        </p:nvSpPr>
        <p:spPr bwMode="auto">
          <a:xfrm>
            <a:off x="2404084" y="5924715"/>
            <a:ext cx="6705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kern="1200" cap="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w Cen MT" pitchFamily="34" charset="0"/>
              </a:defRPr>
            </a:lvl9pPr>
          </a:lstStyle>
          <a:p>
            <a:pPr>
              <a:defRPr/>
            </a:pPr>
            <a:r>
              <a:rPr lang="en-US" sz="2800" dirty="0" smtClean="0">
                <a:solidFill>
                  <a:schemeClr val="bg1"/>
                </a:solidFill>
              </a:rPr>
              <a:t>Steve </a:t>
            </a:r>
            <a:r>
              <a:rPr lang="en-US" sz="2800" dirty="0" err="1" smtClean="0">
                <a:solidFill>
                  <a:schemeClr val="bg1"/>
                </a:solidFill>
              </a:rPr>
              <a:t>barth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7504" y="6093296"/>
            <a:ext cx="17107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Source: </a:t>
            </a:r>
          </a:p>
        </p:txBody>
      </p:sp>
      <p:sp>
        <p:nvSpPr>
          <p:cNvPr id="5" name="Rectangle 4"/>
          <p:cNvSpPr/>
          <p:nvPr/>
        </p:nvSpPr>
        <p:spPr>
          <a:xfrm>
            <a:off x="414682" y="4096807"/>
            <a:ext cx="3156162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Impersonal Knowledge </a:t>
            </a:r>
          </a:p>
          <a:p>
            <a:pPr algn="ctr"/>
            <a:r>
              <a:rPr lang="en-US" sz="2000" b="1" dirty="0" smtClean="0"/>
              <a:t>(Explicit)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5436096" y="4103483"/>
            <a:ext cx="3096344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Interpersonal Knowledge</a:t>
            </a:r>
          </a:p>
          <a:p>
            <a:pPr algn="ctr"/>
            <a:r>
              <a:rPr lang="en-US" sz="2000" b="1" dirty="0" smtClean="0"/>
              <a:t>(Implicit)</a:t>
            </a:r>
            <a:endParaRPr lang="en-US" sz="2000" b="1" dirty="0"/>
          </a:p>
        </p:txBody>
      </p:sp>
      <p:sp>
        <p:nvSpPr>
          <p:cNvPr id="9" name="Rectangle 8"/>
          <p:cNvSpPr/>
          <p:nvPr/>
        </p:nvSpPr>
        <p:spPr>
          <a:xfrm>
            <a:off x="3203847" y="1949815"/>
            <a:ext cx="2770413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Personal Knowledge</a:t>
            </a:r>
          </a:p>
          <a:p>
            <a:pPr algn="ctr"/>
            <a:r>
              <a:rPr lang="en-US" sz="2000" b="1" dirty="0" smtClean="0"/>
              <a:t>(Tacit)</a:t>
            </a:r>
            <a:endParaRPr lang="en-US" sz="2000" b="1" dirty="0"/>
          </a:p>
        </p:txBody>
      </p:sp>
      <p:cxnSp>
        <p:nvCxnSpPr>
          <p:cNvPr id="12" name="Straight Arrow Connector 11"/>
          <p:cNvCxnSpPr>
            <a:stCxn id="5" idx="3"/>
            <a:endCxn id="8" idx="1"/>
          </p:cNvCxnSpPr>
          <p:nvPr/>
        </p:nvCxnSpPr>
        <p:spPr>
          <a:xfrm>
            <a:off x="3570844" y="4456847"/>
            <a:ext cx="1865252" cy="667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2843808" y="2675531"/>
            <a:ext cx="1152128" cy="14279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5504361" y="2641598"/>
            <a:ext cx="1155871" cy="145520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564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3" name="AutoShape 4" descr="data:image/jpeg;base64,/9j/4AAQSkZJRgABAQAAAQABAAD/2wCEAAkGBhMSDxQREA8VFRUVFxUXFRQXFBQVFxUWFxcVGBgWFRIYHiYeFxkkGhQXHy8hJScpLC4sFR4xNTEqNSYrLCkBCQoKDgwOGg8PGi8iHyIuLCwqKS8pLCwpKiwvLC0tKjUsNSwsLC0tLywtLCwpLCwsLCw0LCksNSwwNS8qNCkvNf/AABEIAOEA4QMBIgACEQEDEQH/xAAcAAEAAgIDAQAAAAAAAAAAAAAABgcECAIDBQH/xABMEAABAwIDBAUHBwgJAwUAAAABAAIDBBEFEiEGBzFBEyJRYXEyNXSBkbGzFCNCYnKSoUNTc4KissHRFSQlM1JjZNLhk8LwFzRUg5T/xAAbAQEAAgMBAQAAAAAAAAAAAAAABAUCAwYBB//EADgRAAIBAwAGBwcCBgMAAAAAAAABAgMEEQUSITFBYRMiUXGRofAGMoGxwdHhFaIUFiMzQmJDgvH/2gAMAwEAAhEDEQA/ALxRF1U9UyQXje14va7XBwuOVxzQHaiIgCIiAIiIAiIgCIiAIiIAiIgCIiAIiIAiIgCIiAIiIAiIgCIiAKDt3ax0tRNXYbJJFO8l/Q5wKaTm6J0eW7Wu1sb9QkEaDKZpPCHscw3s4EG2hsRbQqv/AP0NoPztX/8AoP8AtQE7w2uE0LJQx7MwuWSNLXsPNr2ngQbjs00uFkqnNntjYabagU8ckxZFSfKGh8pd84XiPraatyuOnarjQFebVb7KOhrfkjo5JCwgTPZlyxk2NgCbvIB1A4cNTcCfU1S2RjZI3BzHtDmuHBzXAEEdxBBWnm2zicUrSTc/Kqi5/wDtetkN1e1FNLhtJA2oYZo4Y2OjJyvu1trNa62YWHEXXqi3uR42kThEReHoREQBERAEREAREQBERAEREAXmYttDBAyQvmY1zGk5S4XJylwaG3BLiOXHUdqbR4g6GlfJH5XVa0kXDS9zWZiOds17c7WVN9Cax5kdd2a4vfNa5zF1xYiUG7nAgBwDstgAFHq1XDYt5baPsI106lR4injmZtbtJU1ZaXE20ygkEWfnDSGNs0fOANN8zhmAzduMzE6h+Vz3nqiMAkydUZC95zZszcoH0XN4hfcLikaejhEYddsQDpGuImeLGVjPzdhre4JA04W9nEsDqKZrXOqhM2SzHdNoGSuPVeCb9S4F79lyDYW8VnVkk29r4Z3+uZY1NLWtKbpwWxbMpe7t888s+B7Oxm3+d7oa2URuDWFhkcy5vbQvAaM1iNCL8deQndLVMkYHxuDmm9iO42I7iCCCORCouDBekD5MlyLscQ8TFzrnPIDwcXEgN5da/EXUo3d428VIpw8OYTlc0OzgfNvLXF9gC8CHKS3Qhw5tusYTnTl0dTuNV3Z0K9N3Ns+CbXDd5fHiWiiIpZzoREQBa/YXuylnx+ogxRtQ6NwllZOwuDX3e0sJkIItlJGXiCAOS2BRAU5sNs5FQ7VVFNT5ujbRXGd2Z13OpydfFXGo+zY+NuLHE2vIe6nMEjLXDutGWvB+iQGWI56cLG8gKA0323FsVrh/qqn4z1m4c05IwONhbxssTbvztXel1PxnqTY1hHydtG8DqzUlLMPtGNrX/tNJ/WVjo+TUpJb2thGrqPVct2VnuPc2f3n11HZj39NGPoS3JA+rL5Q9dx3K09md6VHV2YX9BKfychABP1JPJd4aHuVIEAjtCxpaEfR07lojd29fZVWpLtW716yX91oC5oda2lrx7H732fl3G1KLXbZreLWUJDM/SxD8lISQB9R/FnquO5XBspvGpK6zGO6Ob8y+wJ+w7g/1a9wXtW1nBay2x7UUiq9bUktWS4PYyUoiKIbQiIgCIiAIiIAiIgIPvQmeIow0kMs8mzg3rZomg5joCGPlIJ4HXiAoEIi6imEZu8lmYgx3cwHVhewWcTpoSSbHRW5tVgUVVTubK4tsHWeLdUkcSDoRcNNtOCpjDGPmDmPcHF2jSS8viAdxEbAWs1GuYe+6iS6leMpbjprP+rYThD3o55PbnG31gsOkpqN1PE6COKwylhaWCRjuNw46l4PEE6rjS17Kkls0V2sfezy3Jm4ag9ljZmvla8lhbMYlABUumnYyYzSNeS5sTsosGlguMo0J05r0MNx6mcXgvbHe+QPOQSRGwa4B1g5vVPhc9pVq09rSb7H3nI7niWE9zXceJtBFB8vg+TtY1zQ7p3MLQCwiwjc0dUuIvpx4Lw45XCpPRPIfZ+VpktlLWlzAIyxuW0jWH1dl1lTsY90hiLXwxTzCNmQua7O1oJzM67mi5sAdLhZG7nCo56t4nkLxG0GIB5LOte411HVaRbTS/cq28w6sYRfL165HV6JXRWk61RbN6XJ7sfH7lwhERSDnAiIgCLxNrNr6fDoWz1ReGOeGDIwvOYtc7UDgLNOqix37YZa957dvQOQFiIVXf/rxhmnWn14fMO18FOcLxJlRBHPHfJKxr23FjlcLi45FAajbfD+16/0qo+K9Wntzh18CwicDyIIoz4SQMcPxjPtVW7wB/a9d6VUfEcr9xjDum2UhAFzHR0so7ujjjc79nMpFrPUrRfM1Vo60GiooD1R4LsWPRO6vgVkKsuoalacebPpWjqqq2tOa4xXjjb5nxzQdCFiSUZBuw8Ne8eBWYiyt7urbvMHs7OBhfaNt72OKsdvBrevXYyXbI74J6e0VaHTxjTP+WYPE/wB4PHXv5K4cFx6Cri6WmlbI3nbi09jmnVp7itbJYA7j7Vxw+vnpJRNTyuY4fSbzHY5p0I7joreE7e793qT7ODOHvdF3Vh1vfp9q3rv9YNpUVdbGb3oajLFWZYZeAfwiefE/3Z7jp38lYt1Gq0p0niaIUJxmsxCIi1GYREQBERAcJoWva5jwC1wIcDwIIsQfUqi2i2YngmeWsJaXXa6xcw3d1ZLWs+XLZuV5uXAkZi+4uBdVVStkY6ORoc1wIc08CCtVSmpon2V7K1luynvRScVfHIWvfAxz3FoD3AOflcQxmY83kNc+/hbRY9DXxPyhwdKMsTXCZxeGudJa0ZJ6rbaX49birJrN2VO+5DnXLr3cGuP/AFAGyE95eT23XZV7s6JwZkiEeSwJF3FwGvWDiWuN+bgVpUa6WE9neW7utHSetKLzweN3rkVu2V85bFDEMoDSI2g5LG+ZpawFwlDw6xaC4i54BWRsJs06BhlmB6R2gzWz2OrnPtoHOIGmpyxsub3A9PBtk4KZ2eMEu1sXEdW/HK1oDWk8yBc8yvZWdOi09aW8hXukY1I9FRWI+YREUgpgiIgIhvbiLsDrQ0EnowbAX0a9jifAAE+pedthUNbss7M8NzUcTW3IGZxYyzRfiT2KfuaCLEXB4hU/vT3VUcdDU1sXTh0TQY4RJeFl3tByxkEtaAScoIA5AAID7tF/7DZr9Ph/w41b5VQ7RN/qGzWn5fD/AIbP5K3ygNPt4nniu9Jn/fctoNlaQSYNSxO8l9HAw+DoGg/gVrBvFFsYrvSZv3ytptifNdF6LTfBYm4GuFKwtc5h4g2Pi02KylkbQ03R4nVsta00tvAvLh+BCx15pNf19btSfkdl7OSbsVHscl55+oRAFm0+CzSRNljjLmvl6FpGvzhDSG+sO08Cq4v5SUd7wYSLJrcOfFJJG9usTyx5Fy0OBI8rvsbdqxkCaksoxZqK+rdO7kpPsfvNqaEiKS80A/JuPWYP8t54fZOnhxXhLhJEHDUK1t9ItLo661o+aOZ0j7PU6rdW2epPs/xf29bDYzZ7ainrYukppQ63lMOj2HseziPHgeRK9ZasUlRNTSCaCRzHN4PabEdx7R3HRW1sZvjjlyw1+WKTgJhpG77Q/Jnv8nw4KVO1Uo9JQetHzRyM+koT6K4jqy8n3FmouLHggEEEEXBGoIPAgrkoRmEREAREQBERAEREAREQBERAFwlia5pa9oc1wIc0gEEHQgg6EELmiAxBhUPRMh6JnRx9H0bLAtZ0RaY8oPAtLW27LLLKIUBqBvI8813pEv7xW02xbbYZRD/TU/wmLVneR55rvSJf3itqNj/NtH6NT/CYgKU3m03R41NpYPEbx642g/tNKw/6LzUfylmuSQxyj/DmAdG/wN3N8WjtXvb6owMUiI5wR39Uko9wC6t3WKMjqjBOAYapvRPa7ycx8gn1kt/XWd+lLo2+MceB0WgqsqdtVcdurPOO1YWfLdzOrYHBm1FW0Co6KWMsljBZmEmRwLm3zAg6Dt0v2K8aTDYogWxRNYC4vIaABmNrutyOij2yeyklDPKxro3U7utGS359rifIc8DrNA5k9nDVSpR6UNVbSHpS8/iKvUfVxs9YXg84ZHdqtloainLXl0bA8zydE1ueRwY4Hkbmx7CdAFRbKJz5hFHG7M52VkZ8rU6NOg17TYcCVsqVDnYdHh4nxGtm6ec3DXEZQAbhkUTNcpPPuvyvfGpTy8kjRmkJUYyg+s37q5+t+3uKs2tw9tPUCmaQehjjY9w+lIRnefbJbwAXirurat0sr5ZDdz3Oc497jc+rVdKiPedhSi4wSk8vj38QsaajB1Gh/BZKLdRr1KMtaDwabqzo3cNStHK813dh6mye8Gqw9wZfpIb6wvOgH+W76B8NO5XbsvtpTV7LwSWeB1onWD2/q8x3i4Wvj4wRYhY7GSRPEkL3Nc03a5pLXNPcRqriFxQu9k+pPt4M4e90LcWWZUevD9y+/wAPBG1KKoNkN9BFosRbccBOwaj9JGOPi32HirYoq6OaMSQyNex2oc0hwPrC1VqE6LxJfHgVcKsZrYd6Ii0GwIiIAiIgCIiAIiIDzNo2VZpyKB8LZ7tymYOMdr9a4aCb24KIfJNpP/k4Z92f/YpJt3jUlJhlTUwi8kcZLLi4BJAzEcwL5vUq3o/6XpMHOLf0jLUSSRsk+TOj6WNsctrOvcOaWtcH9UW0sQRcoDMwjHdoKiqq6WObDw+kdG2QuZKGuMgcRkIBJ8k3uArXjvlGa17C9uF7a27lUOD4bV4RG3Fa2tLpauaAVdO5jbESHKLPGoljDi6wAb1XN4aq4EBqFvKbbGa70iX8XLafY/zbR+jU/wAJi1a3meea79PJ71tLsf5to/Rqf4TEBVu+9n9fpj2xW9kjv5qEqfb9Y7VFG7tZKPY6M/8AcVAV7ff26T5P5nTezX/Mua+RauxW9FhY2CvflcLBs51a4cuk/wALvrcDztzsOCtje3NHIxze1rmuHtBWs6+W7lCjWaWGTrnQdKrLWhLVzwxlfQ2BxzbikpQekna5/KOMh7z3WGjfWQqc2t2vlr5cz+rG2/RxA3De8n6Tj2+xRyeYt4N0XQcQPYFMhaXFxHWgtneiFCro7RdVxqSbmu2L8tmPmZqLB+XnsH/nrX1tU88G38ASsv0m47F4kl+0tiuL8DNRYueX8277jl9DZzwif/03fyXv6TX5eJj/ADNZf7eH5MlFjETfmn/cd/JfM0v5t33HJ+k1+XiP5nsv9vD8nZNTB3ce1ZWBbR1VBJnp5SAT1mHrRv8AtM/joewrz31LxxbbxBC4GvPMNU+3oXlFakkpR7G/kUd/c6JvHrxbhPtUd/elv+Ze+x+9SmrMsctoJzplceo8/UkPP6psey6m61Ke8E6ADuU32Q3rVNJljmvPCNMrj84wfUkPEfVOnZZba2j21rU9nJlBG5Slqyeea/JfyLyNntqqatjz00odbymHR7PtM4jx4dhXrqplFxeGTE01lBEReHoREQBERAdVVTNkjdHI0OY9pa5pFw5rhYgjsINlGMLw6pw7o6eJhqaPMGs6wFRStcdAcxAnhbfjo9o5OspYuL3hoLnEAAEkk2AA4knkEBBNq931RX4pTyz1TfkMGV4pwCHGVp1B0s4Gw6xNwLgAXup4vOwnaSmqnSNpamOYxZc/RuDw3Nmt1hofJPA8l6RQGoe8zzzXfp5Petpdj/NtH6NT/CYtWt5nnmu/Tye9bS7H+baP0an+ExAVnv0lvU0jexkh+85g/wC1QNTXfc++IU7eyEH2yP8A9qhS9vv7dJcn8zp/ZpbKz5r5BEWdhuDSTsnewaQR9I/wzAWHfbM7wYVWHVSkorMjAIvoV1UNbJSTtmitdp0zAOaRza5p4gj/AIsVkRxlxDWgkkgAAXJJ0AAHErg9l7gjxU2zu5W8u2L3oqdK6Mhf08bpr3X9HyZfmxW1NPXwZ4mtY9thLFYXY7+LTyP8QQpGAtX8JxaahqGz077OH3XN5seOYP8AyNQthNkNr4cQpxLEbPFhJET1o3fxaeR5+IIFlcUEl0tJ5i/I4Hr05ujVWJLej3bIiKEZiyWREB8IXXJSMd5TGnxaD712ogMCbAaZ+j6WF3jFGfeFgT7B4e/jQQeqNrfxbZe8izVSS3NmLinwIzT7uaCOQSwwGJ44PjmmYR7H2t3WspKAvqJKcpe88hRUdyCIiwMgiIgCIiAKpditu3fKKjDsQdeKSqq6enmcSes1/Wp5Ce6RuQnty9gFtFa9YbgRr6zHcPym7p56infrlZUQzyNDc3AZmy5T3a8kBNdwGEGHD6guHWdUyNv2iJrGfvZ1aBVb7i6updhzo6imcwRyyZZnE5pnOe90mZrtbteSC7geHEFWQUBqHvM88136eT3raXY/zbR+jU/wmLVreZ55rv08nvW0mx/m2j9Gp/hMQFTb5pQ7FY2j6MEYPrfK73EKIr2t49R0mNVBHBpY37sTAfxus3d9VwCsENVDHJHNZnXY12WT6BBI0uSW/rDsXt+utTh/qvPJ02gJOna1auM9Z7OSSPZ3bYBFW0tVBM3g+NzXDymOLXjM0/q8OfNTbYvYsUdPNFKWvMrnZiL2dHbK0WPDQk27XFe1heAwU2f5PC2PPbNlFgbXtpwHErPWqFNLGd5W3mkJ1pTUG1GTTx3L7kIwDYaLDoZqmQiSVjJHB54RsaCRlv8ASsNXeoacaepMPll/u4ZH9uVjne0gLZdzQQQRcHiDqD6lXO9fal0TBRRAt6Rt5H2IGQ/k2HnfnblpzNtdSCS7iw0Zf1p1nHGtKWNrexJf+lSvYCLFc8DxuagqGzwO14EHyXtNiWPHZp+Fwvi+OaCLFZ2l46Dw9sXvRbaU0VC+hlbJrdL6Pl8jYLZHbGDEIekiNntt0kRPWYf4tPJ3PuNwPeWruHYhNRztnp3lrm8+RHNrxzaexX1sPt3DiEWlmTtHzkV/2mf4me7geV7CtQjq9LSeYvy7zg5KpRqOjWWJLz7iUIiKIZBERAEREAREQBERAEREAREQBa+bvaqSuqa2oq8aqKaNhIYRUsjF5XPJDRLdoADR5IHEaq/qprSxwktkIIdc2GUjW55Cy1/3fYRgX9HudiskBlMstgZntkbGMrWjLG4G12kjT6SAn2yeysZrG1VJtDUVfRG0jHTtqGFrweo6xs29rg9rQeSscqtd3WM4JDUuo8Kme58/WLSJi35trjZrpQORcefBWUUBqHvM88136eT3raTY/wA20fo1P8Ji1a3lm+M136eT3rZzAq0Q4NBM7hHRxPPgyBrv4L1LOwFD41U9LiNVINQ6aYjw6Q2/BWVu+2OoJWiYzipkFiYiCxsZ+tEes7xOh7FUtESczjxJ18TclWTut2RMsorJbiOI/N6kZ3jnf/A3n2nTkQvb55unHGcJLyOiso6miFPXcMuT2cdrSXbtxwZcCLhFKHC7XAjXUEEaGx1HeFzWJzoUO2027pabNTyQ9PJYXiLRkFxcZ3OFuB5AqRY3jUdLCZ5iQwFoJa0uPWNhoO8qstvsfw6uiEkUrhURjq3ieA9vNjjbTtB5E95WqpLC2PaWmjbXpaqlOMnHtWd/PBBK+qEkjntiZEDwZGHBo8ASf/OxY6IoR3yWFhHwhdME0lPK2aB5Y5hu1w4t/mOVjx4Fd6KVa3c7eWVtT3rgyt0jo2lf09WeyS3S4r8ci69gN40de0RS2jqWjVnASAcXR3/FvEd41U0Wq7o3RuEkTi1zSHAtJBaRqC0jgrk3db0G1WWmqyG1HBj9A2b+DZO7geXYrSdKFWHTUN3FcUfP61KraVehrrD4Pg1yLEREUMBERAEREAREQBERAEREB8IVHVG1WIiuq8PwelgMVI6aQxuYXufeS8mr3auMkjiGttoLC9leRVO7N0VYcTx35C2Jr5Jms6eR5AhB6UlzY2tJe7rAgaC417EBIt1W1NPicTqj5FDFVQkNkLI2jywbOY+2YAgOFr6W5qwCoru+2AiwqndHG8ySSEOllItmIFgGt+i0XOlydTr2SooDUDeR55rvSJf3ir52mxHotl4tbGSmpYh+uyPN+wHKht5Hnmu9Il/eKtLePiNsJwqnB8qCKUj7MMbG/vu9ik2sNetFc/kaq0tWm2Qajb1PFZ8mIyuYI3SvLGizWF7i0DsDL2CxY22AHcubXEEEcQbjxCqrip0lWU+1s+l2VuqNvTptbYpeONpb2I7XxYVRQ0kYElQyNgLB5LHWu50hHMkk5eJvyGq9TbXbL5NQsmhI6SfL0NxfQgOLiOYDTbxcFR0khcS5xJJJJJNySdSSeZWVX4tJMyFkhu2GPo2Dsbcm/jqB4NCdM8Mrv0am5wk9ry3Ln+M+ROsb3hRVuFzQyN6Of5shupY+0jCSw8tLnKfaVXKItUpOW8tba1p20XGnubzjs9YCIixJIREQBYs9N9Juh46e8d6ykUi3uJ0J68H+SFe2VK9pdHVXc+KfItPdnvN6fLR1r7TcI5T+V7GuP5zv+l48bMWq9TT/AEm8Rr/yO9XNuv3h/K2ClqXf1hg6rj+WaOf2wOPaNe21vOMK0Omo/Fdn4PnlxbVbKr0Nb/rLg19ywkRFDMAiIgCIiAIiIAiIgCidXFFhQxHEnm7JXRyuYAGkZWMjygk2c5zrnlq63epYqa2y28dWVtJh4w6oyGoMjmPDInVUcecM6MSFoyEhzusR5AQFw09Q17GvY4Oa4BzXDUFpFwQewgrsKrvcfjj5sNNNK0iSje6AkkcASWjQ/RHV7OqLX1tYhQGn28Q/2xXekzfvlSjaTE+nlp2g3bDTUsI/ViYX/tucPUotvDP9sV3pM/xHLOw14AaXH6I9wU20ylOUVlpbO9mKjGdanCbSi5LLexYW89VF0Gtb3+xcDXjkCqyNhcS3Qfy+Z389M2MNrqr4bflkykWEK1xNmtuewXJ9gXr0WyuIT26KjmseBLOjb999h+KkLRVb/NqPeyBU9pbNe5rS7l98GKuLpAOJHtUqotzOISayuiiH1pC8+xgI/FSCh3Ds06etce0Rxhv7Ti73LP8AgKEffq+CIM/aWo/7dH4uX0x9SsXVbe1cDXN7CrxodzuHR+VFJKf8yV3uZlC9yn2IoGeTQU/iYmOPtcCVl0VnHhJ/FIhy05pCe7Vj3LPzbNb/AOkByH4rua6U8IHnwa4+4LZ2nw+KP+7iYz7LGt9wWRZe5tVupfuZHek9IS31v2x+xq24TDU07wO9jx7wuk11uLbeuy2qXXNTMeLPY1w7HAEewpm2e+l+5ni0lpBbq37Y/Y1bFc3sK4CcskbNC/K5pDgQbFrgbgj1rYuv2Aw+YdehhF+bG9GfvR2KiWLbjKdwJpaiSI8mvtIzwvo4e0qRbu2pT1oZj2ren9TXd39zdUujrKMuKe5p8uBK9hdrW4hSNl0ErerMwfReBxA/wu4j1jkVIlR2FYDiOC1QqDAZYOExivI10fMlujmkcQSBrzsSrspqlsjGyRuDmvAc1w4FpFwR6itNzSjCWYPMXuIVGbksS3o7URFFNwREQBERAEREAVebQ7PUkuPUtUcTaypjLGtpOo9zg0PfawIcy4c43IPFWGqSwDDDLttVPI/uA+X2xRxN+LdAS7d3sfUUlfik8tmxVFQ4xM0JcA+R4k0Nmi0mW3HQ8LC8/KIUBp3t/wCd6/0qo+K5Xbsvubo5qKmmkmqM0kMMhDXRgAvja4gdQm2vaqR29N8Wr/Sqn8JXhbV7E+a6L0Wm+CxbKdWdP3XgwlCMveRH4dzOHA6tld4ykX+6AvXo93eHReTQxH7YMnxCVI0WUq9WW+T8TxUoLcjopaGOMWiiYwdjWtaPYAu9EWnOTYEREAREQBERAEREAREQBcY4w0WaAB2AWGuvBckQBERAEREAREQBERAFVVK+oixzF56OgdUSu+SxtLpI4Y2DoWlznueQ43LW2DWm+XiNFaq+Bove2p4ntQEQ2FhxbpaiTFnRWeI+hjiLS2O2fMAAL826kkm3HRTBEQGnG3Jvitcf9XU/Getq9hvNVD6LTfBYtUttDfE60/6qo+K9bV7BH+yaH0Wn+ExAe8iIgCIiAIiIAiIgCIiAIiIAiIgCIiAIiIAiIgCIiAIiIAiIgCIiA002w85VnpNR8V62r3e+aKH0aD4bURASBERAEREAREQBERAEREAREQBERAEREAREQBERAEREAREQ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4" name="AutoShape 20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5" name="AutoShape 22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246" name="AutoShape 24" descr="data:image/jpeg;base64,/9j/4AAQSkZJRgABAQAAAQABAAD/2wCEAAkGBhQSERUUExQWFRUWFx4YGBgYGB0dGBccGxccHxghGBcbIScfGB0kHRoXHy8iJCcpLCwsFx8xNTAqNSYrLCkBCQoKDgwOGg8PGiwlHyQsLCwsLDI0KiotLCksLCwsLCwqNCwqLC0sLC8pLCwsLCwsLDQpLCwsLC8sKSwsLC8sLP/AABEIAM4A9AMBIgACEQEDEQH/xAAcAAABBAMBAAAAAAAAAAAAAAAABAUGBwIDCAH/xABFEAACAQIEAwYEAgkCBAQHAAABAgMAEQQSITEFBkEHEyJRYXEygZGhFEIjUmJygrHB0fBDkjNTovEVY9LhFyQlc7LC0//EABsBAAICAwEAAAAAAAAAAAAAAAMEAAIBBQYH/8QANhEAAQQAAwUGBgIABwEAAAAAAQACAxEEITEFEkFRYRMicYGh8BSRscHR4QYyFTNCQ1Ji8SP/2gAMAwEAAhEDEQA/ALxoooqKIoooqKIoooqKIoorwm29RRe0Umg4nE7tGkiM6/EoYFl9wDcb1jxTHJDE7ySCJQD4z000sOp9OtYtW3HWG1mVtxmMSJGkkYIii7MdhTXwjnHC4mRooZQzrraxGYDcqSLMPaqL47x+fESvnxDypfe5RGCi1+7uAmg2t502RTMpOVitwQSGOo6j19tqUOJN5DJdTHsBu4d9/e4VoPmL+i6hqtOP9o0+C4lNEVEsAyWT4WW8SE5X9yTZr+4pX2R8yvPDJBKxZobZSd8huLE+hGlzfX0qNc1YXDycZmXEymJLx3a2hHcpcE65SdLG1tDfcGmRJbN4e81q4sC1mLdBOCQAdLvSwQrL5e5vw2NH6F/EBcxtpIvuvUeouPWnqqC5sw2CglBwWILHQjKx/RkXuRLpr8NgNRrc7AvXLXa/JFZMVaZNs4IEo99lk+x9TVmu3stD6fP8/NVn2a5re0iNt5HJw8Rx8vkrjrF3ABJNgBck7ADe9IOC8wwYtM+HlWQdQD4l9GU6qfcVSvPPNMuIxslpGVImZIwCRYDRj0N2sb/TYVSV/ZahC2fgXYx5aDQAslW3w7n3BTyd3HMM5bKoIIzH9m418v8AvUgrlxPfX3sasXsv5qYTGPEYshTfLG4zB2IH+q1ylraLfUn6hjnJNOC2uO2K2JhkhcSBqDmfQe+at6itc06opZiFVRckmwAG5J6CmrhnOOExDZIp0ZibBTdWYgX8KsAWHqPI0ySAuebE9wLmgkDU8k80UUVlDRRRRUURRRRUURRRRUURRRRUURRRRUURRRRUURRRSDinHYMMLzSpHcEgMQC2UXOUbn5eYrBNKzWlxpospTjJGWNygDOFJUMbAkDQFug9aovmXtAxeIMkLsEjLWMahSNOmcC7C43vb5Uo49zhjuJyPFh437jfu0GpUbGVh7bXA6a71EXiZCVYMp1uDcEaagg7UlPJemi6jYWHjO+Xt77ToQbHI58/CxzzW7hnFJcPKskLZZFvlNhpdSDodNj60+cLwWJ4xiQkuJ1jTNd9goIByqoAJ19L9SbVFY5Cfh87679f+1vSn7hXAcUYJMREjZW/QjKLl+8yqQg3+FjdvUihMsGk7tIwT4Q4ixYFtcNbbwB11sJPh+BPLNLFAyTd0jOzLfIVQDMQSBfcD16aa0zRvcXJII8tv86/Or47OORvwMDNKAZ5fj6hV6LfruSTtfToDUf5V7Ox3nEMLiEbu7x90+x3kKOh2uAbH5g0fsMvFc6du4wvY7LK8s6Pjn7KfOy/lIYWDv8AOHadVPh+FVuStjuSbgn1FqjnGeWRjuN4iIvkAVGJFr/8GMaAm51IOx9bXBqwuU+CNhMKkDOHyFgGAtdS7FdOhsRVf838vcQPEpp8LFJZsmV0ZBe0SqdCw2IPTcXFMhnc3QPdrGFxb5MQZZHhriDmdAayWjmHgzcFmjnw0mZZCQUksQwBvZhuQAVAIBINzcXsbA5W5lw+OizRgBx8cZAzIf6qejDQ+huBVvFuW+LYls00Mrnpdo7DUnQB7dTb00rVw3lHimHkWWHDyo67ENH8wRnsynqDWWF4O6Rl9P0m8TBh5og8yt7XieDvHr1+fS81iA2AHsKoztM5UXBzh1kGScswX866ksLAfD4hY3v9L1cXL3EZpoQcRA0Eo0ZSVKn1QqTofI6j13LXxfkZMVjkxM7Zo441VYraFgzElz1XUadba6aGs0e9kVqsLjZcI7eirPUHT34Ki+B8KlxM/cwrdsrNY/si+/r/ADIpy5c5XXGJMfxMcTRoWKuDdgALk9AoFwTqRpcWN6sns/5Wkjx2NxMikAyyRx3HxAyksw9NFAPXWmDnLkCWDGDEYUHupnytkGsRl8L3A/IQza9LkG2lL9iB3qRTtjFOiMbzk45nOwDyz0+2WihCcZxGTu+/lyBCmUucuU7jKdLX6WpNDKykMrMGGoKmxB9Lail3MXLk2DlMUoAJ1VhqrDTVb201+tNuERpHYIjOQpY5QSQo3Jt0A1J8qWo3mu3E+GhaxjC0B2TeRr3x8NVZ/ZjzbiZpjFNiEK6m0pJlckaCMm2gte3vprpatc4cD5WxWKDvhlzFNyGAsdLBbn4uo9j5VN+Ru0aSFmw/EGNluBI2rIy7q9rlvQ6m+mvRuGSm95cttaAPxW5h22ashoyHy9VbFFaMFjUmjWSNgyMLqw2IrfTS0ZBBoooooqLCKKKKiiKKKKiiKKKKiiKKKhnaJz7+ARUjAaeQXF/hRdsxHUk3AHofLXBIAsqrnBosrHtL5hxOFiBhMao4KsxP6VTcWKAmxFtNASPTeqb4hxebEtnmkeRhtc3t7dOmwrbxSfFYi2IxAkOc2WRgQpt0XQCwv00pull01uPT303rXSuLnUu72U2GPBidtaWTVeIs8vkUqwfE5og3dSMma2bKxW9rkXIsdz7VPeyPgy4h8XPKxdmXu/Ebt+lBLkk9bC1/eq3Vz6W/lr1q2OxngkiLLO62SRVCE28VmYsR5DYevyrMN74CrthkUmFMuV5EHndZdbH06KE8tcktiZcVh75ZoVJW5sMyuFZW9G8+lr+dWp2XNMMEYZ1ZXglaKzDUCysvuBmsLaWAtUgw3Aoo8RJiEW0kqqrnoct7G3nsCethThTrWbua4NjC0AXpaKKKKIiorXPiFRSzsFUakk2A9yaTcS4skOUG7O5ska6u5/ZHkOpNgOpFQXm3nHuTa6yYkHRR4ocN/wD0l9SNPIbMeGB0hoIUkoYM1LJeZCDmGHmMQBYv4FNh1ETsHK+th7GtvDuasLPbu5kJOyk5WPnZWsT8qorF4qUyM0jsXceIlrkh12J8ip2+Vq9fFL4lAcIdQmfRWsNTdTcb+RtbXz2n+HNI19+/BJfGG9F0VRVC4HjmLwzKqTSRBgrAO10ysPCSrAjKRre1WDgud5cOyLju6ZJB4J4GzKP3wP5gfI62TlwL2aEH6phmJa7UUpzRWEUoZQykMpFwQbgg7EEb1nSCaVbcS5Flx/FZJsQCuGiKqoO8gVQbL5KWLXb1IHmGnsY4LefETsvhVe6GmmZiCwHsqqP4qt+k2A4dHAmSJAi3LWHmxuT6kk0PcztC7Ib1rnbjuAGFxc8UL+FZCFIPQG6jQ6kbe6nY03yuzMSxJJJJJOpJ1JJ69fWpHz9y7LhsXIzL4JXZ0bowZr2NtiC1rf3qKyvb4tfb1Olj1rXuB3iCvR8M7D4XCMc0gNAGfCzWvidevgnjhPMOJw7p3UroA4OUswS9/wAy3ylentXQPL+IZ8NG0kkcrlbs8XwE3/L7bfLYbVzakTSEIoLEkAAXJJ6AAb1IsBxDiPC2V8kkcbWYo6kxPcA69A1rDowtRYHkHotV/IWxsia91B18Brzz5D1XQFFNnLnHkxmGSePQONRe5VgbMD7H66GnOn1yIN5ooooqLKKKKKiiKKKKiiKjnH+LYCHPNKIHmQWt4DKSoJCi+oO9r+dbOdsdFHhHEs7wZ9FaO/eZhrZQNW21GmhOo3rn6Z2d2YkvmYnMx1bXdibkk70vNLuZBbzZmy24tpkkJAHTXz9lS/nLtJlxsZhiHcxkeMXzM3pm08O2lumumlaeLcKw44Sio8b4mNxJOFILqsl1sT1Ckxg2JAN/OoiwHS3y8vX6VlfLoCddDbY36f8AtSolN25bnFbFhljLYCW5aWaJ4X4J0i5ZlOBXGRZmVXZZAN0y2IYfs66noR5bX1yrxP8AEYOCYgAvGCQBYZho1h0FwaQ8g8FXDYFEVxIrkyBspXMH1W6nUeHKCKfIYY4Y7KFjjW5sLKqi9z6AXJp6NlZhcQO0FB5OQqjw8OS30VE+LdpmDhuFYzN5Ri4/3my/S9RHifa3iHuIY0iHmfG33so+hp+PBzP0FeOSE/ERt4q1p51RSzsFUbliAB7k6CoJzJ2qRpdMKO8bbvD8A/dG7/Ye9VtxLjM2IN5pXk8sx0Hsuw+QpFWyh2c1uchv6JOTFuOTcktxHGp3kaRpXLuLM2YgkeWlvD6bUiorZBNlYNZWsb2YXU+46+23nWyAAGQSV3qssJEWcBUMh/UAJJ+S6/SpPiOWMYUTESYVRFFa8SgKSga7eAXY31uWu3vTPheaMTEmSKUxrvZFVbk+ZAufmaT4njM8nxzSt+9Ix+xNCc2QnKvU/ikQFoHFTPmrm3h+KiVzA7zAZQL92UG+ri4YXOgseu1V/aiirRRNiG621h7y82VJuUOd5ME2U3eAnxJfVfMpfY+mx9N6ubh/EI541kiYMjC4I/r5EdR0rnzAcOeZssa3IBYkkBVUblmOiqPM08cs81yYCUhT3kRPjTWzW0utwLN6216+iWLwjZe8z+31TEGILMnaK9KKb+C8cixUYkhbMOo/Mp8mHQ/4L04VoSC00VtAQRYVbdr8s0xw2DgVmaUs5VdzlsF9gLsSToLA9Krbm7ln8HOkJbMwiV3PTM2a+X9kaC58r9bV0f3QzZrDNa17a28r+VUn2wSA8Q2AtEik+erEe29rexpWYbo3k7s/BfGTiJzju6kdB7q+CZ+ZuOwzywy4dXhMcSodbHNGSFYMu5y5RffT0qScsdrMsbZcZmljKhQQqhgRbUnTNcXvfUnyqv2+9AsR19iN/elBI4HeBXcO2fhuzEJZ0HPnrr+l0Ny5zXhMSoELKrNc90cqyabnID870+1Q3Z5zZDgpSZYc1/CZhfOg62XW487a++1Xfw3ikWIjEkMiyIeqm+vkeoPodaeik3xnquN2ngxhJt1oO6dLr7ckqooooy1qKKKKiiKjfPnNRwOGzIM0shyRjfW1ySOoA+pIHWpJRWDosEEjJc9R8t8SxrPO0cr+EktICCba2QNYt6KotTLJhHjcoyEMGIK28QYHW4q6+1Hm5sFhgsRtNNcKeqqAMzD11UD96/Squ5H4smElOKnUyscyKoYXzEDOxJ8lIUfrZm8jSUsbb18Vu9j7SlgPwrGF+tZ6cT5cSoyjXuB4emntpfz0p44Dy5NjJRHEtz1YgiNdCbsQCBtSBMOneXN8hvoLZhvl9NCRf2NbeH42SMsiuwWTRwrGzWuRe243+pq0MAlc3PImr6pmbbGMwEZZiIu/qDYoNOmQyyKuTiHPmHwMKQRH8RJGipofCMqgXZ+p02F/lVc8d5oxGLa8z3W+iDRF9l6+5uaaaK7KDCRw6DPmuDmxD5SS4r2vK24bCvIwSNS7HZVFyfkKdMVw2PC6TEST/wDKU+CP/wC66/E37Cn3boWC8A1xQQ0nNM1F69Jq6OSuFxx8PieXLYoZCXC2QMS25FwLEHU0HETiFoNWiRRdoaVect8rLiYJJj3zmNrd1GgvICBlyyNoNc2bQ2FtNdfOHYPEYwvBhoUiQfGANdL2EkrXdjcWtoL9BY2tbE81YWLDd+HVogwT9HZtSbWsNvO3lVZcz81YaaQyYfDmOYOrLNexaxuS0Y0J0G9/WlIppZXHu+HT6flHkjZGBn+/qokykGxFiNCDuD1vXlKcXi3nlLv4pHOtlAzE+igC59taTVsx1SZRSzhMcbTxiUhY84Lk/qg3b6gEfOk0cRYgKCxOwAuT7AU8Yvk/ERYc4iVRElwArmztfayf0NjvVXuaMiatZaCcwFJcXz1g+4nihwaKHsoBAUSLc3LZLEFdwL313FQnH8QeZgz2JAC3sLkDbM27kDS5udN6S0VSOFkeis+Rz9Ut4VxeXDSCSFyjD6EeTDYj0q2+Uu0KLF2jktFN+rfwv+4T1/ZOvvVL17Q58KyYZ681aKZ0Zy0XSlQTtL5JXEocSrhJI08WY2QotySdCbi5/lTdyNztinUxGF8TYeFwQCvpI7eG3qdfelnaBw3GzYS17s8ir3EPwgEkkySNq9rDXwqNyNL1zuJwxZbX0t3hsc+EiaHUe6KpVstr9dvb6+VLcDw2aTDSTgfo42Cu3Vc/w6bnpr0zClnEEw8eHEKfpJmcGSYfAAAwyRX1YXa5bS5AtcWrZwrmZ8Ph5sMBG0c4swcag2tdSCDfbfYqNN61Ja1uRP3XVYeTas8nxAaGgDd3TYvjdeevkOKdeUOz9eIROy4lFZRbJYlgb6ZwbeEgGxB/kRUi5Q5M4jw7FqwCyQsQsuSQWK/rZXym67jruOtQHlbjL4LFxzKTlDAPbZka2cfTX3ANdKUxE1pGXBc3jHz4iYyYhpa7loK6dEUUUUygooooqKIooqrufe1ZopGw+DtmU5XlsDZhuIwdNNixuL3061Vzg3VUc8NFlIO2TBt36SGZGULZYrgSJfc5RqysQDf5bVXarfcfYgfXrWU+KeVi7li5OZmJuSTvr1NeNKLb2/8Aata87zrXpGAY2LCt7Ihwq7oAHn5jmeSxya2+1/6/0rJDYi+pH8+talkNtATY66+L1NZX1HQfesNcWODm6hMER4mIg0WuHlXvj8lPoOUERMzuspG5ViMPGTsHlHilf/y4he/WlMfI4y97iGGGgG7yALK/okI0iHkDdvfYNH/xHxCxRRxJFF3SBFYJmYWWxIzXVb9bD50l4bgsZxWfKZGkK/E7t4Y1J3t/RRr963/+LOJoA++S8hdFGHFrc068S5qihQw8PQxIRZ5j/wAaT+LdR9/RabY+T8Yylhh5CAcu2t/3dyNd7Wqd8S7KIy0HctlRbCfMTmcaXZdwGOumg19NZ8Bpam/j2sA7NufG1kYYuPfPhS53nwLROFmR49rgrZrX1IDW8jbppUn472gmeA4ZIFSHKFF2YsAtstiLDSw0NxpU55y5GGOKusnduilfhuGF7jMdDob+e50qp+NcBmwkmSZMp3BGqsNL5W62vr5U7DLFiaLv7DggSMfDYGhSJcQwVlBOViCw6ErfLcelz9TWutUk/lWrOfOlp9rQxO3Wi+daIQjJSsGpfHwP/wARw7TxZfxSEiWMad6OjgdHPXoxB2O8Kjm86d+B41YXaXMyyopMNhcFyLDP6C97dba+rTJ24mPtITmPdFRo3TTtEcH45Pg5c0TFSDZkN8rW3Dr/AIR6U7c6c1Lje6ZDKvh/SRMbxqw2Ka6kgsL2GlvWlnM3EMDjYhMr9zisozqUbLIbai6gi/k3sD6RODh8rqWSORlBsSqMQD5EgWvRGBryJHCnD35qzi5o3AbCT1kiEmwBJ8gLn6Cnzlzk+fFyhArIg+N2UgKPS/xN5D+lS7mfhMuHkwuEwGaIS3u6khnYbmSQakBSWt9tBbL8Q1rgwa/RYbE4t3joorwXkPF4mxEZjT9eS6j5D4m+Qt61POXOzvCIWz3xDxtlbMLRhrA2CDfRhuTThxPiycKwsefvJizZSxN2diCWZmY+m2ttB0qCco8UxmJxCwpKVQymeXLYaFwXuw8RBJsBf83lSDpJp2ucDTR6/dNBkcTg0iyrCxfMC4fFRYbJHHEYy/eM4RQASMqLazG9tLjQ3qCdpXaCJVOGwxvGf+K4/OP1V/Z8z122vfd2r8wRyOuHVbtE12fyJXVR59CfUAedVtiWB9d6RxETGYYyHJxGQ556/JbXZkrDj2MkI3b16gZD50tIS4J9Nf8AtXqfT33ufOtbK1rC19NTuKx7wZgDqb6HrprqPl/l650C16VNO2IgE0XEAXxPL391uCai+gv4tiAL9Pbyq/ez6bDnCKuHmabKfGXuHDNrqp+EeW403OpqgGGbS2nn60tV8VhTHMveQ5hdHF1Dj0bZh6GjQu3XXS0v8hLG4YF7jdihwJ48MsrrOl0xRUN7OeePx0bJLYTxgZraB1OgYDob6Eeo87CZVsAbFhcS1wcLCKKKKyrLGRLgi5Fxa43HqPWohgeyjARm5jeU/wDmOSPmBYH5ipjWrEy5EZt8qk/QXrBAOqqWg6qou1jj2FS2FggiMqAKXCgd0L5giW69T0AJG5NmtOSweDSYxwe9LBlF/D3QcKfD1vdmv5AU28ucuNjZHxM7FMOpLzzG/U3YKerknptf2BnHMvaVhRDJhYYu8iMPdqwOVRdLABSL2XTy2+dKndPecncCdoYmN0UBduHyHz4eF5qo8OxX+X02rbC1/wCfpXqi1jbbr/Ohjrfb19aWLgTotzJsbHMwYiZNf/TQZ658szYOS2gVffIPAzhsHGrxqkrXL2HiNySuc9WAIHkOlUnwDg7YvEJAmhc/FYkKALlj6AfewrovDw5EVbk5VAuTcmwtqeppnDN1cuV+HfBI5kgojJbKKKKcV0Uk4nwmLEJkmjWRb3sw60roqKKsedOy+NITLhAwKAs0dy2YXv4b7ZRf3A6nWqzgwzObIrMbXsoJNhubDp6101SXAcLigDCJFQMxZsotdjuaXfAHGxkguiBOS5rbTes4sTpqParA7U+T5O+bFxoWiKgynMDlYeG+XcLbKb69dqryhxzSYV5LDRS0jAMitv4g+VWfyv2rYeOJYpoTDlFgYhdPfLfMD/u96quisvxs7xT3WsMO4bar+j7RMARf8Sg9wwP0IvTXxXtawcf/AA887DbKuVf9z2+wNUrRVPiHI5ncpRzX2gTY4BGRI41bMALlr2I1c76E7AU3cuczy4KbvYwrEqVIYGxBIPQjqBTRRWPiZareNcuCATZ3uK24nEtI7O5LMxLEnqSbk/WtRNFYud+lBc4uNuKYwuFlxUnZwiz715LQGN97D+tOnJvCu/4hh0IzKZFuDsVXxvf0IBpvjNumv8/K1PXKXMAwOIE3dB7KV1NrXIuQR1sCB+98qs14Dl1T9gYt8DHOlJIH9TeWmQN19k8dpXCnwGPWbDju0e0seUCysts4UbaGzW28dWVyNzUnEsKe8Ve8Syypa6m48LAH8rWOnQgio7i+bcFxaBocR/8ALPmHdMTmIY6BgQLDyIOljv1CTs14BiMFxKSGZCAYGOYao9nTKVbrudNxfUCmmEXbdCtJi48VFKBiN7kLz+X6Vi4LlzDQyd7FBHG9iMyKFNjuNPYfSnKiimEICkUUUVFlFeEX0Ne1Be1HnB8LEsMBImmv4h8SINCR+0ToD6HrasE0LVXODRZS7mXmzB4GEw5Uc5cow6ZbAEbONkX3HXY1RmLlWSVmRBGL6ICWC+xY3PXenbg/IWOxJLLE6ixOaTwKev5vE5PmAflTbj+GSwPkkRkewJVhYkEaH0pCcuOZ0XX/AMbkifG4AEO455EcKF8OJpJnYDS5J0+d9f5fyr0Dfz6VrxTsrBSCpI6ix2032uK8VPzAkXGo3oJHFbuHFRySuha63NzPh9+qcODcalwswlhYK6m21wQ24N+m303q0cD2xwlI+9icOTaTLqF0+JOrD0NiPWqiRfLa96yzURkjmaLj9tk4jGBuGG8QADVnOz+l0tw7icU6CSF1dD1U/wA+oPoaU1zXwzikkEiyRMVZWDbmxt0YDcHb2Jq7OV+0HD4zw37qW9hG51YdCp2J/Z30+dORzB2RWistcWPFEcCpRRReijqyKKKKiiCL71GsZ2d4OXECdo9b3KA2jY9CyAemwsD1vUlorBAOqhAOqoXifKGKeeUx4OVEzsVUKbBb+G199LaD6DamTiPDZIJDHKhRwASD5EXHv/38q6Vph5u5YGMjjtlEkUiuhYXXQjMrDqpHTzApZ2HFWEB0PJc/mir3i5AgXHfi1ZrkuzRmxQs4IJGlxuTbX5Vr5g7NsLic7KvdSsCQ6k2zE3uyXsdfbc+lD+HdSp2JVGUVaCdivniunSLrr5vtt96381cg4LC4CSQK3eIgAfO3ifRQSt8upNyAKr2LqsrLMPJI4NaMzkPFVOTWCnXzsP8AP89azvf51g++u/TzNLldd/HAMNLJFMN15qgciRnp6L1xa9un+aV6tiND/W9xcVqkTLrc3J38rf0rLDuWUsF0va+tvS/lfWs1la6f4mP4gYbepwFkcx069OSeeUuNRYTEB5IRNlIIFyChvuBsSNLX8um9X3wTmGDFpngkV9NVv4k9GXdTVBcB5VxGMa0KE62Zzoi6E+I2Nvp5Vk/B8dw6YSGOWJ1Nw4F19fGt1ZT1BpiBzmjouX/kcsTJGgA73HPIDlqaPyC6Nopm5R5hGNwqTAAMfC6j8rr8Q9uo9CKeaeBtc6DYsIoooqLKK8tXtMKc54cYh8NK3cyqbAPorgi6lX21BGhselYJA1RY4nyXuC6zNclr565p/AYUyCxkY5IwdsxG59AAT9B1qmeTOFy8R4iplLOM3eSs2t0UgnN+8bKB0B9KsLtU5exGMmwkcCFhaS52VNU1dugt8zra9Sfk7lCPAQ5F8UjWMj21Yja3ko1sPU9TQyC53RJ98yZZAKs+2zheXFxygaSRjX9qNtfsyVF8VyzIMHFi1uYnLK5/UZXI1H6pFtfO48r3L2m8vDFYJmzKrw3kVmIA0HiUk7XH3C1WOE5+aLAJg4VCt4s7vY3DuxIVDcbEAk+unWhSAAklGw0LpMSGN49SL4kGs9B+M1FhppqfbyosR11rNsPlJVha3roQf6Vi56AALp8tLn76UlrmvS8PDDh2tELAAeX3NWfErwk3+1v7mslavElGoB8jv/n1rfwrANPKkafE7ZVzEget7D36VAkdq4GPE4Z5LRvCyDxsddTkK5aaUlvD+YcRDL30criTQEkk5gBYBwfiFtNdulqn/BO11pJ0XEJHFEVOdxnJzBdCPIEi1rHfeojieQMan+ln/cZT9rg/ambHcNlht3sbx32zKRe29id+n1owe9i85jinLgxrSSeFLoXh3MGHn0hmjkNs1lYFgPMruPpSbB854OUMUxEZygki5BsBckKQC2g6XrnqPEFTdSQdrg2Ouh1+1LMDweaY2iid/ZTb5tsPrRviSeCdnwmLgFyREBXhw3tAwU7sizBSuxfwK4sLlS1uptY2Oh0trUgilDC6kMPMG4+oqgZORcYLXh3/AG0/9W3rVldn+DbA4do5dS0hfwm6qCqi2ttdOl96vHMSacEBjZXatKm1Fa48QrAkMCBvrt71qwHE4p1LQyJIqsVJQggEbi4+X1pi1ZKaKKKysIqDdsL2wCjzmTXysrH+lTmk3EsCk0TxygFHUhgfLzv0I3B6EXqj27zSEzhZhDM2Qi6NrmYj19gevtWMmo3I9PWt53YaML6HzGtyPfQ15hHYSKU0IIKld8wNxY+YOtarQr0LEQNxMR32izpvD15geaW8e5XkwsEDS3V5wxyHdEGQDNfUMcxNugt1vaxezblcTcInRhb8SzBT5BQFQ/Jwx+VQrmDmKTHyQRTGNXjYoZSbLZ8gu46WKkkjTXYWq9+DcMTDwRwx/DGoUHztuT6k3Pzp6IB2Y0XmRY5szrNkZX1XPfA+N4jhmLJFwVbLLGTo1j4lP3sentXRHDsek8SSxm6SKGX2I6+vSoZ2idnX4z9PBYTgaqdBKBtc9GGwPXY9CHTs2w0kXDokmUoytIMrCxA71twaIwFppVZvB5BUnAr2o3iefcMJ0w8Td/K7hLJqq3OpZ9tBc2FzpUkogcDonJIZIgC8VeloooorKEiqv7ZuB6R4pRt+jk9tSh+uYfNakXOE/FFBOEWIp+yLzD+F/CfkCapfj3FMTK5GJeVmB1WQnwn9w/D9BSk8grdIXUbEwLxIMQ2RtDUamjzHBOHLHPONwzrHC/eKSFEUmqamwAJN036ECuhIybC9gbagG4v1setcsEWFvrUo4F2lY3CgKJBKg0CSjNYejaMPrYeVDim3cindq7KM7g+Kg7jwv37KsftK4HjcZ3cOHUdyPE7FwoZr+EEbkAa7bkeVR3hvYplVnxUw0UnLEpY3sbXYi7W/VC6+dPfBO2TDSWGIRoG8/jT6gZh81+daO1HnZBhEjw0quZ75mRgbRj4hcbFiQvtmpi2O71rjcTg5MMd+Vp+34VacZVA4jVxLksFkVWAe4GgB10Jy+tIuK4XLIttVZQbeRpz5bhkdT4QwXrexB3AU+Y/tW/ieAbSUqwKt4rjQqeot67j1+mn7VrJd33not3Ji3YnCinUDV1kavPp1y+ijwym17X6kj61bnJnJC4Y99IQ8uuUqSUCsANLgXJF9fJqrfinCgozJrdvlqtx9w1T7gHMEy4aIHKcqBdRroLC5B3sBRDiYo2h7kSbaGLfcEoAA4j/V4+PJTiqd564oZ8bIL+CHwKOnh+L6tf7eVT5OaX6oh+o/qaqjiTETTZhqXP3a/wDnvWRio5smFbDYjAZXOOoGXmcypv2XcGB7zEMLkHIl+htdyPWxUfM1YjNYXOwqE9nHF0/C90oYyISzCxy2Y6HNtt030NSsYsG4I0vYnb6dd/5U2yt1I7Sc52JfvcDQ8Bp+Vh3lyTY3OwO/p/X21ryZ8hGYaH8w29j5UrjhANxqT1/zb5VlJa2ouDvpf7VdIWktZYeUx5sllzamwGp8/f1rV+EIH6NgV8jrb2P968CEb5j/AA6fbT71MwoQ12qWpxGQfmv7gffr962TcWYrYDKepB/kLaVHcZxoo2UIf4ri/qBbb1pKePv+qo+R/vSj9oxRktLs/NUMTDnSkHH+bjhsO02RTktcFiMwJAspA0Yk6XBFV1je2adxKBFHkaNlA1upNwGzfmIGlrAGvOeOIyzRJHYWL3OUW2U2uSdBqT8qiScMHeIgN7jxeW+w8xa2vvRG4xsjd4H2Eq5ryTFFGM6G8bsWeGdelrHg/CWdCSQAGW++uY9OmlPPK8EEmLYSzCFEJJYjcDov7R6X+VzpS6LCWhbKpbM4sB5L1J8r3/zWmXirGACMJluLljqW87GkI5u1kI16fVbl+Kfh4dwyZNG7dZkZZDz4noptieyFMQomweIOR9VEyHUHqG0Nj0uu2tT/AJP4ZPh8KkOIZHaO6qykm6flvmANx8PsBSTljmyN+HQ4ieRI/DlcsQozISpsPW17DzqOcf7Z4kuuFjMrfrvdU+S/E3/TW8tjM1pMNgpMQ7ehac+PDzKsaaZUUsxCqBckmwA9SdqortK5wknxDpDiS+FFgFQZVvbxXP8AqC/U6eXmWTj3NeJxhvPKWXog0QeyDT5m59aaB5dDS0k+9kF12zdkCB2/Kbdw5BT3sZ4eJMY0ht+ijOUX1zPoLDr4c/1FXbXLOBwsjyBI1Z3PwhASx9gNauPkzlfiSWafFvEn/KuJGt5HPmVPlf5VeB9DdAS+2MI17u2fKAaoNN8OVWdeisOiiinFyaKivaLy/wDicG/dwrJMtihsM4AYFgh3va+nX3tUqoqrm7woo0EzoZGyN1BtcryxlWIYFWBsQRYg+oOorGukuO8p4bGD9PErNbRxo49nGvyOnpVacw9jU0d2wr98v6j2WQex+Fv+mkXwObpmuww+2oJsn909dPn+VXIFaJHKk0vnwjxMyyKyOuhVhYj3BrdBwWV075EEqqbsFIZksf8AUjBzKptuRYjrQQSCthjsLHPAGvOpB6HkpZwOBjhUV/ASv5LqQDsb/rdT71oeCWO4Z2dD+b4hb9pTf+1auH83o2koyHzGq/3H3p9imVxdWBB6g3+9c88yRvJe3U+6XNPjfA7vsy9PJR7ChAWjdxlYWU+RBuvtb1raGaMFc2RuvUHyYA7+vpcb7KMRw2YNdZWYeROVvqLA/atE8LFfGJNPOxH16UcOa86jP3yRmFr70o8L+i3YPi73IkUEjfLv722I66UtkML2Ld2bjTNlv99aaoJVIAYhSosrhgTboGUXuK1uis1nKspOpBsVP6y5gLHzHUVR0TSbGXghmMVbciPeSlHCsSIQREFCsQWygfa3W1SGHGxybHQWsDYEnpYdarqPAZdQO8Xo0Z8Q9wNfpSnD8XZGF8zDzsc6/wB/50zDPJEKB3h6qj4SRvB1/VWCOKrGcjtY73tcC5Oh/wAHyrKXikSkeMC/VDmHzA2+nzqJGa+pN763J1+d6xM6/rL9RUO1JM6aOiV3VI35iTMfAT5Mpyk+4Oo+pprxHHZNbyFR7qNP3rC9R3FcUYtlQMB1bKbn90W+9J3wl9SMvm8h1+QOpqjp55B33bvgmGQAjecaTweIoxN5FJ3PiBOm5Ot6QYvi7W/RrvoCRqf3V/v9KQNCoOVCMu7NqS59coNgOg+dbpMQF1Uhnta7XXL+6CAPnegCJoN5nx+6KyJoFkE8v2sUld/C7Fzf4Raxb5aZV/nc+VYYyNVyICM4JLt01A0v8h9K9wUBt4cx/dZfuQaVR8MlJuZGQeQYlv7D70Uuaw6ikRxa0DMUOHVYCGSSwVmA8/hUewFr/wCa0qxXBleExklmsSGckkNbQ+g9B0pTNikiUZ3sPNjqf6k+1MOP5v8Aywr6Zm/ov9/pQWdrKR2YqkMQyYrJrcvRRGbPmyNcFSRlv8J6+2tbilrVYeI7PYv9fFMJmkCs2UWDM2WP9FvkezZZCyjQC1QOWOxZSCCpIsRYix6joa6BwcK3l0Gy2QmMsjOYArWq6Wk9ZwYdnYIilmY2CqCST6AamrG5V7IDMiS4mXKjgMEjsWIIuLudF0toAfcVZvBOWcNhFtBEqebbu3u51P1ozIHOzOSRxW2YYSWs7x9Pn+ExdmXK0mDwzd8AJJGzFdLqLAAFhudzbYX96mNFFOtaGiguRxE7p5DI/UooooqyAiiiiooiiiiooqD7Q+V8TBiJZZFLxSSMwlGq+I3Ab9Ui9rHTTSt/L/HcGmVmiAdEVjcBbNDGdYpUYOXlIQFSLXLE5qvN0BBBAIIsQdiPUVA+ZeyLDz3fDn8PJ5AXiP8ADun8OnpSjoS021dNFtZk7BFiLFZWPv8Ar6KKz8Pimu2JlhmIhM7vEoSYAjQI0eaOX9IVS0oV9dNKbuG8nsZiIp5IsqF3R4mTEqBt+hJCy3Yqoyv1Gg2pHxLl/H8NzZlZULKxkSzRko2ZCWtpZtbNa9hppSjA84CRcmJJKNMJZFAtGyxJmSNI10XvJAMxsNlJO9AO6cnBbLdk3CYnBzTyo+lVzy8FhiuPzYaaSGZVcxuUJHhJsbXHSxGo060pHMGGmFpBb0dbj5EXt9qbeEyy4zEyPIRNIVuUdDIXUyLmESXBuoYsApBsrWp34nybDmCxiXPYljADLEtpXjWySFZLkxvoGb4dMw1pJ2Ajf3mivBDlgw4Ia8U7iRp78llDwuFtYn/2sGH0N62TYAqpJd2t0VQSfamPE8lSrIUjkikcIHKZu7kVSoa7JKFsQpBIBNutaGwuPhvdMQuW17qxAzfDuCNelLuwUo0d8/yqDDH/AG5fI5e/kl6wPmusMi+pF2/oo+hpaME77qfd3v8AYXphHMuJT4iP4kA/tT1hcdi2RGy4e7i6I0qpI4uQCqM99SCB520vVHQT8APVVdh5oxfd8f8A1LMNwVFOZgGb20HsP71txfDEk1Is36w3+fnUfm5vlRirxKrKbFTmBBG4IOoNYHnV/wDlp9TS5w2J3r4+KF8Diid77hOzcLZdlVvVTlb/AD50kmwkma5iZ/ff/cD/ADvSaPmXEyf8OIH91Hb+RraTxJhcQyqPPuSo/wBzD+tMMgxB1A9fsjfDz6PLR46+idMJgcy/6sZ8jlP0IGtYYjCQJ/xZPkzgfYWNNcnAMawJmkEa2LHPMNlUM3gQs2isrfDswPWlGG5SjikHfSGVkQTNBFGSzIJVVlbMysrWOYgrcLrRW4GQnvOpY7EV3pb6DP1Xrcx4eLSJLn9lcoPux1P0pF/49isQ2SBDf9WNSz/Xp72Fb+b8DDDKjRRWAkkR1Y3RmhkCnwqFKhlKsQD/AKlha1PEvGoGw8MJmjVZ4nSVY1yJExyvE7IuxSQGMk3LIL+52YKJpzzPVGbFExrXsYTfPOq6DI6eaScV5IjR2LYp5CuTOixh5yJCBGygPbKxIHiIIJGhuLu/4GPAPHIimKGPEGKeVo+8lcWBUq2hRW8SN3YGVl3bSovPzWjKjdyEkWI4cqp/QSRNmuCp8asGYEWYi6jawrzg3KmPx2qLIUIAMkjEIQNtW+IDoADanQQP6hXdG/c/+76aNbofrqNeHJLuMcwxL4AFf9G0PgkLrJCwzws0reISxy+KxUeVhatPBeWMXxScyhQqubvKRlQmwDED87G1zbqTe16sDlvshw8FnxB/EP8AqkWiH8O7/wAWnpU9jjCgAAAAWAGgA9B0ozYS7+61su1o8PlhhZ/5H39VpwGDEUUcS3IjRUF97KoAv9KUUUU2uaJLjZRRRRUWEUUUVFEUUUVFEUUUVFEUUUVFF4y30NRLjnZfgsTchO5c/mi8I+afCfoD61LqKqWh2qLFNJCd6NxCpTjHY3io7mBknXoPgf6N4f8AqqPSx4vDnu8T+IhiZRE9107sE6LfwtYM1rHqRfU10ZXjKCLHUUA4ccDS3Ee25aqVod6H8eioRedsrzKY4mEslmkC5h3X6NSqrILsuSOygkWztcXsQv4LzPFI8yZZGmxWJ8CZiqKrSxFbMrDIQEIOhvZNbA1aOP5IwU3x4aK56quQ/VLGmLEdj2CJuhmiI1GSS9j0tmBP3qvZSBMDaGDcKLS0/PTzvgmFOZI4Jss005eXFrIbzMIliMrsjKbFDCY2jJAPi1HhC6tnBuabthBNiDdo5FZiQSrfiLoHYn9HmRQuY3ADagrepDjexsOFH4yWyAhQ6BsoLFiBYjqSfnSB+w1umLHzhP8A66wWyckRk+ArN+Z6HkRll1TbJzXaQLJJkvhhYZ5csUudrB+6OawSw2PwpsDemTmHjP8A9Q7xZndFWNQ8TZWK90ufI1jlJJc6jcm/WplP2NSyZe8xobKoQExEkKNhfPcgX0vsLDYChOw5euLPyiA//c1UskPBGjxeBjO9v8CKo1n5Jq4vzUrjvRnki72UaOzZRNEpUlZLqjIwNkIyfFlJtcNM/HIsQcSoUL3qxyK0hXOZI0W6MWIRgzBjfwnU2vfIZrD2IwfmxEx9gg/mDS/D9jeBXczP+84H/wCKis9nIdUIY3Axjukmuh539VWGJ5zeTMTFGL7BQQqqcO0LALe+qleumQDakmM5hmnAUhc+cyBo0CyFmFnJKWuX8JOm6jbW94YTs54fHthkb98s/wBnJFPmE4dFELRxpGPJFC/yFWEDjqUN218Oz/LjPnl+VQOF5N4jijfuZTc3zSnKLkAE+Mi+iqLjyHlUp4V2JSGxxE6qP1YxmP8AuawH0NW7RVxh2jXNJy7axDhTKaOn7/CjXBezvBYaxWEO4/PL42+QPhB9gKktqKKOGgaLUySvlNvJJ6oooorKGiiiiooiiiiooiiiioov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en-CA">
              <a:latin typeface="Tw Cen MT" panose="020B0602020104020603" pitchFamily="34" charset="0"/>
            </a:endParaRPr>
          </a:p>
        </p:txBody>
      </p:sp>
      <p:sp>
        <p:nvSpPr>
          <p:cNvPr id="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-315416"/>
            <a:ext cx="8312224" cy="1649984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3600" b="1" dirty="0" smtClean="0">
                <a:latin typeface="Times New Roman" pitchFamily="18" charset="0"/>
              </a:rPr>
              <a:t>Knowledge management</a:t>
            </a:r>
            <a:r>
              <a:rPr lang="en-US" sz="4800" b="1" dirty="0" smtClean="0">
                <a:latin typeface="Times New Roman" pitchFamily="18" charset="0"/>
              </a:rPr>
              <a:t/>
            </a:r>
            <a:br>
              <a:rPr lang="en-US" sz="4800" b="1" dirty="0" smtClean="0">
                <a:latin typeface="Times New Roman" pitchFamily="18" charset="0"/>
              </a:rPr>
            </a:br>
            <a:endPara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9" name="Footer Placeholder 6"/>
          <p:cNvSpPr txBox="1">
            <a:spLocks/>
          </p:cNvSpPr>
          <p:nvPr/>
        </p:nvSpPr>
        <p:spPr bwMode="auto">
          <a:xfrm>
            <a:off x="0" y="6135688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endParaRPr lang="en-CA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2438400" y="6084118"/>
            <a:ext cx="9334400" cy="579437"/>
          </a:xfrm>
        </p:spPr>
        <p:txBody>
          <a:bodyPr>
            <a:noAutofit/>
          </a:bodyPr>
          <a:lstStyle/>
          <a:p>
            <a:pPr algn="just"/>
            <a:r>
              <a:rPr lang="en-US" sz="1100" u="sng" cap="all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http://www.knowledge-management-tools.net/knowledge-management.html#ixzz3oazFYrYb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865" y="1319082"/>
            <a:ext cx="84249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en-US" sz="2800" dirty="0" smtClean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/>
              <a:t>The full scope of knowledge management (KM) is not something that is universally accepted</a:t>
            </a:r>
            <a:r>
              <a:rPr lang="en-US" sz="2800" dirty="0" smtClean="0"/>
              <a:t>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However</a:t>
            </a:r>
            <a:r>
              <a:rPr lang="en-US" sz="2800" dirty="0"/>
              <a:t>, before one looks at the differences in the definitions, let's examine the </a:t>
            </a:r>
            <a:r>
              <a:rPr lang="en-US" sz="2800" dirty="0" smtClean="0"/>
              <a:t>similarities.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en-US" sz="2800" dirty="0"/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US" sz="2800" dirty="0" smtClean="0"/>
              <a:t>KM </a:t>
            </a:r>
            <a:r>
              <a:rPr lang="en-US" sz="2800" dirty="0"/>
              <a:t>is about making the right knowledge available </a:t>
            </a:r>
            <a:r>
              <a:rPr lang="en-US" sz="2800" dirty="0" smtClean="0"/>
              <a:t>to the right people.</a:t>
            </a:r>
          </a:p>
          <a:p>
            <a:pPr algn="just"/>
            <a:endParaRPr lang="en-US" sz="2800" dirty="0"/>
          </a:p>
        </p:txBody>
      </p:sp>
      <p:sp>
        <p:nvSpPr>
          <p:cNvPr id="11" name="Footer Placeholder 6"/>
          <p:cNvSpPr txBox="1">
            <a:spLocks/>
          </p:cNvSpPr>
          <p:nvPr/>
        </p:nvSpPr>
        <p:spPr bwMode="auto">
          <a:xfrm>
            <a:off x="0" y="6089923"/>
            <a:ext cx="22145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C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endParaRPr lang="en-C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62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9" grpId="0"/>
      <p:bldP spid="2" grpId="0" build="p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1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84C85070-0FE1-48CB-9C23-0FF086898B6F}" vid="{906D3B2E-3094-47F1-A83D-4CCC8582718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6007</TotalTime>
  <Words>506</Words>
  <Application>Microsoft Office PowerPoint</Application>
  <PresentationFormat>On-screen Show (4:3)</PresentationFormat>
  <Paragraphs>183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38" baseType="lpstr">
      <vt:lpstr>Arial</vt:lpstr>
      <vt:lpstr>Calibri</vt:lpstr>
      <vt:lpstr>Courier New</vt:lpstr>
      <vt:lpstr>Tahoma</vt:lpstr>
      <vt:lpstr>Times New Roman</vt:lpstr>
      <vt:lpstr>Tw Cen MT</vt:lpstr>
      <vt:lpstr>Wingdings</vt:lpstr>
      <vt:lpstr>Wingdings 2</vt:lpstr>
      <vt:lpstr>Median</vt:lpstr>
      <vt:lpstr>Theme1</vt:lpstr>
      <vt:lpstr>PowerPoint Presentation</vt:lpstr>
      <vt:lpstr>PowerPoint Presentation</vt:lpstr>
      <vt:lpstr>Agenda </vt:lpstr>
      <vt:lpstr>PowerPoint Presentation</vt:lpstr>
      <vt:lpstr>Knowledge - based economy </vt:lpstr>
      <vt:lpstr>Knowledge types</vt:lpstr>
      <vt:lpstr>Knowledge types </vt:lpstr>
      <vt:lpstr>Knowledge types </vt:lpstr>
      <vt:lpstr>Knowledge management </vt:lpstr>
      <vt:lpstr>Knowledge management </vt:lpstr>
      <vt:lpstr>Knowledge management </vt:lpstr>
      <vt:lpstr>Experience Sharing: Group (20 Min)</vt:lpstr>
      <vt:lpstr>KM Tools </vt:lpstr>
      <vt:lpstr>NASC: Infrastructure</vt:lpstr>
      <vt:lpstr>NASC: ICM</vt:lpstr>
      <vt:lpstr>NASC: Email</vt:lpstr>
      <vt:lpstr>NASC: HRIS</vt:lpstr>
      <vt:lpstr>NASC: IMS</vt:lpstr>
      <vt:lpstr>NASC: Website</vt:lpstr>
      <vt:lpstr>NASC: Intranet</vt:lpstr>
      <vt:lpstr>NASC: DMS</vt:lpstr>
      <vt:lpstr>NASC: Moodle </vt:lpstr>
      <vt:lpstr>KM Tools </vt:lpstr>
      <vt:lpstr>KM Tools </vt:lpstr>
      <vt:lpstr>KM Tools </vt:lpstr>
      <vt:lpstr>   The organizational learning model of Crossan,  Lane and White (1999)   </vt:lpstr>
      <vt:lpstr>LO: Maturity in public service</vt:lpstr>
      <vt:lpstr>Thank you    </vt:lpstr>
    </vt:vector>
  </TitlesOfParts>
  <Company>Deftones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Trilochan Pokharel</dc:creator>
  <cp:lastModifiedBy>ADB-LAPTOP</cp:lastModifiedBy>
  <cp:revision>256</cp:revision>
  <dcterms:created xsi:type="dcterms:W3CDTF">2012-11-20T17:23:42Z</dcterms:created>
  <dcterms:modified xsi:type="dcterms:W3CDTF">2017-07-25T04:47:12Z</dcterms:modified>
</cp:coreProperties>
</file>