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302" r:id="rId2"/>
    <p:sldId id="303" r:id="rId3"/>
    <p:sldId id="290" r:id="rId4"/>
    <p:sldId id="304" r:id="rId5"/>
    <p:sldId id="258" r:id="rId6"/>
    <p:sldId id="310" r:id="rId7"/>
    <p:sldId id="296" r:id="rId8"/>
    <p:sldId id="308" r:id="rId9"/>
    <p:sldId id="307" r:id="rId10"/>
    <p:sldId id="297" r:id="rId11"/>
    <p:sldId id="309" r:id="rId12"/>
    <p:sldId id="328" r:id="rId13"/>
    <p:sldId id="292" r:id="rId14"/>
    <p:sldId id="311" r:id="rId15"/>
    <p:sldId id="298" r:id="rId16"/>
    <p:sldId id="299" r:id="rId17"/>
    <p:sldId id="301" r:id="rId18"/>
    <p:sldId id="312" r:id="rId19"/>
    <p:sldId id="313" r:id="rId20"/>
    <p:sldId id="314" r:id="rId21"/>
    <p:sldId id="315" r:id="rId22"/>
    <p:sldId id="316" r:id="rId23"/>
    <p:sldId id="317" r:id="rId24"/>
    <p:sldId id="318" r:id="rId25"/>
    <p:sldId id="319" r:id="rId26"/>
    <p:sldId id="284" r:id="rId27"/>
    <p:sldId id="320" r:id="rId28"/>
    <p:sldId id="321" r:id="rId29"/>
    <p:sldId id="322" r:id="rId30"/>
    <p:sldId id="323" r:id="rId31"/>
    <p:sldId id="261" r:id="rId32"/>
    <p:sldId id="262" r:id="rId33"/>
    <p:sldId id="266" r:id="rId34"/>
    <p:sldId id="327" r:id="rId35"/>
    <p:sldId id="324" r:id="rId36"/>
    <p:sldId id="264" r:id="rId37"/>
    <p:sldId id="275" r:id="rId38"/>
    <p:sldId id="293" r:id="rId39"/>
    <p:sldId id="286" r:id="rId40"/>
    <p:sldId id="280" r:id="rId41"/>
    <p:sldId id="277" r:id="rId42"/>
    <p:sldId id="283" r:id="rId43"/>
    <p:sldId id="285" r:id="rId44"/>
    <p:sldId id="294" r:id="rId45"/>
    <p:sldId id="326" r:id="rId46"/>
    <p:sldId id="305" r:id="rId47"/>
    <p:sldId id="306" r:id="rId48"/>
    <p:sldId id="274" r:id="rId49"/>
    <p:sldId id="325"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BDF68E2-58F2-4D09-BE8B-E3BD06533059}" type="datetimeFigureOut">
              <a:rPr lang="en-US" dirty="0"/>
              <a:t>4/25/2018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E2D6473-DF6D-4702-B328-E0DD40540A4E}" type="datetimeFigureOut">
              <a:rPr lang="en-US" dirty="0"/>
              <a:t>4/25/2018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26F7E3A-B166-407D-9866-32884E7D5B37}" type="datetimeFigureOut">
              <a:rPr lang="en-US" dirty="0"/>
              <a:t>4/25/2018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8FC5F6-F338-4AE4-BB23-26385BCFC423}" type="datetimeFigureOut">
              <a:rPr lang="en-US" dirty="0"/>
              <a:t>4/25/2018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0EBB0C4-6273-4C6E-B9BD-2EDC30F1CD52}" type="datetimeFigureOut">
              <a:rPr lang="en-US" dirty="0"/>
              <a:t>4/25/2018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dirty="0"/>
              <a:t>4/25/2018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6426E2C-56C1-4E0D-A793-0088A7FDD37E}" type="datetimeFigureOut">
              <a:rPr lang="en-US" dirty="0"/>
              <a:t>4/25/2018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8C39B41-D8B5-4052-B551-9B5525EAA8B6}" type="datetimeFigureOut">
              <a:rPr lang="en-US" dirty="0"/>
              <a:t>4/25/2018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D94136C-8742-45B2-AF27-D93DF72833A9}" type="datetimeFigureOut">
              <a:rPr lang="en-US" dirty="0"/>
              <a:t>4/25/2018</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2ABBEA6-7C60-4B02-AE87-00D78D8422AF}" type="datetimeFigureOut">
              <a:rPr lang="en-US" dirty="0"/>
              <a:t>4/25/2018</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C9CAD897-D46E-4AD2-BD9B-49DD3E640873}" type="datetimeFigureOut">
              <a:rPr lang="en-US" dirty="0"/>
              <a:t>4/25/2018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dirty="0"/>
              <a:t>4/25/2018</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A476CB7-5BF8-458C-958E-D8389C52FBA5}"/>
              </a:ext>
            </a:extLst>
          </p:cNvPr>
          <p:cNvPicPr>
            <a:picLocks noChangeAspect="1"/>
          </p:cNvPicPr>
          <p:nvPr/>
        </p:nvPicPr>
        <p:blipFill>
          <a:blip r:embed="rId2"/>
          <a:stretch>
            <a:fillRect/>
          </a:stretch>
        </p:blipFill>
        <p:spPr>
          <a:xfrm>
            <a:off x="0" y="7470"/>
            <a:ext cx="12192000" cy="6843059"/>
          </a:xfrm>
          <a:prstGeom prst="rect">
            <a:avLst/>
          </a:prstGeom>
        </p:spPr>
      </p:pic>
      <p:sp>
        <p:nvSpPr>
          <p:cNvPr id="2" name="Title 1">
            <a:extLst>
              <a:ext uri="{FF2B5EF4-FFF2-40B4-BE49-F238E27FC236}">
                <a16:creationId xmlns:a16="http://schemas.microsoft.com/office/drawing/2014/main" id="{47D5C11C-F013-4CB9-9D84-9DE4E98775C3}"/>
              </a:ext>
            </a:extLst>
          </p:cNvPr>
          <p:cNvSpPr>
            <a:spLocks noGrp="1"/>
          </p:cNvSpPr>
          <p:nvPr>
            <p:ph type="ctrTitle"/>
          </p:nvPr>
        </p:nvSpPr>
        <p:spPr>
          <a:xfrm>
            <a:off x="304801" y="112542"/>
            <a:ext cx="10363199" cy="1655763"/>
          </a:xfrm>
        </p:spPr>
        <p:txBody>
          <a:bodyPr>
            <a:normAutofit/>
          </a:bodyPr>
          <a:lstStyle/>
          <a:p>
            <a:r>
              <a:rPr lang="en-US" sz="5400" b="1" dirty="0">
                <a:solidFill>
                  <a:srgbClr val="C00000"/>
                </a:solidFill>
              </a:rPr>
              <a:t>Development perspectives and Policies</a:t>
            </a:r>
            <a:endParaRPr lang="en-US" sz="5400" b="1" dirty="0"/>
          </a:p>
        </p:txBody>
      </p:sp>
      <p:sp>
        <p:nvSpPr>
          <p:cNvPr id="3" name="Subtitle 2">
            <a:extLst>
              <a:ext uri="{FF2B5EF4-FFF2-40B4-BE49-F238E27FC236}">
                <a16:creationId xmlns:a16="http://schemas.microsoft.com/office/drawing/2014/main" id="{52E5ED22-EB02-42B7-9136-BA96A660EE5E}"/>
              </a:ext>
            </a:extLst>
          </p:cNvPr>
          <p:cNvSpPr>
            <a:spLocks noGrp="1"/>
          </p:cNvSpPr>
          <p:nvPr>
            <p:ph type="subTitle" idx="1"/>
          </p:nvPr>
        </p:nvSpPr>
        <p:spPr>
          <a:xfrm>
            <a:off x="6096000" y="4658902"/>
            <a:ext cx="4147930" cy="1655762"/>
          </a:xfrm>
        </p:spPr>
        <p:txBody>
          <a:bodyPr>
            <a:normAutofit fontScale="77500" lnSpcReduction="20000"/>
          </a:bodyPr>
          <a:lstStyle/>
          <a:p>
            <a:endParaRPr lang="en-US" dirty="0">
              <a:solidFill>
                <a:srgbClr val="C00000"/>
              </a:solidFill>
            </a:endParaRPr>
          </a:p>
          <a:p>
            <a:endParaRPr lang="en-US" dirty="0">
              <a:solidFill>
                <a:srgbClr val="C00000"/>
              </a:solidFill>
            </a:endParaRPr>
          </a:p>
          <a:p>
            <a:r>
              <a:rPr lang="en-US" dirty="0">
                <a:solidFill>
                  <a:srgbClr val="FF0000"/>
                </a:solidFill>
              </a:rPr>
              <a:t>NASC Basic Administrative Training – BAT 32</a:t>
            </a:r>
          </a:p>
          <a:p>
            <a:r>
              <a:rPr lang="en-US" dirty="0"/>
              <a:t>April/May 2018</a:t>
            </a:r>
          </a:p>
        </p:txBody>
      </p:sp>
      <p:sp>
        <p:nvSpPr>
          <p:cNvPr id="4" name="TextBox 3">
            <a:extLst>
              <a:ext uri="{FF2B5EF4-FFF2-40B4-BE49-F238E27FC236}">
                <a16:creationId xmlns:a16="http://schemas.microsoft.com/office/drawing/2014/main" id="{899D8517-676D-4EF5-A27B-BF5294F5576A}"/>
              </a:ext>
            </a:extLst>
          </p:cNvPr>
          <p:cNvSpPr txBox="1"/>
          <p:nvPr/>
        </p:nvSpPr>
        <p:spPr>
          <a:xfrm>
            <a:off x="8574157" y="2822713"/>
            <a:ext cx="3142270" cy="707886"/>
          </a:xfrm>
          <a:prstGeom prst="rect">
            <a:avLst/>
          </a:prstGeom>
          <a:noFill/>
        </p:spPr>
        <p:txBody>
          <a:bodyPr wrap="none" rtlCol="0">
            <a:spAutoFit/>
          </a:bodyPr>
          <a:lstStyle/>
          <a:p>
            <a:r>
              <a:rPr lang="en-US" sz="2000" b="1" dirty="0">
                <a:solidFill>
                  <a:srgbClr val="FF0000"/>
                </a:solidFill>
              </a:rPr>
              <a:t>Dr Hari Dhungana</a:t>
            </a:r>
          </a:p>
          <a:p>
            <a:r>
              <a:rPr lang="en-US" sz="2000" b="1" dirty="0"/>
              <a:t>Governance Expert @ NASC</a:t>
            </a:r>
          </a:p>
        </p:txBody>
      </p:sp>
    </p:spTree>
    <p:extLst>
      <p:ext uri="{BB962C8B-B14F-4D97-AF65-F5344CB8AC3E}">
        <p14:creationId xmlns:p14="http://schemas.microsoft.com/office/powerpoint/2010/main" val="7966425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117AB-85D7-4605-842A-DD1EF311400E}"/>
              </a:ext>
            </a:extLst>
          </p:cNvPr>
          <p:cNvSpPr>
            <a:spLocks noGrp="1"/>
          </p:cNvSpPr>
          <p:nvPr>
            <p:ph type="title"/>
          </p:nvPr>
        </p:nvSpPr>
        <p:spPr>
          <a:xfrm>
            <a:off x="1097280" y="286603"/>
            <a:ext cx="10058400" cy="786823"/>
          </a:xfrm>
        </p:spPr>
        <p:txBody>
          <a:bodyPr/>
          <a:lstStyle/>
          <a:p>
            <a:r>
              <a:rPr lang="en-US" dirty="0"/>
              <a:t>Shifting conception of poverty, globally</a:t>
            </a:r>
          </a:p>
        </p:txBody>
      </p:sp>
      <p:pic>
        <p:nvPicPr>
          <p:cNvPr id="4" name="Picture 3">
            <a:extLst>
              <a:ext uri="{FF2B5EF4-FFF2-40B4-BE49-F238E27FC236}">
                <a16:creationId xmlns:a16="http://schemas.microsoft.com/office/drawing/2014/main" id="{0C5A0872-31D7-4879-94AF-7587111230A3}"/>
              </a:ext>
            </a:extLst>
          </p:cNvPr>
          <p:cNvPicPr>
            <a:picLocks noChangeAspect="1"/>
          </p:cNvPicPr>
          <p:nvPr/>
        </p:nvPicPr>
        <p:blipFill>
          <a:blip r:embed="rId2"/>
          <a:stretch>
            <a:fillRect/>
          </a:stretch>
        </p:blipFill>
        <p:spPr>
          <a:xfrm>
            <a:off x="1750842" y="1073426"/>
            <a:ext cx="6899514" cy="5618922"/>
          </a:xfrm>
          <a:prstGeom prst="rect">
            <a:avLst/>
          </a:prstGeom>
        </p:spPr>
      </p:pic>
    </p:spTree>
    <p:extLst>
      <p:ext uri="{BB962C8B-B14F-4D97-AF65-F5344CB8AC3E}">
        <p14:creationId xmlns:p14="http://schemas.microsoft.com/office/powerpoint/2010/main" val="1345869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CA25C-F230-434F-B99A-20DAB1C1C518}"/>
              </a:ext>
            </a:extLst>
          </p:cNvPr>
          <p:cNvSpPr>
            <a:spLocks noGrp="1"/>
          </p:cNvSpPr>
          <p:nvPr>
            <p:ph type="title"/>
          </p:nvPr>
        </p:nvSpPr>
        <p:spPr/>
        <p:txBody>
          <a:bodyPr/>
          <a:lstStyle/>
          <a:p>
            <a:r>
              <a:rPr lang="en-US" dirty="0"/>
              <a:t>Centralized, national planning</a:t>
            </a:r>
          </a:p>
        </p:txBody>
      </p:sp>
      <p:sp>
        <p:nvSpPr>
          <p:cNvPr id="3" name="Content Placeholder 2">
            <a:extLst>
              <a:ext uri="{FF2B5EF4-FFF2-40B4-BE49-F238E27FC236}">
                <a16:creationId xmlns:a16="http://schemas.microsoft.com/office/drawing/2014/main" id="{276AD5D0-5BA5-4A9C-A458-72B00E30EEB4}"/>
              </a:ext>
            </a:extLst>
          </p:cNvPr>
          <p:cNvSpPr>
            <a:spLocks noGrp="1"/>
          </p:cNvSpPr>
          <p:nvPr>
            <p:ph idx="1"/>
          </p:nvPr>
        </p:nvSpPr>
        <p:spPr/>
        <p:txBody>
          <a:bodyPr/>
          <a:lstStyle/>
          <a:p>
            <a:pPr lvl="1"/>
            <a:r>
              <a:rPr lang="en-US" dirty="0"/>
              <a:t>Context: </a:t>
            </a:r>
          </a:p>
          <a:p>
            <a:pPr lvl="2"/>
            <a:r>
              <a:rPr lang="en-US" dirty="0"/>
              <a:t>Advent of democracy in 1951</a:t>
            </a:r>
          </a:p>
          <a:p>
            <a:pPr lvl="2"/>
            <a:r>
              <a:rPr lang="en-US" dirty="0"/>
              <a:t>Centralized “national planning</a:t>
            </a:r>
          </a:p>
          <a:p>
            <a:pPr lvl="2"/>
            <a:r>
              <a:rPr lang="en-US" dirty="0"/>
              <a:t>Five-year, periodic planning, from 1956</a:t>
            </a:r>
          </a:p>
          <a:p>
            <a:pPr lvl="1"/>
            <a:r>
              <a:rPr lang="en-US" dirty="0"/>
              <a:t>Different political regimes and policy approaches</a:t>
            </a:r>
          </a:p>
          <a:p>
            <a:pPr lvl="1"/>
            <a:r>
              <a:rPr lang="en-US" dirty="0"/>
              <a:t>Coming of International Aid</a:t>
            </a:r>
          </a:p>
          <a:p>
            <a:pPr lvl="2"/>
            <a:r>
              <a:rPr lang="en-US" dirty="0"/>
              <a:t>1947: USAID</a:t>
            </a:r>
          </a:p>
          <a:p>
            <a:pPr lvl="2"/>
            <a:r>
              <a:rPr lang="en-US" dirty="0"/>
              <a:t>1951: US-AID</a:t>
            </a:r>
          </a:p>
          <a:p>
            <a:pPr lvl="2"/>
            <a:r>
              <a:rPr lang="en-US" dirty="0"/>
              <a:t>1951: India – state capacity (including Buch Commission)</a:t>
            </a:r>
          </a:p>
          <a:p>
            <a:pPr lvl="1"/>
            <a:r>
              <a:rPr lang="en-US" dirty="0"/>
              <a:t>Cold War competition on development</a:t>
            </a:r>
          </a:p>
          <a:p>
            <a:pPr lvl="2"/>
            <a:r>
              <a:rPr lang="en-US" dirty="0"/>
              <a:t>“Card”?</a:t>
            </a:r>
          </a:p>
          <a:p>
            <a:endParaRPr lang="en-US" dirty="0"/>
          </a:p>
        </p:txBody>
      </p:sp>
    </p:spTree>
    <p:extLst>
      <p:ext uri="{BB962C8B-B14F-4D97-AF65-F5344CB8AC3E}">
        <p14:creationId xmlns:p14="http://schemas.microsoft.com/office/powerpoint/2010/main" val="20529753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49854-0719-4C23-962E-DE24ABC82556}"/>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046A1BF3-8140-42C6-86F1-16090FFB6882}"/>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8163958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Rounded Corners 49">
            <a:extLst>
              <a:ext uri="{FF2B5EF4-FFF2-40B4-BE49-F238E27FC236}">
                <a16:creationId xmlns:a16="http://schemas.microsoft.com/office/drawing/2014/main" id="{B1525840-62F1-47F1-A8B4-444DD3738EE0}"/>
              </a:ext>
            </a:extLst>
          </p:cNvPr>
          <p:cNvSpPr/>
          <p:nvPr/>
        </p:nvSpPr>
        <p:spPr>
          <a:xfrm>
            <a:off x="7427844" y="337135"/>
            <a:ext cx="3720547" cy="14931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37C1D1-B936-43E7-B147-AC448FB6C8C3}"/>
              </a:ext>
            </a:extLst>
          </p:cNvPr>
          <p:cNvSpPr>
            <a:spLocks noGrp="1"/>
          </p:cNvSpPr>
          <p:nvPr>
            <p:ph type="title"/>
          </p:nvPr>
        </p:nvSpPr>
        <p:spPr>
          <a:xfrm>
            <a:off x="841974" y="337135"/>
            <a:ext cx="5373291" cy="612162"/>
          </a:xfrm>
        </p:spPr>
        <p:txBody>
          <a:bodyPr>
            <a:normAutofit fontScale="90000"/>
          </a:bodyPr>
          <a:lstStyle/>
          <a:p>
            <a:r>
              <a:rPr lang="en-US" dirty="0"/>
              <a:t>Projects – “value-chain”</a:t>
            </a:r>
            <a:br>
              <a:rPr lang="en-US" dirty="0"/>
            </a:br>
            <a:r>
              <a:rPr lang="en-US" sz="2200" dirty="0">
                <a:solidFill>
                  <a:srgbClr val="C00000"/>
                </a:solidFill>
              </a:rPr>
              <a:t>(aid-funded project)</a:t>
            </a:r>
            <a:endParaRPr lang="en-US" dirty="0">
              <a:solidFill>
                <a:srgbClr val="C00000"/>
              </a:solidFill>
            </a:endParaRPr>
          </a:p>
        </p:txBody>
      </p:sp>
      <p:sp>
        <p:nvSpPr>
          <p:cNvPr id="4" name="Footer Placeholder 3">
            <a:extLst>
              <a:ext uri="{FF2B5EF4-FFF2-40B4-BE49-F238E27FC236}">
                <a16:creationId xmlns:a16="http://schemas.microsoft.com/office/drawing/2014/main" id="{103DE819-F8C6-4918-8DA5-C23F0CA6D29B}"/>
              </a:ext>
            </a:extLst>
          </p:cNvPr>
          <p:cNvSpPr>
            <a:spLocks noGrp="1"/>
          </p:cNvSpPr>
          <p:nvPr>
            <p:ph type="ftr" sz="quarter" idx="11"/>
          </p:nvPr>
        </p:nvSpPr>
        <p:spPr>
          <a:xfrm>
            <a:off x="314380" y="6215266"/>
            <a:ext cx="11877620" cy="653686"/>
          </a:xfrm>
        </p:spPr>
        <p:txBody>
          <a:bodyPr/>
          <a:lstStyle/>
          <a:p>
            <a:endParaRPr lang="en-US" dirty="0"/>
          </a:p>
        </p:txBody>
      </p:sp>
      <p:sp>
        <p:nvSpPr>
          <p:cNvPr id="5" name="Rectangle: Rounded Corners 4">
            <a:extLst>
              <a:ext uri="{FF2B5EF4-FFF2-40B4-BE49-F238E27FC236}">
                <a16:creationId xmlns:a16="http://schemas.microsoft.com/office/drawing/2014/main" id="{4224B09F-EE06-49A0-8EF7-B357BFCF1ED3}"/>
              </a:ext>
            </a:extLst>
          </p:cNvPr>
          <p:cNvSpPr/>
          <p:nvPr/>
        </p:nvSpPr>
        <p:spPr>
          <a:xfrm>
            <a:off x="9833113" y="5181599"/>
            <a:ext cx="1762539" cy="649356"/>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Tax payers</a:t>
            </a:r>
          </a:p>
        </p:txBody>
      </p:sp>
      <p:sp>
        <p:nvSpPr>
          <p:cNvPr id="6" name="Rectangle: Rounded Corners 5">
            <a:extLst>
              <a:ext uri="{FF2B5EF4-FFF2-40B4-BE49-F238E27FC236}">
                <a16:creationId xmlns:a16="http://schemas.microsoft.com/office/drawing/2014/main" id="{D9CB5C7F-03C3-4DC1-8944-60EE3DF5EB01}"/>
              </a:ext>
            </a:extLst>
          </p:cNvPr>
          <p:cNvSpPr/>
          <p:nvPr/>
        </p:nvSpPr>
        <p:spPr>
          <a:xfrm>
            <a:off x="8309113" y="4982819"/>
            <a:ext cx="1298713" cy="881272"/>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Corporate donors/ charities</a:t>
            </a:r>
          </a:p>
        </p:txBody>
      </p:sp>
      <p:sp>
        <p:nvSpPr>
          <p:cNvPr id="7" name="Rectangle: Rounded Corners 6">
            <a:extLst>
              <a:ext uri="{FF2B5EF4-FFF2-40B4-BE49-F238E27FC236}">
                <a16:creationId xmlns:a16="http://schemas.microsoft.com/office/drawing/2014/main" id="{5DE6AB17-0813-47FF-B8AC-BAFC6F96B18F}"/>
              </a:ext>
            </a:extLst>
          </p:cNvPr>
          <p:cNvSpPr/>
          <p:nvPr/>
        </p:nvSpPr>
        <p:spPr>
          <a:xfrm>
            <a:off x="6970642" y="4485862"/>
            <a:ext cx="1205948" cy="91440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Individual &amp; sponsors</a:t>
            </a:r>
          </a:p>
        </p:txBody>
      </p:sp>
      <p:cxnSp>
        <p:nvCxnSpPr>
          <p:cNvPr id="9" name="Straight Connector 8">
            <a:extLst>
              <a:ext uri="{FF2B5EF4-FFF2-40B4-BE49-F238E27FC236}">
                <a16:creationId xmlns:a16="http://schemas.microsoft.com/office/drawing/2014/main" id="{3DC54215-94D1-44AC-8209-3AE9AACE621D}"/>
              </a:ext>
            </a:extLst>
          </p:cNvPr>
          <p:cNvCxnSpPr>
            <a:cxnSpLocks/>
          </p:cNvCxnSpPr>
          <p:nvPr/>
        </p:nvCxnSpPr>
        <p:spPr>
          <a:xfrm>
            <a:off x="7573616" y="4227444"/>
            <a:ext cx="314076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B90633C4-85B0-4DD3-9C37-6748473E0EF4}"/>
              </a:ext>
            </a:extLst>
          </p:cNvPr>
          <p:cNvCxnSpPr>
            <a:cxnSpLocks/>
            <a:stCxn id="6" idx="0"/>
          </p:cNvCxnSpPr>
          <p:nvPr/>
        </p:nvCxnSpPr>
        <p:spPr>
          <a:xfrm flipV="1">
            <a:off x="8958470" y="4227444"/>
            <a:ext cx="0" cy="75537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24A0F67F-691D-4DE2-8744-AEDAC1C82809}"/>
              </a:ext>
            </a:extLst>
          </p:cNvPr>
          <p:cNvSpPr/>
          <p:nvPr/>
        </p:nvSpPr>
        <p:spPr>
          <a:xfrm>
            <a:off x="9965633" y="4386470"/>
            <a:ext cx="1484243" cy="523459"/>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Dev agencies (DFID, USAID</a:t>
            </a:r>
          </a:p>
        </p:txBody>
      </p:sp>
      <p:cxnSp>
        <p:nvCxnSpPr>
          <p:cNvPr id="18" name="Straight Arrow Connector 17">
            <a:extLst>
              <a:ext uri="{FF2B5EF4-FFF2-40B4-BE49-F238E27FC236}">
                <a16:creationId xmlns:a16="http://schemas.microsoft.com/office/drawing/2014/main" id="{2800AB05-E896-49F2-9068-07876CBB064D}"/>
              </a:ext>
            </a:extLst>
          </p:cNvPr>
          <p:cNvCxnSpPr>
            <a:cxnSpLocks/>
            <a:stCxn id="5" idx="0"/>
            <a:endCxn id="16" idx="2"/>
          </p:cNvCxnSpPr>
          <p:nvPr/>
        </p:nvCxnSpPr>
        <p:spPr>
          <a:xfrm flipH="1" flipV="1">
            <a:off x="10707755" y="4909929"/>
            <a:ext cx="6628" cy="2716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AA81A3F8-318C-4E70-963D-26F7D12108A8}"/>
              </a:ext>
            </a:extLst>
          </p:cNvPr>
          <p:cNvCxnSpPr>
            <a:cxnSpLocks/>
          </p:cNvCxnSpPr>
          <p:nvPr/>
        </p:nvCxnSpPr>
        <p:spPr>
          <a:xfrm flipH="1" flipV="1">
            <a:off x="10707754" y="4215340"/>
            <a:ext cx="13259" cy="16017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27D93D98-A3A7-4D0C-99DC-F25657739468}"/>
              </a:ext>
            </a:extLst>
          </p:cNvPr>
          <p:cNvPicPr>
            <a:picLocks noChangeAspect="1"/>
          </p:cNvPicPr>
          <p:nvPr/>
        </p:nvPicPr>
        <p:blipFill rotWithShape="1">
          <a:blip r:embed="rId2">
            <a:extLst>
              <a:ext uri="{28A0092B-C50C-407E-A947-70E740481C1C}">
                <a14:useLocalDpi xmlns:a14="http://schemas.microsoft.com/office/drawing/2010/main" val="0"/>
              </a:ext>
            </a:extLst>
          </a:blip>
          <a:srcRect l="7787" t="1367" r="64" b="15026"/>
          <a:stretch/>
        </p:blipFill>
        <p:spPr>
          <a:xfrm>
            <a:off x="44509" y="3909389"/>
            <a:ext cx="2617113" cy="1780865"/>
          </a:xfrm>
          <a:prstGeom prst="rect">
            <a:avLst/>
          </a:prstGeom>
        </p:spPr>
      </p:pic>
      <p:pic>
        <p:nvPicPr>
          <p:cNvPr id="31" name="Picture 30">
            <a:extLst>
              <a:ext uri="{FF2B5EF4-FFF2-40B4-BE49-F238E27FC236}">
                <a16:creationId xmlns:a16="http://schemas.microsoft.com/office/drawing/2014/main" id="{B201E0F8-AF93-4BBD-B325-2AB7A503E1FB}"/>
              </a:ext>
            </a:extLst>
          </p:cNvPr>
          <p:cNvPicPr>
            <a:picLocks noChangeAspect="1"/>
          </p:cNvPicPr>
          <p:nvPr/>
        </p:nvPicPr>
        <p:blipFill rotWithShape="1">
          <a:blip r:embed="rId3">
            <a:extLst>
              <a:ext uri="{28A0092B-C50C-407E-A947-70E740481C1C}">
                <a14:useLocalDpi xmlns:a14="http://schemas.microsoft.com/office/drawing/2010/main" val="0"/>
              </a:ext>
            </a:extLst>
          </a:blip>
          <a:srcRect l="-1" t="6890" r="-803" b="5449"/>
          <a:stretch/>
        </p:blipFill>
        <p:spPr>
          <a:xfrm>
            <a:off x="3602532" y="3776865"/>
            <a:ext cx="2235050" cy="1457739"/>
          </a:xfrm>
          <a:prstGeom prst="rect">
            <a:avLst/>
          </a:prstGeom>
        </p:spPr>
      </p:pic>
      <p:pic>
        <p:nvPicPr>
          <p:cNvPr id="6150" name="Picture 6" descr="Home">
            <a:extLst>
              <a:ext uri="{FF2B5EF4-FFF2-40B4-BE49-F238E27FC236}">
                <a16:creationId xmlns:a16="http://schemas.microsoft.com/office/drawing/2014/main" id="{E3E99486-0E56-48BC-AF1E-329A611045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00083" y="1084815"/>
            <a:ext cx="533400" cy="447675"/>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SDG Goal 9 - INDUSTRY, INNOVATION AND INFRASTRUCTURES">
            <a:extLst>
              <a:ext uri="{FF2B5EF4-FFF2-40B4-BE49-F238E27FC236}">
                <a16:creationId xmlns:a16="http://schemas.microsoft.com/office/drawing/2014/main" id="{4DE4519E-3DA6-4DD4-B796-EA120A32E03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0051" b="84197"/>
          <a:stretch/>
        </p:blipFill>
        <p:spPr bwMode="auto">
          <a:xfrm>
            <a:off x="8072023" y="381589"/>
            <a:ext cx="2794760" cy="63369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3">
            <a:extLst>
              <a:ext uri="{FF2B5EF4-FFF2-40B4-BE49-F238E27FC236}">
                <a16:creationId xmlns:a16="http://schemas.microsoft.com/office/drawing/2014/main" id="{80A20819-7804-4B01-A066-2B870EEBD6E9}"/>
              </a:ext>
            </a:extLst>
          </p:cNvPr>
          <p:cNvPicPr>
            <a:picLocks noChangeAspect="1"/>
          </p:cNvPicPr>
          <p:nvPr/>
        </p:nvPicPr>
        <p:blipFill>
          <a:blip r:embed="rId6"/>
          <a:stretch>
            <a:fillRect/>
          </a:stretch>
        </p:blipFill>
        <p:spPr>
          <a:xfrm>
            <a:off x="9590433" y="1113390"/>
            <a:ext cx="1009650" cy="419100"/>
          </a:xfrm>
          <a:prstGeom prst="rect">
            <a:avLst/>
          </a:prstGeom>
        </p:spPr>
      </p:pic>
      <p:pic>
        <p:nvPicPr>
          <p:cNvPr id="45" name="Picture 44">
            <a:extLst>
              <a:ext uri="{FF2B5EF4-FFF2-40B4-BE49-F238E27FC236}">
                <a16:creationId xmlns:a16="http://schemas.microsoft.com/office/drawing/2014/main" id="{8687BA8B-6572-4BED-BC22-6DA98619F3B4}"/>
              </a:ext>
            </a:extLst>
          </p:cNvPr>
          <p:cNvPicPr>
            <a:picLocks noChangeAspect="1"/>
          </p:cNvPicPr>
          <p:nvPr/>
        </p:nvPicPr>
        <p:blipFill>
          <a:blip r:embed="rId7"/>
          <a:stretch>
            <a:fillRect/>
          </a:stretch>
        </p:blipFill>
        <p:spPr>
          <a:xfrm>
            <a:off x="7586248" y="762000"/>
            <a:ext cx="485775" cy="866775"/>
          </a:xfrm>
          <a:prstGeom prst="rect">
            <a:avLst/>
          </a:prstGeom>
        </p:spPr>
      </p:pic>
      <p:pic>
        <p:nvPicPr>
          <p:cNvPr id="46" name="Picture 45">
            <a:extLst>
              <a:ext uri="{FF2B5EF4-FFF2-40B4-BE49-F238E27FC236}">
                <a16:creationId xmlns:a16="http://schemas.microsoft.com/office/drawing/2014/main" id="{853EA3B3-A9F9-4C21-BB9C-B109AC79898A}"/>
              </a:ext>
            </a:extLst>
          </p:cNvPr>
          <p:cNvPicPr>
            <a:picLocks noChangeAspect="1"/>
          </p:cNvPicPr>
          <p:nvPr/>
        </p:nvPicPr>
        <p:blipFill>
          <a:blip r:embed="rId8"/>
          <a:stretch>
            <a:fillRect/>
          </a:stretch>
        </p:blipFill>
        <p:spPr>
          <a:xfrm>
            <a:off x="8226390" y="1120474"/>
            <a:ext cx="1209675" cy="438150"/>
          </a:xfrm>
          <a:prstGeom prst="rect">
            <a:avLst/>
          </a:prstGeom>
        </p:spPr>
      </p:pic>
      <p:sp>
        <p:nvSpPr>
          <p:cNvPr id="48" name="TextBox 47">
            <a:extLst>
              <a:ext uri="{FF2B5EF4-FFF2-40B4-BE49-F238E27FC236}">
                <a16:creationId xmlns:a16="http://schemas.microsoft.com/office/drawing/2014/main" id="{0CB34330-0A6D-4282-A2B3-F359407675A3}"/>
              </a:ext>
            </a:extLst>
          </p:cNvPr>
          <p:cNvSpPr txBox="1"/>
          <p:nvPr/>
        </p:nvSpPr>
        <p:spPr>
          <a:xfrm>
            <a:off x="7586248" y="419100"/>
            <a:ext cx="527709" cy="369332"/>
          </a:xfrm>
          <a:prstGeom prst="rect">
            <a:avLst/>
          </a:prstGeom>
          <a:noFill/>
        </p:spPr>
        <p:txBody>
          <a:bodyPr wrap="none" rtlCol="0">
            <a:spAutoFit/>
          </a:bodyPr>
          <a:lstStyle/>
          <a:p>
            <a:r>
              <a:rPr lang="en-US" dirty="0"/>
              <a:t>UN</a:t>
            </a:r>
          </a:p>
        </p:txBody>
      </p:sp>
      <p:sp>
        <p:nvSpPr>
          <p:cNvPr id="51" name="Oval 50">
            <a:extLst>
              <a:ext uri="{FF2B5EF4-FFF2-40B4-BE49-F238E27FC236}">
                <a16:creationId xmlns:a16="http://schemas.microsoft.com/office/drawing/2014/main" id="{4164D49B-83C7-4D9C-97AB-3C12290BB59E}"/>
              </a:ext>
            </a:extLst>
          </p:cNvPr>
          <p:cNvSpPr/>
          <p:nvPr/>
        </p:nvSpPr>
        <p:spPr>
          <a:xfrm>
            <a:off x="7103166" y="1987827"/>
            <a:ext cx="1688305" cy="746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IFIs </a:t>
            </a:r>
          </a:p>
          <a:p>
            <a:pPr algn="ctr"/>
            <a:r>
              <a:rPr lang="en-US" dirty="0"/>
              <a:t>ADB, WB</a:t>
            </a:r>
          </a:p>
        </p:txBody>
      </p:sp>
      <p:sp>
        <p:nvSpPr>
          <p:cNvPr id="52" name="Oval 51">
            <a:extLst>
              <a:ext uri="{FF2B5EF4-FFF2-40B4-BE49-F238E27FC236}">
                <a16:creationId xmlns:a16="http://schemas.microsoft.com/office/drawing/2014/main" id="{30686F5F-080F-408F-B200-C8F53FBB7D4E}"/>
              </a:ext>
            </a:extLst>
          </p:cNvPr>
          <p:cNvSpPr/>
          <p:nvPr/>
        </p:nvSpPr>
        <p:spPr>
          <a:xfrm>
            <a:off x="7063410" y="2813529"/>
            <a:ext cx="1767817" cy="60876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INGOs</a:t>
            </a:r>
          </a:p>
        </p:txBody>
      </p:sp>
      <p:sp>
        <p:nvSpPr>
          <p:cNvPr id="53" name="Oval 52">
            <a:extLst>
              <a:ext uri="{FF2B5EF4-FFF2-40B4-BE49-F238E27FC236}">
                <a16:creationId xmlns:a16="http://schemas.microsoft.com/office/drawing/2014/main" id="{464FE00C-FCB7-421B-AA29-C522C60193CE}"/>
              </a:ext>
            </a:extLst>
          </p:cNvPr>
          <p:cNvSpPr/>
          <p:nvPr/>
        </p:nvSpPr>
        <p:spPr>
          <a:xfrm>
            <a:off x="7354954" y="3496754"/>
            <a:ext cx="1437238" cy="4126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Firms </a:t>
            </a:r>
          </a:p>
        </p:txBody>
      </p:sp>
      <p:sp>
        <p:nvSpPr>
          <p:cNvPr id="54" name="Rectangle: Rounded Corners 53">
            <a:extLst>
              <a:ext uri="{FF2B5EF4-FFF2-40B4-BE49-F238E27FC236}">
                <a16:creationId xmlns:a16="http://schemas.microsoft.com/office/drawing/2014/main" id="{ED787CB0-D953-41E5-B263-FC427BD54324}"/>
              </a:ext>
            </a:extLst>
          </p:cNvPr>
          <p:cNvSpPr/>
          <p:nvPr/>
        </p:nvSpPr>
        <p:spPr>
          <a:xfrm>
            <a:off x="940904" y="1219201"/>
            <a:ext cx="4774614" cy="896286"/>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6" descr="Home">
            <a:extLst>
              <a:ext uri="{FF2B5EF4-FFF2-40B4-BE49-F238E27FC236}">
                <a16:creationId xmlns:a16="http://schemas.microsoft.com/office/drawing/2014/main" id="{BFDD998C-B8AF-44DE-AFD0-D2EBE0BB4B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5872" y="1296853"/>
            <a:ext cx="760130" cy="637966"/>
          </a:xfrm>
          <a:prstGeom prst="rect">
            <a:avLst/>
          </a:prstGeom>
          <a:noFill/>
          <a:extLst>
            <a:ext uri="{909E8E84-426E-40DD-AFC4-6F175D3DCCD1}">
              <a14:hiddenFill xmlns:a14="http://schemas.microsoft.com/office/drawing/2010/main">
                <a:solidFill>
                  <a:srgbClr val="FFFFFF"/>
                </a:solidFill>
              </a14:hiddenFill>
            </a:ext>
          </a:extLst>
        </p:spPr>
      </p:pic>
      <p:cxnSp>
        <p:nvCxnSpPr>
          <p:cNvPr id="56" name="Straight Arrow Connector 55">
            <a:extLst>
              <a:ext uri="{FF2B5EF4-FFF2-40B4-BE49-F238E27FC236}">
                <a16:creationId xmlns:a16="http://schemas.microsoft.com/office/drawing/2014/main" id="{41AB0400-6BA8-4D0D-857D-BFAA79271E7C}"/>
              </a:ext>
            </a:extLst>
          </p:cNvPr>
          <p:cNvCxnSpPr>
            <a:cxnSpLocks/>
            <a:stCxn id="7" idx="0"/>
          </p:cNvCxnSpPr>
          <p:nvPr/>
        </p:nvCxnSpPr>
        <p:spPr>
          <a:xfrm flipV="1">
            <a:off x="7573616" y="4215340"/>
            <a:ext cx="0" cy="27052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144" name="Straight Arrow Connector 6143">
            <a:extLst>
              <a:ext uri="{FF2B5EF4-FFF2-40B4-BE49-F238E27FC236}">
                <a16:creationId xmlns:a16="http://schemas.microsoft.com/office/drawing/2014/main" id="{106D6788-E6E6-4D25-84D9-4DBD0A55029F}"/>
              </a:ext>
            </a:extLst>
          </p:cNvPr>
          <p:cNvCxnSpPr>
            <a:cxnSpLocks/>
          </p:cNvCxnSpPr>
          <p:nvPr/>
        </p:nvCxnSpPr>
        <p:spPr>
          <a:xfrm flipV="1">
            <a:off x="9965633" y="1830291"/>
            <a:ext cx="0" cy="239715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148" name="Straight Connector 6147">
            <a:extLst>
              <a:ext uri="{FF2B5EF4-FFF2-40B4-BE49-F238E27FC236}">
                <a16:creationId xmlns:a16="http://schemas.microsoft.com/office/drawing/2014/main" id="{1FE1F15A-BF37-4BE6-ADF4-C5AB0AED625A}"/>
              </a:ext>
            </a:extLst>
          </p:cNvPr>
          <p:cNvCxnSpPr/>
          <p:nvPr/>
        </p:nvCxnSpPr>
        <p:spPr>
          <a:xfrm flipV="1">
            <a:off x="9157250" y="2305878"/>
            <a:ext cx="0" cy="1909462"/>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155" name="Straight Arrow Connector 6154">
            <a:extLst>
              <a:ext uri="{FF2B5EF4-FFF2-40B4-BE49-F238E27FC236}">
                <a16:creationId xmlns:a16="http://schemas.microsoft.com/office/drawing/2014/main" id="{9C05CBE4-375D-4829-8570-2A960D693105}"/>
              </a:ext>
            </a:extLst>
          </p:cNvPr>
          <p:cNvCxnSpPr/>
          <p:nvPr/>
        </p:nvCxnSpPr>
        <p:spPr>
          <a:xfrm flipH="1">
            <a:off x="8804723" y="2319130"/>
            <a:ext cx="32602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183D3265-6820-428B-BCFD-AC5750511049}"/>
              </a:ext>
            </a:extLst>
          </p:cNvPr>
          <p:cNvCxnSpPr/>
          <p:nvPr/>
        </p:nvCxnSpPr>
        <p:spPr>
          <a:xfrm flipH="1">
            <a:off x="8784843" y="3094381"/>
            <a:ext cx="32602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329DD25C-AA48-4ED8-84B0-82E610FB698F}"/>
              </a:ext>
            </a:extLst>
          </p:cNvPr>
          <p:cNvCxnSpPr/>
          <p:nvPr/>
        </p:nvCxnSpPr>
        <p:spPr>
          <a:xfrm flipH="1">
            <a:off x="8791473" y="3697358"/>
            <a:ext cx="32602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6166" name="Picture 22" descr="logo">
            <a:extLst>
              <a:ext uri="{FF2B5EF4-FFF2-40B4-BE49-F238E27FC236}">
                <a16:creationId xmlns:a16="http://schemas.microsoft.com/office/drawing/2014/main" id="{FD9F75C1-0FB5-4E17-A7C6-1883FEEB8E6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29878" y="1248892"/>
            <a:ext cx="909694" cy="767352"/>
          </a:xfrm>
          <a:prstGeom prst="rect">
            <a:avLst/>
          </a:prstGeom>
          <a:noFill/>
          <a:extLst>
            <a:ext uri="{909E8E84-426E-40DD-AFC4-6F175D3DCCD1}">
              <a14:hiddenFill xmlns:a14="http://schemas.microsoft.com/office/drawing/2010/main">
                <a:solidFill>
                  <a:srgbClr val="FFFFFF"/>
                </a:solidFill>
              </a14:hiddenFill>
            </a:ext>
          </a:extLst>
        </p:spPr>
      </p:pic>
      <p:sp>
        <p:nvSpPr>
          <p:cNvPr id="6156" name="Rectangle: Rounded Corners 6155">
            <a:extLst>
              <a:ext uri="{FF2B5EF4-FFF2-40B4-BE49-F238E27FC236}">
                <a16:creationId xmlns:a16="http://schemas.microsoft.com/office/drawing/2014/main" id="{1CECD2B4-197B-44B1-8E7A-8DF710ECEB27}"/>
              </a:ext>
            </a:extLst>
          </p:cNvPr>
          <p:cNvSpPr/>
          <p:nvPr/>
        </p:nvSpPr>
        <p:spPr>
          <a:xfrm>
            <a:off x="2853933" y="1333608"/>
            <a:ext cx="975946" cy="60121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INGOs</a:t>
            </a:r>
          </a:p>
        </p:txBody>
      </p:sp>
      <p:sp>
        <p:nvSpPr>
          <p:cNvPr id="6157" name="Rectangle: Rounded Corners 6156">
            <a:extLst>
              <a:ext uri="{FF2B5EF4-FFF2-40B4-BE49-F238E27FC236}">
                <a16:creationId xmlns:a16="http://schemas.microsoft.com/office/drawing/2014/main" id="{4706BD4A-37FD-4362-B9FA-10EF02791242}"/>
              </a:ext>
            </a:extLst>
          </p:cNvPr>
          <p:cNvSpPr/>
          <p:nvPr/>
        </p:nvSpPr>
        <p:spPr>
          <a:xfrm>
            <a:off x="1908313" y="1333608"/>
            <a:ext cx="914400" cy="56145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rPr>
              <a:t>NGOs</a:t>
            </a:r>
          </a:p>
        </p:txBody>
      </p:sp>
      <p:sp>
        <p:nvSpPr>
          <p:cNvPr id="6158" name="Rectangle: Rounded Corners 6157">
            <a:extLst>
              <a:ext uri="{FF2B5EF4-FFF2-40B4-BE49-F238E27FC236}">
                <a16:creationId xmlns:a16="http://schemas.microsoft.com/office/drawing/2014/main" id="{8D0EFFD6-995E-46AB-B41E-5CA6A9EE660B}"/>
              </a:ext>
            </a:extLst>
          </p:cNvPr>
          <p:cNvSpPr/>
          <p:nvPr/>
        </p:nvSpPr>
        <p:spPr>
          <a:xfrm>
            <a:off x="954158" y="1346962"/>
            <a:ext cx="914400" cy="5829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firms</a:t>
            </a:r>
          </a:p>
        </p:txBody>
      </p:sp>
      <p:cxnSp>
        <p:nvCxnSpPr>
          <p:cNvPr id="6160" name="Straight Connector 6159">
            <a:extLst>
              <a:ext uri="{FF2B5EF4-FFF2-40B4-BE49-F238E27FC236}">
                <a16:creationId xmlns:a16="http://schemas.microsoft.com/office/drawing/2014/main" id="{1C11111E-FCFE-49CF-A12E-689B348C186A}"/>
              </a:ext>
            </a:extLst>
          </p:cNvPr>
          <p:cNvCxnSpPr/>
          <p:nvPr/>
        </p:nvCxnSpPr>
        <p:spPr>
          <a:xfrm>
            <a:off x="6970642" y="337135"/>
            <a:ext cx="0" cy="3771039"/>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6162" name="Straight Connector 6161">
            <a:extLst>
              <a:ext uri="{FF2B5EF4-FFF2-40B4-BE49-F238E27FC236}">
                <a16:creationId xmlns:a16="http://schemas.microsoft.com/office/drawing/2014/main" id="{9C335F94-39B6-44A5-8CB6-00A900BFFF98}"/>
              </a:ext>
            </a:extLst>
          </p:cNvPr>
          <p:cNvCxnSpPr/>
          <p:nvPr/>
        </p:nvCxnSpPr>
        <p:spPr>
          <a:xfrm>
            <a:off x="6957390" y="4108174"/>
            <a:ext cx="457202" cy="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42E25752-004A-4318-9E31-610D408C9255}"/>
              </a:ext>
            </a:extLst>
          </p:cNvPr>
          <p:cNvCxnSpPr/>
          <p:nvPr/>
        </p:nvCxnSpPr>
        <p:spPr>
          <a:xfrm>
            <a:off x="6964018" y="351184"/>
            <a:ext cx="457202" cy="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6164" name="Straight Arrow Connector 6163">
            <a:extLst>
              <a:ext uri="{FF2B5EF4-FFF2-40B4-BE49-F238E27FC236}">
                <a16:creationId xmlns:a16="http://schemas.microsoft.com/office/drawing/2014/main" id="{C899BDCD-16C9-4518-911F-1597F4939DA3}"/>
              </a:ext>
            </a:extLst>
          </p:cNvPr>
          <p:cNvCxnSpPr/>
          <p:nvPr/>
        </p:nvCxnSpPr>
        <p:spPr>
          <a:xfrm flipH="1">
            <a:off x="5715518" y="1830291"/>
            <a:ext cx="1241872" cy="0"/>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89" name="Rectangle: Rounded Corners 88">
            <a:extLst>
              <a:ext uri="{FF2B5EF4-FFF2-40B4-BE49-F238E27FC236}">
                <a16:creationId xmlns:a16="http://schemas.microsoft.com/office/drawing/2014/main" id="{7DD9F818-9C52-49D0-A980-7EF1132C38C1}"/>
              </a:ext>
            </a:extLst>
          </p:cNvPr>
          <p:cNvSpPr/>
          <p:nvPr/>
        </p:nvSpPr>
        <p:spPr>
          <a:xfrm>
            <a:off x="1093304" y="2405266"/>
            <a:ext cx="3491949" cy="1017032"/>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1" name="Picture 22" descr="logo">
            <a:extLst>
              <a:ext uri="{FF2B5EF4-FFF2-40B4-BE49-F238E27FC236}">
                <a16:creationId xmlns:a16="http://schemas.microsoft.com/office/drawing/2014/main" id="{6F6B212A-6BDC-4171-B134-D0683CEE4D0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56994" y="2434957"/>
            <a:ext cx="828259" cy="698659"/>
          </a:xfrm>
          <a:prstGeom prst="rect">
            <a:avLst/>
          </a:prstGeom>
          <a:noFill/>
          <a:extLst>
            <a:ext uri="{909E8E84-426E-40DD-AFC4-6F175D3DCCD1}">
              <a14:hiddenFill xmlns:a14="http://schemas.microsoft.com/office/drawing/2010/main">
                <a:solidFill>
                  <a:srgbClr val="FFFFFF"/>
                </a:solidFill>
              </a14:hiddenFill>
            </a:ext>
          </a:extLst>
        </p:spPr>
      </p:pic>
      <p:sp>
        <p:nvSpPr>
          <p:cNvPr id="93" name="Rectangle: Rounded Corners 92">
            <a:extLst>
              <a:ext uri="{FF2B5EF4-FFF2-40B4-BE49-F238E27FC236}">
                <a16:creationId xmlns:a16="http://schemas.microsoft.com/office/drawing/2014/main" id="{F1BB5AA3-9170-49BE-9486-52CA85A2A5B9}"/>
              </a:ext>
            </a:extLst>
          </p:cNvPr>
          <p:cNvSpPr/>
          <p:nvPr/>
        </p:nvSpPr>
        <p:spPr>
          <a:xfrm>
            <a:off x="1967949" y="2519673"/>
            <a:ext cx="828260" cy="53671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lumMod val="95000"/>
                    <a:lumOff val="5000"/>
                  </a:schemeClr>
                </a:solidFill>
              </a:rPr>
              <a:t>NGOs</a:t>
            </a:r>
          </a:p>
        </p:txBody>
      </p:sp>
      <p:sp>
        <p:nvSpPr>
          <p:cNvPr id="94" name="Rectangle: Rounded Corners 93">
            <a:extLst>
              <a:ext uri="{FF2B5EF4-FFF2-40B4-BE49-F238E27FC236}">
                <a16:creationId xmlns:a16="http://schemas.microsoft.com/office/drawing/2014/main" id="{D829867F-3998-461C-BD5C-1D401D656160}"/>
              </a:ext>
            </a:extLst>
          </p:cNvPr>
          <p:cNvSpPr/>
          <p:nvPr/>
        </p:nvSpPr>
        <p:spPr>
          <a:xfrm>
            <a:off x="1106558" y="2533027"/>
            <a:ext cx="841513" cy="5233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firms</a:t>
            </a:r>
          </a:p>
        </p:txBody>
      </p:sp>
      <p:sp>
        <p:nvSpPr>
          <p:cNvPr id="6165" name="Rectangle: Rounded Corners 6164">
            <a:extLst>
              <a:ext uri="{FF2B5EF4-FFF2-40B4-BE49-F238E27FC236}">
                <a16:creationId xmlns:a16="http://schemas.microsoft.com/office/drawing/2014/main" id="{DE32DD7D-56D0-4B46-80C4-A00727CDBDF4}"/>
              </a:ext>
            </a:extLst>
          </p:cNvPr>
          <p:cNvSpPr/>
          <p:nvPr/>
        </p:nvSpPr>
        <p:spPr>
          <a:xfrm>
            <a:off x="2849220" y="2533027"/>
            <a:ext cx="808382" cy="6005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CBOs</a:t>
            </a:r>
          </a:p>
        </p:txBody>
      </p:sp>
      <p:sp>
        <p:nvSpPr>
          <p:cNvPr id="6167" name="TextBox 6166">
            <a:extLst>
              <a:ext uri="{FF2B5EF4-FFF2-40B4-BE49-F238E27FC236}">
                <a16:creationId xmlns:a16="http://schemas.microsoft.com/office/drawing/2014/main" id="{7F6EEFD1-42B1-43CA-9F48-269D30A0906B}"/>
              </a:ext>
            </a:extLst>
          </p:cNvPr>
          <p:cNvSpPr txBox="1"/>
          <p:nvPr/>
        </p:nvSpPr>
        <p:spPr>
          <a:xfrm>
            <a:off x="3253411" y="3028305"/>
            <a:ext cx="1351723" cy="338554"/>
          </a:xfrm>
          <a:prstGeom prst="rect">
            <a:avLst/>
          </a:prstGeom>
          <a:noFill/>
        </p:spPr>
        <p:txBody>
          <a:bodyPr wrap="square" rtlCol="0">
            <a:spAutoFit/>
          </a:bodyPr>
          <a:lstStyle/>
          <a:p>
            <a:r>
              <a:rPr lang="en-US" sz="1600" dirty="0"/>
              <a:t>Line agencies</a:t>
            </a:r>
          </a:p>
        </p:txBody>
      </p:sp>
      <p:sp>
        <p:nvSpPr>
          <p:cNvPr id="6169" name="Arrow: Down 6168">
            <a:extLst>
              <a:ext uri="{FF2B5EF4-FFF2-40B4-BE49-F238E27FC236}">
                <a16:creationId xmlns:a16="http://schemas.microsoft.com/office/drawing/2014/main" id="{7A11BA24-58A5-428C-8C3C-1FD6CD40E0EE}"/>
              </a:ext>
            </a:extLst>
          </p:cNvPr>
          <p:cNvSpPr/>
          <p:nvPr/>
        </p:nvSpPr>
        <p:spPr>
          <a:xfrm>
            <a:off x="1828801" y="2128739"/>
            <a:ext cx="172278" cy="20364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Arrow: Down 98">
            <a:extLst>
              <a:ext uri="{FF2B5EF4-FFF2-40B4-BE49-F238E27FC236}">
                <a16:creationId xmlns:a16="http://schemas.microsoft.com/office/drawing/2014/main" id="{3B809D57-9EE3-47E0-B29B-5D1C9769D237}"/>
              </a:ext>
            </a:extLst>
          </p:cNvPr>
          <p:cNvSpPr/>
          <p:nvPr/>
        </p:nvSpPr>
        <p:spPr>
          <a:xfrm>
            <a:off x="2935357" y="2161871"/>
            <a:ext cx="172278" cy="20364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Arrow: Down 99">
            <a:extLst>
              <a:ext uri="{FF2B5EF4-FFF2-40B4-BE49-F238E27FC236}">
                <a16:creationId xmlns:a16="http://schemas.microsoft.com/office/drawing/2014/main" id="{2397CE9A-BB04-4B0D-B80D-523614755A52}"/>
              </a:ext>
            </a:extLst>
          </p:cNvPr>
          <p:cNvSpPr/>
          <p:nvPr/>
        </p:nvSpPr>
        <p:spPr>
          <a:xfrm>
            <a:off x="4128049" y="2135367"/>
            <a:ext cx="172278" cy="20364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70" name="TextBox 6169">
            <a:extLst>
              <a:ext uri="{FF2B5EF4-FFF2-40B4-BE49-F238E27FC236}">
                <a16:creationId xmlns:a16="http://schemas.microsoft.com/office/drawing/2014/main" id="{BC933E83-FC5D-4A6D-84C2-B5ABD1246811}"/>
              </a:ext>
            </a:extLst>
          </p:cNvPr>
          <p:cNvSpPr txBox="1"/>
          <p:nvPr/>
        </p:nvSpPr>
        <p:spPr>
          <a:xfrm>
            <a:off x="36088" y="1346962"/>
            <a:ext cx="981359" cy="369332"/>
          </a:xfrm>
          <a:prstGeom prst="rect">
            <a:avLst/>
          </a:prstGeom>
          <a:noFill/>
        </p:spPr>
        <p:txBody>
          <a:bodyPr wrap="none" rtlCol="0">
            <a:spAutoFit/>
          </a:bodyPr>
          <a:lstStyle/>
          <a:p>
            <a:r>
              <a:rPr lang="en-US" dirty="0"/>
              <a:t>National</a:t>
            </a:r>
          </a:p>
        </p:txBody>
      </p:sp>
      <p:cxnSp>
        <p:nvCxnSpPr>
          <p:cNvPr id="6172" name="Straight Arrow Connector 6171">
            <a:extLst>
              <a:ext uri="{FF2B5EF4-FFF2-40B4-BE49-F238E27FC236}">
                <a16:creationId xmlns:a16="http://schemas.microsoft.com/office/drawing/2014/main" id="{3C7477F5-2A67-4F0C-8796-C30AF43805DD}"/>
              </a:ext>
            </a:extLst>
          </p:cNvPr>
          <p:cNvCxnSpPr>
            <a:cxnSpLocks/>
            <a:endCxn id="91" idx="3"/>
          </p:cNvCxnSpPr>
          <p:nvPr/>
        </p:nvCxnSpPr>
        <p:spPr>
          <a:xfrm flipH="1">
            <a:off x="4585253" y="2784287"/>
            <a:ext cx="2365508"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6175" name="Arrow: Striped Right 6174">
            <a:extLst>
              <a:ext uri="{FF2B5EF4-FFF2-40B4-BE49-F238E27FC236}">
                <a16:creationId xmlns:a16="http://schemas.microsoft.com/office/drawing/2014/main" id="{8CF181BC-BF64-47BF-B648-BDEFC63C8A05}"/>
              </a:ext>
            </a:extLst>
          </p:cNvPr>
          <p:cNvSpPr/>
          <p:nvPr/>
        </p:nvSpPr>
        <p:spPr>
          <a:xfrm rot="10800000">
            <a:off x="2674874" y="4215339"/>
            <a:ext cx="708990" cy="913831"/>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5" name="Connector: Curved 64">
            <a:extLst>
              <a:ext uri="{FF2B5EF4-FFF2-40B4-BE49-F238E27FC236}">
                <a16:creationId xmlns:a16="http://schemas.microsoft.com/office/drawing/2014/main" id="{767C76F5-3B81-4A5A-9EEC-2AEC89DD71D5}"/>
              </a:ext>
            </a:extLst>
          </p:cNvPr>
          <p:cNvCxnSpPr>
            <a:stCxn id="89" idx="2"/>
          </p:cNvCxnSpPr>
          <p:nvPr/>
        </p:nvCxnSpPr>
        <p:spPr>
          <a:xfrm rot="16200000" flipH="1">
            <a:off x="2877967" y="3383609"/>
            <a:ext cx="685876" cy="763253"/>
          </a:xfrm>
          <a:prstGeom prst="curved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7" name="Connector: Curved 66">
            <a:extLst>
              <a:ext uri="{FF2B5EF4-FFF2-40B4-BE49-F238E27FC236}">
                <a16:creationId xmlns:a16="http://schemas.microsoft.com/office/drawing/2014/main" id="{1646DC5C-E379-4CDF-BB60-F7BCF3987234}"/>
              </a:ext>
            </a:extLst>
          </p:cNvPr>
          <p:cNvCxnSpPr/>
          <p:nvPr/>
        </p:nvCxnSpPr>
        <p:spPr>
          <a:xfrm rot="16200000" flipH="1">
            <a:off x="4073573" y="2827869"/>
            <a:ext cx="1535487" cy="203489"/>
          </a:xfrm>
          <a:prstGeom prst="curved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9" name="Connector: Curved 68">
            <a:extLst>
              <a:ext uri="{FF2B5EF4-FFF2-40B4-BE49-F238E27FC236}">
                <a16:creationId xmlns:a16="http://schemas.microsoft.com/office/drawing/2014/main" id="{D982FF04-4663-4400-86AC-F127BEBA4707}"/>
              </a:ext>
            </a:extLst>
          </p:cNvPr>
          <p:cNvCxnSpPr>
            <a:endCxn id="31" idx="3"/>
          </p:cNvCxnSpPr>
          <p:nvPr/>
        </p:nvCxnSpPr>
        <p:spPr>
          <a:xfrm rot="5400000">
            <a:off x="5669499" y="3224472"/>
            <a:ext cx="1449347" cy="1113179"/>
          </a:xfrm>
          <a:prstGeom prst="curvedConnector2">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6A17673C-9770-4D6D-BB6E-0B96BDC65A48}"/>
              </a:ext>
            </a:extLst>
          </p:cNvPr>
          <p:cNvSpPr txBox="1"/>
          <p:nvPr/>
        </p:nvSpPr>
        <p:spPr>
          <a:xfrm>
            <a:off x="11133483" y="3909389"/>
            <a:ext cx="1164101" cy="369332"/>
          </a:xfrm>
          <a:prstGeom prst="rect">
            <a:avLst/>
          </a:prstGeom>
          <a:noFill/>
        </p:spPr>
        <p:txBody>
          <a:bodyPr wrap="none" rtlCol="0">
            <a:spAutoFit/>
          </a:bodyPr>
          <a:lstStyle/>
          <a:p>
            <a:r>
              <a:rPr lang="en-US" dirty="0"/>
              <a:t>DONORS</a:t>
            </a:r>
          </a:p>
        </p:txBody>
      </p:sp>
      <p:sp>
        <p:nvSpPr>
          <p:cNvPr id="71" name="TextBox 70">
            <a:extLst>
              <a:ext uri="{FF2B5EF4-FFF2-40B4-BE49-F238E27FC236}">
                <a16:creationId xmlns:a16="http://schemas.microsoft.com/office/drawing/2014/main" id="{8D41FCB4-213B-48FB-8241-91140BE90BB5}"/>
              </a:ext>
            </a:extLst>
          </p:cNvPr>
          <p:cNvSpPr txBox="1"/>
          <p:nvPr/>
        </p:nvSpPr>
        <p:spPr>
          <a:xfrm>
            <a:off x="10442713" y="0"/>
            <a:ext cx="1961755" cy="369332"/>
          </a:xfrm>
          <a:prstGeom prst="rect">
            <a:avLst/>
          </a:prstGeom>
          <a:noFill/>
        </p:spPr>
        <p:txBody>
          <a:bodyPr wrap="none" rtlCol="0">
            <a:spAutoFit/>
          </a:bodyPr>
          <a:lstStyle/>
          <a:p>
            <a:r>
              <a:rPr lang="en-US" dirty="0"/>
              <a:t>INTERNATIONAL</a:t>
            </a:r>
          </a:p>
        </p:txBody>
      </p:sp>
      <p:sp>
        <p:nvSpPr>
          <p:cNvPr id="72" name="TextBox 71">
            <a:extLst>
              <a:ext uri="{FF2B5EF4-FFF2-40B4-BE49-F238E27FC236}">
                <a16:creationId xmlns:a16="http://schemas.microsoft.com/office/drawing/2014/main" id="{FDCC6B53-C943-4D60-A3E8-0C03F06B078E}"/>
              </a:ext>
            </a:extLst>
          </p:cNvPr>
          <p:cNvSpPr txBox="1"/>
          <p:nvPr/>
        </p:nvSpPr>
        <p:spPr>
          <a:xfrm>
            <a:off x="225290" y="2734017"/>
            <a:ext cx="675185" cy="369332"/>
          </a:xfrm>
          <a:prstGeom prst="rect">
            <a:avLst/>
          </a:prstGeom>
          <a:noFill/>
        </p:spPr>
        <p:txBody>
          <a:bodyPr wrap="none" rtlCol="0">
            <a:spAutoFit/>
          </a:bodyPr>
          <a:lstStyle/>
          <a:p>
            <a:r>
              <a:rPr lang="en-US" dirty="0"/>
              <a:t>Local</a:t>
            </a:r>
          </a:p>
        </p:txBody>
      </p:sp>
      <p:sp>
        <p:nvSpPr>
          <p:cNvPr id="78" name="TextBox 77">
            <a:extLst>
              <a:ext uri="{FF2B5EF4-FFF2-40B4-BE49-F238E27FC236}">
                <a16:creationId xmlns:a16="http://schemas.microsoft.com/office/drawing/2014/main" id="{FD60ACCF-8265-48FA-B8DD-767862EFD3DD}"/>
              </a:ext>
            </a:extLst>
          </p:cNvPr>
          <p:cNvSpPr txBox="1"/>
          <p:nvPr/>
        </p:nvSpPr>
        <p:spPr>
          <a:xfrm>
            <a:off x="841974" y="2161870"/>
            <a:ext cx="338554" cy="369332"/>
          </a:xfrm>
          <a:prstGeom prst="rect">
            <a:avLst/>
          </a:prstGeom>
          <a:noFill/>
        </p:spPr>
        <p:txBody>
          <a:bodyPr wrap="none" rtlCol="0">
            <a:spAutoFit/>
          </a:bodyPr>
          <a:lstStyle/>
          <a:p>
            <a:r>
              <a:rPr lang="en-US" dirty="0"/>
              <a:t>??</a:t>
            </a:r>
          </a:p>
        </p:txBody>
      </p:sp>
      <p:sp>
        <p:nvSpPr>
          <p:cNvPr id="79" name="TextBox 78">
            <a:extLst>
              <a:ext uri="{FF2B5EF4-FFF2-40B4-BE49-F238E27FC236}">
                <a16:creationId xmlns:a16="http://schemas.microsoft.com/office/drawing/2014/main" id="{2B724A80-9137-437B-91BA-9DD0793A567A}"/>
              </a:ext>
            </a:extLst>
          </p:cNvPr>
          <p:cNvSpPr txBox="1"/>
          <p:nvPr/>
        </p:nvSpPr>
        <p:spPr>
          <a:xfrm>
            <a:off x="3637726" y="5254490"/>
            <a:ext cx="2177776" cy="369332"/>
          </a:xfrm>
          <a:prstGeom prst="rect">
            <a:avLst/>
          </a:prstGeom>
          <a:solidFill>
            <a:srgbClr val="92D050"/>
          </a:solidFill>
        </p:spPr>
        <p:txBody>
          <a:bodyPr wrap="none" rtlCol="0">
            <a:spAutoFit/>
          </a:bodyPr>
          <a:lstStyle/>
          <a:p>
            <a:r>
              <a:rPr lang="en-US" dirty="0"/>
              <a:t>Development project</a:t>
            </a:r>
          </a:p>
        </p:txBody>
      </p:sp>
      <p:sp>
        <p:nvSpPr>
          <p:cNvPr id="80" name="TextBox 79">
            <a:extLst>
              <a:ext uri="{FF2B5EF4-FFF2-40B4-BE49-F238E27FC236}">
                <a16:creationId xmlns:a16="http://schemas.microsoft.com/office/drawing/2014/main" id="{D3CF1BAE-15F4-4BFE-9BD1-DF4CB2AD676A}"/>
              </a:ext>
            </a:extLst>
          </p:cNvPr>
          <p:cNvSpPr txBox="1"/>
          <p:nvPr/>
        </p:nvSpPr>
        <p:spPr>
          <a:xfrm>
            <a:off x="76200" y="5690254"/>
            <a:ext cx="1351652" cy="369332"/>
          </a:xfrm>
          <a:prstGeom prst="rect">
            <a:avLst/>
          </a:prstGeom>
          <a:solidFill>
            <a:srgbClr val="92D050"/>
          </a:solidFill>
        </p:spPr>
        <p:txBody>
          <a:bodyPr wrap="none" rtlCol="0">
            <a:spAutoFit/>
          </a:bodyPr>
          <a:lstStyle/>
          <a:p>
            <a:r>
              <a:rPr lang="en-US" dirty="0"/>
              <a:t>Beneficiaries</a:t>
            </a:r>
          </a:p>
        </p:txBody>
      </p:sp>
    </p:spTree>
    <p:extLst>
      <p:ext uri="{BB962C8B-B14F-4D97-AF65-F5344CB8AC3E}">
        <p14:creationId xmlns:p14="http://schemas.microsoft.com/office/powerpoint/2010/main" val="19455689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B8260-3CE9-426A-9555-C2E5E7EF1450}"/>
              </a:ext>
            </a:extLst>
          </p:cNvPr>
          <p:cNvSpPr>
            <a:spLocks noGrp="1"/>
          </p:cNvSpPr>
          <p:nvPr>
            <p:ph type="title"/>
          </p:nvPr>
        </p:nvSpPr>
        <p:spPr>
          <a:xfrm>
            <a:off x="1097280" y="286604"/>
            <a:ext cx="10058400" cy="853084"/>
          </a:xfrm>
        </p:spPr>
        <p:txBody>
          <a:bodyPr/>
          <a:lstStyle/>
          <a:p>
            <a:r>
              <a:rPr lang="en-US" b="1" dirty="0">
                <a:solidFill>
                  <a:srgbClr val="FF0000"/>
                </a:solidFill>
              </a:rPr>
              <a:t>Planned resettlement, 1950s- 1980s</a:t>
            </a:r>
          </a:p>
        </p:txBody>
      </p:sp>
      <p:pic>
        <p:nvPicPr>
          <p:cNvPr id="1026" name="Picture 2">
            <a:extLst>
              <a:ext uri="{FF2B5EF4-FFF2-40B4-BE49-F238E27FC236}">
                <a16:creationId xmlns:a16="http://schemas.microsoft.com/office/drawing/2014/main" id="{09DC5F80-F66E-4E84-8AAA-8CCB610A72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6907" y="1184915"/>
            <a:ext cx="9951421" cy="4843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2531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373CE-06EF-4D22-A757-43698D06E322}"/>
              </a:ext>
            </a:extLst>
          </p:cNvPr>
          <p:cNvSpPr>
            <a:spLocks noGrp="1"/>
          </p:cNvSpPr>
          <p:nvPr>
            <p:ph type="title"/>
          </p:nvPr>
        </p:nvSpPr>
        <p:spPr/>
        <p:txBody>
          <a:bodyPr/>
          <a:lstStyle/>
          <a:p>
            <a:r>
              <a:rPr lang="en-US" dirty="0"/>
              <a:t>Nepal’s anti-poverty policies</a:t>
            </a:r>
          </a:p>
        </p:txBody>
      </p:sp>
      <p:sp>
        <p:nvSpPr>
          <p:cNvPr id="3" name="Content Placeholder 2">
            <a:extLst>
              <a:ext uri="{FF2B5EF4-FFF2-40B4-BE49-F238E27FC236}">
                <a16:creationId xmlns:a16="http://schemas.microsoft.com/office/drawing/2014/main" id="{A0D038E8-EDC9-40EC-99B0-9E587D0F515A}"/>
              </a:ext>
            </a:extLst>
          </p:cNvPr>
          <p:cNvSpPr>
            <a:spLocks noGrp="1"/>
          </p:cNvSpPr>
          <p:nvPr>
            <p:ph idx="1"/>
          </p:nvPr>
        </p:nvSpPr>
        <p:spPr/>
        <p:txBody>
          <a:bodyPr/>
          <a:lstStyle/>
          <a:p>
            <a:pPr marL="201168" lvl="1" indent="0">
              <a:buNone/>
            </a:pPr>
            <a:r>
              <a:rPr lang="en-US" sz="2400" dirty="0"/>
              <a:t>(</a:t>
            </a:r>
            <a:r>
              <a:rPr lang="en-US" sz="2400" dirty="0" err="1"/>
              <a:t>Geyawli</a:t>
            </a:r>
            <a:r>
              <a:rPr lang="en-US" sz="2400" dirty="0"/>
              <a:t>, </a:t>
            </a:r>
            <a:r>
              <a:rPr lang="en-US" sz="2400" dirty="0" err="1"/>
              <a:t>nd</a:t>
            </a:r>
            <a:r>
              <a:rPr lang="en-US" sz="2400" dirty="0"/>
              <a:t>)</a:t>
            </a:r>
          </a:p>
          <a:p>
            <a:pPr lvl="1"/>
            <a:r>
              <a:rPr lang="en-US" sz="2400" dirty="0"/>
              <a:t>Land reform policy</a:t>
            </a:r>
          </a:p>
          <a:p>
            <a:pPr lvl="1"/>
            <a:r>
              <a:rPr lang="en-US" sz="2400" dirty="0"/>
              <a:t>Integrated rural development policy</a:t>
            </a:r>
          </a:p>
          <a:p>
            <a:pPr lvl="1"/>
            <a:r>
              <a:rPr lang="en-US" sz="2400" dirty="0"/>
              <a:t>Rural credit policy</a:t>
            </a:r>
          </a:p>
          <a:p>
            <a:pPr lvl="1"/>
            <a:endParaRPr lang="en-US" sz="2400" dirty="0"/>
          </a:p>
          <a:p>
            <a:pPr lvl="1"/>
            <a:r>
              <a:rPr lang="en-US" sz="2400" dirty="0"/>
              <a:t>PRSP/five-year plans post 10</a:t>
            </a:r>
            <a:r>
              <a:rPr lang="en-US" sz="2400" baseline="30000" dirty="0"/>
              <a:t>th</a:t>
            </a:r>
            <a:r>
              <a:rPr lang="en-US" sz="2400" dirty="0"/>
              <a:t> plan</a:t>
            </a:r>
            <a:endParaRPr lang="en-US" dirty="0"/>
          </a:p>
        </p:txBody>
      </p:sp>
    </p:spTree>
    <p:extLst>
      <p:ext uri="{BB962C8B-B14F-4D97-AF65-F5344CB8AC3E}">
        <p14:creationId xmlns:p14="http://schemas.microsoft.com/office/powerpoint/2010/main" val="16796963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EA1C9-CC3A-4F95-9454-558512578AD7}"/>
              </a:ext>
            </a:extLst>
          </p:cNvPr>
          <p:cNvSpPr>
            <a:spLocks noGrp="1"/>
          </p:cNvSpPr>
          <p:nvPr>
            <p:ph type="title"/>
          </p:nvPr>
        </p:nvSpPr>
        <p:spPr/>
        <p:txBody>
          <a:bodyPr/>
          <a:lstStyle/>
          <a:p>
            <a:r>
              <a:rPr lang="en-US" dirty="0"/>
              <a:t>10</a:t>
            </a:r>
            <a:r>
              <a:rPr lang="en-US" baseline="30000" dirty="0"/>
              <a:t>th</a:t>
            </a:r>
            <a:r>
              <a:rPr lang="en-US" dirty="0"/>
              <a:t> five year plan, 2002-2007</a:t>
            </a:r>
          </a:p>
        </p:txBody>
      </p:sp>
      <p:sp>
        <p:nvSpPr>
          <p:cNvPr id="3" name="Content Placeholder 2">
            <a:extLst>
              <a:ext uri="{FF2B5EF4-FFF2-40B4-BE49-F238E27FC236}">
                <a16:creationId xmlns:a16="http://schemas.microsoft.com/office/drawing/2014/main" id="{90C4CD3B-A610-4317-AF9F-86E603BA5B7F}"/>
              </a:ext>
            </a:extLst>
          </p:cNvPr>
          <p:cNvSpPr>
            <a:spLocks noGrp="1"/>
          </p:cNvSpPr>
          <p:nvPr>
            <p:ph idx="1"/>
          </p:nvPr>
        </p:nvSpPr>
        <p:spPr>
          <a:xfrm>
            <a:off x="1097280" y="1845734"/>
            <a:ext cx="10058400" cy="4023360"/>
          </a:xfrm>
        </p:spPr>
        <p:txBody>
          <a:bodyPr/>
          <a:lstStyle/>
          <a:p>
            <a:pPr lvl="1"/>
            <a:r>
              <a:rPr lang="en-US" sz="3200" dirty="0"/>
              <a:t>Developed as a PRSP</a:t>
            </a:r>
          </a:p>
          <a:p>
            <a:pPr lvl="1"/>
            <a:r>
              <a:rPr lang="en-US" sz="3200" dirty="0"/>
              <a:t>Key objectives of 10</a:t>
            </a:r>
            <a:r>
              <a:rPr lang="en-US" sz="3200" baseline="30000" dirty="0"/>
              <a:t>th</a:t>
            </a:r>
            <a:r>
              <a:rPr lang="en-US" sz="3200" dirty="0"/>
              <a:t> plan:</a:t>
            </a:r>
          </a:p>
          <a:p>
            <a:pPr lvl="2"/>
            <a:r>
              <a:rPr lang="en-US" sz="2400" dirty="0"/>
              <a:t>High, sustainable and broad-based economic growth:</a:t>
            </a:r>
          </a:p>
          <a:p>
            <a:pPr lvl="2"/>
            <a:r>
              <a:rPr lang="en-US" sz="2400" dirty="0">
                <a:solidFill>
                  <a:srgbClr val="FF0000"/>
                </a:solidFill>
              </a:rPr>
              <a:t>Improvement in access and quality of infrastructures and social and economic services in rural areas</a:t>
            </a:r>
          </a:p>
          <a:p>
            <a:pPr lvl="2"/>
            <a:r>
              <a:rPr lang="en-US" sz="2400" dirty="0"/>
              <a:t>Greater social and economic inclusion and targeted programs </a:t>
            </a:r>
            <a:r>
              <a:rPr lang="en-US" sz="2400" dirty="0">
                <a:solidFill>
                  <a:srgbClr val="00B0F0"/>
                </a:solidFill>
              </a:rPr>
              <a:t>(DISCUSS)</a:t>
            </a:r>
          </a:p>
          <a:p>
            <a:pPr lvl="2"/>
            <a:r>
              <a:rPr lang="en-US" sz="2400" dirty="0">
                <a:solidFill>
                  <a:srgbClr val="FF0000"/>
                </a:solidFill>
              </a:rPr>
              <a:t>Good governance to improve service delivery, efficiency, transparency and accountability</a:t>
            </a:r>
          </a:p>
          <a:p>
            <a:pPr marL="384048" lvl="2" indent="0">
              <a:buNone/>
            </a:pPr>
            <a:r>
              <a:rPr lang="en-US" sz="2400" dirty="0">
                <a:solidFill>
                  <a:schemeClr val="tx1"/>
                </a:solidFill>
              </a:rPr>
              <a:t>(DISCUSSION ON PIE)</a:t>
            </a:r>
          </a:p>
          <a:p>
            <a:pPr lvl="2"/>
            <a:endParaRPr lang="en-US" dirty="0"/>
          </a:p>
        </p:txBody>
      </p:sp>
    </p:spTree>
    <p:extLst>
      <p:ext uri="{BB962C8B-B14F-4D97-AF65-F5344CB8AC3E}">
        <p14:creationId xmlns:p14="http://schemas.microsoft.com/office/powerpoint/2010/main" val="11706249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EBDAF-5729-4270-B63C-D9F192B527D2}"/>
              </a:ext>
            </a:extLst>
          </p:cNvPr>
          <p:cNvSpPr>
            <a:spLocks noGrp="1"/>
          </p:cNvSpPr>
          <p:nvPr>
            <p:ph type="title"/>
          </p:nvPr>
        </p:nvSpPr>
        <p:spPr/>
        <p:txBody>
          <a:bodyPr/>
          <a:lstStyle/>
          <a:p>
            <a:r>
              <a:rPr lang="en-US" dirty="0"/>
              <a:t>Additional, new policies</a:t>
            </a:r>
          </a:p>
        </p:txBody>
      </p:sp>
      <p:sp>
        <p:nvSpPr>
          <p:cNvPr id="3" name="Content Placeholder 2">
            <a:extLst>
              <a:ext uri="{FF2B5EF4-FFF2-40B4-BE49-F238E27FC236}">
                <a16:creationId xmlns:a16="http://schemas.microsoft.com/office/drawing/2014/main" id="{A100509D-EE8F-468F-B821-6C641FADFCA1}"/>
              </a:ext>
            </a:extLst>
          </p:cNvPr>
          <p:cNvSpPr>
            <a:spLocks noGrp="1"/>
          </p:cNvSpPr>
          <p:nvPr>
            <p:ph idx="1"/>
          </p:nvPr>
        </p:nvSpPr>
        <p:spPr/>
        <p:txBody>
          <a:bodyPr>
            <a:normAutofit lnSpcReduction="10000"/>
          </a:bodyPr>
          <a:lstStyle/>
          <a:p>
            <a:pPr lvl="1"/>
            <a:r>
              <a:rPr lang="en-US" sz="2400" dirty="0"/>
              <a:t>Gender equality and Social inclusion (GESI)</a:t>
            </a:r>
          </a:p>
          <a:p>
            <a:pPr lvl="1"/>
            <a:r>
              <a:rPr lang="en-US" sz="2400" dirty="0"/>
              <a:t>Gender budgeting, at the center of gender mainstreaming</a:t>
            </a:r>
          </a:p>
          <a:p>
            <a:pPr marL="201168" lvl="1" indent="0">
              <a:buNone/>
            </a:pPr>
            <a:r>
              <a:rPr lang="en-US" sz="2400" dirty="0"/>
              <a:t>(</a:t>
            </a:r>
            <a:r>
              <a:rPr lang="en-US" sz="2400" dirty="0" err="1"/>
              <a:t>meena</a:t>
            </a:r>
            <a:r>
              <a:rPr lang="en-US" sz="2400" dirty="0"/>
              <a:t> acharya)</a:t>
            </a:r>
          </a:p>
          <a:p>
            <a:pPr marL="201168" lvl="1" indent="0">
              <a:buNone/>
            </a:pPr>
            <a:r>
              <a:rPr lang="en-US" sz="2400" dirty="0">
                <a:solidFill>
                  <a:srgbClr val="FF0000"/>
                </a:solidFill>
              </a:rPr>
              <a:t>(discussion: what is mainstreaming?)</a:t>
            </a:r>
          </a:p>
          <a:p>
            <a:pPr marL="201168" lvl="1" indent="0">
              <a:buNone/>
            </a:pPr>
            <a:endParaRPr lang="en-US" sz="2400" dirty="0">
              <a:solidFill>
                <a:srgbClr val="FF0000"/>
              </a:solidFill>
            </a:endParaRPr>
          </a:p>
          <a:p>
            <a:pPr lvl="1"/>
            <a:r>
              <a:rPr lang="en-US" sz="2400" dirty="0"/>
              <a:t>Sectoral policies</a:t>
            </a:r>
          </a:p>
          <a:p>
            <a:pPr lvl="2"/>
            <a:r>
              <a:rPr lang="en-US" sz="2400" dirty="0"/>
              <a:t>E.g. Education SDP, where equity is emphasized. </a:t>
            </a:r>
          </a:p>
          <a:p>
            <a:pPr lvl="2"/>
            <a:r>
              <a:rPr lang="en-US" sz="2400" dirty="0"/>
              <a:t>Local governance</a:t>
            </a:r>
          </a:p>
          <a:p>
            <a:pPr lvl="2"/>
            <a:endParaRPr lang="en-US" sz="2400" dirty="0"/>
          </a:p>
          <a:p>
            <a:pPr lvl="1"/>
            <a:r>
              <a:rPr lang="en-US" sz="2800" dirty="0"/>
              <a:t>Constitutional change / and post-constitutional reforms</a:t>
            </a:r>
          </a:p>
          <a:p>
            <a:pPr lvl="1"/>
            <a:endParaRPr lang="en-US" sz="2400" dirty="0"/>
          </a:p>
          <a:p>
            <a:pPr lvl="1"/>
            <a:endParaRPr lang="en-US" sz="2400" dirty="0"/>
          </a:p>
        </p:txBody>
      </p:sp>
    </p:spTree>
    <p:extLst>
      <p:ext uri="{BB962C8B-B14F-4D97-AF65-F5344CB8AC3E}">
        <p14:creationId xmlns:p14="http://schemas.microsoft.com/office/powerpoint/2010/main" val="20185352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4F9CF-16CB-46CD-93E7-E0359457473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C67A12B-3DEC-45BF-80DA-F3AC250392F1}"/>
              </a:ext>
            </a:extLst>
          </p:cNvPr>
          <p:cNvSpPr>
            <a:spLocks noGrp="1"/>
          </p:cNvSpPr>
          <p:nvPr>
            <p:ph idx="1"/>
          </p:nvPr>
        </p:nvSpPr>
        <p:spPr>
          <a:solidFill>
            <a:schemeClr val="accent2"/>
          </a:solidFill>
        </p:spPr>
        <p:txBody>
          <a:bodyPr>
            <a:normAutofit/>
          </a:bodyPr>
          <a:lstStyle/>
          <a:p>
            <a:pPr algn="ctr"/>
            <a:r>
              <a:rPr lang="en-US" sz="4000" dirty="0"/>
              <a:t>MDGs &amp; SDGs</a:t>
            </a:r>
          </a:p>
        </p:txBody>
      </p:sp>
    </p:spTree>
    <p:extLst>
      <p:ext uri="{BB962C8B-B14F-4D97-AF65-F5344CB8AC3E}">
        <p14:creationId xmlns:p14="http://schemas.microsoft.com/office/powerpoint/2010/main" val="22563658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648D2B-E7F4-4F5B-AC7D-F83AEB1531BC}"/>
              </a:ext>
            </a:extLst>
          </p:cNvPr>
          <p:cNvSpPr>
            <a:spLocks noGrp="1"/>
          </p:cNvSpPr>
          <p:nvPr>
            <p:ph type="title"/>
          </p:nvPr>
        </p:nvSpPr>
        <p:spPr>
          <a:xfrm>
            <a:off x="1097280" y="286603"/>
            <a:ext cx="10058400" cy="846161"/>
          </a:xfrm>
        </p:spPr>
        <p:txBody>
          <a:bodyPr/>
          <a:lstStyle/>
          <a:p>
            <a:r>
              <a:rPr lang="en-US" b="1" dirty="0">
                <a:solidFill>
                  <a:srgbClr val="00B0F0"/>
                </a:solidFill>
              </a:rPr>
              <a:t>Poverty &amp; SDGs / Nepal’s Progress</a:t>
            </a:r>
          </a:p>
        </p:txBody>
      </p:sp>
      <p:pic>
        <p:nvPicPr>
          <p:cNvPr id="4" name="Picture 3">
            <a:extLst>
              <a:ext uri="{FF2B5EF4-FFF2-40B4-BE49-F238E27FC236}">
                <a16:creationId xmlns:a16="http://schemas.microsoft.com/office/drawing/2014/main" id="{44EF0866-FE9B-45F7-9F70-130A40A45C58}"/>
              </a:ext>
            </a:extLst>
          </p:cNvPr>
          <p:cNvPicPr>
            <a:picLocks noChangeAspect="1"/>
          </p:cNvPicPr>
          <p:nvPr/>
        </p:nvPicPr>
        <p:blipFill>
          <a:blip r:embed="rId2"/>
          <a:stretch>
            <a:fillRect/>
          </a:stretch>
        </p:blipFill>
        <p:spPr>
          <a:xfrm>
            <a:off x="1603513" y="1132764"/>
            <a:ext cx="9576574" cy="5223585"/>
          </a:xfrm>
          <a:prstGeom prst="rect">
            <a:avLst/>
          </a:prstGeom>
        </p:spPr>
      </p:pic>
    </p:spTree>
    <p:extLst>
      <p:ext uri="{BB962C8B-B14F-4D97-AF65-F5344CB8AC3E}">
        <p14:creationId xmlns:p14="http://schemas.microsoft.com/office/powerpoint/2010/main" val="2406144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F7A59-1EA6-467D-BC5E-2737E7778D6A}"/>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06EE8F15-8EDC-4B9D-8FB4-D2E689708707}"/>
              </a:ext>
            </a:extLst>
          </p:cNvPr>
          <p:cNvSpPr>
            <a:spLocks noGrp="1"/>
          </p:cNvSpPr>
          <p:nvPr>
            <p:ph idx="1"/>
          </p:nvPr>
        </p:nvSpPr>
        <p:spPr/>
        <p:txBody>
          <a:bodyPr/>
          <a:lstStyle/>
          <a:p>
            <a:r>
              <a:rPr lang="en-US" dirty="0"/>
              <a:t>-    Analyze perspectives of development</a:t>
            </a:r>
          </a:p>
          <a:p>
            <a:r>
              <a:rPr lang="en-US" dirty="0"/>
              <a:t>-    Explain policy process</a:t>
            </a:r>
          </a:p>
          <a:p>
            <a:r>
              <a:rPr lang="en-US" dirty="0"/>
              <a:t>-    Analyze issues and challenges of policy process</a:t>
            </a:r>
          </a:p>
          <a:p>
            <a:pPr lvl="2"/>
            <a:endParaRPr lang="en-US" dirty="0"/>
          </a:p>
        </p:txBody>
      </p:sp>
    </p:spTree>
    <p:extLst>
      <p:ext uri="{BB962C8B-B14F-4D97-AF65-F5344CB8AC3E}">
        <p14:creationId xmlns:p14="http://schemas.microsoft.com/office/powerpoint/2010/main" val="31099342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82E414E-7261-4617-9890-C02FB357040E}"/>
              </a:ext>
            </a:extLst>
          </p:cNvPr>
          <p:cNvPicPr>
            <a:picLocks noChangeAspect="1"/>
          </p:cNvPicPr>
          <p:nvPr/>
        </p:nvPicPr>
        <p:blipFill>
          <a:blip r:embed="rId2"/>
          <a:stretch>
            <a:fillRect/>
          </a:stretch>
        </p:blipFill>
        <p:spPr>
          <a:xfrm>
            <a:off x="1475195" y="423025"/>
            <a:ext cx="9192805" cy="6044036"/>
          </a:xfrm>
          <a:prstGeom prst="rect">
            <a:avLst/>
          </a:prstGeom>
        </p:spPr>
      </p:pic>
    </p:spTree>
    <p:extLst>
      <p:ext uri="{BB962C8B-B14F-4D97-AF65-F5344CB8AC3E}">
        <p14:creationId xmlns:p14="http://schemas.microsoft.com/office/powerpoint/2010/main" val="23203819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85ADCE-D4C9-48F7-BAD4-C999AA391B08}"/>
              </a:ext>
            </a:extLst>
          </p:cNvPr>
          <p:cNvPicPr>
            <a:picLocks noChangeAspect="1"/>
          </p:cNvPicPr>
          <p:nvPr/>
        </p:nvPicPr>
        <p:blipFill>
          <a:blip r:embed="rId2"/>
          <a:stretch>
            <a:fillRect/>
          </a:stretch>
        </p:blipFill>
        <p:spPr>
          <a:xfrm>
            <a:off x="1626308" y="337902"/>
            <a:ext cx="9836822" cy="5665333"/>
          </a:xfrm>
          <a:prstGeom prst="rect">
            <a:avLst/>
          </a:prstGeom>
        </p:spPr>
      </p:pic>
    </p:spTree>
    <p:extLst>
      <p:ext uri="{BB962C8B-B14F-4D97-AF65-F5344CB8AC3E}">
        <p14:creationId xmlns:p14="http://schemas.microsoft.com/office/powerpoint/2010/main" val="26116988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AC870B0-E81C-48BD-BB4E-11A4C3C84473}"/>
              </a:ext>
            </a:extLst>
          </p:cNvPr>
          <p:cNvPicPr>
            <a:picLocks noChangeAspect="1"/>
          </p:cNvPicPr>
          <p:nvPr/>
        </p:nvPicPr>
        <p:blipFill>
          <a:blip r:embed="rId2"/>
          <a:stretch>
            <a:fillRect/>
          </a:stretch>
        </p:blipFill>
        <p:spPr>
          <a:xfrm>
            <a:off x="2814637" y="100647"/>
            <a:ext cx="8343693" cy="5485766"/>
          </a:xfrm>
          <a:prstGeom prst="rect">
            <a:avLst/>
          </a:prstGeom>
        </p:spPr>
      </p:pic>
    </p:spTree>
    <p:extLst>
      <p:ext uri="{BB962C8B-B14F-4D97-AF65-F5344CB8AC3E}">
        <p14:creationId xmlns:p14="http://schemas.microsoft.com/office/powerpoint/2010/main" val="14781351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A3E8A24-53A7-440E-899B-6391D07E4133}"/>
              </a:ext>
            </a:extLst>
          </p:cNvPr>
          <p:cNvPicPr>
            <a:picLocks noChangeAspect="1"/>
          </p:cNvPicPr>
          <p:nvPr/>
        </p:nvPicPr>
        <p:blipFill>
          <a:blip r:embed="rId2"/>
          <a:stretch>
            <a:fillRect/>
          </a:stretch>
        </p:blipFill>
        <p:spPr>
          <a:xfrm>
            <a:off x="-491" y="1462087"/>
            <a:ext cx="12159154" cy="3944800"/>
          </a:xfrm>
          <a:prstGeom prst="rect">
            <a:avLst/>
          </a:prstGeom>
        </p:spPr>
      </p:pic>
      <p:sp>
        <p:nvSpPr>
          <p:cNvPr id="5" name="TextBox 4">
            <a:extLst>
              <a:ext uri="{FF2B5EF4-FFF2-40B4-BE49-F238E27FC236}">
                <a16:creationId xmlns:a16="http://schemas.microsoft.com/office/drawing/2014/main" id="{E031BF9D-734D-4730-8AC6-E180BCC7F564}"/>
              </a:ext>
            </a:extLst>
          </p:cNvPr>
          <p:cNvSpPr txBox="1"/>
          <p:nvPr/>
        </p:nvSpPr>
        <p:spPr>
          <a:xfrm>
            <a:off x="755374" y="5645426"/>
            <a:ext cx="9791335" cy="276999"/>
          </a:xfrm>
          <a:prstGeom prst="rect">
            <a:avLst/>
          </a:prstGeom>
          <a:noFill/>
        </p:spPr>
        <p:txBody>
          <a:bodyPr wrap="none" rtlCol="0">
            <a:spAutoFit/>
          </a:bodyPr>
          <a:lstStyle/>
          <a:p>
            <a:r>
              <a:rPr lang="en-US" sz="1200" dirty="0"/>
              <a:t>https://www.theguardian.com/global-development/ng-interactive/2015/jan/19/sustainable-development-goals-changing-world-17-steps-interactive</a:t>
            </a:r>
          </a:p>
        </p:txBody>
      </p:sp>
    </p:spTree>
    <p:extLst>
      <p:ext uri="{BB962C8B-B14F-4D97-AF65-F5344CB8AC3E}">
        <p14:creationId xmlns:p14="http://schemas.microsoft.com/office/powerpoint/2010/main" val="22411355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5FF9ED-8A9F-4FD4-BD7D-81D91FF94652}"/>
              </a:ext>
            </a:extLst>
          </p:cNvPr>
          <p:cNvPicPr>
            <a:picLocks noChangeAspect="1"/>
          </p:cNvPicPr>
          <p:nvPr/>
        </p:nvPicPr>
        <p:blipFill>
          <a:blip r:embed="rId2"/>
          <a:stretch>
            <a:fillRect/>
          </a:stretch>
        </p:blipFill>
        <p:spPr>
          <a:xfrm>
            <a:off x="3336965" y="0"/>
            <a:ext cx="4916448" cy="6110287"/>
          </a:xfrm>
          <a:prstGeom prst="rect">
            <a:avLst/>
          </a:prstGeom>
        </p:spPr>
      </p:pic>
    </p:spTree>
    <p:extLst>
      <p:ext uri="{BB962C8B-B14F-4D97-AF65-F5344CB8AC3E}">
        <p14:creationId xmlns:p14="http://schemas.microsoft.com/office/powerpoint/2010/main" val="6250920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664CB81-F696-4EF4-82F9-DA49A491232A}"/>
              </a:ext>
            </a:extLst>
          </p:cNvPr>
          <p:cNvPicPr>
            <a:picLocks noChangeAspect="1"/>
          </p:cNvPicPr>
          <p:nvPr/>
        </p:nvPicPr>
        <p:blipFill>
          <a:blip r:embed="rId2"/>
          <a:stretch>
            <a:fillRect/>
          </a:stretch>
        </p:blipFill>
        <p:spPr>
          <a:xfrm>
            <a:off x="1" y="1"/>
            <a:ext cx="3674368" cy="1078172"/>
          </a:xfrm>
          <a:prstGeom prst="rect">
            <a:avLst/>
          </a:prstGeom>
        </p:spPr>
      </p:pic>
      <p:pic>
        <p:nvPicPr>
          <p:cNvPr id="5" name="Picture 4">
            <a:extLst>
              <a:ext uri="{FF2B5EF4-FFF2-40B4-BE49-F238E27FC236}">
                <a16:creationId xmlns:a16="http://schemas.microsoft.com/office/drawing/2014/main" id="{33949A57-C887-4CCF-882D-6BF23C124751}"/>
              </a:ext>
            </a:extLst>
          </p:cNvPr>
          <p:cNvPicPr>
            <a:picLocks noChangeAspect="1"/>
          </p:cNvPicPr>
          <p:nvPr/>
        </p:nvPicPr>
        <p:blipFill>
          <a:blip r:embed="rId3"/>
          <a:stretch>
            <a:fillRect/>
          </a:stretch>
        </p:blipFill>
        <p:spPr>
          <a:xfrm>
            <a:off x="3674369" y="218361"/>
            <a:ext cx="7546465" cy="2855712"/>
          </a:xfrm>
          <a:prstGeom prst="rect">
            <a:avLst/>
          </a:prstGeom>
        </p:spPr>
      </p:pic>
      <p:pic>
        <p:nvPicPr>
          <p:cNvPr id="6" name="Picture 5">
            <a:extLst>
              <a:ext uri="{FF2B5EF4-FFF2-40B4-BE49-F238E27FC236}">
                <a16:creationId xmlns:a16="http://schemas.microsoft.com/office/drawing/2014/main" id="{54C645F3-05C3-457B-A103-75F7E37BA6ED}"/>
              </a:ext>
            </a:extLst>
          </p:cNvPr>
          <p:cNvPicPr>
            <a:picLocks noChangeAspect="1"/>
          </p:cNvPicPr>
          <p:nvPr/>
        </p:nvPicPr>
        <p:blipFill>
          <a:blip r:embed="rId4"/>
          <a:stretch>
            <a:fillRect/>
          </a:stretch>
        </p:blipFill>
        <p:spPr>
          <a:xfrm>
            <a:off x="635758" y="3005833"/>
            <a:ext cx="6229066" cy="2236307"/>
          </a:xfrm>
          <a:prstGeom prst="rect">
            <a:avLst/>
          </a:prstGeom>
        </p:spPr>
      </p:pic>
      <p:pic>
        <p:nvPicPr>
          <p:cNvPr id="7" name="Picture 6">
            <a:extLst>
              <a:ext uri="{FF2B5EF4-FFF2-40B4-BE49-F238E27FC236}">
                <a16:creationId xmlns:a16="http://schemas.microsoft.com/office/drawing/2014/main" id="{ACA369F0-550C-4FCA-AA4B-5056881E05BB}"/>
              </a:ext>
            </a:extLst>
          </p:cNvPr>
          <p:cNvPicPr>
            <a:picLocks noChangeAspect="1"/>
          </p:cNvPicPr>
          <p:nvPr/>
        </p:nvPicPr>
        <p:blipFill>
          <a:blip r:embed="rId5"/>
          <a:stretch>
            <a:fillRect/>
          </a:stretch>
        </p:blipFill>
        <p:spPr>
          <a:xfrm>
            <a:off x="5175700" y="5086350"/>
            <a:ext cx="6562725" cy="1771650"/>
          </a:xfrm>
          <a:prstGeom prst="rect">
            <a:avLst/>
          </a:prstGeom>
        </p:spPr>
      </p:pic>
      <p:sp>
        <p:nvSpPr>
          <p:cNvPr id="8" name="TextBox 7">
            <a:extLst>
              <a:ext uri="{FF2B5EF4-FFF2-40B4-BE49-F238E27FC236}">
                <a16:creationId xmlns:a16="http://schemas.microsoft.com/office/drawing/2014/main" id="{97BF70D7-2893-46F7-980B-AF8301C47FA5}"/>
              </a:ext>
            </a:extLst>
          </p:cNvPr>
          <p:cNvSpPr txBox="1"/>
          <p:nvPr/>
        </p:nvSpPr>
        <p:spPr>
          <a:xfrm>
            <a:off x="777922" y="5595582"/>
            <a:ext cx="1925527" cy="369332"/>
          </a:xfrm>
          <a:prstGeom prst="rect">
            <a:avLst/>
          </a:prstGeom>
          <a:noFill/>
        </p:spPr>
        <p:txBody>
          <a:bodyPr wrap="none" rtlCol="0">
            <a:spAutoFit/>
          </a:bodyPr>
          <a:lstStyle/>
          <a:p>
            <a:r>
              <a:rPr lang="en-US" dirty="0"/>
              <a:t>NPC 2015, p.63-64</a:t>
            </a:r>
          </a:p>
        </p:txBody>
      </p:sp>
    </p:spTree>
    <p:extLst>
      <p:ext uri="{BB962C8B-B14F-4D97-AF65-F5344CB8AC3E}">
        <p14:creationId xmlns:p14="http://schemas.microsoft.com/office/powerpoint/2010/main" val="39894158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8BECC8F-0FC0-4185-A778-BF71C8E4EF2F}"/>
              </a:ext>
            </a:extLst>
          </p:cNvPr>
          <p:cNvPicPr>
            <a:picLocks noChangeAspect="1"/>
          </p:cNvPicPr>
          <p:nvPr/>
        </p:nvPicPr>
        <p:blipFill>
          <a:blip r:embed="rId2"/>
          <a:stretch>
            <a:fillRect/>
          </a:stretch>
        </p:blipFill>
        <p:spPr>
          <a:xfrm>
            <a:off x="2275" y="382137"/>
            <a:ext cx="9684650" cy="4842325"/>
          </a:xfrm>
          <a:prstGeom prst="rect">
            <a:avLst/>
          </a:prstGeom>
        </p:spPr>
      </p:pic>
      <p:sp>
        <p:nvSpPr>
          <p:cNvPr id="5" name="TextBox 4">
            <a:extLst>
              <a:ext uri="{FF2B5EF4-FFF2-40B4-BE49-F238E27FC236}">
                <a16:creationId xmlns:a16="http://schemas.microsoft.com/office/drawing/2014/main" id="{099F6558-3061-49FE-9D2E-35203CCAAD80}"/>
              </a:ext>
            </a:extLst>
          </p:cNvPr>
          <p:cNvSpPr txBox="1"/>
          <p:nvPr/>
        </p:nvSpPr>
        <p:spPr>
          <a:xfrm>
            <a:off x="9962866" y="4380931"/>
            <a:ext cx="1620957" cy="369332"/>
          </a:xfrm>
          <a:prstGeom prst="rect">
            <a:avLst/>
          </a:prstGeom>
          <a:noFill/>
        </p:spPr>
        <p:txBody>
          <a:bodyPr wrap="none" rtlCol="0">
            <a:spAutoFit/>
          </a:bodyPr>
          <a:lstStyle/>
          <a:p>
            <a:r>
              <a:rPr lang="en-US" dirty="0"/>
              <a:t>NPC 2015, p.69</a:t>
            </a:r>
          </a:p>
        </p:txBody>
      </p:sp>
    </p:spTree>
    <p:extLst>
      <p:ext uri="{BB962C8B-B14F-4D97-AF65-F5344CB8AC3E}">
        <p14:creationId xmlns:p14="http://schemas.microsoft.com/office/powerpoint/2010/main" val="21070950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7EDE2F8-5FA5-45FE-8BCE-AF2F8B1883D6}"/>
              </a:ext>
            </a:extLst>
          </p:cNvPr>
          <p:cNvPicPr>
            <a:picLocks noChangeAspect="1"/>
          </p:cNvPicPr>
          <p:nvPr/>
        </p:nvPicPr>
        <p:blipFill rotWithShape="1">
          <a:blip r:embed="rId2"/>
          <a:srcRect b="23396"/>
          <a:stretch/>
        </p:blipFill>
        <p:spPr>
          <a:xfrm>
            <a:off x="944464" y="62136"/>
            <a:ext cx="9024898" cy="6120300"/>
          </a:xfrm>
          <a:prstGeom prst="rect">
            <a:avLst/>
          </a:prstGeom>
        </p:spPr>
      </p:pic>
      <p:sp>
        <p:nvSpPr>
          <p:cNvPr id="5" name="TextBox 4">
            <a:extLst>
              <a:ext uri="{FF2B5EF4-FFF2-40B4-BE49-F238E27FC236}">
                <a16:creationId xmlns:a16="http://schemas.microsoft.com/office/drawing/2014/main" id="{F44A4D06-7EA2-4337-9411-DAE394448140}"/>
              </a:ext>
            </a:extLst>
          </p:cNvPr>
          <p:cNvSpPr txBox="1"/>
          <p:nvPr/>
        </p:nvSpPr>
        <p:spPr>
          <a:xfrm>
            <a:off x="10167582" y="5008728"/>
            <a:ext cx="1441420" cy="369332"/>
          </a:xfrm>
          <a:prstGeom prst="rect">
            <a:avLst/>
          </a:prstGeom>
          <a:noFill/>
        </p:spPr>
        <p:txBody>
          <a:bodyPr wrap="none" rtlCol="0">
            <a:spAutoFit/>
          </a:bodyPr>
          <a:lstStyle/>
          <a:p>
            <a:r>
              <a:rPr lang="en-US" dirty="0"/>
              <a:t>NPC 2015, 71</a:t>
            </a:r>
          </a:p>
        </p:txBody>
      </p:sp>
      <p:sp>
        <p:nvSpPr>
          <p:cNvPr id="6" name="TextBox 5">
            <a:extLst>
              <a:ext uri="{FF2B5EF4-FFF2-40B4-BE49-F238E27FC236}">
                <a16:creationId xmlns:a16="http://schemas.microsoft.com/office/drawing/2014/main" id="{EAAAE76D-B422-4839-8906-5268A40D994D}"/>
              </a:ext>
            </a:extLst>
          </p:cNvPr>
          <p:cNvSpPr txBox="1"/>
          <p:nvPr/>
        </p:nvSpPr>
        <p:spPr>
          <a:xfrm>
            <a:off x="204716" y="859809"/>
            <a:ext cx="865750" cy="1200329"/>
          </a:xfrm>
          <a:prstGeom prst="rect">
            <a:avLst/>
          </a:prstGeom>
          <a:solidFill>
            <a:schemeClr val="accent2"/>
          </a:solidFill>
        </p:spPr>
        <p:txBody>
          <a:bodyPr wrap="none" rtlCol="0">
            <a:spAutoFit/>
          </a:bodyPr>
          <a:lstStyle/>
          <a:p>
            <a:r>
              <a:rPr lang="en-US" b="1" dirty="0"/>
              <a:t>SDG</a:t>
            </a:r>
          </a:p>
          <a:p>
            <a:r>
              <a:rPr lang="en-US" b="1" dirty="0"/>
              <a:t>Targets</a:t>
            </a:r>
          </a:p>
          <a:p>
            <a:endParaRPr lang="en-US" b="1" dirty="0"/>
          </a:p>
          <a:p>
            <a:r>
              <a:rPr lang="en-US" b="1" dirty="0"/>
              <a:t>NEPAL</a:t>
            </a:r>
          </a:p>
        </p:txBody>
      </p:sp>
    </p:spTree>
    <p:extLst>
      <p:ext uri="{BB962C8B-B14F-4D97-AF65-F5344CB8AC3E}">
        <p14:creationId xmlns:p14="http://schemas.microsoft.com/office/powerpoint/2010/main" val="36654763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BC973A-02B3-4618-9A38-334C41DCDD11}"/>
              </a:ext>
            </a:extLst>
          </p:cNvPr>
          <p:cNvPicPr>
            <a:picLocks noChangeAspect="1"/>
          </p:cNvPicPr>
          <p:nvPr/>
        </p:nvPicPr>
        <p:blipFill>
          <a:blip r:embed="rId2"/>
          <a:stretch>
            <a:fillRect/>
          </a:stretch>
        </p:blipFill>
        <p:spPr>
          <a:xfrm>
            <a:off x="2195512" y="1677537"/>
            <a:ext cx="8022326" cy="1751463"/>
          </a:xfrm>
          <a:prstGeom prst="rect">
            <a:avLst/>
          </a:prstGeom>
        </p:spPr>
      </p:pic>
      <p:pic>
        <p:nvPicPr>
          <p:cNvPr id="6" name="Picture 5">
            <a:extLst>
              <a:ext uri="{FF2B5EF4-FFF2-40B4-BE49-F238E27FC236}">
                <a16:creationId xmlns:a16="http://schemas.microsoft.com/office/drawing/2014/main" id="{5E4DB29C-F8CF-4ED6-B528-A50E522DC3EB}"/>
              </a:ext>
            </a:extLst>
          </p:cNvPr>
          <p:cNvPicPr>
            <a:picLocks noChangeAspect="1"/>
          </p:cNvPicPr>
          <p:nvPr/>
        </p:nvPicPr>
        <p:blipFill>
          <a:blip r:embed="rId3"/>
          <a:stretch>
            <a:fillRect/>
          </a:stretch>
        </p:blipFill>
        <p:spPr>
          <a:xfrm>
            <a:off x="2195511" y="682388"/>
            <a:ext cx="7917479" cy="995149"/>
          </a:xfrm>
          <a:prstGeom prst="rect">
            <a:avLst/>
          </a:prstGeom>
        </p:spPr>
      </p:pic>
      <p:sp>
        <p:nvSpPr>
          <p:cNvPr id="7" name="TextBox 6">
            <a:extLst>
              <a:ext uri="{FF2B5EF4-FFF2-40B4-BE49-F238E27FC236}">
                <a16:creationId xmlns:a16="http://schemas.microsoft.com/office/drawing/2014/main" id="{3A1756BF-BAC5-4D8C-B655-818E2B8C94C3}"/>
              </a:ext>
            </a:extLst>
          </p:cNvPr>
          <p:cNvSpPr txBox="1"/>
          <p:nvPr/>
        </p:nvSpPr>
        <p:spPr>
          <a:xfrm>
            <a:off x="545910" y="887104"/>
            <a:ext cx="1333507" cy="369332"/>
          </a:xfrm>
          <a:prstGeom prst="rect">
            <a:avLst/>
          </a:prstGeom>
          <a:noFill/>
        </p:spPr>
        <p:txBody>
          <a:bodyPr wrap="none" rtlCol="0">
            <a:spAutoFit/>
          </a:bodyPr>
          <a:lstStyle/>
          <a:p>
            <a:r>
              <a:rPr lang="en-US" dirty="0">
                <a:solidFill>
                  <a:srgbClr val="00B0F0"/>
                </a:solidFill>
              </a:rPr>
              <a:t>Continued…</a:t>
            </a:r>
          </a:p>
        </p:txBody>
      </p:sp>
      <p:pic>
        <p:nvPicPr>
          <p:cNvPr id="8" name="Picture 7">
            <a:extLst>
              <a:ext uri="{FF2B5EF4-FFF2-40B4-BE49-F238E27FC236}">
                <a16:creationId xmlns:a16="http://schemas.microsoft.com/office/drawing/2014/main" id="{B09789EE-EAFA-4DE5-9CB0-830B2BBAAE21}"/>
              </a:ext>
            </a:extLst>
          </p:cNvPr>
          <p:cNvPicPr>
            <a:picLocks noChangeAspect="1"/>
          </p:cNvPicPr>
          <p:nvPr/>
        </p:nvPicPr>
        <p:blipFill>
          <a:blip r:embed="rId4"/>
          <a:stretch>
            <a:fillRect/>
          </a:stretch>
        </p:blipFill>
        <p:spPr>
          <a:xfrm>
            <a:off x="2195511" y="3429001"/>
            <a:ext cx="8022327" cy="1639140"/>
          </a:xfrm>
          <a:prstGeom prst="rect">
            <a:avLst/>
          </a:prstGeom>
        </p:spPr>
      </p:pic>
    </p:spTree>
    <p:extLst>
      <p:ext uri="{BB962C8B-B14F-4D97-AF65-F5344CB8AC3E}">
        <p14:creationId xmlns:p14="http://schemas.microsoft.com/office/powerpoint/2010/main" val="2670246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B5239FA-2090-469E-A4E0-0D560DC33B03}"/>
              </a:ext>
            </a:extLst>
          </p:cNvPr>
          <p:cNvSpPr>
            <a:spLocks noGrp="1"/>
          </p:cNvSpPr>
          <p:nvPr>
            <p:ph idx="1"/>
          </p:nvPr>
        </p:nvSpPr>
        <p:spPr>
          <a:solidFill>
            <a:schemeClr val="accent2"/>
          </a:solidFill>
        </p:spPr>
        <p:txBody>
          <a:bodyPr>
            <a:normAutofit/>
          </a:bodyPr>
          <a:lstStyle/>
          <a:p>
            <a:pPr algn="ctr"/>
            <a:r>
              <a:rPr lang="en-US" sz="4000" b="1" dirty="0"/>
              <a:t>GRADUATION TO DEVELOPING COUNTRY FROM LEAST DEVELOPING COUNTRY</a:t>
            </a:r>
          </a:p>
        </p:txBody>
      </p:sp>
    </p:spTree>
    <p:extLst>
      <p:ext uri="{BB962C8B-B14F-4D97-AF65-F5344CB8AC3E}">
        <p14:creationId xmlns:p14="http://schemas.microsoft.com/office/powerpoint/2010/main" val="2980280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outline</a:t>
            </a:r>
          </a:p>
        </p:txBody>
      </p:sp>
      <p:sp>
        <p:nvSpPr>
          <p:cNvPr id="3" name="Content Placeholder 2"/>
          <p:cNvSpPr>
            <a:spLocks noGrp="1"/>
          </p:cNvSpPr>
          <p:nvPr>
            <p:ph idx="1"/>
          </p:nvPr>
        </p:nvSpPr>
        <p:spPr/>
        <p:txBody>
          <a:bodyPr>
            <a:noAutofit/>
          </a:bodyPr>
          <a:lstStyle/>
          <a:p>
            <a:pPr marL="342900" indent="-342900">
              <a:buFont typeface="Arial" panose="020B0604020202020204" pitchFamily="34" charset="0"/>
              <a:buChar char="•"/>
            </a:pPr>
            <a:r>
              <a:rPr lang="en-US" sz="3600" dirty="0"/>
              <a:t>Perspectives on development</a:t>
            </a:r>
          </a:p>
          <a:p>
            <a:pPr marL="342900" indent="-342900">
              <a:buFont typeface="Arial" panose="020B0604020202020204" pitchFamily="34" charset="0"/>
              <a:buChar char="•"/>
            </a:pPr>
            <a:r>
              <a:rPr lang="en-US" sz="3600" dirty="0">
                <a:solidFill>
                  <a:srgbClr val="FF0000"/>
                </a:solidFill>
              </a:rPr>
              <a:t>SDG &amp; graduation</a:t>
            </a:r>
          </a:p>
          <a:p>
            <a:pPr marL="342900" indent="-342900">
              <a:buFont typeface="Arial" panose="020B0604020202020204" pitchFamily="34" charset="0"/>
              <a:buChar char="•"/>
            </a:pPr>
            <a:r>
              <a:rPr lang="en-US" sz="3600" dirty="0"/>
              <a:t>Policy process and Actors</a:t>
            </a:r>
          </a:p>
          <a:p>
            <a:pPr marL="342900" indent="-342900">
              <a:buFont typeface="Arial" panose="020B0604020202020204" pitchFamily="34" charset="0"/>
              <a:buChar char="•"/>
            </a:pPr>
            <a:r>
              <a:rPr lang="en-US" sz="3600" dirty="0"/>
              <a:t>Issues and challenges </a:t>
            </a:r>
          </a:p>
          <a:p>
            <a:pPr marL="342900" indent="-342900">
              <a:buFont typeface="Arial" panose="020B0604020202020204" pitchFamily="34" charset="0"/>
              <a:buChar char="•"/>
            </a:pPr>
            <a:r>
              <a:rPr lang="en-US" sz="3600" dirty="0"/>
              <a:t>Case study problem: Hydropower &amp; social/environmental safeguards</a:t>
            </a:r>
          </a:p>
          <a:p>
            <a:pPr marL="0" indent="0">
              <a:buNone/>
            </a:pPr>
            <a:endParaRPr lang="en-US" sz="3600" dirty="0"/>
          </a:p>
        </p:txBody>
      </p:sp>
    </p:spTree>
    <p:extLst>
      <p:ext uri="{BB962C8B-B14F-4D97-AF65-F5344CB8AC3E}">
        <p14:creationId xmlns:p14="http://schemas.microsoft.com/office/powerpoint/2010/main" val="12713932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9C3FE16-DABE-4F73-A1DC-282137FBDC14}"/>
              </a:ext>
            </a:extLst>
          </p:cNvPr>
          <p:cNvPicPr>
            <a:picLocks noChangeAspect="1"/>
          </p:cNvPicPr>
          <p:nvPr/>
        </p:nvPicPr>
        <p:blipFill>
          <a:blip r:embed="rId2"/>
          <a:stretch>
            <a:fillRect/>
          </a:stretch>
        </p:blipFill>
        <p:spPr>
          <a:xfrm>
            <a:off x="940904" y="236112"/>
            <a:ext cx="9074344" cy="4959776"/>
          </a:xfrm>
          <a:prstGeom prst="rect">
            <a:avLst/>
          </a:prstGeom>
        </p:spPr>
      </p:pic>
      <p:sp>
        <p:nvSpPr>
          <p:cNvPr id="5" name="TextBox 4">
            <a:extLst>
              <a:ext uri="{FF2B5EF4-FFF2-40B4-BE49-F238E27FC236}">
                <a16:creationId xmlns:a16="http://schemas.microsoft.com/office/drawing/2014/main" id="{EA2D9C42-2B7D-4EDD-9292-CD0BBADB83E4}"/>
              </a:ext>
            </a:extLst>
          </p:cNvPr>
          <p:cNvSpPr txBox="1"/>
          <p:nvPr/>
        </p:nvSpPr>
        <p:spPr>
          <a:xfrm>
            <a:off x="2046576" y="5592417"/>
            <a:ext cx="9074344" cy="276999"/>
          </a:xfrm>
          <a:prstGeom prst="rect">
            <a:avLst/>
          </a:prstGeom>
          <a:noFill/>
        </p:spPr>
        <p:txBody>
          <a:bodyPr wrap="none" rtlCol="0">
            <a:spAutoFit/>
          </a:bodyPr>
          <a:lstStyle/>
          <a:p>
            <a:r>
              <a:rPr lang="en-US" sz="1200" dirty="0"/>
              <a:t>http://www.np.undp.org/content/nepal/en/home/operations/projects/poverty_reduction/snpc/nepal-braces-for-graduation-from-an-ldc.html</a:t>
            </a:r>
          </a:p>
        </p:txBody>
      </p:sp>
    </p:spTree>
    <p:extLst>
      <p:ext uri="{BB962C8B-B14F-4D97-AF65-F5344CB8AC3E}">
        <p14:creationId xmlns:p14="http://schemas.microsoft.com/office/powerpoint/2010/main" val="30454032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2A44417-F48C-47A9-AE84-9BC6A41BB9A4}"/>
              </a:ext>
            </a:extLst>
          </p:cNvPr>
          <p:cNvSpPr>
            <a:spLocks noGrp="1"/>
          </p:cNvSpPr>
          <p:nvPr>
            <p:ph idx="1"/>
          </p:nvPr>
        </p:nvSpPr>
        <p:spPr>
          <a:xfrm>
            <a:off x="1676400" y="228600"/>
            <a:ext cx="8839200" cy="6400800"/>
          </a:xfrm>
        </p:spPr>
        <p:txBody>
          <a:bodyPr rtlCol="0">
            <a:normAutofit/>
          </a:bodyPr>
          <a:lstStyle/>
          <a:p>
            <a:pPr>
              <a:spcAft>
                <a:spcPts val="0"/>
              </a:spcAft>
              <a:buNone/>
              <a:defRPr/>
            </a:pPr>
            <a:r>
              <a:rPr lang="en-US" sz="2800" b="1" i="1" dirty="0"/>
              <a:t>The Developed and Least Developed debate</a:t>
            </a:r>
          </a:p>
          <a:p>
            <a:pPr lvl="1" algn="just">
              <a:spcAft>
                <a:spcPts val="0"/>
              </a:spcAft>
              <a:defRPr/>
            </a:pPr>
            <a:r>
              <a:rPr lang="en-US" sz="2400" dirty="0"/>
              <a:t>The term ‘underdeveloped’ was first used by US President Truman (1945-53) in his in January 20, 1949. </a:t>
            </a:r>
          </a:p>
          <a:p>
            <a:pPr lvl="1" algn="just">
              <a:spcAft>
                <a:spcPts val="0"/>
              </a:spcAft>
              <a:defRPr/>
            </a:pPr>
            <a:r>
              <a:rPr lang="en-US" sz="2400" dirty="0"/>
              <a:t>Officially, the Least Developed Countries (LDC) or developing countries category dates back to 1964, at the first session of the UN Conference on Trade and Development (UNCTAD I), in Geneva. </a:t>
            </a:r>
          </a:p>
          <a:p>
            <a:pPr lvl="1" algn="just">
              <a:spcAft>
                <a:spcPts val="0"/>
              </a:spcAft>
              <a:defRPr/>
            </a:pPr>
            <a:r>
              <a:rPr lang="en-US" sz="2400" dirty="0"/>
              <a:t>It was presented as an alternative to the idea of a single system of trade preferences for all developing countries. UNCTAD member States agreed to pay “special attention” to LDCs. </a:t>
            </a:r>
          </a:p>
          <a:p>
            <a:pPr lvl="1" algn="just">
              <a:spcAft>
                <a:spcPts val="0"/>
              </a:spcAft>
              <a:defRPr/>
            </a:pPr>
            <a:r>
              <a:rPr lang="en-US" sz="2400" dirty="0"/>
              <a:t>Second Session of the UNCTAD, in India 1969, emphasized on conceptualization  and identification of the LDCs.</a:t>
            </a:r>
          </a:p>
          <a:p>
            <a:pPr lvl="1" algn="just">
              <a:spcAft>
                <a:spcPts val="0"/>
              </a:spcAft>
              <a:defRPr/>
            </a:pPr>
            <a:r>
              <a:rPr lang="en-US" sz="2400" dirty="0"/>
              <a:t>United Nations General Assembly (UNGA) assigned the Committee for Development Planning of the ECOSOC to carry out a comprehensive examination of the special problems of the LDCs and to recommend special measures for </a:t>
            </a:r>
            <a:r>
              <a:rPr lang="en-US" sz="2400" dirty="0" err="1"/>
              <a:t>redressal</a:t>
            </a:r>
            <a:r>
              <a:rPr lang="en-US" sz="2400" dirty="0"/>
              <a:t>.</a:t>
            </a:r>
          </a:p>
        </p:txBody>
      </p:sp>
    </p:spTree>
    <p:extLst>
      <p:ext uri="{BB962C8B-B14F-4D97-AF65-F5344CB8AC3E}">
        <p14:creationId xmlns:p14="http://schemas.microsoft.com/office/powerpoint/2010/main" val="28299557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D69F6F-64E7-49FE-825D-721B84D650B5}"/>
              </a:ext>
            </a:extLst>
          </p:cNvPr>
          <p:cNvSpPr>
            <a:spLocks noGrp="1"/>
          </p:cNvSpPr>
          <p:nvPr>
            <p:ph idx="1"/>
          </p:nvPr>
        </p:nvSpPr>
        <p:spPr>
          <a:xfrm>
            <a:off x="874643" y="1166191"/>
            <a:ext cx="10336696" cy="5463209"/>
          </a:xfrm>
        </p:spPr>
        <p:txBody>
          <a:bodyPr rtlCol="0">
            <a:noAutofit/>
          </a:bodyPr>
          <a:lstStyle/>
          <a:p>
            <a:pPr lvl="1" algn="just">
              <a:spcAft>
                <a:spcPts val="0"/>
              </a:spcAft>
              <a:defRPr/>
            </a:pPr>
            <a:r>
              <a:rPr lang="en-US" sz="2400" dirty="0"/>
              <a:t>The Committee on Development Planning (CDP) developed a criteria which identified the LDC category of the states: </a:t>
            </a:r>
          </a:p>
          <a:p>
            <a:pPr lvl="2" algn="just">
              <a:spcAft>
                <a:spcPts val="0"/>
              </a:spcAft>
              <a:defRPr/>
            </a:pPr>
            <a:r>
              <a:rPr lang="en-US" sz="2000" i="1" dirty="0"/>
              <a:t>low per capita GDP</a:t>
            </a:r>
            <a:r>
              <a:rPr lang="en-US" sz="2000" dirty="0"/>
              <a:t> and </a:t>
            </a:r>
          </a:p>
          <a:p>
            <a:pPr lvl="2" algn="just">
              <a:spcAft>
                <a:spcPts val="0"/>
              </a:spcAft>
              <a:defRPr/>
            </a:pPr>
            <a:r>
              <a:rPr lang="en-US" sz="2000" dirty="0"/>
              <a:t>the  presence of </a:t>
            </a:r>
            <a:r>
              <a:rPr lang="en-US" sz="2000" i="1" dirty="0"/>
              <a:t>structural impediments to growth</a:t>
            </a:r>
            <a:r>
              <a:rPr lang="en-US" sz="2000" dirty="0"/>
              <a:t> (low share of secondary sector in GDP and low literacy rate). </a:t>
            </a:r>
          </a:p>
          <a:p>
            <a:pPr lvl="1" algn="just">
              <a:spcAft>
                <a:spcPts val="0"/>
              </a:spcAft>
              <a:defRPr/>
            </a:pPr>
            <a:endParaRPr lang="en-US" sz="2400" dirty="0"/>
          </a:p>
          <a:p>
            <a:pPr lvl="1" algn="just">
              <a:spcAft>
                <a:spcPts val="0"/>
              </a:spcAft>
              <a:defRPr/>
            </a:pPr>
            <a:r>
              <a:rPr lang="en-US" sz="2400" dirty="0"/>
              <a:t>Based on the criteria almost 25 countries were identified as LDCs in 1971, which was approved by ECOSOC and UNGA in the same year.</a:t>
            </a:r>
          </a:p>
          <a:p>
            <a:pPr lvl="1" algn="just">
              <a:spcAft>
                <a:spcPts val="0"/>
              </a:spcAft>
              <a:defRPr/>
            </a:pPr>
            <a:endParaRPr lang="en-US" sz="2400" dirty="0"/>
          </a:p>
          <a:p>
            <a:pPr lvl="1" algn="just">
              <a:spcAft>
                <a:spcPts val="0"/>
              </a:spcAft>
              <a:defRPr/>
            </a:pPr>
            <a:r>
              <a:rPr lang="en-US" sz="2400" dirty="0"/>
              <a:t>The First UN Conference on LDCs held in Paris in 1981 adopted a comprehensive substantial </a:t>
            </a:r>
            <a:r>
              <a:rPr lang="en-US" sz="2400" i="1" dirty="0"/>
              <a:t>new program of action for the 1980s </a:t>
            </a:r>
            <a:r>
              <a:rPr lang="en-US" sz="2400" dirty="0"/>
              <a:t>for the LDCs in order to uplift their condition.</a:t>
            </a:r>
          </a:p>
          <a:p>
            <a:pPr lvl="1" algn="just">
              <a:spcAft>
                <a:spcPts val="0"/>
              </a:spcAft>
              <a:defRPr/>
            </a:pPr>
            <a:endParaRPr lang="en-US" sz="2400" dirty="0"/>
          </a:p>
          <a:p>
            <a:pPr lvl="1" algn="just">
              <a:spcAft>
                <a:spcPts val="0"/>
              </a:spcAft>
              <a:defRPr/>
            </a:pPr>
            <a:r>
              <a:rPr lang="en-US" sz="2400" dirty="0"/>
              <a:t>The Second UN Conference on LDCs held in Paris in 1990 adopted another </a:t>
            </a:r>
            <a:r>
              <a:rPr lang="en-US" sz="2400" i="1" dirty="0"/>
              <a:t>program of action for the 1990s</a:t>
            </a:r>
            <a:r>
              <a:rPr lang="en-US" sz="2400" dirty="0"/>
              <a:t> where only Botswana could graduate.</a:t>
            </a:r>
          </a:p>
        </p:txBody>
      </p:sp>
    </p:spTree>
    <p:extLst>
      <p:ext uri="{BB962C8B-B14F-4D97-AF65-F5344CB8AC3E}">
        <p14:creationId xmlns:p14="http://schemas.microsoft.com/office/powerpoint/2010/main" val="38133205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53C956-B0C1-4EF2-B11A-9C972A28D436}"/>
              </a:ext>
            </a:extLst>
          </p:cNvPr>
          <p:cNvSpPr>
            <a:spLocks noGrp="1"/>
          </p:cNvSpPr>
          <p:nvPr>
            <p:ph idx="1"/>
          </p:nvPr>
        </p:nvSpPr>
        <p:spPr>
          <a:xfrm>
            <a:off x="636104" y="1722782"/>
            <a:ext cx="9727096" cy="4906617"/>
          </a:xfrm>
        </p:spPr>
        <p:txBody>
          <a:bodyPr rtlCol="0">
            <a:normAutofit/>
          </a:bodyPr>
          <a:lstStyle/>
          <a:p>
            <a:pPr lvl="1" algn="just">
              <a:spcAft>
                <a:spcPts val="0"/>
              </a:spcAft>
              <a:defRPr/>
            </a:pPr>
            <a:r>
              <a:rPr lang="en-US" dirty="0"/>
              <a:t>The UN Conference on LDCs held in Brussels in 2001 adopted another 10-year's </a:t>
            </a:r>
            <a:r>
              <a:rPr lang="en-US" i="1" dirty="0"/>
              <a:t>program of action</a:t>
            </a:r>
            <a:r>
              <a:rPr lang="en-US" dirty="0"/>
              <a:t> based on the </a:t>
            </a:r>
            <a:r>
              <a:rPr lang="en-US" dirty="0" err="1"/>
              <a:t>Millenium</a:t>
            </a:r>
            <a:r>
              <a:rPr lang="en-US" dirty="0"/>
              <a:t> Declaration 2000. </a:t>
            </a:r>
          </a:p>
          <a:p>
            <a:pPr lvl="1" algn="just">
              <a:spcAft>
                <a:spcPts val="0"/>
              </a:spcAft>
              <a:defRPr/>
            </a:pPr>
            <a:r>
              <a:rPr lang="en-US" dirty="0"/>
              <a:t>It also established the UN Office of the High Representative for the Least Developed Countries (LDC), Land Locked Developing Countries (LLDC) and Small Island Developing States (SIDS) headed by Under Secretary General in order to make a continuous follow-up ensuring implementation, monitoring and review of the </a:t>
            </a:r>
            <a:r>
              <a:rPr lang="en-US" i="1" dirty="0"/>
              <a:t>Brussels Program of Action for the LDCs</a:t>
            </a:r>
            <a:r>
              <a:rPr lang="en-US" dirty="0"/>
              <a:t> for the decade. However, only Cape Verde (2007) could graduate.</a:t>
            </a:r>
          </a:p>
          <a:p>
            <a:pPr lvl="1" algn="just">
              <a:spcAft>
                <a:spcPts val="0"/>
              </a:spcAft>
              <a:defRPr/>
            </a:pPr>
            <a:r>
              <a:rPr lang="en-US" dirty="0"/>
              <a:t>The UN Conference on LDCs held in Istanbul in May 2011 aimed at overcoming the structural challenges faced by the LDCs in order to eradicate poverty, achieve internationally agreed development goals and enable the LDC graduation." </a:t>
            </a:r>
          </a:p>
          <a:p>
            <a:pPr lvl="1" algn="just">
              <a:spcAft>
                <a:spcPts val="0"/>
              </a:spcAft>
              <a:defRPr/>
            </a:pPr>
            <a:r>
              <a:rPr lang="en-US" sz="3400" dirty="0"/>
              <a:t> </a:t>
            </a:r>
            <a:r>
              <a:rPr lang="en-US" dirty="0"/>
              <a:t>It targeted to graduate half of the LDCs by 2020 and all by 2032. The Istanbul Program of Action (IPOA) was endorsed by UNGA in June 17, 2011 (Resolution 65/171).</a:t>
            </a:r>
          </a:p>
        </p:txBody>
      </p:sp>
    </p:spTree>
    <p:extLst>
      <p:ext uri="{BB962C8B-B14F-4D97-AF65-F5344CB8AC3E}">
        <p14:creationId xmlns:p14="http://schemas.microsoft.com/office/powerpoint/2010/main" val="14632710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3D911-A950-423C-8EDC-8E451AADFCF1}"/>
              </a:ext>
            </a:extLst>
          </p:cNvPr>
          <p:cNvSpPr>
            <a:spLocks noGrp="1"/>
          </p:cNvSpPr>
          <p:nvPr>
            <p:ph type="title"/>
          </p:nvPr>
        </p:nvSpPr>
        <p:spPr>
          <a:solidFill>
            <a:schemeClr val="accent2"/>
          </a:solidFill>
        </p:spPr>
        <p:txBody>
          <a:bodyPr/>
          <a:lstStyle/>
          <a:p>
            <a:r>
              <a:rPr lang="en-US" b="1" dirty="0"/>
              <a:t>Istanbul </a:t>
            </a:r>
            <a:r>
              <a:rPr lang="en-US" b="1" dirty="0" err="1"/>
              <a:t>Programme</a:t>
            </a:r>
            <a:r>
              <a:rPr lang="en-US" b="1" dirty="0"/>
              <a:t> of Action</a:t>
            </a:r>
          </a:p>
        </p:txBody>
      </p:sp>
      <p:pic>
        <p:nvPicPr>
          <p:cNvPr id="4" name="Picture 3">
            <a:extLst>
              <a:ext uri="{FF2B5EF4-FFF2-40B4-BE49-F238E27FC236}">
                <a16:creationId xmlns:a16="http://schemas.microsoft.com/office/drawing/2014/main" id="{1B976EB0-4C9D-4169-ADEF-C2A8CF598F5D}"/>
              </a:ext>
            </a:extLst>
          </p:cNvPr>
          <p:cNvPicPr>
            <a:picLocks noChangeAspect="1"/>
          </p:cNvPicPr>
          <p:nvPr/>
        </p:nvPicPr>
        <p:blipFill>
          <a:blip r:embed="rId2"/>
          <a:stretch>
            <a:fillRect/>
          </a:stretch>
        </p:blipFill>
        <p:spPr>
          <a:xfrm>
            <a:off x="227412" y="2138362"/>
            <a:ext cx="10621563" cy="2884212"/>
          </a:xfrm>
          <a:prstGeom prst="rect">
            <a:avLst/>
          </a:prstGeom>
        </p:spPr>
      </p:pic>
    </p:spTree>
    <p:extLst>
      <p:ext uri="{BB962C8B-B14F-4D97-AF65-F5344CB8AC3E}">
        <p14:creationId xmlns:p14="http://schemas.microsoft.com/office/powerpoint/2010/main" val="19212849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D3EA900-4CDD-4628-985D-0AB24BCF13D2}"/>
              </a:ext>
            </a:extLst>
          </p:cNvPr>
          <p:cNvPicPr>
            <a:picLocks noChangeAspect="1"/>
          </p:cNvPicPr>
          <p:nvPr/>
        </p:nvPicPr>
        <p:blipFill>
          <a:blip r:embed="rId2"/>
          <a:stretch>
            <a:fillRect/>
          </a:stretch>
        </p:blipFill>
        <p:spPr>
          <a:xfrm>
            <a:off x="2667000" y="3114675"/>
            <a:ext cx="6858000" cy="628650"/>
          </a:xfrm>
          <a:prstGeom prst="rect">
            <a:avLst/>
          </a:prstGeom>
        </p:spPr>
      </p:pic>
      <p:pic>
        <p:nvPicPr>
          <p:cNvPr id="6" name="Picture 5">
            <a:extLst>
              <a:ext uri="{FF2B5EF4-FFF2-40B4-BE49-F238E27FC236}">
                <a16:creationId xmlns:a16="http://schemas.microsoft.com/office/drawing/2014/main" id="{64603901-A0DC-4249-A61A-914E5534CAA5}"/>
              </a:ext>
            </a:extLst>
          </p:cNvPr>
          <p:cNvPicPr>
            <a:picLocks noChangeAspect="1"/>
          </p:cNvPicPr>
          <p:nvPr/>
        </p:nvPicPr>
        <p:blipFill>
          <a:blip r:embed="rId2"/>
          <a:stretch>
            <a:fillRect/>
          </a:stretch>
        </p:blipFill>
        <p:spPr>
          <a:xfrm>
            <a:off x="2667000" y="888311"/>
            <a:ext cx="6858000" cy="628650"/>
          </a:xfrm>
          <a:prstGeom prst="rect">
            <a:avLst/>
          </a:prstGeom>
        </p:spPr>
      </p:pic>
      <p:pic>
        <p:nvPicPr>
          <p:cNvPr id="4" name="Picture 3">
            <a:extLst>
              <a:ext uri="{FF2B5EF4-FFF2-40B4-BE49-F238E27FC236}">
                <a16:creationId xmlns:a16="http://schemas.microsoft.com/office/drawing/2014/main" id="{8082C44B-D23A-45EB-95BD-47D4D7544463}"/>
              </a:ext>
            </a:extLst>
          </p:cNvPr>
          <p:cNvPicPr>
            <a:picLocks noChangeAspect="1"/>
          </p:cNvPicPr>
          <p:nvPr/>
        </p:nvPicPr>
        <p:blipFill>
          <a:blip r:embed="rId3"/>
          <a:stretch>
            <a:fillRect/>
          </a:stretch>
        </p:blipFill>
        <p:spPr>
          <a:xfrm>
            <a:off x="951188" y="1604962"/>
            <a:ext cx="8988149" cy="4265751"/>
          </a:xfrm>
          <a:prstGeom prst="rect">
            <a:avLst/>
          </a:prstGeom>
        </p:spPr>
      </p:pic>
    </p:spTree>
    <p:extLst>
      <p:ext uri="{BB962C8B-B14F-4D97-AF65-F5344CB8AC3E}">
        <p14:creationId xmlns:p14="http://schemas.microsoft.com/office/powerpoint/2010/main" val="9561723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EF50BE-22E1-4ED4-98DE-C549054031EA}"/>
              </a:ext>
            </a:extLst>
          </p:cNvPr>
          <p:cNvSpPr>
            <a:spLocks noGrp="1"/>
          </p:cNvSpPr>
          <p:nvPr>
            <p:ph idx="1"/>
          </p:nvPr>
        </p:nvSpPr>
        <p:spPr>
          <a:xfrm>
            <a:off x="477078" y="357810"/>
            <a:ext cx="9886122" cy="6271590"/>
          </a:xfrm>
        </p:spPr>
        <p:txBody>
          <a:bodyPr rtlCol="0">
            <a:normAutofit fontScale="92500" lnSpcReduction="10000"/>
          </a:bodyPr>
          <a:lstStyle/>
          <a:p>
            <a:pPr>
              <a:spcAft>
                <a:spcPts val="0"/>
              </a:spcAft>
              <a:buNone/>
              <a:defRPr/>
            </a:pPr>
            <a:r>
              <a:rPr lang="en-US" sz="4200" b="1" i="1" dirty="0"/>
              <a:t>The Graduation Criteria</a:t>
            </a:r>
          </a:p>
          <a:p>
            <a:pPr>
              <a:spcAft>
                <a:spcPts val="0"/>
              </a:spcAft>
              <a:buNone/>
              <a:defRPr/>
            </a:pPr>
            <a:endParaRPr lang="en-US" sz="1200" b="1" i="1" dirty="0"/>
          </a:p>
          <a:p>
            <a:pPr algn="just">
              <a:spcAft>
                <a:spcPts val="0"/>
              </a:spcAft>
              <a:defRPr/>
            </a:pPr>
            <a:r>
              <a:rPr lang="en-US" sz="3000" dirty="0"/>
              <a:t>The list of LDCs is reviewed every three years by the ECOSOC. </a:t>
            </a:r>
          </a:p>
          <a:p>
            <a:pPr>
              <a:spcAft>
                <a:spcPts val="0"/>
              </a:spcAft>
              <a:defRPr/>
            </a:pPr>
            <a:r>
              <a:rPr lang="en-US" sz="3000" dirty="0">
                <a:ea typeface="ＭＳ Ｐゴシック" pitchFamily="34" charset="-128"/>
              </a:rPr>
              <a:t>Two criteria must be met to graduate from LDC status:</a:t>
            </a:r>
          </a:p>
          <a:p>
            <a:pPr lvl="1" algn="just">
              <a:spcAft>
                <a:spcPts val="0"/>
              </a:spcAft>
              <a:defRPr/>
            </a:pPr>
            <a:r>
              <a:rPr lang="en-US" sz="3000" b="1" dirty="0">
                <a:ea typeface="ＭＳ Ｐゴシック" pitchFamily="34" charset="-128"/>
              </a:rPr>
              <a:t>Gross National Income (GNI): </a:t>
            </a:r>
            <a:r>
              <a:rPr lang="en-US" sz="3000" dirty="0">
                <a:ea typeface="ＭＳ Ｐゴシック" pitchFamily="34" charset="-128"/>
              </a:rPr>
              <a:t>A country must meet the minimum GNI threshold set. The threshold set on March 2012 level was US$1,190.</a:t>
            </a:r>
          </a:p>
          <a:p>
            <a:pPr lvl="1" algn="just">
              <a:spcAft>
                <a:spcPts val="0"/>
              </a:spcAft>
              <a:defRPr/>
            </a:pPr>
            <a:r>
              <a:rPr lang="en-US" sz="3000" b="1" dirty="0">
                <a:ea typeface="ＭＳ Ｐゴシック" pitchFamily="34" charset="-128"/>
              </a:rPr>
              <a:t>Human Assets Index </a:t>
            </a:r>
            <a:r>
              <a:rPr lang="en-US" sz="3000" dirty="0">
                <a:ea typeface="ＭＳ Ｐゴシック" pitchFamily="34" charset="-128"/>
              </a:rPr>
              <a:t>focuses on social indicators such as nutrition, child mortality, secondary school enrolment and adult literacy. Countries eligible for graduation must be at least 20% above the threshold set. </a:t>
            </a:r>
          </a:p>
          <a:p>
            <a:pPr lvl="1" algn="just">
              <a:spcAft>
                <a:spcPts val="0"/>
              </a:spcAft>
              <a:defRPr/>
            </a:pPr>
            <a:r>
              <a:rPr lang="en-US" sz="3000" b="1" dirty="0">
                <a:ea typeface="ＭＳ Ｐゴシック" pitchFamily="34" charset="-128"/>
              </a:rPr>
              <a:t>The Economic Vulnerability Index</a:t>
            </a:r>
            <a:r>
              <a:rPr lang="en-US" sz="3000" dirty="0">
                <a:ea typeface="ＭＳ Ｐゴシック" pitchFamily="34" charset="-128"/>
              </a:rPr>
              <a:t> includes indicators related to the economic structure of a country and its ability to cope with potential</a:t>
            </a:r>
            <a:r>
              <a:rPr lang="ja-JP" altLang="en-US" sz="3000" dirty="0"/>
              <a:t>‘</a:t>
            </a:r>
            <a:r>
              <a:rPr lang="en-US" altLang="ja-JP" sz="3000" dirty="0"/>
              <a:t>economic shocks', such as natural disasters.</a:t>
            </a:r>
          </a:p>
          <a:p>
            <a:pPr algn="just">
              <a:spcAft>
                <a:spcPts val="0"/>
              </a:spcAft>
              <a:defRPr/>
            </a:pPr>
            <a:r>
              <a:rPr lang="en-US" sz="3000" dirty="0">
                <a:ea typeface="ＭＳ Ｐゴシック" pitchFamily="34" charset="-128"/>
              </a:rPr>
              <a:t>If a country meets the criteria in two successive reviews then it is eligible for graduation. </a:t>
            </a:r>
          </a:p>
          <a:p>
            <a:pPr>
              <a:spcAft>
                <a:spcPts val="0"/>
              </a:spcAft>
              <a:buNone/>
              <a:defRPr/>
            </a:pPr>
            <a:endParaRPr lang="en-US" dirty="0"/>
          </a:p>
        </p:txBody>
      </p:sp>
    </p:spTree>
    <p:extLst>
      <p:ext uri="{BB962C8B-B14F-4D97-AF65-F5344CB8AC3E}">
        <p14:creationId xmlns:p14="http://schemas.microsoft.com/office/powerpoint/2010/main" val="26363646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47798" cy="3013188"/>
          </a:xfrm>
          <a:solidFill>
            <a:schemeClr val="accent2"/>
          </a:solidFill>
        </p:spPr>
        <p:txBody>
          <a:bodyPr/>
          <a:lstStyle/>
          <a:p>
            <a:r>
              <a:rPr lang="en-US" b="1" dirty="0"/>
              <a:t>Understanding Public Policy</a:t>
            </a:r>
          </a:p>
        </p:txBody>
      </p:sp>
    </p:spTree>
    <p:extLst>
      <p:ext uri="{BB962C8B-B14F-4D97-AF65-F5344CB8AC3E}">
        <p14:creationId xmlns:p14="http://schemas.microsoft.com/office/powerpoint/2010/main" val="30143747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9C9A7-1880-416F-9775-63E5FF25A196}"/>
              </a:ext>
            </a:extLst>
          </p:cNvPr>
          <p:cNvSpPr>
            <a:spLocks noGrp="1"/>
          </p:cNvSpPr>
          <p:nvPr>
            <p:ph type="title"/>
          </p:nvPr>
        </p:nvSpPr>
        <p:spPr/>
        <p:txBody>
          <a:bodyPr/>
          <a:lstStyle/>
          <a:p>
            <a:r>
              <a:rPr lang="en-US" dirty="0"/>
              <a:t>Policy</a:t>
            </a:r>
          </a:p>
        </p:txBody>
      </p:sp>
      <p:sp>
        <p:nvSpPr>
          <p:cNvPr id="3" name="Content Placeholder 2">
            <a:extLst>
              <a:ext uri="{FF2B5EF4-FFF2-40B4-BE49-F238E27FC236}">
                <a16:creationId xmlns:a16="http://schemas.microsoft.com/office/drawing/2014/main" id="{E4B78F6A-4E05-4534-BA4B-C6748FB46BA9}"/>
              </a:ext>
            </a:extLst>
          </p:cNvPr>
          <p:cNvSpPr>
            <a:spLocks noGrp="1"/>
          </p:cNvSpPr>
          <p:nvPr>
            <p:ph idx="1"/>
          </p:nvPr>
        </p:nvSpPr>
        <p:spPr/>
        <p:txBody>
          <a:bodyPr>
            <a:normAutofit/>
          </a:bodyPr>
          <a:lstStyle/>
          <a:p>
            <a:pPr lvl="1"/>
            <a:r>
              <a:rPr lang="en-US" sz="2400" dirty="0"/>
              <a:t>Etymological: </a:t>
            </a:r>
            <a:r>
              <a:rPr lang="en-US" sz="2400" dirty="0" err="1"/>
              <a:t>Niti</a:t>
            </a:r>
            <a:r>
              <a:rPr lang="en-US" sz="2400" dirty="0"/>
              <a:t>, positive and normative dimensions</a:t>
            </a:r>
          </a:p>
          <a:p>
            <a:pPr lvl="1"/>
            <a:r>
              <a:rPr lang="en-US" sz="2400" dirty="0"/>
              <a:t>Early thoughts – </a:t>
            </a:r>
            <a:r>
              <a:rPr lang="en-US" sz="2400" dirty="0" err="1"/>
              <a:t>Kautilya</a:t>
            </a:r>
            <a:endParaRPr lang="en-US" sz="2400" dirty="0"/>
          </a:p>
          <a:p>
            <a:pPr lvl="1"/>
            <a:r>
              <a:rPr lang="en-US" sz="2400" dirty="0"/>
              <a:t>Early modernity: </a:t>
            </a:r>
            <a:r>
              <a:rPr lang="en-US" sz="2400" dirty="0" err="1"/>
              <a:t>Machiaveli</a:t>
            </a:r>
            <a:r>
              <a:rPr lang="en-US" sz="2400" dirty="0"/>
              <a:t> (The Prince)</a:t>
            </a:r>
          </a:p>
          <a:p>
            <a:pPr lvl="1"/>
            <a:endParaRPr lang="en-US" sz="2400" dirty="0"/>
          </a:p>
          <a:p>
            <a:pPr lvl="1"/>
            <a:r>
              <a:rPr lang="en-US" sz="2400" dirty="0"/>
              <a:t>Normally, how the kings should be behaving</a:t>
            </a:r>
          </a:p>
          <a:p>
            <a:pPr lvl="1"/>
            <a:endParaRPr lang="en-US" sz="2400" dirty="0"/>
          </a:p>
          <a:p>
            <a:pPr lvl="1"/>
            <a:r>
              <a:rPr lang="en-US" sz="2400" dirty="0"/>
              <a:t>Blending of several disciplines</a:t>
            </a:r>
          </a:p>
          <a:p>
            <a:pPr lvl="1"/>
            <a:r>
              <a:rPr lang="en-US" sz="2400" dirty="0"/>
              <a:t>After world war II, often articulated through “Think Tanks”</a:t>
            </a:r>
          </a:p>
          <a:p>
            <a:pPr lvl="1"/>
            <a:endParaRPr lang="en-US" sz="2400" dirty="0"/>
          </a:p>
        </p:txBody>
      </p:sp>
    </p:spTree>
    <p:extLst>
      <p:ext uri="{BB962C8B-B14F-4D97-AF65-F5344CB8AC3E}">
        <p14:creationId xmlns:p14="http://schemas.microsoft.com/office/powerpoint/2010/main" val="3934273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7280" y="569843"/>
            <a:ext cx="9875520" cy="5299251"/>
          </a:xfrm>
        </p:spPr>
        <p:txBody>
          <a:bodyPr>
            <a:noAutofit/>
          </a:bodyPr>
          <a:lstStyle/>
          <a:p>
            <a:pPr marL="0" indent="0">
              <a:buNone/>
            </a:pPr>
            <a:r>
              <a:rPr lang="ne-NP" sz="2800" dirty="0"/>
              <a:t>प्रजासुखे सुखं राज्ञः प्रजानां च हिते हितम् ।</a:t>
            </a:r>
          </a:p>
          <a:p>
            <a:pPr marL="0" indent="0">
              <a:buNone/>
            </a:pPr>
            <a:r>
              <a:rPr lang="ne-NP" sz="2800" dirty="0"/>
              <a:t>नात्मप्रियं हितं राज्ञः प्रजानां तु प्रियं हितम् ।।</a:t>
            </a:r>
          </a:p>
          <a:p>
            <a:pPr marL="0" indent="0">
              <a:buNone/>
            </a:pPr>
            <a:endParaRPr lang="en-US" sz="2800" dirty="0"/>
          </a:p>
          <a:p>
            <a:pPr marL="0" indent="0">
              <a:buNone/>
            </a:pPr>
            <a:r>
              <a:rPr lang="en-US" sz="2800" dirty="0"/>
              <a:t>In the happiness of his subjects lies the king’s happiness; in their welfare his welfare.</a:t>
            </a:r>
          </a:p>
          <a:p>
            <a:pPr marL="0" indent="0">
              <a:buNone/>
            </a:pPr>
            <a:r>
              <a:rPr lang="en-US" sz="2800" dirty="0"/>
              <a:t>He shall not consider as good only that which pleases him but treat as beneficial to him whatever pleases his subjects. </a:t>
            </a:r>
          </a:p>
          <a:p>
            <a:pPr marL="0" indent="0">
              <a:buNone/>
            </a:pPr>
            <a:endParaRPr lang="en-US" sz="2800" dirty="0"/>
          </a:p>
          <a:p>
            <a:pPr marL="0" indent="0">
              <a:buNone/>
            </a:pPr>
            <a:r>
              <a:rPr lang="en-US" sz="2800" i="1" dirty="0"/>
              <a:t>The </a:t>
            </a:r>
            <a:r>
              <a:rPr lang="en-US" sz="2800" i="1" dirty="0" err="1"/>
              <a:t>Arthashastra</a:t>
            </a:r>
            <a:endParaRPr lang="en-US" sz="2800" i="1" dirty="0"/>
          </a:p>
        </p:txBody>
      </p:sp>
    </p:spTree>
    <p:extLst>
      <p:ext uri="{BB962C8B-B14F-4D97-AF65-F5344CB8AC3E}">
        <p14:creationId xmlns:p14="http://schemas.microsoft.com/office/powerpoint/2010/main" val="14517882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D7F4778-76D6-49A1-88E5-31DC1495F582}"/>
              </a:ext>
            </a:extLst>
          </p:cNvPr>
          <p:cNvPicPr>
            <a:picLocks noChangeAspect="1"/>
          </p:cNvPicPr>
          <p:nvPr/>
        </p:nvPicPr>
        <p:blipFill>
          <a:blip r:embed="rId2"/>
          <a:stretch>
            <a:fillRect/>
          </a:stretch>
        </p:blipFill>
        <p:spPr>
          <a:xfrm>
            <a:off x="5062330" y="0"/>
            <a:ext cx="7129670" cy="4678017"/>
          </a:xfrm>
          <a:prstGeom prst="rect">
            <a:avLst/>
          </a:prstGeom>
        </p:spPr>
      </p:pic>
      <p:sp>
        <p:nvSpPr>
          <p:cNvPr id="3" name="Content Placeholder 2">
            <a:extLst>
              <a:ext uri="{FF2B5EF4-FFF2-40B4-BE49-F238E27FC236}">
                <a16:creationId xmlns:a16="http://schemas.microsoft.com/office/drawing/2014/main" id="{C941862C-78B4-40CC-8BAF-93F85743702D}"/>
              </a:ext>
            </a:extLst>
          </p:cNvPr>
          <p:cNvSpPr>
            <a:spLocks noGrp="1"/>
          </p:cNvSpPr>
          <p:nvPr>
            <p:ph idx="1"/>
          </p:nvPr>
        </p:nvSpPr>
        <p:spPr/>
        <p:txBody>
          <a:bodyPr/>
          <a:lstStyle/>
          <a:p>
            <a:r>
              <a:rPr lang="en-US" dirty="0"/>
              <a:t>PERSPECTIVES ON DEVELOPMENT</a:t>
            </a:r>
          </a:p>
          <a:p>
            <a:endParaRPr lang="en-US" dirty="0"/>
          </a:p>
          <a:p>
            <a:pPr lvl="1"/>
            <a:r>
              <a:rPr lang="en-US" dirty="0"/>
              <a:t>Present snapshot</a:t>
            </a:r>
          </a:p>
          <a:p>
            <a:pPr lvl="1"/>
            <a:r>
              <a:rPr lang="en-US" dirty="0"/>
              <a:t>Defining development</a:t>
            </a:r>
          </a:p>
          <a:p>
            <a:pPr lvl="1"/>
            <a:r>
              <a:rPr lang="en-US" dirty="0"/>
              <a:t>Nepal’s development journey</a:t>
            </a:r>
          </a:p>
        </p:txBody>
      </p:sp>
    </p:spTree>
    <p:extLst>
      <p:ext uri="{BB962C8B-B14F-4D97-AF65-F5344CB8AC3E}">
        <p14:creationId xmlns:p14="http://schemas.microsoft.com/office/powerpoint/2010/main" val="32477960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tx1"/>
                </a:solidFill>
              </a:rPr>
              <a:t>Defining “Public Policy”</a:t>
            </a:r>
          </a:p>
        </p:txBody>
      </p:sp>
      <p:sp>
        <p:nvSpPr>
          <p:cNvPr id="3" name="Content Placeholder 2"/>
          <p:cNvSpPr>
            <a:spLocks noGrp="1"/>
          </p:cNvSpPr>
          <p:nvPr>
            <p:ph idx="1"/>
          </p:nvPr>
        </p:nvSpPr>
        <p:spPr/>
        <p:txBody>
          <a:bodyPr>
            <a:normAutofit fontScale="92500" lnSpcReduction="10000"/>
          </a:bodyPr>
          <a:lstStyle/>
          <a:p>
            <a:r>
              <a:rPr lang="en-US" sz="2400" dirty="0"/>
              <a:t>Competing Definitions</a:t>
            </a:r>
          </a:p>
          <a:p>
            <a:pPr lvl="1"/>
            <a:r>
              <a:rPr lang="en-US" sz="2400" dirty="0"/>
              <a:t>What the government reports in its policy documents”</a:t>
            </a:r>
          </a:p>
          <a:p>
            <a:pPr lvl="1"/>
            <a:r>
              <a:rPr lang="en-US" sz="2400" dirty="0"/>
              <a:t>“the description and explanation of the causes and consequences of government policy”</a:t>
            </a:r>
          </a:p>
          <a:p>
            <a:pPr lvl="1"/>
            <a:r>
              <a:rPr lang="en-US" sz="2400" dirty="0"/>
              <a:t>“whatever governments choose to do or not to do” – Thomas Dye</a:t>
            </a:r>
          </a:p>
          <a:p>
            <a:r>
              <a:rPr lang="en-US" sz="2400" dirty="0"/>
              <a:t>Some examples</a:t>
            </a:r>
          </a:p>
          <a:p>
            <a:pPr lvl="2"/>
            <a:r>
              <a:rPr lang="en-US" sz="2400" dirty="0"/>
              <a:t>Policy process </a:t>
            </a:r>
          </a:p>
          <a:p>
            <a:pPr lvl="2"/>
            <a:r>
              <a:rPr lang="en-US" sz="2400" dirty="0"/>
              <a:t>Implementation – WHO, HOW, WHEN: Actors and time horizons</a:t>
            </a:r>
          </a:p>
          <a:p>
            <a:pPr lvl="2"/>
            <a:r>
              <a:rPr lang="en-US" sz="2400" dirty="0"/>
              <a:t>Accountability: Institutions for accountability</a:t>
            </a:r>
          </a:p>
          <a:p>
            <a:pPr lvl="2"/>
            <a:endParaRPr lang="en-US" sz="2400" dirty="0"/>
          </a:p>
          <a:p>
            <a:pPr marL="384048" lvl="2" indent="0">
              <a:buNone/>
            </a:pPr>
            <a:r>
              <a:rPr lang="en-US" sz="2400" dirty="0"/>
              <a:t>system of checks and balance &amp; Separation of Power (IDEA ONLY)</a:t>
            </a:r>
          </a:p>
        </p:txBody>
      </p:sp>
    </p:spTree>
    <p:extLst>
      <p:ext uri="{BB962C8B-B14F-4D97-AF65-F5344CB8AC3E}">
        <p14:creationId xmlns:p14="http://schemas.microsoft.com/office/powerpoint/2010/main" val="18495687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859110" y="568584"/>
            <a:ext cx="7263684" cy="6289415"/>
          </a:xfrm>
          <a:prstGeom prst="rect">
            <a:avLst/>
          </a:prstGeom>
        </p:spPr>
      </p:pic>
      <p:sp>
        <p:nvSpPr>
          <p:cNvPr id="2" name="Title 1"/>
          <p:cNvSpPr>
            <a:spLocks noGrp="1"/>
          </p:cNvSpPr>
          <p:nvPr>
            <p:ph type="title"/>
          </p:nvPr>
        </p:nvSpPr>
        <p:spPr/>
        <p:txBody>
          <a:bodyPr/>
          <a:lstStyle/>
          <a:p>
            <a:r>
              <a:rPr lang="en-US" dirty="0"/>
              <a:t>UNDP HDR 2016</a:t>
            </a:r>
          </a:p>
        </p:txBody>
      </p:sp>
    </p:spTree>
    <p:extLst>
      <p:ext uri="{BB962C8B-B14F-4D97-AF65-F5344CB8AC3E}">
        <p14:creationId xmlns:p14="http://schemas.microsoft.com/office/powerpoint/2010/main" val="10399175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policy…</a:t>
            </a:r>
            <a:r>
              <a:rPr lang="en-US" dirty="0">
                <a:solidFill>
                  <a:srgbClr val="FF0000"/>
                </a:solidFill>
              </a:rPr>
              <a:t>Actors</a:t>
            </a:r>
          </a:p>
        </p:txBody>
      </p:sp>
      <p:sp>
        <p:nvSpPr>
          <p:cNvPr id="3" name="Content Placeholder 2"/>
          <p:cNvSpPr>
            <a:spLocks noGrp="1"/>
          </p:cNvSpPr>
          <p:nvPr>
            <p:ph idx="1"/>
          </p:nvPr>
        </p:nvSpPr>
        <p:spPr/>
        <p:txBody>
          <a:bodyPr/>
          <a:lstStyle/>
          <a:p>
            <a:r>
              <a:rPr lang="en-US" dirty="0"/>
              <a:t>By whom?</a:t>
            </a:r>
          </a:p>
          <a:p>
            <a:pPr marL="0" indent="0">
              <a:buNone/>
            </a:pPr>
            <a:r>
              <a:rPr lang="en-US" dirty="0"/>
              <a:t>Changing approach: (Government to governance)</a:t>
            </a:r>
          </a:p>
          <a:p>
            <a:r>
              <a:rPr lang="en-US" dirty="0"/>
              <a:t>Policies for whom – (Multiple publics)</a:t>
            </a:r>
          </a:p>
          <a:p>
            <a:pPr lvl="1"/>
            <a:r>
              <a:rPr lang="en-US" dirty="0"/>
              <a:t>Polity</a:t>
            </a:r>
          </a:p>
          <a:p>
            <a:pPr lvl="1"/>
            <a:r>
              <a:rPr lang="en-US" dirty="0"/>
              <a:t>social groups, </a:t>
            </a:r>
          </a:p>
          <a:p>
            <a:pPr lvl="1"/>
            <a:r>
              <a:rPr lang="en-US" dirty="0"/>
              <a:t>special needs, </a:t>
            </a:r>
          </a:p>
          <a:p>
            <a:pPr lvl="1"/>
            <a:r>
              <a:rPr lang="en-US" dirty="0"/>
              <a:t>geographies</a:t>
            </a:r>
          </a:p>
          <a:p>
            <a:pPr lvl="1"/>
            <a:r>
              <a:rPr lang="en-US" dirty="0"/>
              <a:t>Local governments (social security allowance?</a:t>
            </a:r>
          </a:p>
          <a:p>
            <a:r>
              <a:rPr lang="en-US" dirty="0"/>
              <a:t>Who pays for policy implementation?</a:t>
            </a:r>
          </a:p>
        </p:txBody>
      </p:sp>
    </p:spTree>
    <p:extLst>
      <p:ext uri="{BB962C8B-B14F-4D97-AF65-F5344CB8AC3E}">
        <p14:creationId xmlns:p14="http://schemas.microsoft.com/office/powerpoint/2010/main" val="40005243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does policy do?</a:t>
            </a:r>
          </a:p>
        </p:txBody>
      </p:sp>
      <p:sp>
        <p:nvSpPr>
          <p:cNvPr id="3" name="Content Placeholder 2"/>
          <p:cNvSpPr>
            <a:spLocks noGrp="1"/>
          </p:cNvSpPr>
          <p:nvPr>
            <p:ph idx="1"/>
          </p:nvPr>
        </p:nvSpPr>
        <p:spPr/>
        <p:txBody>
          <a:bodyPr>
            <a:normAutofit fontScale="77500" lnSpcReduction="20000"/>
          </a:bodyPr>
          <a:lstStyle/>
          <a:p>
            <a:r>
              <a:rPr lang="en-US" sz="3200" dirty="0"/>
              <a:t>Define priorities of the state/government</a:t>
            </a:r>
          </a:p>
          <a:p>
            <a:endParaRPr lang="en-US" sz="3200" dirty="0"/>
          </a:p>
          <a:p>
            <a:r>
              <a:rPr lang="en-US" sz="3200" dirty="0"/>
              <a:t>Allocation of resources, programs, projects</a:t>
            </a:r>
          </a:p>
          <a:p>
            <a:endParaRPr lang="en-US" sz="3200" dirty="0"/>
          </a:p>
          <a:p>
            <a:r>
              <a:rPr lang="en-US" sz="3200" dirty="0"/>
              <a:t>Categorization and prioritization of ‘beneficiaries’</a:t>
            </a:r>
          </a:p>
          <a:p>
            <a:endParaRPr lang="en-US" sz="3200" dirty="0"/>
          </a:p>
          <a:p>
            <a:r>
              <a:rPr lang="en-US" sz="3200" dirty="0"/>
              <a:t>Redistribution of resources – income, employment, </a:t>
            </a:r>
          </a:p>
          <a:p>
            <a:endParaRPr lang="en-US" sz="3200" dirty="0"/>
          </a:p>
          <a:p>
            <a:r>
              <a:rPr lang="en-US" sz="3200" dirty="0"/>
              <a:t>Prioritization of areas / geographies</a:t>
            </a:r>
          </a:p>
          <a:p>
            <a:endParaRPr lang="en-US" dirty="0"/>
          </a:p>
        </p:txBody>
      </p:sp>
      <p:pic>
        <p:nvPicPr>
          <p:cNvPr id="4" name="Picture 2" descr="Image result for pie">
            <a:extLst>
              <a:ext uri="{FF2B5EF4-FFF2-40B4-BE49-F238E27FC236}">
                <a16:creationId xmlns:a16="http://schemas.microsoft.com/office/drawing/2014/main" id="{280EB3F7-27EC-4E05-8D69-68DCAA8C69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57911" y="437325"/>
            <a:ext cx="3424444" cy="2509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2064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38414-614C-4EB4-8C5E-4C71184B9D82}"/>
              </a:ext>
            </a:extLst>
          </p:cNvPr>
          <p:cNvSpPr>
            <a:spLocks noGrp="1"/>
          </p:cNvSpPr>
          <p:nvPr>
            <p:ph type="title"/>
          </p:nvPr>
        </p:nvSpPr>
        <p:spPr/>
        <p:txBody>
          <a:bodyPr>
            <a:normAutofit/>
          </a:bodyPr>
          <a:lstStyle/>
          <a:p>
            <a:r>
              <a:rPr lang="en-US" sz="4000" dirty="0"/>
              <a:t>Changing policies: Addressing education crisis</a:t>
            </a:r>
            <a:br>
              <a:rPr lang="en-US" sz="4000" dirty="0"/>
            </a:br>
            <a:r>
              <a:rPr lang="en-US" sz="4000" dirty="0">
                <a:solidFill>
                  <a:srgbClr val="FF0000"/>
                </a:solidFill>
              </a:rPr>
              <a:t>EXAMPLE</a:t>
            </a:r>
          </a:p>
        </p:txBody>
      </p:sp>
      <p:pic>
        <p:nvPicPr>
          <p:cNvPr id="4" name="Picture 3">
            <a:extLst>
              <a:ext uri="{FF2B5EF4-FFF2-40B4-BE49-F238E27FC236}">
                <a16:creationId xmlns:a16="http://schemas.microsoft.com/office/drawing/2014/main" id="{85BBC335-28A7-41E0-BB7D-C8358E478B25}"/>
              </a:ext>
            </a:extLst>
          </p:cNvPr>
          <p:cNvPicPr>
            <a:picLocks noChangeAspect="1"/>
          </p:cNvPicPr>
          <p:nvPr/>
        </p:nvPicPr>
        <p:blipFill>
          <a:blip r:embed="rId2"/>
          <a:stretch>
            <a:fillRect/>
          </a:stretch>
        </p:blipFill>
        <p:spPr>
          <a:xfrm>
            <a:off x="2548300" y="2557938"/>
            <a:ext cx="7324569" cy="2870439"/>
          </a:xfrm>
          <a:prstGeom prst="rect">
            <a:avLst/>
          </a:prstGeom>
        </p:spPr>
      </p:pic>
      <p:sp>
        <p:nvSpPr>
          <p:cNvPr id="3" name="TextBox 2">
            <a:extLst>
              <a:ext uri="{FF2B5EF4-FFF2-40B4-BE49-F238E27FC236}">
                <a16:creationId xmlns:a16="http://schemas.microsoft.com/office/drawing/2014/main" id="{8282F4AF-82E6-4BBD-8ECB-A6624CB2F7B4}"/>
              </a:ext>
            </a:extLst>
          </p:cNvPr>
          <p:cNvSpPr txBox="1"/>
          <p:nvPr/>
        </p:nvSpPr>
        <p:spPr>
          <a:xfrm>
            <a:off x="781878" y="5287617"/>
            <a:ext cx="2375907" cy="369332"/>
          </a:xfrm>
          <a:prstGeom prst="rect">
            <a:avLst/>
          </a:prstGeom>
          <a:noFill/>
        </p:spPr>
        <p:txBody>
          <a:bodyPr wrap="none" rtlCol="0">
            <a:spAutoFit/>
          </a:bodyPr>
          <a:lstStyle/>
          <a:p>
            <a:r>
              <a:rPr lang="en-US" dirty="0"/>
              <a:t>World Bank, WDR 2018</a:t>
            </a:r>
          </a:p>
        </p:txBody>
      </p:sp>
    </p:spTree>
    <p:extLst>
      <p:ext uri="{BB962C8B-B14F-4D97-AF65-F5344CB8AC3E}">
        <p14:creationId xmlns:p14="http://schemas.microsoft.com/office/powerpoint/2010/main" val="13045879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BE8E37-EC27-4B34-B27F-65B70218A979}"/>
              </a:ext>
            </a:extLst>
          </p:cNvPr>
          <p:cNvSpPr>
            <a:spLocks noGrp="1"/>
          </p:cNvSpPr>
          <p:nvPr>
            <p:ph idx="1"/>
          </p:nvPr>
        </p:nvSpPr>
        <p:spPr>
          <a:solidFill>
            <a:schemeClr val="accent2"/>
          </a:solidFill>
        </p:spPr>
        <p:txBody>
          <a:bodyPr>
            <a:normAutofit/>
          </a:bodyPr>
          <a:lstStyle/>
          <a:p>
            <a:pPr algn="ctr"/>
            <a:r>
              <a:rPr lang="en-US" sz="3600" b="1" dirty="0"/>
              <a:t>KEY CHALLENGES AND ISSUES</a:t>
            </a:r>
          </a:p>
          <a:p>
            <a:pPr algn="ctr"/>
            <a:endParaRPr lang="en-US" sz="3600" b="1" dirty="0"/>
          </a:p>
          <a:p>
            <a:pPr algn="ctr"/>
            <a:r>
              <a:rPr lang="en-US" sz="3600" b="1" dirty="0"/>
              <a:t>- A POLITICAL ECONOMIC VIEW</a:t>
            </a:r>
          </a:p>
        </p:txBody>
      </p:sp>
    </p:spTree>
    <p:extLst>
      <p:ext uri="{BB962C8B-B14F-4D97-AF65-F5344CB8AC3E}">
        <p14:creationId xmlns:p14="http://schemas.microsoft.com/office/powerpoint/2010/main" val="20595541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B76E5-6AE2-49B6-8494-C4A9142509C0}"/>
              </a:ext>
            </a:extLst>
          </p:cNvPr>
          <p:cNvSpPr>
            <a:spLocks noGrp="1"/>
          </p:cNvSpPr>
          <p:nvPr>
            <p:ph type="title"/>
          </p:nvPr>
        </p:nvSpPr>
        <p:spPr/>
        <p:txBody>
          <a:bodyPr/>
          <a:lstStyle/>
          <a:p>
            <a:pPr algn="ctr"/>
            <a:r>
              <a:rPr lang="en-US" dirty="0"/>
              <a:t>Nepal’s “</a:t>
            </a:r>
            <a:r>
              <a:rPr lang="en-US" dirty="0" err="1"/>
              <a:t>rajnikitik</a:t>
            </a:r>
            <a:r>
              <a:rPr lang="en-US" dirty="0"/>
              <a:t> </a:t>
            </a:r>
            <a:r>
              <a:rPr lang="en-US" dirty="0" err="1"/>
              <a:t>kuchakra</a:t>
            </a:r>
            <a:r>
              <a:rPr lang="en-US" dirty="0"/>
              <a:t>”</a:t>
            </a:r>
          </a:p>
        </p:txBody>
      </p:sp>
      <p:pic>
        <p:nvPicPr>
          <p:cNvPr id="4" name="Picture 3">
            <a:extLst>
              <a:ext uri="{FF2B5EF4-FFF2-40B4-BE49-F238E27FC236}">
                <a16:creationId xmlns:a16="http://schemas.microsoft.com/office/drawing/2014/main" id="{A1DE3C7D-77FC-4004-915C-47DA63E5C81B}"/>
              </a:ext>
            </a:extLst>
          </p:cNvPr>
          <p:cNvPicPr>
            <a:picLocks noChangeAspect="1"/>
          </p:cNvPicPr>
          <p:nvPr/>
        </p:nvPicPr>
        <p:blipFill>
          <a:blip r:embed="rId2"/>
          <a:stretch>
            <a:fillRect/>
          </a:stretch>
        </p:blipFill>
        <p:spPr>
          <a:xfrm>
            <a:off x="1789044" y="1790840"/>
            <a:ext cx="8900700" cy="4053370"/>
          </a:xfrm>
          <a:prstGeom prst="rect">
            <a:avLst/>
          </a:prstGeom>
        </p:spPr>
      </p:pic>
      <p:sp>
        <p:nvSpPr>
          <p:cNvPr id="5" name="TextBox 4">
            <a:extLst>
              <a:ext uri="{FF2B5EF4-FFF2-40B4-BE49-F238E27FC236}">
                <a16:creationId xmlns:a16="http://schemas.microsoft.com/office/drawing/2014/main" id="{A4B11875-8B65-4501-8462-922EF45C3BAA}"/>
              </a:ext>
            </a:extLst>
          </p:cNvPr>
          <p:cNvSpPr txBox="1"/>
          <p:nvPr/>
        </p:nvSpPr>
        <p:spPr>
          <a:xfrm>
            <a:off x="424070" y="1656520"/>
            <a:ext cx="1484243" cy="307777"/>
          </a:xfrm>
          <a:prstGeom prst="rect">
            <a:avLst/>
          </a:prstGeom>
          <a:solidFill>
            <a:schemeClr val="accent2"/>
          </a:solidFill>
        </p:spPr>
        <p:txBody>
          <a:bodyPr wrap="square" rtlCol="0">
            <a:spAutoFit/>
          </a:bodyPr>
          <a:lstStyle/>
          <a:p>
            <a:r>
              <a:rPr lang="en-US" sz="1400" dirty="0"/>
              <a:t>World Bank 2017</a:t>
            </a:r>
          </a:p>
        </p:txBody>
      </p:sp>
    </p:spTree>
    <p:extLst>
      <p:ext uri="{BB962C8B-B14F-4D97-AF65-F5344CB8AC3E}">
        <p14:creationId xmlns:p14="http://schemas.microsoft.com/office/powerpoint/2010/main" val="18506988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6954D-61CA-4B00-98C1-990882DB24EC}"/>
              </a:ext>
            </a:extLst>
          </p:cNvPr>
          <p:cNvSpPr>
            <a:spLocks noGrp="1"/>
          </p:cNvSpPr>
          <p:nvPr>
            <p:ph type="title"/>
          </p:nvPr>
        </p:nvSpPr>
        <p:spPr/>
        <p:txBody>
          <a:bodyPr/>
          <a:lstStyle/>
          <a:p>
            <a:r>
              <a:rPr lang="en-US" dirty="0"/>
              <a:t>Low-growth, high-migration trap</a:t>
            </a:r>
          </a:p>
        </p:txBody>
      </p:sp>
      <p:pic>
        <p:nvPicPr>
          <p:cNvPr id="4" name="Picture 3">
            <a:extLst>
              <a:ext uri="{FF2B5EF4-FFF2-40B4-BE49-F238E27FC236}">
                <a16:creationId xmlns:a16="http://schemas.microsoft.com/office/drawing/2014/main" id="{EB3FF64A-BA11-44C3-988D-FB5A9C728A85}"/>
              </a:ext>
            </a:extLst>
          </p:cNvPr>
          <p:cNvPicPr>
            <a:picLocks noChangeAspect="1"/>
          </p:cNvPicPr>
          <p:nvPr/>
        </p:nvPicPr>
        <p:blipFill>
          <a:blip r:embed="rId2"/>
          <a:stretch>
            <a:fillRect/>
          </a:stretch>
        </p:blipFill>
        <p:spPr>
          <a:xfrm>
            <a:off x="619233" y="2033587"/>
            <a:ext cx="10737880" cy="4345579"/>
          </a:xfrm>
          <a:prstGeom prst="rect">
            <a:avLst/>
          </a:prstGeom>
        </p:spPr>
      </p:pic>
      <p:sp>
        <p:nvSpPr>
          <p:cNvPr id="5" name="TextBox 4">
            <a:extLst>
              <a:ext uri="{FF2B5EF4-FFF2-40B4-BE49-F238E27FC236}">
                <a16:creationId xmlns:a16="http://schemas.microsoft.com/office/drawing/2014/main" id="{944205E8-30BF-4724-A691-23194C22A399}"/>
              </a:ext>
            </a:extLst>
          </p:cNvPr>
          <p:cNvSpPr txBox="1"/>
          <p:nvPr/>
        </p:nvSpPr>
        <p:spPr>
          <a:xfrm>
            <a:off x="384314" y="6334543"/>
            <a:ext cx="1484243" cy="307777"/>
          </a:xfrm>
          <a:prstGeom prst="rect">
            <a:avLst/>
          </a:prstGeom>
          <a:solidFill>
            <a:schemeClr val="accent2"/>
          </a:solidFill>
        </p:spPr>
        <p:txBody>
          <a:bodyPr wrap="square" rtlCol="0">
            <a:spAutoFit/>
          </a:bodyPr>
          <a:lstStyle/>
          <a:p>
            <a:r>
              <a:rPr lang="en-US" sz="1400" dirty="0"/>
              <a:t>World Bank 2017</a:t>
            </a:r>
          </a:p>
        </p:txBody>
      </p:sp>
    </p:spTree>
    <p:extLst>
      <p:ext uri="{BB962C8B-B14F-4D97-AF65-F5344CB8AC3E}">
        <p14:creationId xmlns:p14="http://schemas.microsoft.com/office/powerpoint/2010/main" val="11188631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solidFill>
            <a:schemeClr val="tx2">
              <a:lumMod val="20000"/>
              <a:lumOff val="80000"/>
            </a:schemeClr>
          </a:solidFill>
        </p:spPr>
        <p:txBody>
          <a:bodyPr>
            <a:normAutofit/>
          </a:bodyPr>
          <a:lstStyle/>
          <a:p>
            <a:pPr algn="ctr"/>
            <a:r>
              <a:rPr lang="en-US" sz="4000" b="1" dirty="0"/>
              <a:t>Case Study on Issues of Development</a:t>
            </a:r>
          </a:p>
        </p:txBody>
      </p:sp>
    </p:spTree>
    <p:extLst>
      <p:ext uri="{BB962C8B-B14F-4D97-AF65-F5344CB8AC3E}">
        <p14:creationId xmlns:p14="http://schemas.microsoft.com/office/powerpoint/2010/main" val="7673652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9342B-38B9-473B-8B5E-671444522F85}"/>
              </a:ext>
            </a:extLst>
          </p:cNvPr>
          <p:cNvSpPr>
            <a:spLocks noGrp="1"/>
          </p:cNvSpPr>
          <p:nvPr>
            <p:ph type="title"/>
          </p:nvPr>
        </p:nvSpPr>
        <p:spPr/>
        <p:txBody>
          <a:bodyPr/>
          <a:lstStyle/>
          <a:p>
            <a:r>
              <a:rPr lang="en-US" dirty="0"/>
              <a:t>Upper </a:t>
            </a:r>
            <a:r>
              <a:rPr lang="en-US" dirty="0" err="1"/>
              <a:t>Marsyangdi</a:t>
            </a:r>
            <a:r>
              <a:rPr lang="en-US" dirty="0"/>
              <a:t> A Hydropower project</a:t>
            </a:r>
          </a:p>
        </p:txBody>
      </p:sp>
      <p:sp>
        <p:nvSpPr>
          <p:cNvPr id="3" name="Content Placeholder 2">
            <a:extLst>
              <a:ext uri="{FF2B5EF4-FFF2-40B4-BE49-F238E27FC236}">
                <a16:creationId xmlns:a16="http://schemas.microsoft.com/office/drawing/2014/main" id="{B4D58BB5-C64E-46B9-925B-C2E7B0A4E321}"/>
              </a:ext>
            </a:extLst>
          </p:cNvPr>
          <p:cNvSpPr>
            <a:spLocks noGrp="1"/>
          </p:cNvSpPr>
          <p:nvPr>
            <p:ph idx="1"/>
          </p:nvPr>
        </p:nvSpPr>
        <p:spPr/>
        <p:txBody>
          <a:bodyPr/>
          <a:lstStyle/>
          <a:p>
            <a:pPr lvl="1"/>
            <a:r>
              <a:rPr lang="en-US" dirty="0"/>
              <a:t>Capacity: 60 MW</a:t>
            </a:r>
          </a:p>
          <a:p>
            <a:pPr lvl="1"/>
            <a:r>
              <a:rPr lang="en-US" dirty="0"/>
              <a:t>Investment: 10 Billion</a:t>
            </a:r>
          </a:p>
          <a:p>
            <a:pPr lvl="1"/>
            <a:r>
              <a:rPr lang="en-US" dirty="0"/>
              <a:t>Sino Hydro in partnership with </a:t>
            </a:r>
            <a:r>
              <a:rPr lang="en-US" dirty="0" err="1"/>
              <a:t>Sagarmath</a:t>
            </a:r>
            <a:r>
              <a:rPr lang="en-US" dirty="0"/>
              <a:t> Hydro</a:t>
            </a:r>
          </a:p>
          <a:p>
            <a:pPr lvl="1"/>
            <a:r>
              <a:rPr lang="en-US" dirty="0"/>
              <a:t>Local issues</a:t>
            </a:r>
          </a:p>
          <a:p>
            <a:pPr lvl="2"/>
            <a:r>
              <a:rPr lang="en-US" dirty="0"/>
              <a:t>Land acquisition &amp; compensation</a:t>
            </a:r>
          </a:p>
          <a:p>
            <a:pPr lvl="2"/>
            <a:r>
              <a:rPr lang="en-US" dirty="0"/>
              <a:t>“concern group”</a:t>
            </a:r>
          </a:p>
          <a:p>
            <a:pPr lvl="2"/>
            <a:r>
              <a:rPr lang="en-US" dirty="0"/>
              <a:t>Temporary resettlement</a:t>
            </a:r>
          </a:p>
          <a:p>
            <a:pPr lvl="2"/>
            <a:r>
              <a:rPr lang="en-US" dirty="0"/>
              <a:t>Vibration of houses</a:t>
            </a:r>
          </a:p>
          <a:p>
            <a:pPr lvl="2"/>
            <a:r>
              <a:rPr lang="en-US" dirty="0"/>
              <a:t>Dust in the roads</a:t>
            </a:r>
          </a:p>
          <a:p>
            <a:pPr lvl="2"/>
            <a:r>
              <a:rPr lang="en-US" dirty="0"/>
              <a:t>Mud in the road</a:t>
            </a:r>
          </a:p>
          <a:p>
            <a:pPr lvl="2"/>
            <a:r>
              <a:rPr lang="en-US" dirty="0"/>
              <a:t>Social issues (local women / </a:t>
            </a:r>
            <a:r>
              <a:rPr lang="en-US" dirty="0" err="1"/>
              <a:t>labourer</a:t>
            </a:r>
            <a:r>
              <a:rPr lang="en-US" dirty="0"/>
              <a:t> relations)</a:t>
            </a:r>
          </a:p>
          <a:p>
            <a:pPr lvl="2"/>
            <a:endParaRPr lang="en-US" dirty="0"/>
          </a:p>
          <a:p>
            <a:pPr lvl="1"/>
            <a:r>
              <a:rPr lang="en-US" dirty="0"/>
              <a:t>How to you solve the problems?</a:t>
            </a:r>
          </a:p>
        </p:txBody>
      </p:sp>
    </p:spTree>
    <p:extLst>
      <p:ext uri="{BB962C8B-B14F-4D97-AF65-F5344CB8AC3E}">
        <p14:creationId xmlns:p14="http://schemas.microsoft.com/office/powerpoint/2010/main" val="38707886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Poverty continuing?)</a:t>
            </a:r>
          </a:p>
        </p:txBody>
      </p:sp>
      <p:pic>
        <p:nvPicPr>
          <p:cNvPr id="5" name="Content Placeholder 4"/>
          <p:cNvPicPr>
            <a:picLocks noGrp="1" noChangeAspect="1"/>
          </p:cNvPicPr>
          <p:nvPr>
            <p:ph idx="1"/>
          </p:nvPr>
        </p:nvPicPr>
        <p:blipFill>
          <a:blip r:embed="rId2"/>
          <a:stretch>
            <a:fillRect/>
          </a:stretch>
        </p:blipFill>
        <p:spPr>
          <a:xfrm>
            <a:off x="1062930" y="1965307"/>
            <a:ext cx="5063550" cy="3797663"/>
          </a:xfrm>
        </p:spPr>
      </p:pic>
      <p:pic>
        <p:nvPicPr>
          <p:cNvPr id="7" name="Picture 6"/>
          <p:cNvPicPr>
            <a:picLocks noChangeAspect="1"/>
          </p:cNvPicPr>
          <p:nvPr/>
        </p:nvPicPr>
        <p:blipFill>
          <a:blip r:embed="rId3"/>
          <a:stretch>
            <a:fillRect/>
          </a:stretch>
        </p:blipFill>
        <p:spPr>
          <a:xfrm>
            <a:off x="6126480" y="286603"/>
            <a:ext cx="5133009" cy="3849757"/>
          </a:xfrm>
          <a:prstGeom prst="rect">
            <a:avLst/>
          </a:prstGeom>
        </p:spPr>
      </p:pic>
      <p:sp>
        <p:nvSpPr>
          <p:cNvPr id="8" name="TextBox 7"/>
          <p:cNvSpPr txBox="1"/>
          <p:nvPr/>
        </p:nvSpPr>
        <p:spPr>
          <a:xfrm flipH="1">
            <a:off x="7023652" y="4823791"/>
            <a:ext cx="3723861" cy="369332"/>
          </a:xfrm>
          <a:prstGeom prst="rect">
            <a:avLst/>
          </a:prstGeom>
          <a:noFill/>
        </p:spPr>
        <p:txBody>
          <a:bodyPr wrap="square" rtlCol="0">
            <a:spAutoFit/>
          </a:bodyPr>
          <a:lstStyle/>
          <a:p>
            <a:r>
              <a:rPr lang="en-US" dirty="0">
                <a:solidFill>
                  <a:srgbClr val="FF0000"/>
                </a:solidFill>
              </a:rPr>
              <a:t>Does poverty need definition?</a:t>
            </a:r>
          </a:p>
        </p:txBody>
      </p:sp>
    </p:spTree>
    <p:extLst>
      <p:ext uri="{BB962C8B-B14F-4D97-AF65-F5344CB8AC3E}">
        <p14:creationId xmlns:p14="http://schemas.microsoft.com/office/powerpoint/2010/main" val="1639691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D7A3AD-B503-465D-9AF2-EDFF3EFBEBAA}"/>
              </a:ext>
            </a:extLst>
          </p:cNvPr>
          <p:cNvPicPr>
            <a:picLocks noChangeAspect="1"/>
          </p:cNvPicPr>
          <p:nvPr/>
        </p:nvPicPr>
        <p:blipFill>
          <a:blip r:embed="rId2"/>
          <a:stretch>
            <a:fillRect/>
          </a:stretch>
        </p:blipFill>
        <p:spPr>
          <a:xfrm>
            <a:off x="543340" y="218194"/>
            <a:ext cx="9041906" cy="5228449"/>
          </a:xfrm>
          <a:prstGeom prst="rect">
            <a:avLst/>
          </a:prstGeom>
        </p:spPr>
      </p:pic>
      <p:pic>
        <p:nvPicPr>
          <p:cNvPr id="5" name="Picture 4">
            <a:extLst>
              <a:ext uri="{FF2B5EF4-FFF2-40B4-BE49-F238E27FC236}">
                <a16:creationId xmlns:a16="http://schemas.microsoft.com/office/drawing/2014/main" id="{3530C010-9BAF-4D1E-87DB-386233BCA5A5}"/>
              </a:ext>
            </a:extLst>
          </p:cNvPr>
          <p:cNvPicPr>
            <a:picLocks noChangeAspect="1"/>
          </p:cNvPicPr>
          <p:nvPr/>
        </p:nvPicPr>
        <p:blipFill>
          <a:blip r:embed="rId3"/>
          <a:stretch>
            <a:fillRect/>
          </a:stretch>
        </p:blipFill>
        <p:spPr>
          <a:xfrm>
            <a:off x="8834463" y="5189468"/>
            <a:ext cx="3357537" cy="1668532"/>
          </a:xfrm>
          <a:prstGeom prst="rect">
            <a:avLst/>
          </a:prstGeom>
        </p:spPr>
      </p:pic>
    </p:spTree>
    <p:extLst>
      <p:ext uri="{BB962C8B-B14F-4D97-AF65-F5344CB8AC3E}">
        <p14:creationId xmlns:p14="http://schemas.microsoft.com/office/powerpoint/2010/main" val="2743630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64D16-1881-4107-B019-1200A94DE456}"/>
              </a:ext>
            </a:extLst>
          </p:cNvPr>
          <p:cNvSpPr>
            <a:spLocks noGrp="1"/>
          </p:cNvSpPr>
          <p:nvPr>
            <p:ph type="title"/>
          </p:nvPr>
        </p:nvSpPr>
        <p:spPr/>
        <p:txBody>
          <a:bodyPr/>
          <a:lstStyle/>
          <a:p>
            <a:r>
              <a:rPr lang="en-US" dirty="0"/>
              <a:t>Freedom from Poverty as Human Right</a:t>
            </a:r>
          </a:p>
        </p:txBody>
      </p:sp>
      <p:sp>
        <p:nvSpPr>
          <p:cNvPr id="3" name="Content Placeholder 2">
            <a:extLst>
              <a:ext uri="{FF2B5EF4-FFF2-40B4-BE49-F238E27FC236}">
                <a16:creationId xmlns:a16="http://schemas.microsoft.com/office/drawing/2014/main" id="{EA6EB7DC-8CC4-4F09-9A43-189E5BF51F4B}"/>
              </a:ext>
            </a:extLst>
          </p:cNvPr>
          <p:cNvSpPr>
            <a:spLocks noGrp="1"/>
          </p:cNvSpPr>
          <p:nvPr>
            <p:ph idx="1"/>
          </p:nvPr>
        </p:nvSpPr>
        <p:spPr/>
        <p:txBody>
          <a:bodyPr/>
          <a:lstStyle/>
          <a:p>
            <a:r>
              <a:rPr lang="en-US" sz="2800" b="1" dirty="0"/>
              <a:t>Universal declaration of human rights</a:t>
            </a:r>
            <a:endParaRPr lang="en-US" b="1" dirty="0"/>
          </a:p>
          <a:p>
            <a:pPr lvl="1"/>
            <a:r>
              <a:rPr lang="en-US" sz="2400" dirty="0"/>
              <a:t>Everyone has </a:t>
            </a:r>
            <a:r>
              <a:rPr lang="en-US" sz="2400" dirty="0">
                <a:solidFill>
                  <a:srgbClr val="FF0000"/>
                </a:solidFill>
              </a:rPr>
              <a:t>the right to a standard of living </a:t>
            </a:r>
            <a:r>
              <a:rPr lang="en-US" sz="2400" dirty="0"/>
              <a:t>adequate for the </a:t>
            </a:r>
            <a:r>
              <a:rPr lang="en-US" sz="2400" dirty="0">
                <a:solidFill>
                  <a:srgbClr val="FF0000"/>
                </a:solidFill>
              </a:rPr>
              <a:t>health and well-being</a:t>
            </a:r>
            <a:r>
              <a:rPr lang="en-US" sz="2400" dirty="0"/>
              <a:t> of himself and of his family, including </a:t>
            </a:r>
            <a:r>
              <a:rPr lang="en-US" sz="2400" dirty="0">
                <a:solidFill>
                  <a:srgbClr val="FF0000"/>
                </a:solidFill>
              </a:rPr>
              <a:t>food, clothing, housing and medical care and necessary social services, and the right to security </a:t>
            </a:r>
            <a:r>
              <a:rPr lang="en-US" sz="2400" dirty="0"/>
              <a:t>in the event of unemployment, sickness, disability, widowhood, old age or other lack of livelihood in circumstances beyond his control. </a:t>
            </a:r>
          </a:p>
          <a:p>
            <a:pPr marL="201168" lvl="1" indent="0">
              <a:buNone/>
            </a:pPr>
            <a:endParaRPr lang="en-US" sz="2400" dirty="0"/>
          </a:p>
          <a:p>
            <a:pPr marL="201168" lvl="1" indent="0">
              <a:buNone/>
            </a:pPr>
            <a:r>
              <a:rPr lang="en-US" sz="2400" dirty="0"/>
              <a:t>(United Nations 1948)</a:t>
            </a:r>
          </a:p>
        </p:txBody>
      </p:sp>
    </p:spTree>
    <p:extLst>
      <p:ext uri="{BB962C8B-B14F-4D97-AF65-F5344CB8AC3E}">
        <p14:creationId xmlns:p14="http://schemas.microsoft.com/office/powerpoint/2010/main" val="38737766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36DEC-8625-4371-9E11-F06800863FA0}"/>
              </a:ext>
            </a:extLst>
          </p:cNvPr>
          <p:cNvSpPr>
            <a:spLocks noGrp="1"/>
          </p:cNvSpPr>
          <p:nvPr>
            <p:ph type="title"/>
          </p:nvPr>
        </p:nvSpPr>
        <p:spPr/>
        <p:txBody>
          <a:bodyPr/>
          <a:lstStyle/>
          <a:p>
            <a:r>
              <a:rPr lang="en-US" dirty="0"/>
              <a:t>Development defined…</a:t>
            </a:r>
          </a:p>
        </p:txBody>
      </p:sp>
      <p:sp>
        <p:nvSpPr>
          <p:cNvPr id="3" name="Content Placeholder 2">
            <a:extLst>
              <a:ext uri="{FF2B5EF4-FFF2-40B4-BE49-F238E27FC236}">
                <a16:creationId xmlns:a16="http://schemas.microsoft.com/office/drawing/2014/main" id="{475E2A2F-A49F-43CB-B5EC-01361396F92E}"/>
              </a:ext>
            </a:extLst>
          </p:cNvPr>
          <p:cNvSpPr>
            <a:spLocks noGrp="1"/>
          </p:cNvSpPr>
          <p:nvPr>
            <p:ph idx="1"/>
          </p:nvPr>
        </p:nvSpPr>
        <p:spPr/>
        <p:txBody>
          <a:bodyPr>
            <a:normAutofit/>
          </a:bodyPr>
          <a:lstStyle/>
          <a:p>
            <a:r>
              <a:rPr lang="en-US" sz="2400" dirty="0"/>
              <a:t>“a process of utilizing and mobilizing natural and human resources and capacities in more productive and systematic/aligned ways to improve the standards of living, and expand people’s opportunities and capabilities at present and for the future”</a:t>
            </a:r>
          </a:p>
          <a:p>
            <a:endParaRPr lang="en-US" sz="2400" dirty="0"/>
          </a:p>
          <a:p>
            <a:pPr lvl="1"/>
            <a:r>
              <a:rPr lang="en-US" sz="2000" dirty="0"/>
              <a:t>Prosperity: whose prosperity?</a:t>
            </a:r>
          </a:p>
          <a:p>
            <a:pPr lvl="1"/>
            <a:r>
              <a:rPr lang="en-US" sz="2000" dirty="0"/>
              <a:t>Process: involving government, citizens, private sector </a:t>
            </a:r>
          </a:p>
          <a:p>
            <a:pPr lvl="1"/>
            <a:r>
              <a:rPr lang="en-US" sz="2000" dirty="0"/>
              <a:t>for present and the future</a:t>
            </a:r>
          </a:p>
          <a:p>
            <a:pPr lvl="1"/>
            <a:r>
              <a:rPr lang="en-US" sz="2000" dirty="0"/>
              <a:t>Involves changes– from governance (corruption control, accountability </a:t>
            </a:r>
            <a:r>
              <a:rPr lang="en-US" sz="2000" dirty="0" err="1"/>
              <a:t>etc</a:t>
            </a:r>
            <a:r>
              <a:rPr lang="en-US" sz="2000" dirty="0"/>
              <a:t>), system efficiencies, to behavioral changes (washing the hands)</a:t>
            </a:r>
          </a:p>
          <a:p>
            <a:pPr lvl="1"/>
            <a:r>
              <a:rPr lang="en-US" sz="2000" dirty="0"/>
              <a:t>Involves effort from government, private sector, civil society and individuals</a:t>
            </a:r>
          </a:p>
          <a:p>
            <a:endParaRPr lang="en-US" sz="2400" dirty="0"/>
          </a:p>
        </p:txBody>
      </p:sp>
    </p:spTree>
    <p:extLst>
      <p:ext uri="{BB962C8B-B14F-4D97-AF65-F5344CB8AC3E}">
        <p14:creationId xmlns:p14="http://schemas.microsoft.com/office/powerpoint/2010/main" val="42673632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9494B-6E04-40EC-A156-B086CF4745A8}"/>
              </a:ext>
            </a:extLst>
          </p:cNvPr>
          <p:cNvSpPr>
            <a:spLocks noGrp="1"/>
          </p:cNvSpPr>
          <p:nvPr>
            <p:ph type="title"/>
          </p:nvPr>
        </p:nvSpPr>
        <p:spPr/>
        <p:txBody>
          <a:bodyPr/>
          <a:lstStyle/>
          <a:p>
            <a:r>
              <a:rPr lang="en-US" dirty="0"/>
              <a:t>Nepal’s journey of development</a:t>
            </a:r>
          </a:p>
        </p:txBody>
      </p:sp>
      <p:sp>
        <p:nvSpPr>
          <p:cNvPr id="3" name="Content Placeholder 2">
            <a:extLst>
              <a:ext uri="{FF2B5EF4-FFF2-40B4-BE49-F238E27FC236}">
                <a16:creationId xmlns:a16="http://schemas.microsoft.com/office/drawing/2014/main" id="{DECA3004-B4D5-47EE-B1A3-76D4C8B9CCB1}"/>
              </a:ext>
            </a:extLst>
          </p:cNvPr>
          <p:cNvSpPr>
            <a:spLocks noGrp="1"/>
          </p:cNvSpPr>
          <p:nvPr>
            <p:ph idx="1"/>
          </p:nvPr>
        </p:nvSpPr>
        <p:spPr/>
        <p:txBody>
          <a:bodyPr>
            <a:normAutofit lnSpcReduction="10000"/>
          </a:bodyPr>
          <a:lstStyle/>
          <a:p>
            <a:pPr marL="201168" lvl="1" indent="0">
              <a:buNone/>
            </a:pPr>
            <a:r>
              <a:rPr lang="en-US" sz="3600" dirty="0"/>
              <a:t>Did we have development until Rana regime?</a:t>
            </a:r>
          </a:p>
          <a:p>
            <a:pPr lvl="2"/>
            <a:r>
              <a:rPr lang="en-US" sz="2800" dirty="0"/>
              <a:t>Main interest on collecting revenue from “subjects”</a:t>
            </a:r>
          </a:p>
          <a:p>
            <a:pPr lvl="2"/>
            <a:r>
              <a:rPr lang="en-US" sz="2800" dirty="0"/>
              <a:t>“</a:t>
            </a:r>
            <a:r>
              <a:rPr lang="en-US" sz="2800" dirty="0" err="1"/>
              <a:t>Hulaki</a:t>
            </a:r>
            <a:r>
              <a:rPr lang="en-US" sz="2800" dirty="0"/>
              <a:t> </a:t>
            </a:r>
            <a:r>
              <a:rPr lang="en-US" sz="2800" dirty="0" err="1"/>
              <a:t>marga</a:t>
            </a:r>
            <a:r>
              <a:rPr lang="en-US" sz="2800" dirty="0"/>
              <a:t>”/</a:t>
            </a:r>
            <a:r>
              <a:rPr lang="en-US" sz="2800" dirty="0" err="1"/>
              <a:t>goreto</a:t>
            </a:r>
            <a:r>
              <a:rPr lang="en-US" sz="2800" dirty="0"/>
              <a:t>/</a:t>
            </a:r>
            <a:r>
              <a:rPr lang="en-US" sz="2800" dirty="0" err="1"/>
              <a:t>ghoreto</a:t>
            </a:r>
            <a:r>
              <a:rPr lang="en-US" sz="2800" dirty="0"/>
              <a:t> – from forced </a:t>
            </a:r>
            <a:r>
              <a:rPr lang="en-US" sz="2800" dirty="0" err="1"/>
              <a:t>labour</a:t>
            </a:r>
            <a:endParaRPr lang="en-US" sz="2800" dirty="0"/>
          </a:p>
          <a:p>
            <a:pPr lvl="2"/>
            <a:r>
              <a:rPr lang="en-US" sz="2800" dirty="0"/>
              <a:t>Land reclamation and tax</a:t>
            </a:r>
          </a:p>
          <a:p>
            <a:pPr lvl="2"/>
            <a:r>
              <a:rPr lang="en-US" sz="2800" dirty="0"/>
              <a:t>River dredging for timber export</a:t>
            </a:r>
          </a:p>
          <a:p>
            <a:pPr lvl="2"/>
            <a:r>
              <a:rPr lang="en-US" sz="2800" dirty="0"/>
              <a:t>Forced labor (</a:t>
            </a:r>
            <a:r>
              <a:rPr lang="en-US" sz="2800" dirty="0" err="1"/>
              <a:t>corvee</a:t>
            </a:r>
            <a:r>
              <a:rPr lang="en-US" sz="2800" dirty="0"/>
              <a:t> </a:t>
            </a:r>
            <a:r>
              <a:rPr lang="en-US" sz="2800" dirty="0" err="1"/>
              <a:t>labour</a:t>
            </a:r>
            <a:r>
              <a:rPr lang="en-US" sz="2800" dirty="0"/>
              <a:t>)</a:t>
            </a:r>
          </a:p>
          <a:p>
            <a:pPr lvl="2"/>
            <a:r>
              <a:rPr lang="en-US" sz="2800" dirty="0"/>
              <a:t>Elimination of “sati </a:t>
            </a:r>
            <a:r>
              <a:rPr lang="en-US" sz="2800" dirty="0" err="1"/>
              <a:t>pratha</a:t>
            </a:r>
            <a:r>
              <a:rPr lang="en-US" sz="2800" dirty="0"/>
              <a:t>”</a:t>
            </a:r>
          </a:p>
          <a:p>
            <a:pPr lvl="2"/>
            <a:r>
              <a:rPr lang="en-US" sz="2800" dirty="0"/>
              <a:t>Elimination of slavery (but some form remained as </a:t>
            </a:r>
            <a:r>
              <a:rPr lang="en-US" sz="2800" dirty="0" err="1"/>
              <a:t>kamaiya</a:t>
            </a:r>
            <a:r>
              <a:rPr lang="en-US" sz="2800" dirty="0"/>
              <a:t>/</a:t>
            </a:r>
            <a:r>
              <a:rPr lang="en-US" sz="2800" dirty="0" err="1"/>
              <a:t>Kamlari</a:t>
            </a:r>
            <a:r>
              <a:rPr lang="en-US" sz="2800" dirty="0"/>
              <a:t>/ </a:t>
            </a:r>
            <a:r>
              <a:rPr lang="en-US" sz="2800" dirty="0" err="1"/>
              <a:t>Haliya</a:t>
            </a:r>
            <a:r>
              <a:rPr lang="en-US" sz="2800" dirty="0"/>
              <a:t>)</a:t>
            </a:r>
          </a:p>
        </p:txBody>
      </p:sp>
    </p:spTree>
    <p:extLst>
      <p:ext uri="{BB962C8B-B14F-4D97-AF65-F5344CB8AC3E}">
        <p14:creationId xmlns:p14="http://schemas.microsoft.com/office/powerpoint/2010/main" val="3306541220"/>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1694</TotalTime>
  <Words>1629</Words>
  <Application>Microsoft Office PowerPoint</Application>
  <PresentationFormat>Widescreen</PresentationFormat>
  <Paragraphs>224</Paragraphs>
  <Slides>49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49</vt:i4>
      </vt:variant>
    </vt:vector>
  </HeadingPairs>
  <TitlesOfParts>
    <vt:vector size="55" baseType="lpstr">
      <vt:lpstr>ＭＳ Ｐゴシック</vt:lpstr>
      <vt:lpstr>Arial</vt:lpstr>
      <vt:lpstr>Calibri</vt:lpstr>
      <vt:lpstr>Calibri Light</vt:lpstr>
      <vt:lpstr>Mangal</vt:lpstr>
      <vt:lpstr>Retrospect</vt:lpstr>
      <vt:lpstr>Development perspectives and Policies</vt:lpstr>
      <vt:lpstr>Learning objectives</vt:lpstr>
      <vt:lpstr>Session outline</vt:lpstr>
      <vt:lpstr>PowerPoint Presentation</vt:lpstr>
      <vt:lpstr>Poverty continuing?)</vt:lpstr>
      <vt:lpstr>PowerPoint Presentation</vt:lpstr>
      <vt:lpstr>Freedom from Poverty as Human Right</vt:lpstr>
      <vt:lpstr>Development defined…</vt:lpstr>
      <vt:lpstr>Nepal’s journey of development</vt:lpstr>
      <vt:lpstr>Shifting conception of poverty, globally</vt:lpstr>
      <vt:lpstr>Centralized, national planning</vt:lpstr>
      <vt:lpstr>PowerPoint Presentation</vt:lpstr>
      <vt:lpstr>Projects – “value-chain” (aid-funded project)</vt:lpstr>
      <vt:lpstr>Planned resettlement, 1950s- 1980s</vt:lpstr>
      <vt:lpstr>Nepal’s anti-poverty policies</vt:lpstr>
      <vt:lpstr>10th five year plan, 2002-2007</vt:lpstr>
      <vt:lpstr>Additional, new policies</vt:lpstr>
      <vt:lpstr>PowerPoint Presentation</vt:lpstr>
      <vt:lpstr>Poverty &amp; SDGs / Nepal’s Progress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Istanbul Programme of Action</vt:lpstr>
      <vt:lpstr>PowerPoint Presentation</vt:lpstr>
      <vt:lpstr>PowerPoint Presentation</vt:lpstr>
      <vt:lpstr>Understanding Public Policy</vt:lpstr>
      <vt:lpstr>Policy</vt:lpstr>
      <vt:lpstr>PowerPoint Presentation</vt:lpstr>
      <vt:lpstr>Defining “Public Policy”</vt:lpstr>
      <vt:lpstr>UNDP HDR 2016</vt:lpstr>
      <vt:lpstr>Public policy…Actors</vt:lpstr>
      <vt:lpstr>What does policy do?</vt:lpstr>
      <vt:lpstr>Changing policies: Addressing education crisis EXAMPLE</vt:lpstr>
      <vt:lpstr>PowerPoint Presentation</vt:lpstr>
      <vt:lpstr>Nepal’s “rajnikitik kuchakra”</vt:lpstr>
      <vt:lpstr>Low-growth, high-migration trap</vt:lpstr>
      <vt:lpstr>PowerPoint Presentation</vt:lpstr>
      <vt:lpstr>Upper Marsyangdi A Hydropower project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Poverty and Inequality     MICD 511.c Poverty, Inequality and Economic policies</dc:title>
  <dc:creator>Lenovo</dc:creator>
  <cp:lastModifiedBy>Hari Dhungana</cp:lastModifiedBy>
  <cp:revision>78</cp:revision>
  <dcterms:created xsi:type="dcterms:W3CDTF">2017-04-02T17:27:31Z</dcterms:created>
  <dcterms:modified xsi:type="dcterms:W3CDTF">2018-04-25T07:15:09Z</dcterms:modified>
</cp:coreProperties>
</file>