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013" r:id="rId1"/>
  </p:sldMasterIdLst>
  <p:notesMasterIdLst>
    <p:notesMasterId r:id="rId34"/>
  </p:notesMasterIdLst>
  <p:handoutMasterIdLst>
    <p:handoutMasterId r:id="rId35"/>
  </p:handoutMasterIdLst>
  <p:sldIdLst>
    <p:sldId id="257" r:id="rId2"/>
    <p:sldId id="261" r:id="rId3"/>
    <p:sldId id="262" r:id="rId4"/>
    <p:sldId id="263" r:id="rId5"/>
    <p:sldId id="292" r:id="rId6"/>
    <p:sldId id="264" r:id="rId7"/>
    <p:sldId id="265" r:id="rId8"/>
    <p:sldId id="266" r:id="rId9"/>
    <p:sldId id="267" r:id="rId10"/>
    <p:sldId id="268" r:id="rId11"/>
    <p:sldId id="269" r:id="rId12"/>
    <p:sldId id="270" r:id="rId13"/>
    <p:sldId id="271" r:id="rId14"/>
    <p:sldId id="293" r:id="rId15"/>
    <p:sldId id="289" r:id="rId16"/>
    <p:sldId id="272" r:id="rId17"/>
    <p:sldId id="273" r:id="rId18"/>
    <p:sldId id="274" r:id="rId19"/>
    <p:sldId id="275" r:id="rId20"/>
    <p:sldId id="276" r:id="rId21"/>
    <p:sldId id="277" r:id="rId22"/>
    <p:sldId id="278" r:id="rId23"/>
    <p:sldId id="279" r:id="rId24"/>
    <p:sldId id="287" r:id="rId25"/>
    <p:sldId id="280" r:id="rId26"/>
    <p:sldId id="281" r:id="rId27"/>
    <p:sldId id="282" r:id="rId28"/>
    <p:sldId id="283" r:id="rId29"/>
    <p:sldId id="284" r:id="rId30"/>
    <p:sldId id="288" r:id="rId31"/>
    <p:sldId id="286" r:id="rId32"/>
    <p:sldId id="285" r:id="rId33"/>
  </p:sldIdLst>
  <p:sldSz cx="9144000" cy="6858000" type="screen4x3"/>
  <p:notesSz cx="6735763" cy="9866313"/>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FF3300"/>
    <a:srgbClr val="D005D5"/>
    <a:srgbClr val="CC3300"/>
    <a:srgbClr val="CC0000"/>
    <a:srgbClr val="CCFF99"/>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280" autoAdjust="0"/>
    <p:restoredTop sz="94660"/>
  </p:normalViewPr>
  <p:slideViewPr>
    <p:cSldViewPr>
      <p:cViewPr>
        <p:scale>
          <a:sx n="68" d="100"/>
          <a:sy n="68" d="100"/>
        </p:scale>
        <p:origin x="-1242" y="-25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3787"/>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9442" name="Rectangle 2"/>
          <p:cNvSpPr>
            <a:spLocks noGrp="1" noChangeArrowheads="1"/>
          </p:cNvSpPr>
          <p:nvPr>
            <p:ph type="hdr" sz="quarter"/>
          </p:nvPr>
        </p:nvSpPr>
        <p:spPr bwMode="auto">
          <a:xfrm>
            <a:off x="0" y="0"/>
            <a:ext cx="2918831" cy="493571"/>
          </a:xfrm>
          <a:prstGeom prst="rect">
            <a:avLst/>
          </a:prstGeom>
          <a:noFill/>
          <a:ln w="9525">
            <a:noFill/>
            <a:miter lim="800000"/>
            <a:headEnd/>
            <a:tailEnd/>
          </a:ln>
          <a:effectLst/>
        </p:spPr>
        <p:txBody>
          <a:bodyPr vert="horz" wrap="square" lIns="92501" tIns="46250" rIns="92501" bIns="46250" numCol="1" anchor="t" anchorCtr="0" compatLnSpc="1">
            <a:prstTxWarp prst="textNoShape">
              <a:avLst/>
            </a:prstTxWarp>
          </a:bodyPr>
          <a:lstStyle>
            <a:lvl1pPr defTabSz="925513">
              <a:defRPr sz="1200"/>
            </a:lvl1pPr>
          </a:lstStyle>
          <a:p>
            <a:pPr>
              <a:defRPr/>
            </a:pPr>
            <a:endParaRPr lang="en-US"/>
          </a:p>
        </p:txBody>
      </p:sp>
      <p:sp>
        <p:nvSpPr>
          <p:cNvPr id="189443" name="Rectangle 3"/>
          <p:cNvSpPr>
            <a:spLocks noGrp="1" noChangeArrowheads="1"/>
          </p:cNvSpPr>
          <p:nvPr>
            <p:ph type="dt" sz="quarter" idx="1"/>
          </p:nvPr>
        </p:nvSpPr>
        <p:spPr bwMode="auto">
          <a:xfrm>
            <a:off x="3815395" y="0"/>
            <a:ext cx="2918831" cy="493571"/>
          </a:xfrm>
          <a:prstGeom prst="rect">
            <a:avLst/>
          </a:prstGeom>
          <a:noFill/>
          <a:ln w="9525">
            <a:noFill/>
            <a:miter lim="800000"/>
            <a:headEnd/>
            <a:tailEnd/>
          </a:ln>
          <a:effectLst/>
        </p:spPr>
        <p:txBody>
          <a:bodyPr vert="horz" wrap="square" lIns="92501" tIns="46250" rIns="92501" bIns="46250" numCol="1" anchor="t" anchorCtr="0" compatLnSpc="1">
            <a:prstTxWarp prst="textNoShape">
              <a:avLst/>
            </a:prstTxWarp>
          </a:bodyPr>
          <a:lstStyle>
            <a:lvl1pPr algn="r" defTabSz="925513">
              <a:defRPr sz="1200"/>
            </a:lvl1pPr>
          </a:lstStyle>
          <a:p>
            <a:pPr>
              <a:defRPr/>
            </a:pPr>
            <a:endParaRPr lang="en-US"/>
          </a:p>
        </p:txBody>
      </p:sp>
      <p:sp>
        <p:nvSpPr>
          <p:cNvPr id="189444" name="Rectangle 4"/>
          <p:cNvSpPr>
            <a:spLocks noGrp="1" noChangeArrowheads="1"/>
          </p:cNvSpPr>
          <p:nvPr>
            <p:ph type="ftr" sz="quarter" idx="2"/>
          </p:nvPr>
        </p:nvSpPr>
        <p:spPr bwMode="auto">
          <a:xfrm>
            <a:off x="0" y="9371047"/>
            <a:ext cx="2918831" cy="493570"/>
          </a:xfrm>
          <a:prstGeom prst="rect">
            <a:avLst/>
          </a:prstGeom>
          <a:noFill/>
          <a:ln w="9525">
            <a:noFill/>
            <a:miter lim="800000"/>
            <a:headEnd/>
            <a:tailEnd/>
          </a:ln>
          <a:effectLst/>
        </p:spPr>
        <p:txBody>
          <a:bodyPr vert="horz" wrap="square" lIns="92501" tIns="46250" rIns="92501" bIns="46250" numCol="1" anchor="b" anchorCtr="0" compatLnSpc="1">
            <a:prstTxWarp prst="textNoShape">
              <a:avLst/>
            </a:prstTxWarp>
          </a:bodyPr>
          <a:lstStyle>
            <a:lvl1pPr defTabSz="925513">
              <a:defRPr sz="1200"/>
            </a:lvl1pPr>
          </a:lstStyle>
          <a:p>
            <a:pPr>
              <a:defRPr/>
            </a:pPr>
            <a:endParaRPr lang="en-US"/>
          </a:p>
        </p:txBody>
      </p:sp>
      <p:sp>
        <p:nvSpPr>
          <p:cNvPr id="189445" name="Rectangle 5"/>
          <p:cNvSpPr>
            <a:spLocks noGrp="1" noChangeArrowheads="1"/>
          </p:cNvSpPr>
          <p:nvPr>
            <p:ph type="sldNum" sz="quarter" idx="3"/>
          </p:nvPr>
        </p:nvSpPr>
        <p:spPr bwMode="auto">
          <a:xfrm>
            <a:off x="3815395" y="9371047"/>
            <a:ext cx="2918831" cy="493570"/>
          </a:xfrm>
          <a:prstGeom prst="rect">
            <a:avLst/>
          </a:prstGeom>
          <a:noFill/>
          <a:ln w="9525">
            <a:noFill/>
            <a:miter lim="800000"/>
            <a:headEnd/>
            <a:tailEnd/>
          </a:ln>
          <a:effectLst/>
        </p:spPr>
        <p:txBody>
          <a:bodyPr vert="horz" wrap="square" lIns="92501" tIns="46250" rIns="92501" bIns="46250" numCol="1" anchor="b" anchorCtr="0" compatLnSpc="1">
            <a:prstTxWarp prst="textNoShape">
              <a:avLst/>
            </a:prstTxWarp>
          </a:bodyPr>
          <a:lstStyle>
            <a:lvl1pPr algn="r" defTabSz="925513">
              <a:defRPr sz="1200"/>
            </a:lvl1pPr>
          </a:lstStyle>
          <a:p>
            <a:pPr>
              <a:defRPr/>
            </a:pPr>
            <a:fld id="{A0E3ED35-BE72-4F23-BAA7-7A44FFE15037}" type="slidenum">
              <a:rPr lang="en-US"/>
              <a:pPr>
                <a:defRPr/>
              </a:pPr>
              <a:t>‹#›</a:t>
            </a:fld>
            <a:endParaRPr lang="en-US"/>
          </a:p>
        </p:txBody>
      </p:sp>
    </p:spTree>
    <p:extLst>
      <p:ext uri="{BB962C8B-B14F-4D97-AF65-F5344CB8AC3E}">
        <p14:creationId xmlns:p14="http://schemas.microsoft.com/office/powerpoint/2010/main" val="4402473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18831" cy="493571"/>
          </a:xfrm>
          <a:prstGeom prst="rect">
            <a:avLst/>
          </a:prstGeom>
          <a:noFill/>
          <a:ln w="9525">
            <a:noFill/>
            <a:miter lim="800000"/>
            <a:headEnd/>
            <a:tailEnd/>
          </a:ln>
          <a:effectLst/>
        </p:spPr>
        <p:txBody>
          <a:bodyPr vert="horz" wrap="square" lIns="92501" tIns="46250" rIns="92501" bIns="46250" numCol="1" anchor="t" anchorCtr="0" compatLnSpc="1">
            <a:prstTxWarp prst="textNoShape">
              <a:avLst/>
            </a:prstTxWarp>
          </a:bodyPr>
          <a:lstStyle>
            <a:lvl1pPr defTabSz="925513">
              <a:defRPr sz="1200"/>
            </a:lvl1pPr>
          </a:lstStyle>
          <a:p>
            <a:pPr>
              <a:defRPr/>
            </a:pPr>
            <a:endParaRPr lang="en-US"/>
          </a:p>
        </p:txBody>
      </p:sp>
      <p:sp>
        <p:nvSpPr>
          <p:cNvPr id="6147" name="Rectangle 3"/>
          <p:cNvSpPr>
            <a:spLocks noGrp="1" noChangeArrowheads="1"/>
          </p:cNvSpPr>
          <p:nvPr>
            <p:ph type="dt" idx="1"/>
          </p:nvPr>
        </p:nvSpPr>
        <p:spPr bwMode="auto">
          <a:xfrm>
            <a:off x="3815395" y="0"/>
            <a:ext cx="2918831" cy="493571"/>
          </a:xfrm>
          <a:prstGeom prst="rect">
            <a:avLst/>
          </a:prstGeom>
          <a:noFill/>
          <a:ln w="9525">
            <a:noFill/>
            <a:miter lim="800000"/>
            <a:headEnd/>
            <a:tailEnd/>
          </a:ln>
          <a:effectLst/>
        </p:spPr>
        <p:txBody>
          <a:bodyPr vert="horz" wrap="square" lIns="92501" tIns="46250" rIns="92501" bIns="46250" numCol="1" anchor="t" anchorCtr="0" compatLnSpc="1">
            <a:prstTxWarp prst="textNoShape">
              <a:avLst/>
            </a:prstTxWarp>
          </a:bodyPr>
          <a:lstStyle>
            <a:lvl1pPr algn="r" defTabSz="925513">
              <a:defRPr sz="1200"/>
            </a:lvl1pPr>
          </a:lstStyle>
          <a:p>
            <a:pPr>
              <a:defRPr/>
            </a:pPr>
            <a:endParaRPr lang="en-US"/>
          </a:p>
        </p:txBody>
      </p:sp>
      <p:sp>
        <p:nvSpPr>
          <p:cNvPr id="106500" name="Rectangle 4"/>
          <p:cNvSpPr>
            <a:spLocks noGrp="1" noRot="1" noChangeAspect="1" noChangeArrowheads="1" noTextEdit="1"/>
          </p:cNvSpPr>
          <p:nvPr>
            <p:ph type="sldImg" idx="2"/>
          </p:nvPr>
        </p:nvSpPr>
        <p:spPr bwMode="auto">
          <a:xfrm>
            <a:off x="901700" y="739775"/>
            <a:ext cx="4933950" cy="3700463"/>
          </a:xfrm>
          <a:prstGeom prst="rect">
            <a:avLst/>
          </a:prstGeom>
          <a:noFill/>
          <a:ln w="9525">
            <a:solidFill>
              <a:srgbClr val="000000"/>
            </a:solidFill>
            <a:miter lim="800000"/>
            <a:headEnd/>
            <a:tailEnd/>
          </a:ln>
        </p:spPr>
      </p:sp>
      <p:sp>
        <p:nvSpPr>
          <p:cNvPr id="6149" name="Rectangle 5"/>
          <p:cNvSpPr>
            <a:spLocks noGrp="1" noChangeArrowheads="1"/>
          </p:cNvSpPr>
          <p:nvPr>
            <p:ph type="body" sz="quarter" idx="3"/>
          </p:nvPr>
        </p:nvSpPr>
        <p:spPr bwMode="auto">
          <a:xfrm>
            <a:off x="673577" y="4686372"/>
            <a:ext cx="5388610" cy="4440434"/>
          </a:xfrm>
          <a:prstGeom prst="rect">
            <a:avLst/>
          </a:prstGeom>
          <a:noFill/>
          <a:ln w="9525">
            <a:noFill/>
            <a:miter lim="800000"/>
            <a:headEnd/>
            <a:tailEnd/>
          </a:ln>
          <a:effectLst/>
        </p:spPr>
        <p:txBody>
          <a:bodyPr vert="horz" wrap="square" lIns="92501" tIns="46250" rIns="92501" bIns="4625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150" name="Rectangle 6"/>
          <p:cNvSpPr>
            <a:spLocks noGrp="1" noChangeArrowheads="1"/>
          </p:cNvSpPr>
          <p:nvPr>
            <p:ph type="ftr" sz="quarter" idx="4"/>
          </p:nvPr>
        </p:nvSpPr>
        <p:spPr bwMode="auto">
          <a:xfrm>
            <a:off x="0" y="9371047"/>
            <a:ext cx="2918831" cy="493570"/>
          </a:xfrm>
          <a:prstGeom prst="rect">
            <a:avLst/>
          </a:prstGeom>
          <a:noFill/>
          <a:ln w="9525">
            <a:noFill/>
            <a:miter lim="800000"/>
            <a:headEnd/>
            <a:tailEnd/>
          </a:ln>
          <a:effectLst/>
        </p:spPr>
        <p:txBody>
          <a:bodyPr vert="horz" wrap="square" lIns="92501" tIns="46250" rIns="92501" bIns="46250" numCol="1" anchor="b" anchorCtr="0" compatLnSpc="1">
            <a:prstTxWarp prst="textNoShape">
              <a:avLst/>
            </a:prstTxWarp>
          </a:bodyPr>
          <a:lstStyle>
            <a:lvl1pPr defTabSz="925513">
              <a:defRPr sz="1200"/>
            </a:lvl1pPr>
          </a:lstStyle>
          <a:p>
            <a:pPr>
              <a:defRPr/>
            </a:pPr>
            <a:endParaRPr lang="en-US"/>
          </a:p>
        </p:txBody>
      </p:sp>
      <p:sp>
        <p:nvSpPr>
          <p:cNvPr id="6151" name="Rectangle 7"/>
          <p:cNvSpPr>
            <a:spLocks noGrp="1" noChangeArrowheads="1"/>
          </p:cNvSpPr>
          <p:nvPr>
            <p:ph type="sldNum" sz="quarter" idx="5"/>
          </p:nvPr>
        </p:nvSpPr>
        <p:spPr bwMode="auto">
          <a:xfrm>
            <a:off x="3815395" y="9371047"/>
            <a:ext cx="2918831" cy="493570"/>
          </a:xfrm>
          <a:prstGeom prst="rect">
            <a:avLst/>
          </a:prstGeom>
          <a:noFill/>
          <a:ln w="9525">
            <a:noFill/>
            <a:miter lim="800000"/>
            <a:headEnd/>
            <a:tailEnd/>
          </a:ln>
          <a:effectLst/>
        </p:spPr>
        <p:txBody>
          <a:bodyPr vert="horz" wrap="square" lIns="92501" tIns="46250" rIns="92501" bIns="46250" numCol="1" anchor="b" anchorCtr="0" compatLnSpc="1">
            <a:prstTxWarp prst="textNoShape">
              <a:avLst/>
            </a:prstTxWarp>
          </a:bodyPr>
          <a:lstStyle>
            <a:lvl1pPr algn="r" defTabSz="925513">
              <a:defRPr sz="1200"/>
            </a:lvl1pPr>
          </a:lstStyle>
          <a:p>
            <a:pPr>
              <a:defRPr/>
            </a:pPr>
            <a:fld id="{E49C79EA-218D-4985-8090-55A581A332E8}" type="slidenum">
              <a:rPr lang="en-US"/>
              <a:pPr>
                <a:defRPr/>
              </a:pPr>
              <a:t>‹#›</a:t>
            </a:fld>
            <a:endParaRPr lang="en-US"/>
          </a:p>
        </p:txBody>
      </p:sp>
    </p:spTree>
    <p:extLst>
      <p:ext uri="{BB962C8B-B14F-4D97-AF65-F5344CB8AC3E}">
        <p14:creationId xmlns:p14="http://schemas.microsoft.com/office/powerpoint/2010/main" val="55946681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1">
        <a:schemeClr val="bg1"/>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162B4807-412D-41CF-8A6F-84EB93ABBE9C}" type="datetime1">
              <a:rPr lang="en-US" smtClean="0"/>
              <a:t>7/14/2017</a:t>
            </a:fld>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B6F15528-21DE-4FAA-801E-634DDDAF4B2B}" type="slidenum">
              <a:rPr lang="en-US" smtClean="0"/>
              <a:pPr/>
              <a:t>‹#›</a:t>
            </a:fld>
            <a:endParaRPr lang="en-US"/>
          </a:p>
        </p:txBody>
      </p:sp>
      <p:pic>
        <p:nvPicPr>
          <p:cNvPr id="13" name="Picture 12" descr="tn?sid=887972904&amp;mid=AO8mvs4AARuhTOuNUQoiIB7MJtY&amp;midoffset=1_448&amp;partid=3&amp;f=393&amp;fid=Inbox"/>
          <p:cNvPicPr/>
          <p:nvPr/>
        </p:nvPicPr>
        <p:blipFill>
          <a:blip r:embed="rId2" cstate="print">
            <a:lum/>
          </a:blip>
          <a:srcRect/>
          <a:stretch>
            <a:fillRect/>
          </a:stretch>
        </p:blipFill>
        <p:spPr bwMode="auto">
          <a:xfrm>
            <a:off x="0" y="0"/>
            <a:ext cx="1428750" cy="1268760"/>
          </a:xfrm>
          <a:prstGeom prst="rect">
            <a:avLst/>
          </a:prstGeom>
          <a:noFill/>
          <a:ln w="9525">
            <a:noFill/>
            <a:miter lim="800000"/>
            <a:headEnd/>
            <a:tailEnd/>
          </a:ln>
        </p:spPr>
      </p:pic>
    </p:spTree>
  </p:cSld>
  <p:clrMapOvr>
    <a:overrideClrMapping bg1="lt1" tx1="dk1" bg2="lt2" tx2="dk2" accent1="accent1" accent2="accent2" accent3="accent3" accent4="accent4" accent5="accent5" accent6="accent6" hlink="hlink" folHlink="folHlink"/>
  </p:clrMapOvr>
  <p:transition>
    <p:split orient="vert" dir="in"/>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4558DAB6-5E1A-4160-A849-167A3C522134}" type="datetime1">
              <a:rPr lang="en-US" smtClean="0"/>
              <a:t>7/14/2017</a:t>
            </a:fld>
            <a:endParaRPr lang="en-US"/>
          </a:p>
        </p:txBody>
      </p:sp>
      <p:sp>
        <p:nvSpPr>
          <p:cNvPr id="5" name="Footer Placeholder 4"/>
          <p:cNvSpPr>
            <a:spLocks noGrp="1"/>
          </p:cNvSpPr>
          <p:nvPr>
            <p:ph type="ftr" sz="quarter" idx="11"/>
          </p:nvPr>
        </p:nvSpPr>
        <p:spPr/>
        <p:txBody>
          <a:bodyPr/>
          <a:lstStyle/>
          <a:p>
            <a:pPr>
              <a:defRPr/>
            </a:pPr>
            <a:r>
              <a:rPr lang="en-US" smtClean="0"/>
              <a:t>NASC 2017</a:t>
            </a:r>
            <a:endParaRPr lang="en-US"/>
          </a:p>
        </p:txBody>
      </p:sp>
      <p:sp>
        <p:nvSpPr>
          <p:cNvPr id="6" name="Slide Number Placeholder 5"/>
          <p:cNvSpPr>
            <a:spLocks noGrp="1"/>
          </p:cNvSpPr>
          <p:nvPr>
            <p:ph type="sldNum" sz="quarter" idx="12"/>
          </p:nvPr>
        </p:nvSpPr>
        <p:spPr/>
        <p:txBody>
          <a:bodyPr/>
          <a:lstStyle/>
          <a:p>
            <a:pPr>
              <a:defRPr/>
            </a:pPr>
            <a:fld id="{E281687A-0447-43F5-B77C-2554E44F0006}" type="slidenum">
              <a:rPr lang="en-US" smtClean="0"/>
              <a:pPr>
                <a:defRPr/>
              </a:pPr>
              <a:t>‹#›</a:t>
            </a:fld>
            <a:endParaRPr lang="en-US"/>
          </a:p>
        </p:txBody>
      </p:sp>
    </p:spTree>
  </p:cSld>
  <p:clrMapOvr>
    <a:masterClrMapping/>
  </p:clrMapOvr>
  <p:transition>
    <p:split orient="vert" dir="in"/>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pPr>
              <a:defRPr/>
            </a:pPr>
            <a:fld id="{7EBDE7C4-D8DE-4694-9123-198C0F3C9A56}" type="datetime1">
              <a:rPr lang="en-US" smtClean="0"/>
              <a:t>7/14/2017</a:t>
            </a:fld>
            <a:endParaRPr lang="en-US"/>
          </a:p>
        </p:txBody>
      </p:sp>
      <p:sp>
        <p:nvSpPr>
          <p:cNvPr id="5" name="Footer Placeholder 4"/>
          <p:cNvSpPr>
            <a:spLocks noGrp="1"/>
          </p:cNvSpPr>
          <p:nvPr>
            <p:ph type="ftr" sz="quarter" idx="11"/>
          </p:nvPr>
        </p:nvSpPr>
        <p:spPr>
          <a:xfrm>
            <a:off x="457201" y="6248207"/>
            <a:ext cx="5573483" cy="365125"/>
          </a:xfrm>
        </p:spPr>
        <p:txBody>
          <a:bodyPr/>
          <a:lstStyle/>
          <a:p>
            <a:pPr>
              <a:defRPr/>
            </a:pPr>
            <a:r>
              <a:rPr lang="en-US" smtClean="0"/>
              <a:t>NASC 2017</a:t>
            </a:r>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6" name="Slide Number Placeholder 5"/>
          <p:cNvSpPr>
            <a:spLocks noGrp="1"/>
          </p:cNvSpPr>
          <p:nvPr>
            <p:ph type="sldNum" sz="quarter" idx="12"/>
          </p:nvPr>
        </p:nvSpPr>
        <p:spPr>
          <a:xfrm rot="5400000">
            <a:off x="5989638" y="144462"/>
            <a:ext cx="533400" cy="244476"/>
          </a:xfrm>
        </p:spPr>
        <p:txBody>
          <a:bodyPr/>
          <a:lstStyle/>
          <a:p>
            <a:pPr>
              <a:defRPr/>
            </a:pPr>
            <a:fld id="{F596C33D-8C09-4B68-8729-C312BF7676FF}" type="slidenum">
              <a:rPr lang="en-US" smtClean="0"/>
              <a:pPr>
                <a:defRPr/>
              </a:pPr>
              <a:t>‹#›</a:t>
            </a:fld>
            <a:endParaRPr lang="en-US"/>
          </a:p>
        </p:txBody>
      </p:sp>
    </p:spTree>
  </p:cSld>
  <p:clrMapOvr>
    <a:overrideClrMapping bg1="lt1" tx1="dk1" bg2="lt2" tx2="dk2" accent1="accent1" accent2="accent2" accent3="accent3" accent4="accent4" accent5="accent5" accent6="accent6" hlink="hlink" folHlink="folHlink"/>
  </p:clrMapOvr>
  <p:transition>
    <p:split orient="vert" dir="in"/>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331640" y="228600"/>
            <a:ext cx="7632848"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6790FAA5-0BD4-4306-8710-49429975BED6}" type="datetime1">
              <a:rPr lang="en-US" smtClean="0"/>
              <a:t>7/14/2017</a:t>
            </a:fld>
            <a:endParaRPr lang="en-US"/>
          </a:p>
        </p:txBody>
      </p:sp>
      <p:sp>
        <p:nvSpPr>
          <p:cNvPr id="5" name="Footer Placeholder 4"/>
          <p:cNvSpPr>
            <a:spLocks noGrp="1"/>
          </p:cNvSpPr>
          <p:nvPr>
            <p:ph type="ftr" sz="quarter" idx="11"/>
          </p:nvPr>
        </p:nvSpPr>
        <p:spPr/>
        <p:txBody>
          <a:bodyPr/>
          <a:lstStyle/>
          <a:p>
            <a:r>
              <a:rPr lang="en-US" smtClean="0"/>
              <a:t>NASC 2017</a:t>
            </a:r>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B6F15528-21DE-4FAA-801E-634DDDAF4B2B}"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pic>
        <p:nvPicPr>
          <p:cNvPr id="10" name="Picture 9" descr="tn?sid=887972904&amp;mid=AO8mvs4AARuhTOuNUQoiIB7MJtY&amp;midoffset=1_448&amp;partid=3&amp;f=393&amp;fid=Inbox"/>
          <p:cNvPicPr/>
          <p:nvPr/>
        </p:nvPicPr>
        <p:blipFill>
          <a:blip r:embed="rId2" cstate="print"/>
          <a:srcRect/>
          <a:stretch>
            <a:fillRect/>
          </a:stretch>
        </p:blipFill>
        <p:spPr bwMode="auto">
          <a:xfrm>
            <a:off x="8269" y="0"/>
            <a:ext cx="1428750" cy="1268760"/>
          </a:xfrm>
          <a:prstGeom prst="rect">
            <a:avLst/>
          </a:prstGeom>
          <a:noFill/>
          <a:ln w="9525">
            <a:noFill/>
            <a:miter lim="800000"/>
            <a:headEnd/>
            <a:tailEnd/>
          </a:ln>
        </p:spPr>
      </p:pic>
    </p:spTree>
  </p:cSld>
  <p:clrMapOvr>
    <a:masterClrMapping/>
  </p:clrMapOvr>
  <p:transition>
    <p:split orient="vert" dir="in"/>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pPr>
              <a:defRPr/>
            </a:pPr>
            <a:fld id="{FA196421-BA78-47A9-BB26-2DAE60F9DD31}" type="datetime1">
              <a:rPr lang="en-US" smtClean="0"/>
              <a:t>7/14/2017</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pPr>
              <a:defRPr/>
            </a:pPr>
            <a:fld id="{A01CD867-219D-4386-954F-9FCFC163F72C}" type="slidenum">
              <a:rPr lang="en-US" smtClean="0"/>
              <a:pPr>
                <a:defRPr/>
              </a:pPr>
              <a:t>‹#›</a:t>
            </a:fld>
            <a:endParaRPr lang="en-US"/>
          </a:p>
        </p:txBody>
      </p:sp>
      <p:sp>
        <p:nvSpPr>
          <p:cNvPr id="14" name="Footer Placeholder 13"/>
          <p:cNvSpPr>
            <a:spLocks noGrp="1"/>
          </p:cNvSpPr>
          <p:nvPr>
            <p:ph type="ftr" sz="quarter" idx="12"/>
          </p:nvPr>
        </p:nvSpPr>
        <p:spPr/>
        <p:txBody>
          <a:bodyPr/>
          <a:lstStyle/>
          <a:p>
            <a:pPr>
              <a:defRPr/>
            </a:pPr>
            <a:r>
              <a:rPr lang="en-US" smtClean="0"/>
              <a:t>NASC 2017</a:t>
            </a:r>
            <a:endParaRPr lang="en-US"/>
          </a:p>
        </p:txBody>
      </p:sp>
    </p:spTree>
  </p:cSld>
  <p:clrMapOvr>
    <a:overrideClrMapping bg1="lt1" tx1="dk1" bg2="lt2" tx2="dk2" accent1="accent1" accent2="accent2" accent3="accent3" accent4="accent4" accent5="accent5" accent6="accent6" hlink="hlink" folHlink="folHlink"/>
  </p:clrMapOvr>
  <p:transition>
    <p:split orient="vert" dir="in"/>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pPr>
              <a:defRPr/>
            </a:pPr>
            <a:fld id="{95DD6629-D6CA-4D63-AD05-F596A4A52164}" type="datetime1">
              <a:rPr lang="en-US" smtClean="0"/>
              <a:t>7/14/2017</a:t>
            </a:fld>
            <a:endParaRPr lang="en-US"/>
          </a:p>
        </p:txBody>
      </p:sp>
      <p:sp>
        <p:nvSpPr>
          <p:cNvPr id="10" name="Slide Number Placeholder 9"/>
          <p:cNvSpPr>
            <a:spLocks noGrp="1"/>
          </p:cNvSpPr>
          <p:nvPr>
            <p:ph type="sldNum" sz="quarter" idx="16"/>
          </p:nvPr>
        </p:nvSpPr>
        <p:spPr/>
        <p:txBody>
          <a:bodyPr rtlCol="0"/>
          <a:lstStyle/>
          <a:p>
            <a:pPr>
              <a:defRPr/>
            </a:pPr>
            <a:fld id="{3C8F54E7-CC73-44A0-98EA-4E5B8A32DEE2}" type="slidenum">
              <a:rPr lang="en-US" smtClean="0"/>
              <a:pPr>
                <a:defRPr/>
              </a:pPr>
              <a:t>‹#›</a:t>
            </a:fld>
            <a:endParaRPr lang="en-US"/>
          </a:p>
        </p:txBody>
      </p:sp>
      <p:sp>
        <p:nvSpPr>
          <p:cNvPr id="12" name="Footer Placeholder 11"/>
          <p:cNvSpPr>
            <a:spLocks noGrp="1"/>
          </p:cNvSpPr>
          <p:nvPr>
            <p:ph type="ftr" sz="quarter" idx="17"/>
          </p:nvPr>
        </p:nvSpPr>
        <p:spPr/>
        <p:txBody>
          <a:bodyPr rtlCol="0"/>
          <a:lstStyle/>
          <a:p>
            <a:pPr>
              <a:defRPr/>
            </a:pPr>
            <a:r>
              <a:rPr lang="en-US" smtClean="0"/>
              <a:t>NASC 2017</a:t>
            </a:r>
            <a:endParaRPr lang="en-US"/>
          </a:p>
        </p:txBody>
      </p:sp>
    </p:spTree>
  </p:cSld>
  <p:clrMapOvr>
    <a:masterClrMapping/>
  </p:clrMapOvr>
  <p:transition>
    <p:split orient="vert" dir="in"/>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pPr>
              <a:defRPr/>
            </a:pPr>
            <a:fld id="{BD01182D-A74B-4427-94A4-2DA1719993B5}" type="datetime1">
              <a:rPr lang="en-US" smtClean="0"/>
              <a:t>7/14/2017</a:t>
            </a:fld>
            <a:endParaRPr lang="en-US"/>
          </a:p>
        </p:txBody>
      </p:sp>
      <p:sp>
        <p:nvSpPr>
          <p:cNvPr id="12" name="Slide Number Placeholder 11"/>
          <p:cNvSpPr>
            <a:spLocks noGrp="1"/>
          </p:cNvSpPr>
          <p:nvPr>
            <p:ph type="sldNum" sz="quarter" idx="16"/>
          </p:nvPr>
        </p:nvSpPr>
        <p:spPr/>
        <p:txBody>
          <a:bodyPr rtlCol="0"/>
          <a:lstStyle/>
          <a:p>
            <a:pPr>
              <a:defRPr/>
            </a:pPr>
            <a:fld id="{8137A9F1-81D5-4459-BB91-2D1C96BF3190}" type="slidenum">
              <a:rPr lang="en-US" smtClean="0"/>
              <a:pPr>
                <a:defRPr/>
              </a:pPr>
              <a:t>‹#›</a:t>
            </a:fld>
            <a:endParaRPr lang="en-US"/>
          </a:p>
        </p:txBody>
      </p:sp>
      <p:sp>
        <p:nvSpPr>
          <p:cNvPr id="14" name="Footer Placeholder 13"/>
          <p:cNvSpPr>
            <a:spLocks noGrp="1"/>
          </p:cNvSpPr>
          <p:nvPr>
            <p:ph type="ftr" sz="quarter" idx="17"/>
          </p:nvPr>
        </p:nvSpPr>
        <p:spPr/>
        <p:txBody>
          <a:bodyPr rtlCol="0"/>
          <a:lstStyle/>
          <a:p>
            <a:pPr>
              <a:defRPr/>
            </a:pPr>
            <a:r>
              <a:rPr lang="en-US" smtClean="0"/>
              <a:t>NASC 2017</a:t>
            </a:r>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transition>
    <p:split orient="vert" dir="in"/>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pPr>
              <a:defRPr/>
            </a:pPr>
            <a:fld id="{A614D1DB-B1F9-4881-809B-FE563557FA0D}" type="datetime1">
              <a:rPr lang="en-US" smtClean="0"/>
              <a:t>7/14/2017</a:t>
            </a:fld>
            <a:endParaRPr lang="en-US"/>
          </a:p>
        </p:txBody>
      </p:sp>
      <p:sp>
        <p:nvSpPr>
          <p:cNvPr id="4" name="Footer Placeholder 3"/>
          <p:cNvSpPr>
            <a:spLocks noGrp="1"/>
          </p:cNvSpPr>
          <p:nvPr>
            <p:ph type="ftr" sz="quarter" idx="11"/>
          </p:nvPr>
        </p:nvSpPr>
        <p:spPr/>
        <p:txBody>
          <a:bodyPr/>
          <a:lstStyle/>
          <a:p>
            <a:pPr>
              <a:defRPr/>
            </a:pPr>
            <a:r>
              <a:rPr lang="en-US" smtClean="0"/>
              <a:t>NASC 2017</a:t>
            </a:r>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pPr>
              <a:defRPr/>
            </a:pPr>
            <a:fld id="{20CFC55A-89E2-4CC5-A167-C239959FEC32}" type="slidenum">
              <a:rPr lang="en-US" smtClean="0"/>
              <a:pPr>
                <a:defRPr/>
              </a:pPr>
              <a:t>‹#›</a:t>
            </a:fld>
            <a:endParaRPr lang="en-US"/>
          </a:p>
        </p:txBody>
      </p:sp>
    </p:spTree>
  </p:cSld>
  <p:clrMapOvr>
    <a:masterClrMapping/>
  </p:clrMapOvr>
  <p:transition>
    <p:split orient="vert" dir="in"/>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B2DD6D8B-5E6B-4483-9F19-4E28A01834C2}" type="datetime1">
              <a:rPr lang="en-US" smtClean="0"/>
              <a:t>7/14/2017</a:t>
            </a:fld>
            <a:endParaRPr lang="en-US"/>
          </a:p>
        </p:txBody>
      </p:sp>
      <p:sp>
        <p:nvSpPr>
          <p:cNvPr id="3" name="Footer Placeholder 2"/>
          <p:cNvSpPr>
            <a:spLocks noGrp="1"/>
          </p:cNvSpPr>
          <p:nvPr>
            <p:ph type="ftr" sz="quarter" idx="11"/>
          </p:nvPr>
        </p:nvSpPr>
        <p:spPr/>
        <p:txBody>
          <a:bodyPr/>
          <a:lstStyle/>
          <a:p>
            <a:pPr>
              <a:defRPr/>
            </a:pPr>
            <a:r>
              <a:rPr lang="en-US" smtClean="0"/>
              <a:t>NASC 2017</a:t>
            </a:r>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pPr>
              <a:defRPr/>
            </a:pPr>
            <a:fld id="{94378C66-1F05-4CF8-BB28-27E68097EF64}" type="slidenum">
              <a:rPr lang="en-US" smtClean="0"/>
              <a:pPr>
                <a:defRPr/>
              </a:pPr>
              <a:t>‹#›</a:t>
            </a:fld>
            <a:endParaRPr lang="en-US"/>
          </a:p>
        </p:txBody>
      </p:sp>
    </p:spTree>
  </p:cSld>
  <p:clrMapOvr>
    <a:masterClrMapping/>
  </p:clrMapOvr>
  <p:transition>
    <p:split orient="vert" dir="in"/>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pPr>
              <a:defRPr/>
            </a:pPr>
            <a:fld id="{058289EE-F0D3-4014-8A1A-04F42EC79959}" type="datetime1">
              <a:rPr lang="en-US" smtClean="0"/>
              <a:t>7/14/2017</a:t>
            </a:fld>
            <a:endParaRPr lang="en-US"/>
          </a:p>
        </p:txBody>
      </p:sp>
      <p:sp>
        <p:nvSpPr>
          <p:cNvPr id="6" name="Footer Placeholder 5"/>
          <p:cNvSpPr>
            <a:spLocks noGrp="1"/>
          </p:cNvSpPr>
          <p:nvPr>
            <p:ph type="ftr" sz="quarter" idx="11"/>
          </p:nvPr>
        </p:nvSpPr>
        <p:spPr/>
        <p:txBody>
          <a:bodyPr/>
          <a:lstStyle/>
          <a:p>
            <a:pPr>
              <a:defRPr/>
            </a:pPr>
            <a:r>
              <a:rPr lang="en-US" smtClean="0"/>
              <a:t>NASC 2017</a:t>
            </a:r>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pPr>
              <a:defRPr/>
            </a:pPr>
            <a:fld id="{C4EE4102-7C44-4141-B1EB-4D1224523F44}" type="slidenum">
              <a:rPr lang="en-US" smtClean="0"/>
              <a:pPr>
                <a:defRPr/>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transition>
    <p:split orient="vert" dir="in"/>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Date Placeholder 11"/>
          <p:cNvSpPr>
            <a:spLocks noGrp="1"/>
          </p:cNvSpPr>
          <p:nvPr>
            <p:ph type="dt" sz="half" idx="10"/>
          </p:nvPr>
        </p:nvSpPr>
        <p:spPr>
          <a:xfrm>
            <a:off x="6248400" y="6248400"/>
            <a:ext cx="2667000" cy="365125"/>
          </a:xfrm>
        </p:spPr>
        <p:txBody>
          <a:bodyPr rtlCol="0"/>
          <a:lstStyle/>
          <a:p>
            <a:pPr>
              <a:defRPr/>
            </a:pPr>
            <a:fld id="{7D59872C-1E65-4928-AF04-FD14FE46EB02}" type="datetime1">
              <a:rPr lang="en-US" smtClean="0"/>
              <a:t>7/14/2017</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pPr>
              <a:defRPr/>
            </a:pPr>
            <a:fld id="{4C9A9C4F-5462-4C9D-8A54-FECA9C56D71F}" type="slidenum">
              <a:rPr lang="en-US" smtClean="0"/>
              <a:pPr>
                <a:defRPr/>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pPr>
              <a:defRPr/>
            </a:pPr>
            <a:r>
              <a:rPr lang="en-US" smtClean="0"/>
              <a:t>NASC 2017</a:t>
            </a:r>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transition>
    <p:split orient="vert" dir="in"/>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B9D3DF8B-836B-4951-85D7-C71215869337}" type="datetime1">
              <a:rPr lang="en-US" smtClean="0"/>
              <a:t>7/14/2017</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r>
              <a:rPr lang="en-US" smtClean="0"/>
              <a:t>NASC 2017</a:t>
            </a:r>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4014" r:id="rId1"/>
    <p:sldLayoutId id="2147484015" r:id="rId2"/>
    <p:sldLayoutId id="2147484016" r:id="rId3"/>
    <p:sldLayoutId id="2147484017" r:id="rId4"/>
    <p:sldLayoutId id="2147484018" r:id="rId5"/>
    <p:sldLayoutId id="2147484019" r:id="rId6"/>
    <p:sldLayoutId id="2147484020" r:id="rId7"/>
    <p:sldLayoutId id="2147484021" r:id="rId8"/>
    <p:sldLayoutId id="2147484022" r:id="rId9"/>
    <p:sldLayoutId id="2147484023" r:id="rId10"/>
    <p:sldLayoutId id="2147484024" r:id="rId11"/>
  </p:sldLayoutIdLst>
  <p:transition>
    <p:split orient="vert" dir="in"/>
  </p:transition>
  <p:timing>
    <p:tnLst>
      <p:par>
        <p:cTn id="1" dur="indefinite" restart="never" nodeType="tmRoot"/>
      </p:par>
    </p:tnLst>
  </p:timing>
  <p:hf hdr="0" dt="0"/>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0" y="457200"/>
            <a:ext cx="9144000" cy="1752600"/>
          </a:xfrm>
        </p:spPr>
        <p:txBody>
          <a:bodyPr>
            <a:normAutofit/>
          </a:bodyPr>
          <a:lstStyle/>
          <a:p>
            <a:pPr eaLnBrk="1" hangingPunct="1">
              <a:defRPr/>
            </a:pPr>
            <a:r>
              <a:rPr lang="en-US" sz="4800" b="1" dirty="0" smtClean="0">
                <a:solidFill>
                  <a:schemeClr val="accent2"/>
                </a:solidFill>
                <a:effectLst>
                  <a:outerShdw blurRad="38100" dist="38100" dir="2700000" algn="tl">
                    <a:srgbClr val="C0C0C0"/>
                  </a:outerShdw>
                </a:effectLst>
              </a:rPr>
              <a:t>Grievance Handling</a:t>
            </a:r>
          </a:p>
        </p:txBody>
      </p:sp>
      <p:sp>
        <p:nvSpPr>
          <p:cNvPr id="3075" name="Rectangle 3"/>
          <p:cNvSpPr>
            <a:spLocks noGrp="1" noChangeArrowheads="1"/>
          </p:cNvSpPr>
          <p:nvPr>
            <p:ph type="subTitle" idx="1"/>
          </p:nvPr>
        </p:nvSpPr>
        <p:spPr>
          <a:xfrm>
            <a:off x="381000" y="2590800"/>
            <a:ext cx="7543800" cy="3429000"/>
          </a:xfrm>
        </p:spPr>
        <p:txBody>
          <a:bodyPr/>
          <a:lstStyle/>
          <a:p>
            <a:pPr eaLnBrk="1" hangingPunct="1"/>
            <a:endParaRPr lang="en-US" sz="3600" b="1" dirty="0" smtClean="0">
              <a:solidFill>
                <a:schemeClr val="accent1"/>
              </a:solidFill>
            </a:endParaRPr>
          </a:p>
        </p:txBody>
      </p:sp>
    </p:spTree>
    <p:extLst>
      <p:ext uri="{BB962C8B-B14F-4D97-AF65-F5344CB8AC3E}">
        <p14:creationId xmlns:p14="http://schemas.microsoft.com/office/powerpoint/2010/main" val="2961937670"/>
      </p:ext>
    </p:extLst>
  </p:cSld>
  <p:clrMapOvr>
    <a:masterClrMapping/>
  </p:clrMapOvr>
  <p:transition>
    <p:split orient="vert"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57200" y="304800"/>
            <a:ext cx="8229600" cy="762000"/>
          </a:xfrm>
        </p:spPr>
        <p:txBody>
          <a:bodyPr>
            <a:normAutofit fontScale="90000"/>
          </a:bodyPr>
          <a:lstStyle/>
          <a:p>
            <a:pPr eaLnBrk="1" hangingPunct="1"/>
            <a:r>
              <a:rPr lang="en-US" b="1" dirty="0" smtClean="0">
                <a:solidFill>
                  <a:schemeClr val="tx1"/>
                </a:solidFill>
              </a:rPr>
              <a:t>         Causes:</a:t>
            </a:r>
            <a:r>
              <a:rPr lang="en-US" sz="4000" b="1" u="sng" dirty="0" smtClean="0">
                <a:solidFill>
                  <a:schemeClr val="accent2"/>
                </a:solidFill>
              </a:rPr>
              <a:t/>
            </a:r>
            <a:br>
              <a:rPr lang="en-US" sz="4000" b="1" u="sng" dirty="0" smtClean="0">
                <a:solidFill>
                  <a:schemeClr val="accent2"/>
                </a:solidFill>
              </a:rPr>
            </a:br>
            <a:endParaRPr lang="en-US" sz="4000" b="1" u="sng" dirty="0" smtClean="0">
              <a:solidFill>
                <a:schemeClr val="accent2"/>
              </a:solidFill>
            </a:endParaRPr>
          </a:p>
        </p:txBody>
      </p:sp>
      <p:sp>
        <p:nvSpPr>
          <p:cNvPr id="14339" name="Text Box 4"/>
          <p:cNvSpPr>
            <a:spLocks noGrp="1" noChangeArrowheads="1"/>
          </p:cNvSpPr>
          <p:nvPr>
            <p:ph type="body" idx="1"/>
          </p:nvPr>
        </p:nvSpPr>
        <p:spPr>
          <a:xfrm>
            <a:off x="152400" y="1143000"/>
            <a:ext cx="8991600" cy="5715000"/>
          </a:xfrm>
          <a:noFill/>
        </p:spPr>
        <p:txBody>
          <a:bodyPr/>
          <a:lstStyle/>
          <a:p>
            <a:pPr marL="457200" indent="-457200" eaLnBrk="1" hangingPunct="1">
              <a:buFontTx/>
              <a:buNone/>
            </a:pPr>
            <a:endParaRPr lang="en-US" b="1" dirty="0" smtClean="0">
              <a:solidFill>
                <a:schemeClr val="accent2"/>
              </a:solidFill>
            </a:endParaRPr>
          </a:p>
          <a:p>
            <a:pPr marL="457200" indent="-457200" eaLnBrk="1" hangingPunct="1">
              <a:buFontTx/>
              <a:buNone/>
            </a:pPr>
            <a:r>
              <a:rPr lang="en-US" b="1" dirty="0" smtClean="0"/>
              <a:t>( I ) </a:t>
            </a:r>
            <a:r>
              <a:rPr lang="en-US" b="1" u="sng" dirty="0" smtClean="0"/>
              <a:t>Economic </a:t>
            </a:r>
          </a:p>
          <a:p>
            <a:pPr marL="457200" indent="-457200" eaLnBrk="1" hangingPunct="1"/>
            <a:r>
              <a:rPr lang="en-US" dirty="0" smtClean="0">
                <a:solidFill>
                  <a:schemeClr val="tx1">
                    <a:lumMod val="75000"/>
                    <a:lumOff val="25000"/>
                  </a:schemeClr>
                </a:solidFill>
              </a:rPr>
              <a:t>Wage fixation.</a:t>
            </a:r>
          </a:p>
          <a:p>
            <a:pPr marL="457200" indent="-457200" eaLnBrk="1" hangingPunct="1"/>
            <a:r>
              <a:rPr lang="en-US" dirty="0" smtClean="0">
                <a:solidFill>
                  <a:schemeClr val="tx1">
                    <a:lumMod val="75000"/>
                    <a:lumOff val="25000"/>
                  </a:schemeClr>
                </a:solidFill>
              </a:rPr>
              <a:t>Overtime.</a:t>
            </a:r>
          </a:p>
          <a:p>
            <a:pPr marL="457200" indent="-457200" eaLnBrk="1" hangingPunct="1"/>
            <a:r>
              <a:rPr lang="en-US" dirty="0" smtClean="0">
                <a:solidFill>
                  <a:schemeClr val="tx1">
                    <a:lumMod val="75000"/>
                    <a:lumOff val="25000"/>
                  </a:schemeClr>
                </a:solidFill>
              </a:rPr>
              <a:t>Incentive.</a:t>
            </a:r>
          </a:p>
          <a:p>
            <a:pPr marL="457200" indent="-457200" eaLnBrk="1" hangingPunct="1"/>
            <a:r>
              <a:rPr lang="en-US" dirty="0" smtClean="0">
                <a:solidFill>
                  <a:schemeClr val="tx1">
                    <a:lumMod val="75000"/>
                    <a:lumOff val="25000"/>
                  </a:schemeClr>
                </a:solidFill>
              </a:rPr>
              <a:t>Allowances.</a:t>
            </a:r>
          </a:p>
          <a:p>
            <a:pPr marL="457200" indent="-457200" eaLnBrk="1" hangingPunct="1"/>
            <a:r>
              <a:rPr lang="en-US" dirty="0" smtClean="0">
                <a:solidFill>
                  <a:schemeClr val="tx1">
                    <a:lumMod val="75000"/>
                    <a:lumOff val="25000"/>
                  </a:schemeClr>
                </a:solidFill>
              </a:rPr>
              <a:t>Increments.</a:t>
            </a:r>
            <a:br>
              <a:rPr lang="en-US" dirty="0" smtClean="0">
                <a:solidFill>
                  <a:schemeClr val="tx1">
                    <a:lumMod val="75000"/>
                    <a:lumOff val="25000"/>
                  </a:schemeClr>
                </a:solidFill>
              </a:rPr>
            </a:br>
            <a:r>
              <a:rPr lang="en-US" dirty="0" smtClean="0"/>
              <a:t/>
            </a:r>
            <a:br>
              <a:rPr lang="en-US" dirty="0" smtClean="0"/>
            </a:br>
            <a:endParaRPr lang="en-US" dirty="0" smtClean="0"/>
          </a:p>
        </p:txBody>
      </p:sp>
      <p:sp>
        <p:nvSpPr>
          <p:cNvPr id="2" name="Footer Placeholder 1"/>
          <p:cNvSpPr>
            <a:spLocks noGrp="1"/>
          </p:cNvSpPr>
          <p:nvPr>
            <p:ph type="ftr" sz="quarter" idx="11"/>
          </p:nvPr>
        </p:nvSpPr>
        <p:spPr/>
        <p:txBody>
          <a:bodyPr/>
          <a:lstStyle/>
          <a:p>
            <a:r>
              <a:rPr lang="en-US" smtClean="0"/>
              <a:t>NASC 2017</a:t>
            </a:r>
            <a:endParaRPr lang="en-US"/>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10</a:t>
            </a:fld>
            <a:endParaRPr lang="en-US"/>
          </a:p>
        </p:txBody>
      </p:sp>
    </p:spTree>
    <p:extLst>
      <p:ext uri="{BB962C8B-B14F-4D97-AF65-F5344CB8AC3E}">
        <p14:creationId xmlns:p14="http://schemas.microsoft.com/office/powerpoint/2010/main" val="1428655987"/>
      </p:ext>
    </p:extLst>
  </p:cSld>
  <p:clrMapOvr>
    <a:masterClrMapping/>
  </p:clrMapOvr>
  <p:transition>
    <p:split orient="vert" dir="in"/>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57200" y="274638"/>
            <a:ext cx="8229600" cy="792162"/>
          </a:xfrm>
        </p:spPr>
        <p:txBody>
          <a:bodyPr>
            <a:normAutofit fontScale="90000"/>
          </a:bodyPr>
          <a:lstStyle/>
          <a:p>
            <a:pPr eaLnBrk="1" hangingPunct="1"/>
            <a:r>
              <a:rPr lang="en-US" sz="4000" b="1" u="sng" dirty="0" smtClean="0">
                <a:solidFill>
                  <a:schemeClr val="accent2"/>
                </a:solidFill>
              </a:rPr>
              <a:t/>
            </a:r>
            <a:br>
              <a:rPr lang="en-US" sz="4000" b="1" u="sng" dirty="0" smtClean="0">
                <a:solidFill>
                  <a:schemeClr val="accent2"/>
                </a:solidFill>
              </a:rPr>
            </a:br>
            <a:r>
              <a:rPr lang="en-US" sz="4000" b="1" dirty="0">
                <a:solidFill>
                  <a:schemeClr val="accent2"/>
                </a:solidFill>
              </a:rPr>
              <a:t> </a:t>
            </a:r>
            <a:r>
              <a:rPr lang="en-US" sz="4000" b="1" dirty="0" smtClean="0">
                <a:solidFill>
                  <a:schemeClr val="accent2"/>
                </a:solidFill>
              </a:rPr>
              <a:t>              </a:t>
            </a:r>
            <a:r>
              <a:rPr lang="en-US" sz="4900" b="1" u="sng" dirty="0" smtClean="0">
                <a:solidFill>
                  <a:schemeClr val="tx1"/>
                </a:solidFill>
              </a:rPr>
              <a:t>Causes:</a:t>
            </a:r>
            <a:r>
              <a:rPr lang="en-US" sz="4000" b="1" u="sng" dirty="0" smtClean="0">
                <a:solidFill>
                  <a:schemeClr val="tx1"/>
                </a:solidFill>
              </a:rPr>
              <a:t/>
            </a:r>
            <a:br>
              <a:rPr lang="en-US" sz="4000" b="1" u="sng" dirty="0" smtClean="0">
                <a:solidFill>
                  <a:schemeClr val="tx1"/>
                </a:solidFill>
              </a:rPr>
            </a:br>
            <a:endParaRPr lang="en-US" sz="4000" b="1" u="sng" dirty="0" smtClean="0">
              <a:solidFill>
                <a:schemeClr val="tx1"/>
              </a:solidFill>
            </a:endParaRPr>
          </a:p>
        </p:txBody>
      </p:sp>
      <p:sp>
        <p:nvSpPr>
          <p:cNvPr id="15363" name="Rectangle 3"/>
          <p:cNvSpPr>
            <a:spLocks noGrp="1" noChangeArrowheads="1"/>
          </p:cNvSpPr>
          <p:nvPr>
            <p:ph type="body" idx="1"/>
          </p:nvPr>
        </p:nvSpPr>
        <p:spPr>
          <a:xfrm>
            <a:off x="228600" y="914400"/>
            <a:ext cx="8915400" cy="5943600"/>
          </a:xfrm>
        </p:spPr>
        <p:txBody>
          <a:bodyPr/>
          <a:lstStyle/>
          <a:p>
            <a:pPr eaLnBrk="1" hangingPunct="1">
              <a:lnSpc>
                <a:spcPct val="90000"/>
              </a:lnSpc>
              <a:buFontTx/>
              <a:buNone/>
            </a:pPr>
            <a:endParaRPr lang="en-US" sz="2800" b="1" dirty="0" smtClean="0">
              <a:solidFill>
                <a:schemeClr val="accent2"/>
              </a:solidFill>
            </a:endParaRPr>
          </a:p>
          <a:p>
            <a:pPr eaLnBrk="1" hangingPunct="1">
              <a:lnSpc>
                <a:spcPct val="90000"/>
              </a:lnSpc>
              <a:buFontTx/>
              <a:buNone/>
            </a:pPr>
            <a:endParaRPr lang="en-US" sz="2800" b="1" dirty="0" smtClean="0"/>
          </a:p>
          <a:p>
            <a:pPr eaLnBrk="1" hangingPunct="1">
              <a:lnSpc>
                <a:spcPct val="90000"/>
              </a:lnSpc>
              <a:buFontTx/>
              <a:buNone/>
            </a:pPr>
            <a:r>
              <a:rPr lang="en-US" sz="2800" b="1" dirty="0" smtClean="0"/>
              <a:t>( II ) </a:t>
            </a:r>
            <a:r>
              <a:rPr lang="en-US" sz="2800" b="1" u="sng" dirty="0" smtClean="0"/>
              <a:t>Work Environment</a:t>
            </a:r>
            <a:r>
              <a:rPr lang="en-US" sz="2800" dirty="0" smtClean="0"/>
              <a:t> </a:t>
            </a:r>
          </a:p>
          <a:p>
            <a:pPr eaLnBrk="1" hangingPunct="1">
              <a:lnSpc>
                <a:spcPct val="90000"/>
              </a:lnSpc>
            </a:pPr>
            <a:r>
              <a:rPr lang="en-US" sz="2800" dirty="0" smtClean="0">
                <a:solidFill>
                  <a:schemeClr val="tx1">
                    <a:lumMod val="75000"/>
                    <a:lumOff val="25000"/>
                  </a:schemeClr>
                </a:solidFill>
              </a:rPr>
              <a:t>Poor physical condition of workplace like </a:t>
            </a:r>
            <a:r>
              <a:rPr lang="en-US" sz="2800" u="sng" dirty="0" smtClean="0">
                <a:solidFill>
                  <a:schemeClr val="tx1">
                    <a:lumMod val="75000"/>
                    <a:lumOff val="25000"/>
                  </a:schemeClr>
                </a:solidFill>
              </a:rPr>
              <a:t>unsafe working condition, illumination(light), poor ventilation and unsafe </a:t>
            </a:r>
            <a:r>
              <a:rPr lang="en-US" sz="2800" u="sng" dirty="0" err="1" smtClean="0">
                <a:solidFill>
                  <a:schemeClr val="tx1">
                    <a:lumMod val="75000"/>
                    <a:lumOff val="25000"/>
                  </a:schemeClr>
                </a:solidFill>
              </a:rPr>
              <a:t>equipments</a:t>
            </a:r>
            <a:r>
              <a:rPr lang="en-US" sz="2800" u="sng" dirty="0" smtClean="0">
                <a:solidFill>
                  <a:schemeClr val="tx1">
                    <a:lumMod val="75000"/>
                    <a:lumOff val="25000"/>
                  </a:schemeClr>
                </a:solidFill>
              </a:rPr>
              <a:t>. </a:t>
            </a:r>
            <a:endParaRPr lang="en-US" sz="2800" dirty="0" smtClean="0">
              <a:solidFill>
                <a:schemeClr val="tx1">
                  <a:lumMod val="75000"/>
                  <a:lumOff val="25000"/>
                </a:schemeClr>
              </a:solidFill>
            </a:endParaRPr>
          </a:p>
          <a:p>
            <a:pPr eaLnBrk="1" hangingPunct="1">
              <a:lnSpc>
                <a:spcPct val="90000"/>
              </a:lnSpc>
            </a:pPr>
            <a:r>
              <a:rPr lang="en-US" sz="2800" dirty="0" smtClean="0">
                <a:solidFill>
                  <a:schemeClr val="tx1">
                    <a:lumMod val="75000"/>
                    <a:lumOff val="25000"/>
                  </a:schemeClr>
                </a:solidFill>
              </a:rPr>
              <a:t> Stringent(strict) production norms. </a:t>
            </a:r>
          </a:p>
          <a:p>
            <a:pPr eaLnBrk="1" hangingPunct="1">
              <a:lnSpc>
                <a:spcPct val="90000"/>
              </a:lnSpc>
            </a:pPr>
            <a:r>
              <a:rPr lang="en-US" sz="2800" dirty="0" smtClean="0">
                <a:solidFill>
                  <a:schemeClr val="tx1">
                    <a:lumMod val="75000"/>
                    <a:lumOff val="25000"/>
                  </a:schemeClr>
                </a:solidFill>
              </a:rPr>
              <a:t> Defective tools and equipment. </a:t>
            </a:r>
          </a:p>
          <a:p>
            <a:pPr eaLnBrk="1" hangingPunct="1">
              <a:lnSpc>
                <a:spcPct val="90000"/>
              </a:lnSpc>
            </a:pPr>
            <a:r>
              <a:rPr lang="en-US" sz="2800" dirty="0" smtClean="0">
                <a:solidFill>
                  <a:schemeClr val="tx1">
                    <a:lumMod val="75000"/>
                    <a:lumOff val="25000"/>
                  </a:schemeClr>
                </a:solidFill>
              </a:rPr>
              <a:t> Poor quality of material. </a:t>
            </a:r>
          </a:p>
          <a:p>
            <a:pPr eaLnBrk="1" hangingPunct="1">
              <a:lnSpc>
                <a:spcPct val="90000"/>
              </a:lnSpc>
            </a:pPr>
            <a:r>
              <a:rPr lang="en-US" sz="2800" dirty="0" smtClean="0">
                <a:solidFill>
                  <a:schemeClr val="tx1">
                    <a:lumMod val="75000"/>
                    <a:lumOff val="25000"/>
                  </a:schemeClr>
                </a:solidFill>
              </a:rPr>
              <a:t>Unfair practices.</a:t>
            </a:r>
          </a:p>
          <a:p>
            <a:pPr eaLnBrk="1" hangingPunct="1">
              <a:lnSpc>
                <a:spcPct val="90000"/>
              </a:lnSpc>
            </a:pPr>
            <a:r>
              <a:rPr lang="en-US" sz="2800" dirty="0" smtClean="0">
                <a:solidFill>
                  <a:schemeClr val="tx1">
                    <a:lumMod val="75000"/>
                    <a:lumOff val="25000"/>
                  </a:schemeClr>
                </a:solidFill>
              </a:rPr>
              <a:t> Nature of Job.</a:t>
            </a:r>
          </a:p>
          <a:p>
            <a:pPr eaLnBrk="1" hangingPunct="1">
              <a:lnSpc>
                <a:spcPct val="90000"/>
              </a:lnSpc>
            </a:pPr>
            <a:r>
              <a:rPr lang="en-US" sz="2800" dirty="0" smtClean="0">
                <a:solidFill>
                  <a:schemeClr val="tx1">
                    <a:lumMod val="75000"/>
                    <a:lumOff val="25000"/>
                  </a:schemeClr>
                </a:solidFill>
              </a:rPr>
              <a:t>Poor quality raw material, tools, </a:t>
            </a:r>
            <a:r>
              <a:rPr lang="en-US" sz="2800" dirty="0" err="1" smtClean="0">
                <a:solidFill>
                  <a:schemeClr val="tx1">
                    <a:lumMod val="75000"/>
                    <a:lumOff val="25000"/>
                  </a:schemeClr>
                </a:solidFill>
              </a:rPr>
              <a:t>equipments.etc</a:t>
            </a:r>
            <a:r>
              <a:rPr lang="en-US" sz="2800" dirty="0" smtClean="0">
                <a:solidFill>
                  <a:schemeClr val="tx1">
                    <a:lumMod val="75000"/>
                    <a:lumOff val="25000"/>
                  </a:schemeClr>
                </a:solidFill>
              </a:rPr>
              <a:t>. </a:t>
            </a:r>
          </a:p>
          <a:p>
            <a:pPr eaLnBrk="1" hangingPunct="1">
              <a:lnSpc>
                <a:spcPct val="90000"/>
              </a:lnSpc>
            </a:pPr>
            <a:endParaRPr lang="en-US" sz="2800" dirty="0" smtClean="0">
              <a:solidFill>
                <a:schemeClr val="accent2"/>
              </a:solidFill>
            </a:endParaRPr>
          </a:p>
        </p:txBody>
      </p:sp>
      <p:sp>
        <p:nvSpPr>
          <p:cNvPr id="2" name="Footer Placeholder 1"/>
          <p:cNvSpPr>
            <a:spLocks noGrp="1"/>
          </p:cNvSpPr>
          <p:nvPr>
            <p:ph type="ftr" sz="quarter" idx="11"/>
          </p:nvPr>
        </p:nvSpPr>
        <p:spPr/>
        <p:txBody>
          <a:bodyPr/>
          <a:lstStyle/>
          <a:p>
            <a:r>
              <a:rPr lang="en-US" smtClean="0"/>
              <a:t>NASC 2017</a:t>
            </a:r>
            <a:endParaRPr lang="en-US"/>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11</a:t>
            </a:fld>
            <a:endParaRPr lang="en-US"/>
          </a:p>
        </p:txBody>
      </p:sp>
    </p:spTree>
    <p:extLst>
      <p:ext uri="{BB962C8B-B14F-4D97-AF65-F5344CB8AC3E}">
        <p14:creationId xmlns:p14="http://schemas.microsoft.com/office/powerpoint/2010/main" val="3509201518"/>
      </p:ext>
    </p:extLst>
  </p:cSld>
  <p:clrMapOvr>
    <a:masterClrMapping/>
  </p:clrMapOvr>
  <p:transition>
    <p:split orient="vert" dir="in"/>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57200" y="274638"/>
            <a:ext cx="8229600" cy="792162"/>
          </a:xfrm>
        </p:spPr>
        <p:txBody>
          <a:bodyPr>
            <a:normAutofit fontScale="90000"/>
          </a:bodyPr>
          <a:lstStyle/>
          <a:p>
            <a:pPr eaLnBrk="1" hangingPunct="1"/>
            <a:r>
              <a:rPr lang="en-US" sz="4000" b="1" dirty="0" smtClean="0">
                <a:solidFill>
                  <a:schemeClr val="tx1"/>
                </a:solidFill>
              </a:rPr>
              <a:t>          Causes:</a:t>
            </a:r>
            <a:r>
              <a:rPr lang="en-US" sz="4000" b="1" u="sng" dirty="0" smtClean="0">
                <a:solidFill>
                  <a:schemeClr val="accent2"/>
                </a:solidFill>
              </a:rPr>
              <a:t/>
            </a:r>
            <a:br>
              <a:rPr lang="en-US" sz="4000" b="1" u="sng" dirty="0" smtClean="0">
                <a:solidFill>
                  <a:schemeClr val="accent2"/>
                </a:solidFill>
              </a:rPr>
            </a:br>
            <a:endParaRPr lang="en-US" sz="4000" b="1" u="sng" dirty="0" smtClean="0">
              <a:solidFill>
                <a:schemeClr val="accent2"/>
              </a:solidFill>
            </a:endParaRPr>
          </a:p>
        </p:txBody>
      </p:sp>
      <p:sp>
        <p:nvSpPr>
          <p:cNvPr id="16387" name="Rectangle 3"/>
          <p:cNvSpPr>
            <a:spLocks noGrp="1" noChangeArrowheads="1"/>
          </p:cNvSpPr>
          <p:nvPr>
            <p:ph type="body" idx="1"/>
          </p:nvPr>
        </p:nvSpPr>
        <p:spPr>
          <a:xfrm>
            <a:off x="228600" y="914400"/>
            <a:ext cx="8915400" cy="5943600"/>
          </a:xfrm>
        </p:spPr>
        <p:txBody>
          <a:bodyPr/>
          <a:lstStyle/>
          <a:p>
            <a:pPr eaLnBrk="1" hangingPunct="1">
              <a:buFontTx/>
              <a:buNone/>
            </a:pPr>
            <a:endParaRPr lang="en-US" sz="2800" b="1" dirty="0" smtClean="0">
              <a:solidFill>
                <a:schemeClr val="accent2"/>
              </a:solidFill>
            </a:endParaRPr>
          </a:p>
          <a:p>
            <a:pPr eaLnBrk="1" hangingPunct="1">
              <a:buFontTx/>
              <a:buNone/>
            </a:pPr>
            <a:r>
              <a:rPr lang="en-US" sz="2800" b="1" dirty="0" smtClean="0"/>
              <a:t>( III ) </a:t>
            </a:r>
            <a:r>
              <a:rPr lang="en-US" sz="2800" b="1" u="sng" dirty="0" smtClean="0"/>
              <a:t>Supervision</a:t>
            </a:r>
            <a:endParaRPr lang="en-US" sz="2800" b="1" dirty="0" smtClean="0"/>
          </a:p>
          <a:p>
            <a:pPr eaLnBrk="1" hangingPunct="1"/>
            <a:r>
              <a:rPr lang="en-US" sz="2800" dirty="0" smtClean="0">
                <a:solidFill>
                  <a:schemeClr val="tx1">
                    <a:lumMod val="85000"/>
                    <a:lumOff val="15000"/>
                  </a:schemeClr>
                </a:solidFill>
              </a:rPr>
              <a:t>Relates to the attitude of the supervisor towards the employee such as  perceived notions of bias, favoritism, regional feelings etc.</a:t>
            </a:r>
            <a:endParaRPr lang="en-US" sz="2800" b="1" dirty="0" smtClean="0">
              <a:solidFill>
                <a:schemeClr val="tx1">
                  <a:lumMod val="85000"/>
                  <a:lumOff val="15000"/>
                </a:schemeClr>
              </a:solidFill>
            </a:endParaRPr>
          </a:p>
          <a:p>
            <a:pPr eaLnBrk="1" hangingPunct="1">
              <a:buFontTx/>
              <a:buNone/>
            </a:pPr>
            <a:r>
              <a:rPr lang="en-US" sz="2800" b="1" dirty="0" smtClean="0"/>
              <a:t>( IV )   </a:t>
            </a:r>
            <a:r>
              <a:rPr lang="en-US" sz="2800" b="1" u="sng" dirty="0" smtClean="0"/>
              <a:t>Work Group</a:t>
            </a:r>
          </a:p>
          <a:p>
            <a:pPr eaLnBrk="1" hangingPunct="1"/>
            <a:r>
              <a:rPr lang="en-US" sz="2800" dirty="0" smtClean="0">
                <a:solidFill>
                  <a:schemeClr val="tx1">
                    <a:lumMod val="85000"/>
                    <a:lumOff val="15000"/>
                  </a:schemeClr>
                </a:solidFill>
              </a:rPr>
              <a:t>Employee is unable to adjust with his colleagues.</a:t>
            </a:r>
          </a:p>
          <a:p>
            <a:pPr eaLnBrk="1" hangingPunct="1"/>
            <a:r>
              <a:rPr lang="en-US" sz="2800" dirty="0" smtClean="0">
                <a:solidFill>
                  <a:schemeClr val="tx1">
                    <a:lumMod val="85000"/>
                    <a:lumOff val="15000"/>
                  </a:schemeClr>
                </a:solidFill>
              </a:rPr>
              <a:t>Suffers from feelings of neglect.</a:t>
            </a:r>
          </a:p>
          <a:p>
            <a:pPr eaLnBrk="1" hangingPunct="1"/>
            <a:r>
              <a:rPr lang="en-US" sz="2800" dirty="0" smtClean="0">
                <a:solidFill>
                  <a:schemeClr val="tx1">
                    <a:lumMod val="85000"/>
                    <a:lumOff val="15000"/>
                  </a:schemeClr>
                </a:solidFill>
              </a:rPr>
              <a:t>Victimization and becomes an object of ridicule and humiliation etc. </a:t>
            </a:r>
          </a:p>
          <a:p>
            <a:pPr eaLnBrk="1" hangingPunct="1"/>
            <a:endParaRPr lang="en-US" sz="2800" dirty="0" smtClean="0">
              <a:solidFill>
                <a:schemeClr val="accent2"/>
              </a:solidFill>
            </a:endParaRPr>
          </a:p>
          <a:p>
            <a:pPr eaLnBrk="1" hangingPunct="1"/>
            <a:endParaRPr lang="en-US" sz="2800" dirty="0" smtClean="0">
              <a:solidFill>
                <a:schemeClr val="accent2"/>
              </a:solidFill>
            </a:endParaRPr>
          </a:p>
        </p:txBody>
      </p:sp>
      <p:sp>
        <p:nvSpPr>
          <p:cNvPr id="2" name="Footer Placeholder 1"/>
          <p:cNvSpPr>
            <a:spLocks noGrp="1"/>
          </p:cNvSpPr>
          <p:nvPr>
            <p:ph type="ftr" sz="quarter" idx="11"/>
          </p:nvPr>
        </p:nvSpPr>
        <p:spPr/>
        <p:txBody>
          <a:bodyPr/>
          <a:lstStyle/>
          <a:p>
            <a:r>
              <a:rPr lang="en-US" smtClean="0"/>
              <a:t>NASC 2017</a:t>
            </a:r>
            <a:endParaRPr lang="en-US"/>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12</a:t>
            </a:fld>
            <a:endParaRPr lang="en-US"/>
          </a:p>
        </p:txBody>
      </p:sp>
    </p:spTree>
    <p:extLst>
      <p:ext uri="{BB962C8B-B14F-4D97-AF65-F5344CB8AC3E}">
        <p14:creationId xmlns:p14="http://schemas.microsoft.com/office/powerpoint/2010/main" val="2092775701"/>
      </p:ext>
    </p:extLst>
  </p:cSld>
  <p:clrMapOvr>
    <a:masterClrMapping/>
  </p:clrMapOvr>
  <p:transition>
    <p:split orient="vert" dir="in"/>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normAutofit fontScale="90000"/>
          </a:bodyPr>
          <a:lstStyle/>
          <a:p>
            <a:pPr eaLnBrk="1" hangingPunct="1"/>
            <a:r>
              <a:rPr lang="en-US" sz="4000" b="1" u="sng" dirty="0" smtClean="0">
                <a:solidFill>
                  <a:schemeClr val="tx1"/>
                </a:solidFill>
              </a:rPr>
              <a:t>Causes:</a:t>
            </a:r>
            <a:r>
              <a:rPr lang="en-US" sz="4000" b="1" u="sng" dirty="0" smtClean="0">
                <a:solidFill>
                  <a:schemeClr val="accent2"/>
                </a:solidFill>
              </a:rPr>
              <a:t/>
            </a:r>
            <a:br>
              <a:rPr lang="en-US" sz="4000" b="1" u="sng" dirty="0" smtClean="0">
                <a:solidFill>
                  <a:schemeClr val="accent2"/>
                </a:solidFill>
              </a:rPr>
            </a:br>
            <a:endParaRPr lang="en-US" sz="4000" b="1" u="sng" dirty="0" smtClean="0">
              <a:solidFill>
                <a:schemeClr val="accent2"/>
              </a:solidFill>
            </a:endParaRPr>
          </a:p>
        </p:txBody>
      </p:sp>
      <p:sp>
        <p:nvSpPr>
          <p:cNvPr id="17411" name="Rectangle 3"/>
          <p:cNvSpPr>
            <a:spLocks noGrp="1" noChangeArrowheads="1"/>
          </p:cNvSpPr>
          <p:nvPr>
            <p:ph type="body" idx="1"/>
          </p:nvPr>
        </p:nvSpPr>
        <p:spPr>
          <a:xfrm>
            <a:off x="0" y="914400"/>
            <a:ext cx="9144000" cy="5943600"/>
          </a:xfrm>
        </p:spPr>
        <p:txBody>
          <a:bodyPr/>
          <a:lstStyle/>
          <a:p>
            <a:pPr eaLnBrk="1" hangingPunct="1">
              <a:lnSpc>
                <a:spcPct val="90000"/>
              </a:lnSpc>
              <a:buFontTx/>
              <a:buNone/>
            </a:pPr>
            <a:r>
              <a:rPr lang="en-US" sz="2800" b="1" dirty="0" smtClean="0"/>
              <a:t>  </a:t>
            </a:r>
          </a:p>
          <a:p>
            <a:pPr eaLnBrk="1" hangingPunct="1">
              <a:lnSpc>
                <a:spcPct val="90000"/>
              </a:lnSpc>
              <a:buFontTx/>
              <a:buNone/>
            </a:pPr>
            <a:endParaRPr lang="en-US" sz="2800" b="1" dirty="0"/>
          </a:p>
          <a:p>
            <a:pPr eaLnBrk="1" hangingPunct="1">
              <a:lnSpc>
                <a:spcPct val="90000"/>
              </a:lnSpc>
              <a:buFontTx/>
              <a:buNone/>
            </a:pPr>
            <a:r>
              <a:rPr lang="en-US" sz="2800" b="1" dirty="0" smtClean="0"/>
              <a:t>V )   </a:t>
            </a:r>
            <a:r>
              <a:rPr lang="en-US" sz="2800" b="1" u="sng" dirty="0" smtClean="0"/>
              <a:t>Miscellaneous </a:t>
            </a:r>
            <a:r>
              <a:rPr lang="en-US" sz="2800" b="1" dirty="0" smtClean="0"/>
              <a:t/>
            </a:r>
            <a:br>
              <a:rPr lang="en-US" sz="2800" b="1" dirty="0" smtClean="0"/>
            </a:br>
            <a:endParaRPr lang="en-US" sz="2800" b="1" dirty="0" smtClean="0"/>
          </a:p>
          <a:p>
            <a:pPr eaLnBrk="1" hangingPunct="1">
              <a:lnSpc>
                <a:spcPct val="90000"/>
              </a:lnSpc>
            </a:pPr>
            <a:r>
              <a:rPr lang="en-US" sz="2800" dirty="0" smtClean="0"/>
              <a:t>Issues relating to certain violations in respect of promotions,</a:t>
            </a:r>
          </a:p>
          <a:p>
            <a:pPr eaLnBrk="1" hangingPunct="1">
              <a:lnSpc>
                <a:spcPct val="90000"/>
              </a:lnSpc>
            </a:pPr>
            <a:r>
              <a:rPr lang="en-US" sz="2800" dirty="0" smtClean="0"/>
              <a:t>Transfer </a:t>
            </a:r>
          </a:p>
          <a:p>
            <a:pPr eaLnBrk="1" hangingPunct="1">
              <a:lnSpc>
                <a:spcPct val="90000"/>
              </a:lnSpc>
            </a:pPr>
            <a:r>
              <a:rPr lang="en-US" sz="2800" dirty="0" smtClean="0"/>
              <a:t>Disciplinary rules </a:t>
            </a:r>
          </a:p>
          <a:p>
            <a:pPr eaLnBrk="1" hangingPunct="1">
              <a:lnSpc>
                <a:spcPct val="90000"/>
              </a:lnSpc>
            </a:pPr>
            <a:r>
              <a:rPr lang="en-US" sz="2800" dirty="0" smtClean="0"/>
              <a:t> Fines </a:t>
            </a:r>
          </a:p>
          <a:p>
            <a:pPr eaLnBrk="1" hangingPunct="1">
              <a:lnSpc>
                <a:spcPct val="90000"/>
              </a:lnSpc>
            </a:pPr>
            <a:r>
              <a:rPr lang="en-US" sz="2800" dirty="0" smtClean="0"/>
              <a:t>Granting leaves </a:t>
            </a:r>
          </a:p>
          <a:p>
            <a:pPr eaLnBrk="1" hangingPunct="1">
              <a:lnSpc>
                <a:spcPct val="90000"/>
              </a:lnSpc>
            </a:pPr>
            <a:r>
              <a:rPr lang="en-US" sz="2800" dirty="0" smtClean="0"/>
              <a:t>Over stay after the expiry of leaves</a:t>
            </a:r>
          </a:p>
          <a:p>
            <a:pPr eaLnBrk="1" hangingPunct="1">
              <a:lnSpc>
                <a:spcPct val="90000"/>
              </a:lnSpc>
            </a:pPr>
            <a:r>
              <a:rPr lang="en-US" sz="2800" dirty="0" smtClean="0"/>
              <a:t> Medical facilities </a:t>
            </a:r>
          </a:p>
          <a:p>
            <a:pPr eaLnBrk="1" hangingPunct="1">
              <a:lnSpc>
                <a:spcPct val="90000"/>
              </a:lnSpc>
            </a:pPr>
            <a:r>
              <a:rPr lang="en-US" sz="2800" dirty="0" smtClean="0"/>
              <a:t>  Favoritism</a:t>
            </a:r>
          </a:p>
          <a:p>
            <a:pPr eaLnBrk="1" hangingPunct="1">
              <a:lnSpc>
                <a:spcPct val="90000"/>
              </a:lnSpc>
            </a:pPr>
            <a:endParaRPr lang="en-US" sz="2800" dirty="0" smtClean="0"/>
          </a:p>
          <a:p>
            <a:pPr eaLnBrk="1" hangingPunct="1">
              <a:lnSpc>
                <a:spcPct val="90000"/>
              </a:lnSpc>
            </a:pPr>
            <a:endParaRPr lang="en-US" sz="2800" dirty="0" smtClean="0"/>
          </a:p>
        </p:txBody>
      </p:sp>
      <p:sp>
        <p:nvSpPr>
          <p:cNvPr id="2" name="Footer Placeholder 1"/>
          <p:cNvSpPr>
            <a:spLocks noGrp="1"/>
          </p:cNvSpPr>
          <p:nvPr>
            <p:ph type="ftr" sz="quarter" idx="11"/>
          </p:nvPr>
        </p:nvSpPr>
        <p:spPr/>
        <p:txBody>
          <a:bodyPr/>
          <a:lstStyle/>
          <a:p>
            <a:r>
              <a:rPr lang="en-US" smtClean="0"/>
              <a:t>NASC 2017</a:t>
            </a:r>
            <a:endParaRPr lang="en-US"/>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13</a:t>
            </a:fld>
            <a:endParaRPr lang="en-US"/>
          </a:p>
        </p:txBody>
      </p:sp>
    </p:spTree>
    <p:extLst>
      <p:ext uri="{BB962C8B-B14F-4D97-AF65-F5344CB8AC3E}">
        <p14:creationId xmlns:p14="http://schemas.microsoft.com/office/powerpoint/2010/main" val="388904481"/>
      </p:ext>
    </p:extLst>
  </p:cSld>
  <p:clrMapOvr>
    <a:masterClrMapping/>
  </p:clrMapOvr>
  <p:transition>
    <p:split orient="vert" dir="in"/>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Footer Placeholder 2"/>
          <p:cNvSpPr>
            <a:spLocks noGrp="1"/>
          </p:cNvSpPr>
          <p:nvPr>
            <p:ph type="ftr" sz="quarter" idx="11"/>
          </p:nvPr>
        </p:nvSpPr>
        <p:spPr/>
        <p:txBody>
          <a:bodyPr/>
          <a:lstStyle/>
          <a:p>
            <a:r>
              <a:rPr lang="en-US" smtClean="0"/>
              <a:t>NASC 2017</a:t>
            </a:r>
            <a:endParaRPr lang="en-US"/>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14</a:t>
            </a:fld>
            <a:endParaRPr lang="en-US"/>
          </a:p>
        </p:txBody>
      </p:sp>
      <p:sp>
        <p:nvSpPr>
          <p:cNvPr id="5" name="Content Placeholder 4"/>
          <p:cNvSpPr>
            <a:spLocks noGrp="1"/>
          </p:cNvSpPr>
          <p:nvPr>
            <p:ph sz="quarter" idx="1"/>
          </p:nvPr>
        </p:nvSpPr>
        <p:spPr/>
        <p:txBody>
          <a:bodyPr/>
          <a:lstStyle/>
          <a:p>
            <a:r>
              <a:rPr lang="en-US" dirty="0" smtClean="0"/>
              <a:t>What the research says about major cause of grievance at </a:t>
            </a:r>
            <a:r>
              <a:rPr lang="en-US" dirty="0" err="1" smtClean="0"/>
              <a:t>Singhadurbar</a:t>
            </a:r>
            <a:r>
              <a:rPr lang="en-US" dirty="0" smtClean="0"/>
              <a:t>?</a:t>
            </a:r>
          </a:p>
          <a:p>
            <a:r>
              <a:rPr lang="en-US" dirty="0" smtClean="0"/>
              <a:t>What does your experience say?</a:t>
            </a:r>
          </a:p>
          <a:p>
            <a:pPr marL="0" indent="0">
              <a:buNone/>
            </a:pPr>
            <a:endParaRPr lang="en-US" dirty="0"/>
          </a:p>
        </p:txBody>
      </p:sp>
    </p:spTree>
    <p:extLst>
      <p:ext uri="{BB962C8B-B14F-4D97-AF65-F5344CB8AC3E}">
        <p14:creationId xmlns:p14="http://schemas.microsoft.com/office/powerpoint/2010/main" val="639977227"/>
      </p:ext>
    </p:extLst>
  </p:cSld>
  <p:clrMapOvr>
    <a:masterClrMapping/>
  </p:clrMapOvr>
  <p:transition>
    <p:split orient="vert" dir="in"/>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533400" y="0"/>
            <a:ext cx="8153400" cy="1295400"/>
          </a:xfrm>
        </p:spPr>
        <p:txBody>
          <a:bodyPr>
            <a:normAutofit fontScale="90000"/>
          </a:bodyPr>
          <a:lstStyle/>
          <a:p>
            <a:pPr algn="l" eaLnBrk="1" hangingPunct="1"/>
            <a:r>
              <a:rPr lang="en-US" sz="4000" dirty="0" smtClean="0"/>
              <a:t/>
            </a:r>
            <a:br>
              <a:rPr lang="en-US" sz="4000" dirty="0" smtClean="0"/>
            </a:br>
            <a:r>
              <a:rPr lang="en-US" sz="4000" dirty="0" smtClean="0"/>
              <a:t>       Effects of Grievance</a:t>
            </a:r>
          </a:p>
        </p:txBody>
      </p:sp>
      <p:sp>
        <p:nvSpPr>
          <p:cNvPr id="7171" name="Rectangle 3"/>
          <p:cNvSpPr>
            <a:spLocks noGrp="1" noChangeArrowheads="1"/>
          </p:cNvSpPr>
          <p:nvPr>
            <p:ph type="body" idx="1"/>
          </p:nvPr>
        </p:nvSpPr>
        <p:spPr>
          <a:xfrm>
            <a:off x="533400" y="1600200"/>
            <a:ext cx="7924800" cy="5257800"/>
          </a:xfrm>
        </p:spPr>
        <p:txBody>
          <a:bodyPr/>
          <a:lstStyle/>
          <a:p>
            <a:pPr eaLnBrk="1" hangingPunct="1"/>
            <a:r>
              <a:rPr lang="en-US" sz="2800" dirty="0" smtClean="0"/>
              <a:t>On production </a:t>
            </a:r>
          </a:p>
          <a:p>
            <a:pPr eaLnBrk="1" hangingPunct="1">
              <a:buFontTx/>
              <a:buNone/>
            </a:pPr>
            <a:r>
              <a:rPr lang="en-US" sz="2800" dirty="0" smtClean="0">
                <a:solidFill>
                  <a:srgbClr val="FF0000"/>
                </a:solidFill>
              </a:rPr>
              <a:t>    </a:t>
            </a:r>
            <a:r>
              <a:rPr lang="en-US" sz="2000" dirty="0" smtClean="0">
                <a:solidFill>
                  <a:srgbClr val="FF0000"/>
                </a:solidFill>
              </a:rPr>
              <a:t>(low productivity, quality, quantity, wastage,     increased cost)</a:t>
            </a:r>
          </a:p>
          <a:p>
            <a:pPr eaLnBrk="1" hangingPunct="1"/>
            <a:r>
              <a:rPr lang="en-US" sz="2800" dirty="0" smtClean="0"/>
              <a:t>On the employee </a:t>
            </a:r>
          </a:p>
          <a:p>
            <a:pPr eaLnBrk="1" hangingPunct="1">
              <a:buFontTx/>
              <a:buNone/>
            </a:pPr>
            <a:r>
              <a:rPr lang="en-US" sz="2000" dirty="0" smtClean="0">
                <a:solidFill>
                  <a:srgbClr val="FF0000"/>
                </a:solidFill>
              </a:rPr>
              <a:t>     (absenteeism , reduced commitment, morale)</a:t>
            </a:r>
          </a:p>
          <a:p>
            <a:pPr eaLnBrk="1" hangingPunct="1"/>
            <a:r>
              <a:rPr lang="en-US" sz="2800" dirty="0" smtClean="0"/>
              <a:t>On the managers </a:t>
            </a:r>
          </a:p>
          <a:p>
            <a:pPr eaLnBrk="1" hangingPunct="1">
              <a:buFontTx/>
              <a:buNone/>
            </a:pPr>
            <a:r>
              <a:rPr lang="en-US" sz="2800" dirty="0" smtClean="0">
                <a:solidFill>
                  <a:srgbClr val="FF0000"/>
                </a:solidFill>
              </a:rPr>
              <a:t>    </a:t>
            </a:r>
            <a:r>
              <a:rPr lang="en-US" sz="2000" dirty="0" smtClean="0">
                <a:solidFill>
                  <a:srgbClr val="FF0000"/>
                </a:solidFill>
              </a:rPr>
              <a:t>(Strained superior-subordinate relations, indiscipline cases)</a:t>
            </a:r>
            <a:endParaRPr lang="en-US" sz="2000" dirty="0" smtClean="0"/>
          </a:p>
          <a:p>
            <a:pPr algn="ctr" eaLnBrk="1" hangingPunct="1">
              <a:buFontTx/>
              <a:buNone/>
            </a:pPr>
            <a:endParaRPr lang="en-US" sz="2800" i="1" u="sng" dirty="0" smtClean="0">
              <a:solidFill>
                <a:srgbClr val="00B050"/>
              </a:solidFill>
            </a:endParaRPr>
          </a:p>
          <a:p>
            <a:pPr eaLnBrk="1" hangingPunct="1"/>
            <a:endParaRPr lang="en-US" sz="2800" dirty="0" smtClean="0"/>
          </a:p>
        </p:txBody>
      </p:sp>
      <p:sp>
        <p:nvSpPr>
          <p:cNvPr id="2" name="Footer Placeholder 1"/>
          <p:cNvSpPr>
            <a:spLocks noGrp="1"/>
          </p:cNvSpPr>
          <p:nvPr>
            <p:ph type="ftr" sz="quarter" idx="11"/>
          </p:nvPr>
        </p:nvSpPr>
        <p:spPr/>
        <p:txBody>
          <a:bodyPr/>
          <a:lstStyle/>
          <a:p>
            <a:r>
              <a:rPr lang="en-US" smtClean="0"/>
              <a:t>NASC 2017</a:t>
            </a:r>
            <a:endParaRPr lang="en-US"/>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15</a:t>
            </a:fld>
            <a:endParaRPr lang="en-US"/>
          </a:p>
        </p:txBody>
      </p:sp>
    </p:spTree>
    <p:extLst>
      <p:ext uri="{BB962C8B-B14F-4D97-AF65-F5344CB8AC3E}">
        <p14:creationId xmlns:p14="http://schemas.microsoft.com/office/powerpoint/2010/main" val="707873577"/>
      </p:ext>
    </p:extLst>
  </p:cSld>
  <p:clrMapOvr>
    <a:masterClrMapping/>
  </p:clrMapOvr>
  <p:transition>
    <p:split orient="vert" dir="in"/>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dirty="0" smtClean="0">
                <a:solidFill>
                  <a:schemeClr val="tx1"/>
                </a:solidFill>
              </a:rPr>
              <a:t>Types of grievances</a:t>
            </a:r>
          </a:p>
        </p:txBody>
      </p:sp>
      <p:sp>
        <p:nvSpPr>
          <p:cNvPr id="18435" name="Rectangle 3"/>
          <p:cNvSpPr>
            <a:spLocks noGrp="1" noChangeArrowheads="1"/>
          </p:cNvSpPr>
          <p:nvPr>
            <p:ph type="body" idx="1"/>
          </p:nvPr>
        </p:nvSpPr>
        <p:spPr/>
        <p:txBody>
          <a:bodyPr/>
          <a:lstStyle/>
          <a:p>
            <a:pPr eaLnBrk="1" hangingPunct="1">
              <a:buFontTx/>
              <a:buNone/>
            </a:pPr>
            <a:r>
              <a:rPr lang="en-US" dirty="0" smtClean="0"/>
              <a:t>1. Individual </a:t>
            </a:r>
            <a:r>
              <a:rPr lang="en-US" sz="2400" dirty="0" smtClean="0"/>
              <a:t>(benefit, salary, career </a:t>
            </a:r>
            <a:r>
              <a:rPr lang="en-US" sz="2400" dirty="0" err="1" smtClean="0"/>
              <a:t>devt</a:t>
            </a:r>
            <a:r>
              <a:rPr lang="en-US" sz="2400" dirty="0" smtClean="0"/>
              <a:t>.)</a:t>
            </a:r>
          </a:p>
          <a:p>
            <a:pPr eaLnBrk="1" hangingPunct="1">
              <a:buFontTx/>
              <a:buNone/>
            </a:pPr>
            <a:r>
              <a:rPr lang="en-US" dirty="0" smtClean="0"/>
              <a:t>2. Organizational (</a:t>
            </a:r>
            <a:r>
              <a:rPr lang="en-US" sz="2400" dirty="0" smtClean="0"/>
              <a:t>work environment, policy,</a:t>
            </a:r>
          </a:p>
          <a:p>
            <a:pPr eaLnBrk="1" hangingPunct="1">
              <a:buFontTx/>
              <a:buNone/>
            </a:pPr>
            <a:r>
              <a:rPr lang="en-US" sz="2400" dirty="0" smtClean="0"/>
              <a:t>                                             performance mgmt.)</a:t>
            </a:r>
          </a:p>
          <a:p>
            <a:pPr eaLnBrk="1" hangingPunct="1">
              <a:buFontTx/>
              <a:buNone/>
            </a:pPr>
            <a:r>
              <a:rPr lang="en-US" dirty="0" smtClean="0"/>
              <a:t>3. Behavioral </a:t>
            </a:r>
            <a:r>
              <a:rPr lang="en-US" sz="2400" dirty="0" smtClean="0"/>
              <a:t>( perception, attitude )</a:t>
            </a:r>
          </a:p>
          <a:p>
            <a:pPr eaLnBrk="1" hangingPunct="1">
              <a:buFontTx/>
              <a:buNone/>
            </a:pPr>
            <a:r>
              <a:rPr lang="en-US" dirty="0" smtClean="0"/>
              <a:t>4. External </a:t>
            </a:r>
            <a:r>
              <a:rPr lang="en-US" sz="2400" dirty="0" smtClean="0"/>
              <a:t>(market forces etc.)</a:t>
            </a:r>
            <a:r>
              <a:rPr lang="en-US" dirty="0" smtClean="0"/>
              <a:t> </a:t>
            </a:r>
          </a:p>
        </p:txBody>
      </p:sp>
      <p:sp>
        <p:nvSpPr>
          <p:cNvPr id="2" name="Footer Placeholder 1"/>
          <p:cNvSpPr>
            <a:spLocks noGrp="1"/>
          </p:cNvSpPr>
          <p:nvPr>
            <p:ph type="ftr" sz="quarter" idx="11"/>
          </p:nvPr>
        </p:nvSpPr>
        <p:spPr/>
        <p:txBody>
          <a:bodyPr/>
          <a:lstStyle/>
          <a:p>
            <a:r>
              <a:rPr lang="en-US" smtClean="0"/>
              <a:t>NASC 2017</a:t>
            </a:r>
            <a:endParaRPr lang="en-US"/>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16</a:t>
            </a:fld>
            <a:endParaRPr lang="en-US"/>
          </a:p>
        </p:txBody>
      </p:sp>
    </p:spTree>
    <p:extLst>
      <p:ext uri="{BB962C8B-B14F-4D97-AF65-F5344CB8AC3E}">
        <p14:creationId xmlns:p14="http://schemas.microsoft.com/office/powerpoint/2010/main" val="1479232064"/>
      </p:ext>
    </p:extLst>
  </p:cSld>
  <p:clrMapOvr>
    <a:masterClrMapping/>
  </p:clrMapOvr>
  <p:transition>
    <p:split orient="vert" dir="in"/>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sz="3200" b="1" dirty="0" smtClean="0">
                <a:solidFill>
                  <a:schemeClr val="tx1"/>
                </a:solidFill>
                <a:cs typeface="Times New Roman" pitchFamily="18" charset="0"/>
              </a:rPr>
              <a:t>Grievance in Different Level</a:t>
            </a:r>
          </a:p>
        </p:txBody>
      </p:sp>
      <p:sp>
        <p:nvSpPr>
          <p:cNvPr id="19459" name="Rectangle 3"/>
          <p:cNvSpPr>
            <a:spLocks noGrp="1" noChangeArrowheads="1"/>
          </p:cNvSpPr>
          <p:nvPr>
            <p:ph type="body" idx="1"/>
          </p:nvPr>
        </p:nvSpPr>
        <p:spPr/>
        <p:txBody>
          <a:bodyPr/>
          <a:lstStyle/>
          <a:p>
            <a:pPr eaLnBrk="1" hangingPunct="1"/>
            <a:r>
              <a:rPr lang="en-US" u="sng" dirty="0" smtClean="0"/>
              <a:t>Stage –I </a:t>
            </a:r>
            <a:r>
              <a:rPr lang="en-US" dirty="0" smtClean="0"/>
              <a:t>        At Supervisory level</a:t>
            </a:r>
          </a:p>
          <a:p>
            <a:pPr eaLnBrk="1" hangingPunct="1"/>
            <a:endParaRPr lang="en-US" u="sng" dirty="0" smtClean="0"/>
          </a:p>
          <a:p>
            <a:pPr eaLnBrk="1" hangingPunct="1"/>
            <a:r>
              <a:rPr lang="en-US" u="sng" dirty="0" smtClean="0"/>
              <a:t>Stage –II</a:t>
            </a:r>
            <a:r>
              <a:rPr lang="en-US" dirty="0" smtClean="0"/>
              <a:t>        At HOD level</a:t>
            </a:r>
            <a:endParaRPr lang="en-US" u="sng" dirty="0" smtClean="0"/>
          </a:p>
          <a:p>
            <a:pPr eaLnBrk="1" hangingPunct="1"/>
            <a:endParaRPr lang="en-US" u="sng" dirty="0" smtClean="0"/>
          </a:p>
          <a:p>
            <a:pPr eaLnBrk="1" hangingPunct="1"/>
            <a:r>
              <a:rPr lang="en-US" u="sng" dirty="0" smtClean="0"/>
              <a:t>Stage –III</a:t>
            </a:r>
            <a:r>
              <a:rPr lang="en-US" dirty="0" smtClean="0"/>
              <a:t>       At Management level</a:t>
            </a:r>
          </a:p>
        </p:txBody>
      </p:sp>
      <p:sp>
        <p:nvSpPr>
          <p:cNvPr id="2" name="Footer Placeholder 1"/>
          <p:cNvSpPr>
            <a:spLocks noGrp="1"/>
          </p:cNvSpPr>
          <p:nvPr>
            <p:ph type="ftr" sz="quarter" idx="11"/>
          </p:nvPr>
        </p:nvSpPr>
        <p:spPr/>
        <p:txBody>
          <a:bodyPr/>
          <a:lstStyle/>
          <a:p>
            <a:r>
              <a:rPr lang="en-US" smtClean="0"/>
              <a:t>NASC 2017</a:t>
            </a:r>
            <a:endParaRPr lang="en-US"/>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17</a:t>
            </a:fld>
            <a:endParaRPr lang="en-US"/>
          </a:p>
        </p:txBody>
      </p:sp>
    </p:spTree>
    <p:extLst>
      <p:ext uri="{BB962C8B-B14F-4D97-AF65-F5344CB8AC3E}">
        <p14:creationId xmlns:p14="http://schemas.microsoft.com/office/powerpoint/2010/main" val="3205982256"/>
      </p:ext>
    </p:extLst>
  </p:cSld>
  <p:clrMapOvr>
    <a:masterClrMapping/>
  </p:clrMapOvr>
  <p:transition>
    <p:split orient="vert" dir="in"/>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dirty="0" smtClean="0">
                <a:solidFill>
                  <a:schemeClr val="tx1"/>
                </a:solidFill>
              </a:rPr>
              <a:t>Other level of Grievances </a:t>
            </a:r>
          </a:p>
        </p:txBody>
      </p:sp>
      <p:sp>
        <p:nvSpPr>
          <p:cNvPr id="20483" name="Rectangle 3"/>
          <p:cNvSpPr>
            <a:spLocks noGrp="1" noChangeArrowheads="1"/>
          </p:cNvSpPr>
          <p:nvPr>
            <p:ph type="body" idx="1"/>
          </p:nvPr>
        </p:nvSpPr>
        <p:spPr>
          <a:xfrm>
            <a:off x="0" y="1600200"/>
            <a:ext cx="9144000" cy="5029200"/>
          </a:xfrm>
        </p:spPr>
        <p:txBody>
          <a:bodyPr/>
          <a:lstStyle/>
          <a:p>
            <a:pPr eaLnBrk="1" hangingPunct="1">
              <a:lnSpc>
                <a:spcPct val="90000"/>
              </a:lnSpc>
            </a:pPr>
            <a:r>
              <a:rPr lang="en-US" dirty="0" smtClean="0"/>
              <a:t>Inter- section( both individual and departmental) e.g. Admin vs. Account</a:t>
            </a:r>
          </a:p>
          <a:p>
            <a:pPr eaLnBrk="1" hangingPunct="1">
              <a:lnSpc>
                <a:spcPct val="90000"/>
              </a:lnSpc>
            </a:pPr>
            <a:r>
              <a:rPr lang="en-US" dirty="0" smtClean="0"/>
              <a:t>Inter – departmental</a:t>
            </a:r>
          </a:p>
          <a:p>
            <a:pPr eaLnBrk="1" hangingPunct="1">
              <a:lnSpc>
                <a:spcPct val="90000"/>
              </a:lnSpc>
            </a:pPr>
            <a:r>
              <a:rPr lang="en-US" dirty="0" smtClean="0"/>
              <a:t>Group level</a:t>
            </a:r>
          </a:p>
          <a:p>
            <a:pPr eaLnBrk="1" hangingPunct="1">
              <a:lnSpc>
                <a:spcPct val="90000"/>
              </a:lnSpc>
            </a:pPr>
            <a:r>
              <a:rPr lang="en-US" dirty="0" smtClean="0"/>
              <a:t>Political level</a:t>
            </a:r>
          </a:p>
          <a:p>
            <a:pPr eaLnBrk="1" hangingPunct="1">
              <a:lnSpc>
                <a:spcPct val="90000"/>
              </a:lnSpc>
            </a:pPr>
            <a:r>
              <a:rPr lang="en-US" dirty="0" smtClean="0"/>
              <a:t>Regional level</a:t>
            </a:r>
          </a:p>
          <a:p>
            <a:pPr eaLnBrk="1" hangingPunct="1">
              <a:lnSpc>
                <a:spcPct val="90000"/>
              </a:lnSpc>
            </a:pPr>
            <a:r>
              <a:rPr lang="en-US" dirty="0" smtClean="0"/>
              <a:t>Class level</a:t>
            </a:r>
          </a:p>
          <a:p>
            <a:pPr eaLnBrk="1" hangingPunct="1">
              <a:lnSpc>
                <a:spcPct val="90000"/>
              </a:lnSpc>
            </a:pPr>
            <a:r>
              <a:rPr lang="en-US" dirty="0" smtClean="0"/>
              <a:t>Cultural level( race , caste etc.)</a:t>
            </a:r>
          </a:p>
          <a:p>
            <a:pPr eaLnBrk="1" hangingPunct="1">
              <a:lnSpc>
                <a:spcPct val="90000"/>
              </a:lnSpc>
            </a:pPr>
            <a:endParaRPr lang="en-US" dirty="0" smtClean="0"/>
          </a:p>
          <a:p>
            <a:pPr eaLnBrk="1" hangingPunct="1">
              <a:lnSpc>
                <a:spcPct val="90000"/>
              </a:lnSpc>
            </a:pPr>
            <a:endParaRPr lang="en-US" dirty="0" smtClean="0"/>
          </a:p>
          <a:p>
            <a:pPr eaLnBrk="1" hangingPunct="1">
              <a:lnSpc>
                <a:spcPct val="90000"/>
              </a:lnSpc>
            </a:pPr>
            <a:endParaRPr lang="en-US" dirty="0" smtClean="0"/>
          </a:p>
        </p:txBody>
      </p:sp>
      <p:sp>
        <p:nvSpPr>
          <p:cNvPr id="2" name="Footer Placeholder 1"/>
          <p:cNvSpPr>
            <a:spLocks noGrp="1"/>
          </p:cNvSpPr>
          <p:nvPr>
            <p:ph type="ftr" sz="quarter" idx="11"/>
          </p:nvPr>
        </p:nvSpPr>
        <p:spPr/>
        <p:txBody>
          <a:bodyPr/>
          <a:lstStyle/>
          <a:p>
            <a:r>
              <a:rPr lang="en-US" smtClean="0"/>
              <a:t>NASC 2017</a:t>
            </a:r>
            <a:endParaRPr lang="en-US"/>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18</a:t>
            </a:fld>
            <a:endParaRPr lang="en-US"/>
          </a:p>
        </p:txBody>
      </p:sp>
    </p:spTree>
    <p:extLst>
      <p:ext uri="{BB962C8B-B14F-4D97-AF65-F5344CB8AC3E}">
        <p14:creationId xmlns:p14="http://schemas.microsoft.com/office/powerpoint/2010/main" val="2073814482"/>
      </p:ext>
    </p:extLst>
  </p:cSld>
  <p:clrMapOvr>
    <a:masterClrMapping/>
  </p:clrMapOvr>
  <p:transition>
    <p:split orient="vert" dir="in"/>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dirty="0" smtClean="0">
                <a:solidFill>
                  <a:schemeClr val="tx1"/>
                </a:solidFill>
              </a:rPr>
              <a:t>How to Prevent a Grievance</a:t>
            </a:r>
          </a:p>
        </p:txBody>
      </p:sp>
      <p:sp>
        <p:nvSpPr>
          <p:cNvPr id="21507" name="Rectangle 3"/>
          <p:cNvSpPr>
            <a:spLocks noGrp="1" noChangeArrowheads="1"/>
          </p:cNvSpPr>
          <p:nvPr>
            <p:ph type="body" idx="1"/>
          </p:nvPr>
        </p:nvSpPr>
        <p:spPr>
          <a:xfrm>
            <a:off x="0" y="1600200"/>
            <a:ext cx="9144000" cy="5257800"/>
          </a:xfrm>
        </p:spPr>
        <p:txBody>
          <a:bodyPr/>
          <a:lstStyle/>
          <a:p>
            <a:pPr eaLnBrk="1" hangingPunct="1">
              <a:lnSpc>
                <a:spcPct val="80000"/>
              </a:lnSpc>
            </a:pPr>
            <a:r>
              <a:rPr lang="en-US" sz="2800" dirty="0" smtClean="0"/>
              <a:t>Identify potential causes </a:t>
            </a:r>
          </a:p>
          <a:p>
            <a:pPr eaLnBrk="1" hangingPunct="1">
              <a:lnSpc>
                <a:spcPct val="80000"/>
              </a:lnSpc>
            </a:pPr>
            <a:r>
              <a:rPr lang="en-US" sz="2800" dirty="0" smtClean="0"/>
              <a:t>Correct problems promptly</a:t>
            </a:r>
          </a:p>
          <a:p>
            <a:pPr eaLnBrk="1" hangingPunct="1">
              <a:lnSpc>
                <a:spcPct val="80000"/>
              </a:lnSpc>
            </a:pPr>
            <a:r>
              <a:rPr lang="en-US" sz="2800" dirty="0" smtClean="0"/>
              <a:t>Encourage corrective suggestions</a:t>
            </a:r>
          </a:p>
          <a:p>
            <a:pPr eaLnBrk="1" hangingPunct="1">
              <a:lnSpc>
                <a:spcPct val="80000"/>
              </a:lnSpc>
            </a:pPr>
            <a:r>
              <a:rPr lang="en-US" sz="2800" dirty="0" smtClean="0"/>
              <a:t>Establish and reaffirm policies and work rules</a:t>
            </a:r>
          </a:p>
          <a:p>
            <a:pPr eaLnBrk="1" hangingPunct="1">
              <a:lnSpc>
                <a:spcPct val="80000"/>
              </a:lnSpc>
            </a:pPr>
            <a:r>
              <a:rPr lang="en-US" sz="2800" dirty="0" smtClean="0"/>
              <a:t>Communicate and give advance notice of changes </a:t>
            </a:r>
          </a:p>
          <a:p>
            <a:pPr eaLnBrk="1" hangingPunct="1">
              <a:lnSpc>
                <a:spcPct val="80000"/>
              </a:lnSpc>
            </a:pPr>
            <a:r>
              <a:rPr lang="en-US" sz="2800" dirty="0" smtClean="0"/>
              <a:t>Keep employees informed of their progress</a:t>
            </a:r>
          </a:p>
          <a:p>
            <a:pPr eaLnBrk="1" hangingPunct="1">
              <a:lnSpc>
                <a:spcPct val="80000"/>
              </a:lnSpc>
            </a:pPr>
            <a:r>
              <a:rPr lang="en-US" sz="2800" dirty="0" smtClean="0"/>
              <a:t>Be objective</a:t>
            </a:r>
          </a:p>
          <a:p>
            <a:pPr eaLnBrk="1" hangingPunct="1">
              <a:lnSpc>
                <a:spcPct val="80000"/>
              </a:lnSpc>
            </a:pPr>
            <a:r>
              <a:rPr lang="en-US" sz="2800" dirty="0" smtClean="0"/>
              <a:t>Learn to listen</a:t>
            </a:r>
          </a:p>
          <a:p>
            <a:pPr eaLnBrk="1" hangingPunct="1">
              <a:lnSpc>
                <a:spcPct val="80000"/>
              </a:lnSpc>
            </a:pPr>
            <a:r>
              <a:rPr lang="en-US" sz="2800" dirty="0" smtClean="0"/>
              <a:t>Be consistent</a:t>
            </a:r>
          </a:p>
          <a:p>
            <a:pPr eaLnBrk="1" hangingPunct="1">
              <a:lnSpc>
                <a:spcPct val="80000"/>
              </a:lnSpc>
            </a:pPr>
            <a:endParaRPr lang="en-US" sz="2800" dirty="0" smtClean="0"/>
          </a:p>
        </p:txBody>
      </p:sp>
      <p:sp>
        <p:nvSpPr>
          <p:cNvPr id="2" name="Footer Placeholder 1"/>
          <p:cNvSpPr>
            <a:spLocks noGrp="1"/>
          </p:cNvSpPr>
          <p:nvPr>
            <p:ph type="ftr" sz="quarter" idx="11"/>
          </p:nvPr>
        </p:nvSpPr>
        <p:spPr/>
        <p:txBody>
          <a:bodyPr/>
          <a:lstStyle/>
          <a:p>
            <a:r>
              <a:rPr lang="en-US" smtClean="0"/>
              <a:t>NASC 2017</a:t>
            </a:r>
            <a:endParaRPr lang="en-US"/>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19</a:t>
            </a:fld>
            <a:endParaRPr lang="en-US"/>
          </a:p>
        </p:txBody>
      </p:sp>
    </p:spTree>
    <p:extLst>
      <p:ext uri="{BB962C8B-B14F-4D97-AF65-F5344CB8AC3E}">
        <p14:creationId xmlns:p14="http://schemas.microsoft.com/office/powerpoint/2010/main" val="2982111274"/>
      </p:ext>
    </p:extLst>
  </p:cSld>
  <p:clrMapOvr>
    <a:masterClrMapping/>
  </p:clrMapOvr>
  <p:transition>
    <p:split orient="vert" dir="in"/>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dirty="0" smtClean="0">
                <a:solidFill>
                  <a:schemeClr val="tx1"/>
                </a:solidFill>
              </a:rPr>
              <a:t>Objectives</a:t>
            </a:r>
          </a:p>
        </p:txBody>
      </p:sp>
      <p:sp>
        <p:nvSpPr>
          <p:cNvPr id="3" name="Content Placeholder 2"/>
          <p:cNvSpPr>
            <a:spLocks noGrp="1"/>
          </p:cNvSpPr>
          <p:nvPr>
            <p:ph idx="1"/>
          </p:nvPr>
        </p:nvSpPr>
        <p:spPr/>
        <p:txBody>
          <a:bodyPr/>
          <a:lstStyle/>
          <a:p>
            <a:pPr marL="0" indent="0">
              <a:buFontTx/>
              <a:buNone/>
              <a:defRPr/>
            </a:pPr>
            <a:r>
              <a:rPr lang="en-US" dirty="0" smtClean="0"/>
              <a:t>At the end of the session participants will be able to:</a:t>
            </a:r>
          </a:p>
          <a:p>
            <a:pPr>
              <a:defRPr/>
            </a:pPr>
            <a:r>
              <a:rPr lang="en-US" dirty="0" smtClean="0"/>
              <a:t>Explain the nature and causes of grievance</a:t>
            </a:r>
          </a:p>
          <a:p>
            <a:pPr>
              <a:defRPr/>
            </a:pPr>
            <a:r>
              <a:rPr lang="en-US" dirty="0" smtClean="0"/>
              <a:t>Describe grievance handling procedures</a:t>
            </a:r>
          </a:p>
          <a:p>
            <a:pPr>
              <a:defRPr/>
            </a:pPr>
            <a:r>
              <a:rPr lang="en-US" dirty="0" smtClean="0"/>
              <a:t>Identify techniques of handling grievances</a:t>
            </a:r>
          </a:p>
          <a:p>
            <a:pPr marL="0" indent="0">
              <a:buFontTx/>
              <a:buNone/>
              <a:defRPr/>
            </a:pPr>
            <a:endParaRPr lang="en-US" dirty="0" smtClean="0"/>
          </a:p>
          <a:p>
            <a:pPr>
              <a:defRPr/>
            </a:pPr>
            <a:endParaRPr lang="en-US" dirty="0"/>
          </a:p>
        </p:txBody>
      </p:sp>
      <p:sp>
        <p:nvSpPr>
          <p:cNvPr id="2" name="Footer Placeholder 1"/>
          <p:cNvSpPr>
            <a:spLocks noGrp="1"/>
          </p:cNvSpPr>
          <p:nvPr>
            <p:ph type="ftr" sz="quarter" idx="11"/>
          </p:nvPr>
        </p:nvSpPr>
        <p:spPr/>
        <p:txBody>
          <a:bodyPr/>
          <a:lstStyle/>
          <a:p>
            <a:r>
              <a:rPr lang="en-US" smtClean="0"/>
              <a:t>NASC 2017</a:t>
            </a:r>
            <a:endParaRPr lang="en-US"/>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2</a:t>
            </a:fld>
            <a:endParaRPr lang="en-US"/>
          </a:p>
        </p:txBody>
      </p:sp>
    </p:spTree>
    <p:extLst>
      <p:ext uri="{BB962C8B-B14F-4D97-AF65-F5344CB8AC3E}">
        <p14:creationId xmlns:p14="http://schemas.microsoft.com/office/powerpoint/2010/main" val="3253185177"/>
      </p:ext>
    </p:extLst>
  </p:cSld>
  <p:clrMapOvr>
    <a:masterClrMapping/>
  </p:clrMapOvr>
  <p:transition>
    <p:split orient="vert" dir="in"/>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normAutofit fontScale="90000"/>
          </a:bodyPr>
          <a:lstStyle/>
          <a:p>
            <a:pPr eaLnBrk="1" hangingPunct="1"/>
            <a:r>
              <a:rPr lang="en-US" sz="4000" b="1" dirty="0" smtClean="0">
                <a:solidFill>
                  <a:schemeClr val="tx1"/>
                </a:solidFill>
              </a:rPr>
              <a:t>If you Receive an Employee Grievance </a:t>
            </a:r>
            <a:r>
              <a:rPr lang="en-US" sz="4000" dirty="0" smtClean="0">
                <a:solidFill>
                  <a:schemeClr val="tx1"/>
                </a:solidFill>
              </a:rPr>
              <a:t/>
            </a:r>
            <a:br>
              <a:rPr lang="en-US" sz="4000" dirty="0" smtClean="0">
                <a:solidFill>
                  <a:schemeClr val="tx1"/>
                </a:solidFill>
              </a:rPr>
            </a:br>
            <a:endParaRPr lang="en-US" sz="4000" dirty="0" smtClean="0">
              <a:solidFill>
                <a:schemeClr val="tx1"/>
              </a:solidFill>
            </a:endParaRPr>
          </a:p>
        </p:txBody>
      </p:sp>
      <p:sp>
        <p:nvSpPr>
          <p:cNvPr id="22531" name="Rectangle 3"/>
          <p:cNvSpPr>
            <a:spLocks noGrp="1" noChangeArrowheads="1"/>
          </p:cNvSpPr>
          <p:nvPr>
            <p:ph type="body" idx="1"/>
          </p:nvPr>
        </p:nvSpPr>
        <p:spPr>
          <a:xfrm>
            <a:off x="0" y="1600200"/>
            <a:ext cx="8991600" cy="5029200"/>
          </a:xfrm>
        </p:spPr>
        <p:txBody>
          <a:bodyPr/>
          <a:lstStyle/>
          <a:p>
            <a:pPr lvl="1" eaLnBrk="1" hangingPunct="1">
              <a:buFontTx/>
              <a:buNone/>
            </a:pPr>
            <a:r>
              <a:rPr lang="en-US" dirty="0" smtClean="0">
                <a:solidFill>
                  <a:schemeClr val="tx1">
                    <a:lumMod val="75000"/>
                    <a:lumOff val="25000"/>
                  </a:schemeClr>
                </a:solidFill>
              </a:rPr>
              <a:t>First and foremost…</a:t>
            </a:r>
          </a:p>
          <a:p>
            <a:pPr lvl="1" eaLnBrk="1" hangingPunct="1"/>
            <a:r>
              <a:rPr lang="en-US" dirty="0" smtClean="0">
                <a:solidFill>
                  <a:schemeClr val="tx1">
                    <a:lumMod val="75000"/>
                    <a:lumOff val="25000"/>
                  </a:schemeClr>
                </a:solidFill>
              </a:rPr>
              <a:t>Don’t panic!</a:t>
            </a:r>
          </a:p>
          <a:p>
            <a:pPr lvl="1" eaLnBrk="1" hangingPunct="1"/>
            <a:r>
              <a:rPr lang="en-US" dirty="0" smtClean="0">
                <a:solidFill>
                  <a:schemeClr val="tx1">
                    <a:lumMod val="75000"/>
                    <a:lumOff val="25000"/>
                  </a:schemeClr>
                </a:solidFill>
              </a:rPr>
              <a:t>Hold your temper!</a:t>
            </a:r>
          </a:p>
          <a:p>
            <a:pPr lvl="1" eaLnBrk="1" hangingPunct="1"/>
            <a:r>
              <a:rPr lang="en-US" dirty="0" smtClean="0">
                <a:solidFill>
                  <a:schemeClr val="tx1">
                    <a:lumMod val="75000"/>
                    <a:lumOff val="25000"/>
                  </a:schemeClr>
                </a:solidFill>
              </a:rPr>
              <a:t>Take charge!</a:t>
            </a:r>
          </a:p>
          <a:p>
            <a:pPr lvl="1" eaLnBrk="1" hangingPunct="1"/>
            <a:r>
              <a:rPr lang="en-US" dirty="0" smtClean="0">
                <a:solidFill>
                  <a:schemeClr val="tx1">
                    <a:lumMod val="75000"/>
                    <a:lumOff val="25000"/>
                  </a:schemeClr>
                </a:solidFill>
              </a:rPr>
              <a:t>Consider the possibility of early settlement…</a:t>
            </a:r>
          </a:p>
          <a:p>
            <a:pPr lvl="1" eaLnBrk="1" hangingPunct="1">
              <a:buFontTx/>
              <a:buNone/>
            </a:pPr>
            <a:endParaRPr lang="en-US" dirty="0" smtClean="0">
              <a:solidFill>
                <a:schemeClr val="tx1">
                  <a:lumMod val="75000"/>
                  <a:lumOff val="25000"/>
                </a:schemeClr>
              </a:solidFill>
            </a:endParaRPr>
          </a:p>
          <a:p>
            <a:pPr eaLnBrk="1" hangingPunct="1"/>
            <a:endParaRPr lang="en-US" dirty="0" smtClean="0">
              <a:solidFill>
                <a:schemeClr val="tx1">
                  <a:lumMod val="75000"/>
                  <a:lumOff val="25000"/>
                </a:schemeClr>
              </a:solidFill>
            </a:endParaRPr>
          </a:p>
        </p:txBody>
      </p:sp>
      <p:sp>
        <p:nvSpPr>
          <p:cNvPr id="2" name="Footer Placeholder 1"/>
          <p:cNvSpPr>
            <a:spLocks noGrp="1"/>
          </p:cNvSpPr>
          <p:nvPr>
            <p:ph type="ftr" sz="quarter" idx="11"/>
          </p:nvPr>
        </p:nvSpPr>
        <p:spPr/>
        <p:txBody>
          <a:bodyPr/>
          <a:lstStyle/>
          <a:p>
            <a:r>
              <a:rPr lang="en-US" smtClean="0"/>
              <a:t>NASC 2017</a:t>
            </a:r>
            <a:endParaRPr lang="en-US"/>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20</a:t>
            </a:fld>
            <a:endParaRPr lang="en-US"/>
          </a:p>
        </p:txBody>
      </p:sp>
    </p:spTree>
    <p:extLst>
      <p:ext uri="{BB962C8B-B14F-4D97-AF65-F5344CB8AC3E}">
        <p14:creationId xmlns:p14="http://schemas.microsoft.com/office/powerpoint/2010/main" val="2714567508"/>
      </p:ext>
    </p:extLst>
  </p:cSld>
  <p:clrMapOvr>
    <a:masterClrMapping/>
  </p:clrMapOvr>
  <p:transition>
    <p:split orient="vert" dir="in"/>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b="1" dirty="0" smtClean="0">
                <a:solidFill>
                  <a:schemeClr val="tx1"/>
                </a:solidFill>
              </a:rPr>
              <a:t>Benefits of Early Settlement</a:t>
            </a:r>
          </a:p>
        </p:txBody>
      </p:sp>
      <p:sp>
        <p:nvSpPr>
          <p:cNvPr id="23555" name="Rectangle 3"/>
          <p:cNvSpPr>
            <a:spLocks noGrp="1" noChangeArrowheads="1"/>
          </p:cNvSpPr>
          <p:nvPr>
            <p:ph type="body" idx="1"/>
          </p:nvPr>
        </p:nvSpPr>
        <p:spPr>
          <a:xfrm>
            <a:off x="0" y="1600200"/>
            <a:ext cx="9144000" cy="5029200"/>
          </a:xfrm>
        </p:spPr>
        <p:txBody>
          <a:bodyPr/>
          <a:lstStyle/>
          <a:p>
            <a:pPr eaLnBrk="1" hangingPunct="1">
              <a:buFontTx/>
              <a:buNone/>
            </a:pPr>
            <a:r>
              <a:rPr lang="en-US" sz="2800" dirty="0" smtClean="0">
                <a:solidFill>
                  <a:schemeClr val="tx1">
                    <a:lumMod val="75000"/>
                    <a:lumOff val="25000"/>
                  </a:schemeClr>
                </a:solidFill>
              </a:rPr>
              <a:t>At any point during the grievance process, the parties can agree to an early settlement.  The benefits include:</a:t>
            </a:r>
          </a:p>
          <a:p>
            <a:pPr eaLnBrk="1" hangingPunct="1"/>
            <a:r>
              <a:rPr lang="en-US" sz="2800" dirty="0" smtClean="0">
                <a:solidFill>
                  <a:schemeClr val="tx1">
                    <a:lumMod val="75000"/>
                    <a:lumOff val="25000"/>
                  </a:schemeClr>
                </a:solidFill>
              </a:rPr>
              <a:t>Quick resolution</a:t>
            </a:r>
          </a:p>
          <a:p>
            <a:pPr eaLnBrk="1" hangingPunct="1"/>
            <a:r>
              <a:rPr lang="en-US" sz="2800" dirty="0" smtClean="0">
                <a:solidFill>
                  <a:schemeClr val="tx1">
                    <a:lumMod val="75000"/>
                    <a:lumOff val="25000"/>
                  </a:schemeClr>
                </a:solidFill>
              </a:rPr>
              <a:t>Employee frustration avoided</a:t>
            </a:r>
          </a:p>
          <a:p>
            <a:pPr eaLnBrk="1" hangingPunct="1"/>
            <a:r>
              <a:rPr lang="en-US" sz="2800" dirty="0" smtClean="0">
                <a:solidFill>
                  <a:schemeClr val="tx1">
                    <a:lumMod val="75000"/>
                    <a:lumOff val="25000"/>
                  </a:schemeClr>
                </a:solidFill>
              </a:rPr>
              <a:t>Supervisor/Staff/union credibility</a:t>
            </a:r>
          </a:p>
          <a:p>
            <a:pPr eaLnBrk="1" hangingPunct="1"/>
            <a:r>
              <a:rPr lang="en-US" sz="2800" dirty="0" smtClean="0">
                <a:solidFill>
                  <a:schemeClr val="tx1">
                    <a:lumMod val="75000"/>
                    <a:lumOff val="25000"/>
                  </a:schemeClr>
                </a:solidFill>
              </a:rPr>
              <a:t>Respect of employees gained</a:t>
            </a:r>
          </a:p>
          <a:p>
            <a:pPr eaLnBrk="1" hangingPunct="1"/>
            <a:r>
              <a:rPr lang="en-US" sz="2800" dirty="0" smtClean="0">
                <a:solidFill>
                  <a:schemeClr val="tx1">
                    <a:lumMod val="75000"/>
                    <a:lumOff val="25000"/>
                  </a:schemeClr>
                </a:solidFill>
              </a:rPr>
              <a:t>Prolonged conflict avoided</a:t>
            </a:r>
          </a:p>
          <a:p>
            <a:pPr eaLnBrk="1" hangingPunct="1"/>
            <a:r>
              <a:rPr lang="en-US" sz="2800" dirty="0" smtClean="0">
                <a:solidFill>
                  <a:schemeClr val="tx1">
                    <a:lumMod val="75000"/>
                    <a:lumOff val="25000"/>
                  </a:schemeClr>
                </a:solidFill>
              </a:rPr>
              <a:t>“Local” control maintained</a:t>
            </a:r>
          </a:p>
          <a:p>
            <a:pPr eaLnBrk="1" hangingPunct="1"/>
            <a:endParaRPr lang="en-US" sz="2800" dirty="0" smtClean="0">
              <a:solidFill>
                <a:schemeClr val="tx1">
                  <a:lumMod val="75000"/>
                  <a:lumOff val="25000"/>
                </a:schemeClr>
              </a:solidFill>
            </a:endParaRPr>
          </a:p>
        </p:txBody>
      </p:sp>
      <p:sp>
        <p:nvSpPr>
          <p:cNvPr id="2" name="Footer Placeholder 1"/>
          <p:cNvSpPr>
            <a:spLocks noGrp="1"/>
          </p:cNvSpPr>
          <p:nvPr>
            <p:ph type="ftr" sz="quarter" idx="11"/>
          </p:nvPr>
        </p:nvSpPr>
        <p:spPr/>
        <p:txBody>
          <a:bodyPr/>
          <a:lstStyle/>
          <a:p>
            <a:r>
              <a:rPr lang="en-US" smtClean="0"/>
              <a:t>NASC 2017</a:t>
            </a:r>
            <a:endParaRPr lang="en-US"/>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21</a:t>
            </a:fld>
            <a:endParaRPr lang="en-US"/>
          </a:p>
        </p:txBody>
      </p:sp>
    </p:spTree>
    <p:extLst>
      <p:ext uri="{BB962C8B-B14F-4D97-AF65-F5344CB8AC3E}">
        <p14:creationId xmlns:p14="http://schemas.microsoft.com/office/powerpoint/2010/main" val="2414716218"/>
      </p:ext>
    </p:extLst>
  </p:cSld>
  <p:clrMapOvr>
    <a:masterClrMapping/>
  </p:clrMapOvr>
  <p:transition>
    <p:split orient="vert" dir="in"/>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fontScale="90000"/>
          </a:bodyPr>
          <a:lstStyle/>
          <a:p>
            <a:pPr eaLnBrk="1" hangingPunct="1"/>
            <a:r>
              <a:rPr lang="en-US" dirty="0" smtClean="0">
                <a:solidFill>
                  <a:schemeClr val="tx1"/>
                </a:solidFill>
              </a:rPr>
              <a:t>Techniques of handling Grievances</a:t>
            </a:r>
          </a:p>
        </p:txBody>
      </p:sp>
      <p:sp>
        <p:nvSpPr>
          <p:cNvPr id="24579" name="Rectangle 3"/>
          <p:cNvSpPr>
            <a:spLocks noGrp="1" noChangeArrowheads="1"/>
          </p:cNvSpPr>
          <p:nvPr>
            <p:ph type="body" idx="1"/>
          </p:nvPr>
        </p:nvSpPr>
        <p:spPr>
          <a:xfrm>
            <a:off x="457200" y="1295400"/>
            <a:ext cx="8229600" cy="5181600"/>
          </a:xfrm>
        </p:spPr>
        <p:txBody>
          <a:bodyPr/>
          <a:lstStyle/>
          <a:p>
            <a:pPr eaLnBrk="1" hangingPunct="1"/>
            <a:endParaRPr lang="en-US" smtClean="0"/>
          </a:p>
        </p:txBody>
      </p:sp>
      <p:sp>
        <p:nvSpPr>
          <p:cNvPr id="24580" name="Oval 4"/>
          <p:cNvSpPr>
            <a:spLocks noChangeArrowheads="1"/>
          </p:cNvSpPr>
          <p:nvPr/>
        </p:nvSpPr>
        <p:spPr bwMode="auto">
          <a:xfrm>
            <a:off x="3352800" y="3048000"/>
            <a:ext cx="2362200" cy="1676400"/>
          </a:xfrm>
          <a:prstGeom prst="ellipse">
            <a:avLst/>
          </a:prstGeom>
          <a:solidFill>
            <a:schemeClr val="accent1"/>
          </a:solidFill>
          <a:ln w="9525">
            <a:solidFill>
              <a:schemeClr val="tx1"/>
            </a:solidFill>
            <a:round/>
            <a:headEnd/>
            <a:tailEnd/>
          </a:ln>
        </p:spPr>
        <p:txBody>
          <a:bodyPr wrap="none" anchor="ctr"/>
          <a:lstStyle/>
          <a:p>
            <a:pPr algn="ctr" eaLnBrk="1" hangingPunct="1"/>
            <a:r>
              <a:rPr lang="en-US"/>
              <a:t>Grievance handling</a:t>
            </a:r>
          </a:p>
        </p:txBody>
      </p:sp>
      <p:sp>
        <p:nvSpPr>
          <p:cNvPr id="24581" name="Oval 5"/>
          <p:cNvSpPr>
            <a:spLocks noChangeArrowheads="1"/>
          </p:cNvSpPr>
          <p:nvPr/>
        </p:nvSpPr>
        <p:spPr bwMode="auto">
          <a:xfrm>
            <a:off x="5334000" y="1905000"/>
            <a:ext cx="1828800" cy="1219200"/>
          </a:xfrm>
          <a:prstGeom prst="ellipse">
            <a:avLst/>
          </a:prstGeom>
          <a:solidFill>
            <a:schemeClr val="accent1"/>
          </a:solidFill>
          <a:ln w="9525">
            <a:solidFill>
              <a:schemeClr val="tx1"/>
            </a:solidFill>
            <a:round/>
            <a:headEnd/>
            <a:tailEnd/>
          </a:ln>
        </p:spPr>
        <p:txBody>
          <a:bodyPr wrap="none" anchor="ctr"/>
          <a:lstStyle/>
          <a:p>
            <a:pPr algn="ctr" eaLnBrk="1" hangingPunct="1"/>
            <a:r>
              <a:rPr lang="en-US"/>
              <a:t>Suggestion </a:t>
            </a:r>
          </a:p>
          <a:p>
            <a:pPr algn="ctr" eaLnBrk="1" hangingPunct="1"/>
            <a:r>
              <a:rPr lang="en-US"/>
              <a:t>box</a:t>
            </a:r>
          </a:p>
        </p:txBody>
      </p:sp>
      <p:sp>
        <p:nvSpPr>
          <p:cNvPr id="24582" name="Oval 6"/>
          <p:cNvSpPr>
            <a:spLocks noChangeArrowheads="1"/>
          </p:cNvSpPr>
          <p:nvPr/>
        </p:nvSpPr>
        <p:spPr bwMode="auto">
          <a:xfrm>
            <a:off x="1600200" y="1905000"/>
            <a:ext cx="1828800" cy="1219200"/>
          </a:xfrm>
          <a:prstGeom prst="ellipse">
            <a:avLst/>
          </a:prstGeom>
          <a:solidFill>
            <a:schemeClr val="accent1"/>
          </a:solidFill>
          <a:ln w="9525">
            <a:solidFill>
              <a:schemeClr val="tx1"/>
            </a:solidFill>
            <a:round/>
            <a:headEnd/>
            <a:tailEnd/>
          </a:ln>
        </p:spPr>
        <p:txBody>
          <a:bodyPr wrap="none" anchor="ctr"/>
          <a:lstStyle/>
          <a:p>
            <a:pPr algn="ctr" eaLnBrk="1" hangingPunct="1"/>
            <a:r>
              <a:rPr lang="en-US"/>
              <a:t>Open door</a:t>
            </a:r>
          </a:p>
          <a:p>
            <a:pPr algn="ctr" eaLnBrk="1" hangingPunct="1"/>
            <a:r>
              <a:rPr lang="en-US"/>
              <a:t>policy</a:t>
            </a:r>
          </a:p>
        </p:txBody>
      </p:sp>
      <p:sp>
        <p:nvSpPr>
          <p:cNvPr id="24583" name="Oval 7"/>
          <p:cNvSpPr>
            <a:spLocks noChangeArrowheads="1"/>
          </p:cNvSpPr>
          <p:nvPr/>
        </p:nvSpPr>
        <p:spPr bwMode="auto">
          <a:xfrm>
            <a:off x="6172200" y="4495800"/>
            <a:ext cx="1524000" cy="1295400"/>
          </a:xfrm>
          <a:prstGeom prst="ellipse">
            <a:avLst/>
          </a:prstGeom>
          <a:solidFill>
            <a:schemeClr val="accent1"/>
          </a:solidFill>
          <a:ln w="9525">
            <a:solidFill>
              <a:schemeClr val="tx1"/>
            </a:solidFill>
            <a:round/>
            <a:headEnd/>
            <a:tailEnd/>
          </a:ln>
        </p:spPr>
        <p:txBody>
          <a:bodyPr wrap="none" anchor="ctr"/>
          <a:lstStyle/>
          <a:p>
            <a:pPr algn="ctr" eaLnBrk="1" hangingPunct="1"/>
            <a:r>
              <a:rPr lang="en-US"/>
              <a:t>Grievance</a:t>
            </a:r>
          </a:p>
          <a:p>
            <a:pPr algn="ctr" eaLnBrk="1" hangingPunct="1"/>
            <a:r>
              <a:rPr lang="en-US"/>
              <a:t>handling </a:t>
            </a:r>
          </a:p>
          <a:p>
            <a:pPr algn="ctr" eaLnBrk="1" hangingPunct="1"/>
            <a:r>
              <a:rPr lang="en-US"/>
              <a:t>committee</a:t>
            </a:r>
          </a:p>
        </p:txBody>
      </p:sp>
      <p:sp>
        <p:nvSpPr>
          <p:cNvPr id="24584" name="Oval 8"/>
          <p:cNvSpPr>
            <a:spLocks noChangeArrowheads="1"/>
          </p:cNvSpPr>
          <p:nvPr/>
        </p:nvSpPr>
        <p:spPr bwMode="auto">
          <a:xfrm>
            <a:off x="1981200" y="4648200"/>
            <a:ext cx="1828800" cy="1371600"/>
          </a:xfrm>
          <a:prstGeom prst="ellipse">
            <a:avLst/>
          </a:prstGeom>
          <a:solidFill>
            <a:schemeClr val="accent1"/>
          </a:solidFill>
          <a:ln w="9525">
            <a:solidFill>
              <a:schemeClr val="tx1"/>
            </a:solidFill>
            <a:round/>
            <a:headEnd/>
            <a:tailEnd/>
          </a:ln>
        </p:spPr>
        <p:txBody>
          <a:bodyPr wrap="none" anchor="ctr"/>
          <a:lstStyle/>
          <a:p>
            <a:pPr algn="ctr" eaLnBrk="1" hangingPunct="1"/>
            <a:r>
              <a:rPr lang="en-US"/>
              <a:t>Regular staff</a:t>
            </a:r>
          </a:p>
          <a:p>
            <a:pPr algn="ctr" eaLnBrk="1" hangingPunct="1"/>
            <a:r>
              <a:rPr lang="en-US"/>
              <a:t>meeting</a:t>
            </a:r>
          </a:p>
        </p:txBody>
      </p:sp>
      <p:sp>
        <p:nvSpPr>
          <p:cNvPr id="24585" name="Line 9"/>
          <p:cNvSpPr>
            <a:spLocks noChangeShapeType="1"/>
          </p:cNvSpPr>
          <p:nvPr/>
        </p:nvSpPr>
        <p:spPr bwMode="auto">
          <a:xfrm flipH="1" flipV="1">
            <a:off x="3124200" y="2971800"/>
            <a:ext cx="457200"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586" name="Line 10"/>
          <p:cNvSpPr>
            <a:spLocks noChangeShapeType="1"/>
          </p:cNvSpPr>
          <p:nvPr/>
        </p:nvSpPr>
        <p:spPr bwMode="auto">
          <a:xfrm flipV="1">
            <a:off x="5410200" y="2971800"/>
            <a:ext cx="228600" cy="304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587" name="Line 11"/>
          <p:cNvSpPr>
            <a:spLocks noChangeShapeType="1"/>
          </p:cNvSpPr>
          <p:nvPr/>
        </p:nvSpPr>
        <p:spPr bwMode="auto">
          <a:xfrm flipH="1">
            <a:off x="3429000" y="4572000"/>
            <a:ext cx="304800" cy="152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588" name="Line 12"/>
          <p:cNvSpPr>
            <a:spLocks noChangeShapeType="1"/>
          </p:cNvSpPr>
          <p:nvPr/>
        </p:nvSpPr>
        <p:spPr bwMode="auto">
          <a:xfrm>
            <a:off x="5562600" y="4419600"/>
            <a:ext cx="76200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 name="Footer Placeholder 1"/>
          <p:cNvSpPr>
            <a:spLocks noGrp="1"/>
          </p:cNvSpPr>
          <p:nvPr>
            <p:ph type="ftr" sz="quarter" idx="11"/>
          </p:nvPr>
        </p:nvSpPr>
        <p:spPr/>
        <p:txBody>
          <a:bodyPr/>
          <a:lstStyle/>
          <a:p>
            <a:r>
              <a:rPr lang="en-US" smtClean="0"/>
              <a:t>NASC 2017</a:t>
            </a:r>
            <a:endParaRPr lang="en-US"/>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22</a:t>
            </a:fld>
            <a:endParaRPr lang="en-US"/>
          </a:p>
        </p:txBody>
      </p:sp>
    </p:spTree>
    <p:extLst>
      <p:ext uri="{BB962C8B-B14F-4D97-AF65-F5344CB8AC3E}">
        <p14:creationId xmlns:p14="http://schemas.microsoft.com/office/powerpoint/2010/main" val="2756358061"/>
      </p:ext>
    </p:extLst>
  </p:cSld>
  <p:clrMapOvr>
    <a:masterClrMapping/>
  </p:clrMapOvr>
  <p:transition>
    <p:split orient="vert" dir="in"/>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57200" y="274638"/>
            <a:ext cx="8229600" cy="944562"/>
          </a:xfrm>
        </p:spPr>
        <p:txBody>
          <a:bodyPr>
            <a:normAutofit fontScale="90000"/>
          </a:bodyPr>
          <a:lstStyle/>
          <a:p>
            <a:pPr eaLnBrk="1" hangingPunct="1"/>
            <a:r>
              <a:rPr lang="en-US" sz="4000" dirty="0" smtClean="0">
                <a:solidFill>
                  <a:schemeClr val="accent2"/>
                </a:solidFill>
              </a:rPr>
              <a:t>       </a:t>
            </a:r>
            <a:r>
              <a:rPr lang="en-US" sz="4000" b="1" dirty="0" smtClean="0">
                <a:solidFill>
                  <a:schemeClr val="tx1"/>
                </a:solidFill>
              </a:rPr>
              <a:t>Role of Managers to resolve        	grievances </a:t>
            </a:r>
          </a:p>
        </p:txBody>
      </p:sp>
      <p:sp>
        <p:nvSpPr>
          <p:cNvPr id="25603" name="Rectangle 3"/>
          <p:cNvSpPr>
            <a:spLocks noGrp="1" noChangeArrowheads="1"/>
          </p:cNvSpPr>
          <p:nvPr>
            <p:ph type="body" idx="1"/>
          </p:nvPr>
        </p:nvSpPr>
        <p:spPr>
          <a:xfrm>
            <a:off x="0" y="1600200"/>
            <a:ext cx="9144000" cy="5105400"/>
          </a:xfrm>
        </p:spPr>
        <p:txBody>
          <a:bodyPr/>
          <a:lstStyle/>
          <a:p>
            <a:pPr eaLnBrk="1" hangingPunct="1">
              <a:lnSpc>
                <a:spcPct val="90000"/>
              </a:lnSpc>
            </a:pPr>
            <a:r>
              <a:rPr lang="en-US" dirty="0" smtClean="0">
                <a:solidFill>
                  <a:schemeClr val="tx1">
                    <a:lumMod val="75000"/>
                    <a:lumOff val="25000"/>
                  </a:schemeClr>
                </a:solidFill>
              </a:rPr>
              <a:t>To maintain a culture of high performance.  </a:t>
            </a:r>
          </a:p>
          <a:p>
            <a:pPr eaLnBrk="1" hangingPunct="1">
              <a:lnSpc>
                <a:spcPct val="90000"/>
              </a:lnSpc>
            </a:pPr>
            <a:r>
              <a:rPr lang="en-US" dirty="0" smtClean="0">
                <a:solidFill>
                  <a:schemeClr val="tx1">
                    <a:lumMod val="75000"/>
                    <a:lumOff val="25000"/>
                  </a:schemeClr>
                </a:solidFill>
              </a:rPr>
              <a:t>Must be educated about the importance of the grievance process and their roles (not getting panic)</a:t>
            </a:r>
          </a:p>
          <a:p>
            <a:pPr eaLnBrk="1" hangingPunct="1">
              <a:lnSpc>
                <a:spcPct val="90000"/>
              </a:lnSpc>
            </a:pPr>
            <a:r>
              <a:rPr lang="en-US" dirty="0" smtClean="0">
                <a:solidFill>
                  <a:schemeClr val="tx1">
                    <a:lumMod val="75000"/>
                    <a:lumOff val="25000"/>
                  </a:schemeClr>
                </a:solidFill>
              </a:rPr>
              <a:t> Effective grievance handling is an essential part of cultivating good employee relations and running a fair, successful, and productive workplace.</a:t>
            </a:r>
          </a:p>
          <a:p>
            <a:pPr eaLnBrk="1" hangingPunct="1">
              <a:lnSpc>
                <a:spcPct val="90000"/>
              </a:lnSpc>
            </a:pPr>
            <a:r>
              <a:rPr lang="en-US" dirty="0" smtClean="0">
                <a:solidFill>
                  <a:schemeClr val="tx1">
                    <a:lumMod val="75000"/>
                    <a:lumOff val="25000"/>
                  </a:schemeClr>
                </a:solidFill>
              </a:rPr>
              <a:t>Relationship building is key to successful</a:t>
            </a:r>
          </a:p>
        </p:txBody>
      </p:sp>
      <p:sp>
        <p:nvSpPr>
          <p:cNvPr id="2" name="Footer Placeholder 1"/>
          <p:cNvSpPr>
            <a:spLocks noGrp="1"/>
          </p:cNvSpPr>
          <p:nvPr>
            <p:ph type="ftr" sz="quarter" idx="11"/>
          </p:nvPr>
        </p:nvSpPr>
        <p:spPr/>
        <p:txBody>
          <a:bodyPr/>
          <a:lstStyle/>
          <a:p>
            <a:r>
              <a:rPr lang="en-US" smtClean="0"/>
              <a:t>NASC 2017</a:t>
            </a:r>
            <a:endParaRPr lang="en-US"/>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23</a:t>
            </a:fld>
            <a:endParaRPr lang="en-US"/>
          </a:p>
        </p:txBody>
      </p:sp>
    </p:spTree>
    <p:extLst>
      <p:ext uri="{BB962C8B-B14F-4D97-AF65-F5344CB8AC3E}">
        <p14:creationId xmlns:p14="http://schemas.microsoft.com/office/powerpoint/2010/main" val="2844667514"/>
      </p:ext>
    </p:extLst>
  </p:cSld>
  <p:clrMapOvr>
    <a:masterClrMapping/>
  </p:clrMapOvr>
  <p:transition>
    <p:split orient="vert" dir="in"/>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533400" y="0"/>
            <a:ext cx="8153400" cy="1600200"/>
          </a:xfrm>
        </p:spPr>
        <p:txBody>
          <a:bodyPr/>
          <a:lstStyle/>
          <a:p>
            <a:pPr algn="l"/>
            <a:r>
              <a:rPr lang="en-US" sz="3600" dirty="0" smtClean="0"/>
              <a:t/>
            </a:r>
            <a:br>
              <a:rPr lang="en-US" sz="3600" dirty="0" smtClean="0"/>
            </a:br>
            <a:r>
              <a:rPr lang="en-US" sz="3600" dirty="0" smtClean="0"/>
              <a:t>        </a:t>
            </a:r>
            <a:r>
              <a:rPr lang="en-US" sz="4000" b="1" dirty="0" smtClean="0"/>
              <a:t>LESSON process</a:t>
            </a:r>
          </a:p>
        </p:txBody>
      </p:sp>
      <p:sp>
        <p:nvSpPr>
          <p:cNvPr id="10243" name="Content Placeholder 2"/>
          <p:cNvSpPr>
            <a:spLocks noGrp="1"/>
          </p:cNvSpPr>
          <p:nvPr>
            <p:ph idx="1"/>
          </p:nvPr>
        </p:nvSpPr>
        <p:spPr>
          <a:xfrm>
            <a:off x="533400" y="1676400"/>
            <a:ext cx="8153400" cy="4449763"/>
          </a:xfrm>
        </p:spPr>
        <p:txBody>
          <a:bodyPr/>
          <a:lstStyle/>
          <a:p>
            <a:r>
              <a:rPr lang="en-US" sz="3000" dirty="0" smtClean="0">
                <a:solidFill>
                  <a:schemeClr val="tx1">
                    <a:lumMod val="75000"/>
                    <a:lumOff val="25000"/>
                  </a:schemeClr>
                </a:solidFill>
              </a:rPr>
              <a:t>L	Listen</a:t>
            </a:r>
          </a:p>
          <a:p>
            <a:r>
              <a:rPr lang="en-US" sz="3000" dirty="0" smtClean="0">
                <a:solidFill>
                  <a:schemeClr val="tx1">
                    <a:lumMod val="75000"/>
                    <a:lumOff val="25000"/>
                  </a:schemeClr>
                </a:solidFill>
              </a:rPr>
              <a:t>E	Establish the fact</a:t>
            </a:r>
          </a:p>
          <a:p>
            <a:r>
              <a:rPr lang="en-US" sz="3000" dirty="0" smtClean="0">
                <a:solidFill>
                  <a:schemeClr val="tx1">
                    <a:lumMod val="75000"/>
                    <a:lumOff val="25000"/>
                  </a:schemeClr>
                </a:solidFill>
              </a:rPr>
              <a:t>S	</a:t>
            </a:r>
            <a:r>
              <a:rPr lang="en-US" sz="3000" dirty="0" err="1" smtClean="0">
                <a:solidFill>
                  <a:schemeClr val="tx1">
                    <a:lumMod val="75000"/>
                    <a:lumOff val="25000"/>
                  </a:schemeClr>
                </a:solidFill>
              </a:rPr>
              <a:t>Summarise</a:t>
            </a:r>
            <a:endParaRPr lang="en-US" sz="3000" dirty="0" smtClean="0">
              <a:solidFill>
                <a:schemeClr val="tx1">
                  <a:lumMod val="75000"/>
                  <a:lumOff val="25000"/>
                </a:schemeClr>
              </a:solidFill>
            </a:endParaRPr>
          </a:p>
          <a:p>
            <a:r>
              <a:rPr lang="en-US" sz="3000" dirty="0" smtClean="0">
                <a:solidFill>
                  <a:schemeClr val="tx1">
                    <a:lumMod val="75000"/>
                    <a:lumOff val="25000"/>
                  </a:schemeClr>
                </a:solidFill>
              </a:rPr>
              <a:t>S	Specify the solution</a:t>
            </a:r>
          </a:p>
          <a:p>
            <a:r>
              <a:rPr lang="en-US" sz="3000" dirty="0" smtClean="0">
                <a:solidFill>
                  <a:schemeClr val="tx1">
                    <a:lumMod val="75000"/>
                    <a:lumOff val="25000"/>
                  </a:schemeClr>
                </a:solidFill>
              </a:rPr>
              <a:t>O	Obtain agreement</a:t>
            </a:r>
          </a:p>
          <a:p>
            <a:r>
              <a:rPr lang="en-US" sz="3000" dirty="0" smtClean="0">
                <a:solidFill>
                  <a:schemeClr val="tx1">
                    <a:lumMod val="75000"/>
                    <a:lumOff val="25000"/>
                  </a:schemeClr>
                </a:solidFill>
              </a:rPr>
              <a:t>N	Note everything</a:t>
            </a:r>
          </a:p>
        </p:txBody>
      </p:sp>
      <p:sp>
        <p:nvSpPr>
          <p:cNvPr id="2" name="Footer Placeholder 1"/>
          <p:cNvSpPr>
            <a:spLocks noGrp="1"/>
          </p:cNvSpPr>
          <p:nvPr>
            <p:ph type="ftr" sz="quarter" idx="11"/>
          </p:nvPr>
        </p:nvSpPr>
        <p:spPr/>
        <p:txBody>
          <a:bodyPr/>
          <a:lstStyle/>
          <a:p>
            <a:r>
              <a:rPr lang="en-US" smtClean="0"/>
              <a:t>NASC 2017</a:t>
            </a:r>
            <a:endParaRPr lang="en-US"/>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24</a:t>
            </a:fld>
            <a:endParaRPr lang="en-US"/>
          </a:p>
        </p:txBody>
      </p:sp>
    </p:spTree>
    <p:extLst>
      <p:ext uri="{BB962C8B-B14F-4D97-AF65-F5344CB8AC3E}">
        <p14:creationId xmlns:p14="http://schemas.microsoft.com/office/powerpoint/2010/main" val="708167467"/>
      </p:ext>
    </p:extLst>
  </p:cSld>
  <p:clrMapOvr>
    <a:masterClrMapping/>
  </p:clrMapOvr>
  <p:transition>
    <p:split orient="vert" dir="in"/>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57200" y="0"/>
            <a:ext cx="8229600" cy="914400"/>
          </a:xfrm>
        </p:spPr>
        <p:txBody>
          <a:bodyPr/>
          <a:lstStyle/>
          <a:p>
            <a:pPr eaLnBrk="1" hangingPunct="1"/>
            <a:r>
              <a:rPr lang="en-US" dirty="0" smtClean="0">
                <a:solidFill>
                  <a:schemeClr val="accent2"/>
                </a:solidFill>
              </a:rPr>
              <a:t>      </a:t>
            </a:r>
            <a:r>
              <a:rPr lang="en-US" dirty="0" smtClean="0">
                <a:solidFill>
                  <a:schemeClr val="tx1"/>
                </a:solidFill>
              </a:rPr>
              <a:t>Process of Grievance Handling</a:t>
            </a:r>
          </a:p>
        </p:txBody>
      </p:sp>
      <p:sp>
        <p:nvSpPr>
          <p:cNvPr id="26627" name="Rectangle 3"/>
          <p:cNvSpPr>
            <a:spLocks noGrp="1" noChangeArrowheads="1"/>
          </p:cNvSpPr>
          <p:nvPr>
            <p:ph type="body" idx="1"/>
          </p:nvPr>
        </p:nvSpPr>
        <p:spPr>
          <a:xfrm>
            <a:off x="0" y="914400"/>
            <a:ext cx="9144000" cy="5943600"/>
          </a:xfrm>
        </p:spPr>
        <p:txBody>
          <a:bodyPr/>
          <a:lstStyle/>
          <a:p>
            <a:pPr marL="0" indent="0" eaLnBrk="1" hangingPunct="1">
              <a:buNone/>
            </a:pPr>
            <a:r>
              <a:rPr lang="en-US" sz="2800" dirty="0" smtClean="0">
                <a:solidFill>
                  <a:schemeClr val="accent2"/>
                </a:solidFill>
              </a:rPr>
              <a:t>	</a:t>
            </a:r>
          </a:p>
          <a:p>
            <a:pPr eaLnBrk="1" hangingPunct="1"/>
            <a:r>
              <a:rPr lang="en-US" sz="2800" dirty="0" smtClean="0">
                <a:solidFill>
                  <a:schemeClr val="tx1">
                    <a:lumMod val="75000"/>
                    <a:lumOff val="25000"/>
                  </a:schemeClr>
                </a:solidFill>
              </a:rPr>
              <a:t>Always ensure that the managers involved in the   grievance handling procedures have a quiet place 	to meet with the complainant.</a:t>
            </a:r>
          </a:p>
          <a:p>
            <a:pPr eaLnBrk="1" hangingPunct="1"/>
            <a:r>
              <a:rPr lang="en-US" sz="2800" dirty="0" smtClean="0">
                <a:solidFill>
                  <a:schemeClr val="tx1">
                    <a:lumMod val="75000"/>
                    <a:lumOff val="25000"/>
                  </a:schemeClr>
                </a:solidFill>
              </a:rPr>
              <a:t> Always ensure that managers have adequate time    	to be devoted to the complainant.</a:t>
            </a:r>
            <a:br>
              <a:rPr lang="en-US" sz="2800" dirty="0" smtClean="0">
                <a:solidFill>
                  <a:schemeClr val="tx1">
                    <a:lumMod val="75000"/>
                    <a:lumOff val="25000"/>
                  </a:schemeClr>
                </a:solidFill>
              </a:rPr>
            </a:br>
            <a:endParaRPr lang="en-US" sz="2800" dirty="0" smtClean="0">
              <a:solidFill>
                <a:schemeClr val="tx1">
                  <a:lumMod val="75000"/>
                  <a:lumOff val="25000"/>
                </a:schemeClr>
              </a:solidFill>
            </a:endParaRPr>
          </a:p>
          <a:p>
            <a:pPr eaLnBrk="1" hangingPunct="1"/>
            <a:r>
              <a:rPr lang="en-US" sz="2800" dirty="0" smtClean="0">
                <a:solidFill>
                  <a:schemeClr val="tx1">
                    <a:lumMod val="75000"/>
                    <a:lumOff val="25000"/>
                  </a:schemeClr>
                </a:solidFill>
              </a:rPr>
              <a:t>  Explain manager's role, the policy and the procedures clearly in the grievance handling procedure. </a:t>
            </a:r>
            <a:br>
              <a:rPr lang="en-US" sz="2800" dirty="0" smtClean="0">
                <a:solidFill>
                  <a:schemeClr val="tx1">
                    <a:lumMod val="75000"/>
                    <a:lumOff val="25000"/>
                  </a:schemeClr>
                </a:solidFill>
              </a:rPr>
            </a:br>
            <a:r>
              <a:rPr lang="en-US" sz="2800" dirty="0" smtClean="0">
                <a:solidFill>
                  <a:schemeClr val="tx1">
                    <a:lumMod val="75000"/>
                    <a:lumOff val="25000"/>
                  </a:schemeClr>
                </a:solidFill>
              </a:rPr>
              <a:t/>
            </a:r>
            <a:br>
              <a:rPr lang="en-US" sz="2800" dirty="0" smtClean="0">
                <a:solidFill>
                  <a:schemeClr val="tx1">
                    <a:lumMod val="75000"/>
                    <a:lumOff val="25000"/>
                  </a:schemeClr>
                </a:solidFill>
              </a:rPr>
            </a:br>
            <a:endParaRPr lang="en-US" sz="2800" dirty="0" smtClean="0">
              <a:solidFill>
                <a:schemeClr val="tx1">
                  <a:lumMod val="75000"/>
                  <a:lumOff val="25000"/>
                </a:schemeClr>
              </a:solidFill>
            </a:endParaRPr>
          </a:p>
        </p:txBody>
      </p:sp>
      <p:sp>
        <p:nvSpPr>
          <p:cNvPr id="2" name="Footer Placeholder 1"/>
          <p:cNvSpPr>
            <a:spLocks noGrp="1"/>
          </p:cNvSpPr>
          <p:nvPr>
            <p:ph type="ftr" sz="quarter" idx="11"/>
          </p:nvPr>
        </p:nvSpPr>
        <p:spPr/>
        <p:txBody>
          <a:bodyPr/>
          <a:lstStyle/>
          <a:p>
            <a:r>
              <a:rPr lang="en-US" smtClean="0"/>
              <a:t>NASC 2017</a:t>
            </a:r>
            <a:endParaRPr lang="en-US"/>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25</a:t>
            </a:fld>
            <a:endParaRPr lang="en-US"/>
          </a:p>
        </p:txBody>
      </p:sp>
    </p:spTree>
    <p:extLst>
      <p:ext uri="{BB962C8B-B14F-4D97-AF65-F5344CB8AC3E}">
        <p14:creationId xmlns:p14="http://schemas.microsoft.com/office/powerpoint/2010/main" val="2539442753"/>
      </p:ext>
    </p:extLst>
  </p:cSld>
  <p:clrMapOvr>
    <a:masterClrMapping/>
  </p:clrMapOvr>
  <p:transition>
    <p:split orient="vert" dir="in"/>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457200" y="274638"/>
            <a:ext cx="8229600" cy="868362"/>
          </a:xfrm>
        </p:spPr>
        <p:txBody>
          <a:bodyPr/>
          <a:lstStyle/>
          <a:p>
            <a:pPr eaLnBrk="1" hangingPunct="1"/>
            <a:r>
              <a:rPr lang="en-US" dirty="0" smtClean="0">
                <a:solidFill>
                  <a:schemeClr val="accent2"/>
                </a:solidFill>
              </a:rPr>
              <a:t>           Contd.</a:t>
            </a:r>
          </a:p>
        </p:txBody>
      </p:sp>
      <p:sp>
        <p:nvSpPr>
          <p:cNvPr id="27651" name="Rectangle 3"/>
          <p:cNvSpPr>
            <a:spLocks noGrp="1" noChangeArrowheads="1"/>
          </p:cNvSpPr>
          <p:nvPr>
            <p:ph type="body" idx="1"/>
          </p:nvPr>
        </p:nvSpPr>
        <p:spPr>
          <a:xfrm>
            <a:off x="0" y="1600200"/>
            <a:ext cx="9144000" cy="5029200"/>
          </a:xfrm>
        </p:spPr>
        <p:txBody>
          <a:bodyPr>
            <a:normAutofit fontScale="62500" lnSpcReduction="20000"/>
          </a:bodyPr>
          <a:lstStyle/>
          <a:p>
            <a:pPr marL="0" indent="0" eaLnBrk="1" hangingPunct="1">
              <a:lnSpc>
                <a:spcPct val="90000"/>
              </a:lnSpc>
              <a:buNone/>
            </a:pPr>
            <a:r>
              <a:rPr lang="en-US" dirty="0" smtClean="0">
                <a:solidFill>
                  <a:schemeClr val="accent2"/>
                </a:solidFill>
              </a:rPr>
              <a:t>  </a:t>
            </a:r>
          </a:p>
          <a:p>
            <a:pPr eaLnBrk="1" hangingPunct="1">
              <a:lnSpc>
                <a:spcPct val="90000"/>
              </a:lnSpc>
            </a:pPr>
            <a:r>
              <a:rPr lang="en-US" sz="3800" dirty="0" smtClean="0"/>
              <a:t>Fully explain the situation to the employee to eliminate any misunderstanding </a:t>
            </a:r>
          </a:p>
          <a:p>
            <a:pPr eaLnBrk="1" hangingPunct="1">
              <a:lnSpc>
                <a:spcPct val="90000"/>
              </a:lnSpc>
            </a:pPr>
            <a:endParaRPr lang="en-US" sz="3800" dirty="0" smtClean="0"/>
          </a:p>
          <a:p>
            <a:pPr eaLnBrk="1" hangingPunct="1">
              <a:lnSpc>
                <a:spcPct val="90000"/>
              </a:lnSpc>
            </a:pPr>
            <a:r>
              <a:rPr lang="en-US" sz="3800" dirty="0" smtClean="0"/>
              <a:t>Try to let employee present their issues without prejudging or commenting in a positive, friendly ways to resolve the crisis </a:t>
            </a:r>
          </a:p>
          <a:p>
            <a:pPr marL="0" indent="0" eaLnBrk="1" hangingPunct="1">
              <a:lnSpc>
                <a:spcPct val="90000"/>
              </a:lnSpc>
              <a:buNone/>
            </a:pPr>
            <a:endParaRPr lang="en-US" sz="3800" dirty="0" smtClean="0"/>
          </a:p>
          <a:p>
            <a:pPr eaLnBrk="1" hangingPunct="1">
              <a:lnSpc>
                <a:spcPct val="90000"/>
              </a:lnSpc>
            </a:pPr>
            <a:endParaRPr lang="en-US" sz="3800" dirty="0" smtClean="0"/>
          </a:p>
          <a:p>
            <a:pPr eaLnBrk="1" hangingPunct="1">
              <a:lnSpc>
                <a:spcPct val="90000"/>
              </a:lnSpc>
            </a:pPr>
            <a:r>
              <a:rPr lang="en-US" sz="3800" dirty="0" smtClean="0"/>
              <a:t> Do remain calm, cool during the course of the meeting.</a:t>
            </a:r>
          </a:p>
          <a:p>
            <a:pPr eaLnBrk="1" hangingPunct="1">
              <a:lnSpc>
                <a:spcPct val="90000"/>
              </a:lnSpc>
            </a:pPr>
            <a:endParaRPr lang="en-US" sz="3800" dirty="0" smtClean="0"/>
          </a:p>
          <a:p>
            <a:pPr eaLnBrk="1" hangingPunct="1">
              <a:lnSpc>
                <a:spcPct val="90000"/>
              </a:lnSpc>
            </a:pPr>
            <a:r>
              <a:rPr lang="en-US" sz="3800" dirty="0" smtClean="0"/>
              <a:t>Focus on the subject of the grievance than allied issues.</a:t>
            </a:r>
            <a:r>
              <a:rPr lang="en-US" dirty="0" smtClean="0"/>
              <a:t/>
            </a:r>
            <a:br>
              <a:rPr lang="en-US" dirty="0" smtClean="0"/>
            </a:br>
            <a:r>
              <a:rPr lang="en-US" dirty="0" smtClean="0"/>
              <a:t/>
            </a:r>
            <a:br>
              <a:rPr lang="en-US" dirty="0" smtClean="0"/>
            </a:br>
            <a:endParaRPr lang="en-US" sz="2400" dirty="0" smtClean="0"/>
          </a:p>
          <a:p>
            <a:pPr eaLnBrk="1" hangingPunct="1">
              <a:buFontTx/>
              <a:buNone/>
            </a:pPr>
            <a:endParaRPr lang="en-US" dirty="0" smtClean="0">
              <a:solidFill>
                <a:schemeClr val="accent2"/>
              </a:solidFill>
            </a:endParaRPr>
          </a:p>
          <a:p>
            <a:pPr eaLnBrk="1" hangingPunct="1">
              <a:buFontTx/>
              <a:buNone/>
            </a:pPr>
            <a:r>
              <a:rPr lang="en-US" dirty="0" smtClean="0">
                <a:solidFill>
                  <a:schemeClr val="accent2"/>
                </a:solidFill>
              </a:rPr>
              <a:t/>
            </a:r>
            <a:br>
              <a:rPr lang="en-US" dirty="0" smtClean="0">
                <a:solidFill>
                  <a:schemeClr val="accent2"/>
                </a:solidFill>
              </a:rPr>
            </a:br>
            <a:r>
              <a:rPr lang="en-US" dirty="0" smtClean="0">
                <a:solidFill>
                  <a:schemeClr val="accent2"/>
                </a:solidFill>
              </a:rPr>
              <a:t/>
            </a:r>
            <a:br>
              <a:rPr lang="en-US" dirty="0" smtClean="0">
                <a:solidFill>
                  <a:schemeClr val="accent2"/>
                </a:solidFill>
              </a:rPr>
            </a:br>
            <a:endParaRPr lang="en-US" dirty="0" smtClean="0">
              <a:solidFill>
                <a:schemeClr val="accent2"/>
              </a:solidFill>
            </a:endParaRPr>
          </a:p>
        </p:txBody>
      </p:sp>
      <p:sp>
        <p:nvSpPr>
          <p:cNvPr id="2" name="Footer Placeholder 1"/>
          <p:cNvSpPr>
            <a:spLocks noGrp="1"/>
          </p:cNvSpPr>
          <p:nvPr>
            <p:ph type="ftr" sz="quarter" idx="11"/>
          </p:nvPr>
        </p:nvSpPr>
        <p:spPr/>
        <p:txBody>
          <a:bodyPr/>
          <a:lstStyle/>
          <a:p>
            <a:r>
              <a:rPr lang="en-US" smtClean="0"/>
              <a:t>NASC 2017</a:t>
            </a:r>
            <a:endParaRPr lang="en-US"/>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26</a:t>
            </a:fld>
            <a:endParaRPr lang="en-US"/>
          </a:p>
        </p:txBody>
      </p:sp>
    </p:spTree>
    <p:extLst>
      <p:ext uri="{BB962C8B-B14F-4D97-AF65-F5344CB8AC3E}">
        <p14:creationId xmlns:p14="http://schemas.microsoft.com/office/powerpoint/2010/main" val="627175892"/>
      </p:ext>
    </p:extLst>
  </p:cSld>
  <p:clrMapOvr>
    <a:masterClrMapping/>
  </p:clrMapOvr>
  <p:transition>
    <p:split orient="vert" dir="in"/>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dirty="0" smtClean="0">
                <a:solidFill>
                  <a:schemeClr val="accent2"/>
                </a:solidFill>
              </a:rPr>
              <a:t>Contd…</a:t>
            </a:r>
          </a:p>
        </p:txBody>
      </p:sp>
      <p:sp>
        <p:nvSpPr>
          <p:cNvPr id="28675" name="Rectangle 3"/>
          <p:cNvSpPr>
            <a:spLocks noGrp="1" noChangeArrowheads="1"/>
          </p:cNvSpPr>
          <p:nvPr>
            <p:ph type="body" idx="1"/>
          </p:nvPr>
        </p:nvSpPr>
        <p:spPr>
          <a:xfrm>
            <a:off x="0" y="1981200"/>
            <a:ext cx="9144000" cy="4724400"/>
          </a:xfrm>
        </p:spPr>
        <p:txBody>
          <a:bodyPr/>
          <a:lstStyle/>
          <a:p>
            <a:pPr eaLnBrk="1" hangingPunct="1"/>
            <a:r>
              <a:rPr lang="en-US" dirty="0" smtClean="0"/>
              <a:t>Don't make threats to manage the grievances.</a:t>
            </a:r>
          </a:p>
          <a:p>
            <a:pPr eaLnBrk="1" hangingPunct="1"/>
            <a:r>
              <a:rPr lang="en-US" dirty="0" smtClean="0"/>
              <a:t>Never make use of allegations against personalities.</a:t>
            </a:r>
            <a:r>
              <a:rPr lang="en-US" sz="2800" dirty="0" smtClean="0"/>
              <a:t> </a:t>
            </a:r>
          </a:p>
          <a:p>
            <a:pPr eaLnBrk="1" hangingPunct="1"/>
            <a:r>
              <a:rPr lang="en-US" dirty="0" smtClean="0"/>
              <a:t>Be aware of the staff member's potential concerns to the possible repercussions of raising a grievance.</a:t>
            </a:r>
            <a:br>
              <a:rPr lang="en-US" dirty="0" smtClean="0"/>
            </a:br>
            <a:r>
              <a:rPr lang="en-US" dirty="0" smtClean="0"/>
              <a:t/>
            </a:r>
            <a:br>
              <a:rPr lang="en-US" dirty="0" smtClean="0"/>
            </a:br>
            <a:r>
              <a:rPr lang="en-US" sz="2400" dirty="0" smtClean="0"/>
              <a:t/>
            </a:r>
            <a:br>
              <a:rPr lang="en-US" sz="2400" dirty="0" smtClean="0"/>
            </a:br>
            <a:endParaRPr lang="en-US" sz="2400" dirty="0" smtClean="0"/>
          </a:p>
        </p:txBody>
      </p:sp>
      <p:sp>
        <p:nvSpPr>
          <p:cNvPr id="2" name="Footer Placeholder 1"/>
          <p:cNvSpPr>
            <a:spLocks noGrp="1"/>
          </p:cNvSpPr>
          <p:nvPr>
            <p:ph type="ftr" sz="quarter" idx="11"/>
          </p:nvPr>
        </p:nvSpPr>
        <p:spPr/>
        <p:txBody>
          <a:bodyPr/>
          <a:lstStyle/>
          <a:p>
            <a:r>
              <a:rPr lang="en-US" smtClean="0"/>
              <a:t>NASC 2017</a:t>
            </a:r>
            <a:endParaRPr lang="en-US"/>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27</a:t>
            </a:fld>
            <a:endParaRPr lang="en-US"/>
          </a:p>
        </p:txBody>
      </p:sp>
    </p:spTree>
    <p:extLst>
      <p:ext uri="{BB962C8B-B14F-4D97-AF65-F5344CB8AC3E}">
        <p14:creationId xmlns:p14="http://schemas.microsoft.com/office/powerpoint/2010/main" val="64647065"/>
      </p:ext>
    </p:extLst>
  </p:cSld>
  <p:clrMapOvr>
    <a:masterClrMapping/>
  </p:clrMapOvr>
  <p:transition>
    <p:split orient="vert" dir="in"/>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57200" y="274638"/>
            <a:ext cx="8229600" cy="563562"/>
          </a:xfrm>
        </p:spPr>
        <p:txBody>
          <a:bodyPr>
            <a:normAutofit fontScale="90000"/>
          </a:bodyPr>
          <a:lstStyle/>
          <a:p>
            <a:pPr eaLnBrk="1" hangingPunct="1"/>
            <a:r>
              <a:rPr lang="en-US" sz="4000" dirty="0" smtClean="0">
                <a:solidFill>
                  <a:schemeClr val="accent2"/>
                </a:solidFill>
              </a:rPr>
              <a:t>         </a:t>
            </a:r>
            <a:r>
              <a:rPr lang="en-US" sz="4000" b="1" dirty="0" smtClean="0">
                <a:solidFill>
                  <a:schemeClr val="tx1"/>
                </a:solidFill>
              </a:rPr>
              <a:t>Other qualities of managers</a:t>
            </a:r>
          </a:p>
        </p:txBody>
      </p:sp>
      <p:sp>
        <p:nvSpPr>
          <p:cNvPr id="29699" name="Rectangle 3"/>
          <p:cNvSpPr>
            <a:spLocks noGrp="1" noChangeArrowheads="1"/>
          </p:cNvSpPr>
          <p:nvPr>
            <p:ph type="body" idx="1"/>
          </p:nvPr>
        </p:nvSpPr>
        <p:spPr>
          <a:xfrm>
            <a:off x="0" y="914400"/>
            <a:ext cx="9144000" cy="5715000"/>
          </a:xfrm>
        </p:spPr>
        <p:txBody>
          <a:bodyPr/>
          <a:lstStyle/>
          <a:p>
            <a:pPr eaLnBrk="1" hangingPunct="1">
              <a:lnSpc>
                <a:spcPct val="90000"/>
              </a:lnSpc>
            </a:pPr>
            <a:endParaRPr lang="en-US" sz="2800" dirty="0" smtClean="0"/>
          </a:p>
          <a:p>
            <a:pPr eaLnBrk="1" hangingPunct="1">
              <a:lnSpc>
                <a:spcPct val="90000"/>
              </a:lnSpc>
            </a:pPr>
            <a:endParaRPr lang="en-US" sz="2800" dirty="0"/>
          </a:p>
          <a:p>
            <a:pPr eaLnBrk="1" hangingPunct="1">
              <a:lnSpc>
                <a:spcPct val="90000"/>
              </a:lnSpc>
            </a:pPr>
            <a:r>
              <a:rPr lang="en-US" sz="2800" dirty="0" smtClean="0"/>
              <a:t> Don't become angry  or hostile </a:t>
            </a:r>
          </a:p>
          <a:p>
            <a:pPr eaLnBrk="1" hangingPunct="1">
              <a:lnSpc>
                <a:spcPct val="90000"/>
              </a:lnSpc>
            </a:pPr>
            <a:r>
              <a:rPr lang="en-US" sz="2800" dirty="0" smtClean="0"/>
              <a:t> Listen for the main point  and respond sensitively to any distress exhibited by the employees.</a:t>
            </a:r>
          </a:p>
          <a:p>
            <a:pPr eaLnBrk="1" hangingPunct="1">
              <a:lnSpc>
                <a:spcPct val="90000"/>
              </a:lnSpc>
            </a:pPr>
            <a:r>
              <a:rPr lang="en-US" sz="2800" dirty="0" smtClean="0"/>
              <a:t> Eliminating the source of the irritation or discomfort being complained of. </a:t>
            </a:r>
          </a:p>
          <a:p>
            <a:pPr eaLnBrk="1" hangingPunct="1">
              <a:lnSpc>
                <a:spcPct val="90000"/>
              </a:lnSpc>
            </a:pPr>
            <a:r>
              <a:rPr lang="en-US" sz="2800" dirty="0" smtClean="0"/>
              <a:t> Impartiality </a:t>
            </a:r>
          </a:p>
          <a:p>
            <a:pPr eaLnBrk="1" hangingPunct="1">
              <a:lnSpc>
                <a:spcPct val="90000"/>
              </a:lnSpc>
            </a:pPr>
            <a:r>
              <a:rPr lang="en-US" sz="2800" dirty="0" smtClean="0"/>
              <a:t>Don't  swap one grievance for another </a:t>
            </a:r>
          </a:p>
          <a:p>
            <a:pPr eaLnBrk="1" hangingPunct="1">
              <a:lnSpc>
                <a:spcPct val="90000"/>
              </a:lnSpc>
            </a:pPr>
            <a:r>
              <a:rPr lang="en-US" sz="2800" dirty="0" smtClean="0"/>
              <a:t>Avoid usage of </a:t>
            </a:r>
            <a:r>
              <a:rPr lang="en-US" sz="2800" dirty="0" err="1" smtClean="0"/>
              <a:t>verbosisms</a:t>
            </a:r>
            <a:r>
              <a:rPr lang="en-US" sz="2800" dirty="0" smtClean="0"/>
              <a:t> like  "it will be taken care of."</a:t>
            </a:r>
          </a:p>
          <a:p>
            <a:pPr eaLnBrk="1" hangingPunct="1">
              <a:lnSpc>
                <a:spcPct val="90000"/>
              </a:lnSpc>
            </a:pPr>
            <a:r>
              <a:rPr lang="en-US" sz="2800" dirty="0" smtClean="0"/>
              <a:t>Confidential communication </a:t>
            </a:r>
            <a:br>
              <a:rPr lang="en-US" sz="2800" dirty="0" smtClean="0"/>
            </a:br>
            <a:r>
              <a:rPr lang="en-US" sz="2800" dirty="0" smtClean="0"/>
              <a:t/>
            </a:r>
            <a:br>
              <a:rPr lang="en-US" sz="2800" dirty="0" smtClean="0"/>
            </a:br>
            <a:endParaRPr lang="en-US" sz="1200" dirty="0" smtClean="0"/>
          </a:p>
        </p:txBody>
      </p:sp>
      <p:sp>
        <p:nvSpPr>
          <p:cNvPr id="2" name="Footer Placeholder 1"/>
          <p:cNvSpPr>
            <a:spLocks noGrp="1"/>
          </p:cNvSpPr>
          <p:nvPr>
            <p:ph type="ftr" sz="quarter" idx="11"/>
          </p:nvPr>
        </p:nvSpPr>
        <p:spPr/>
        <p:txBody>
          <a:bodyPr/>
          <a:lstStyle/>
          <a:p>
            <a:r>
              <a:rPr lang="en-US" smtClean="0"/>
              <a:t>NASC 2017</a:t>
            </a:r>
            <a:endParaRPr lang="en-US"/>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28</a:t>
            </a:fld>
            <a:endParaRPr lang="en-US"/>
          </a:p>
        </p:txBody>
      </p:sp>
    </p:spTree>
    <p:extLst>
      <p:ext uri="{BB962C8B-B14F-4D97-AF65-F5344CB8AC3E}">
        <p14:creationId xmlns:p14="http://schemas.microsoft.com/office/powerpoint/2010/main" val="1533108750"/>
      </p:ext>
    </p:extLst>
  </p:cSld>
  <p:clrMapOvr>
    <a:masterClrMapping/>
  </p:clrMapOvr>
  <p:transition>
    <p:split orient="vert" dir="in"/>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1" dirty="0" smtClean="0">
                <a:solidFill>
                  <a:schemeClr val="tx1"/>
                </a:solidFill>
              </a:rPr>
              <a:t>Contd. </a:t>
            </a:r>
          </a:p>
        </p:txBody>
      </p:sp>
      <p:sp>
        <p:nvSpPr>
          <p:cNvPr id="30723" name="Rectangle 3"/>
          <p:cNvSpPr>
            <a:spLocks noGrp="1" noChangeArrowheads="1"/>
          </p:cNvSpPr>
          <p:nvPr>
            <p:ph type="body" idx="1"/>
          </p:nvPr>
        </p:nvSpPr>
        <p:spPr>
          <a:xfrm>
            <a:off x="0" y="1600200"/>
            <a:ext cx="9144000" cy="5105400"/>
          </a:xfrm>
        </p:spPr>
        <p:txBody>
          <a:bodyPr/>
          <a:lstStyle/>
          <a:p>
            <a:pPr eaLnBrk="1" hangingPunct="1"/>
            <a:r>
              <a:rPr lang="en-US" sz="2800" dirty="0" smtClean="0"/>
              <a:t> Try the level best to involve team members to resolve the crisis at unit level itself.</a:t>
            </a:r>
          </a:p>
          <a:p>
            <a:pPr eaLnBrk="1" hangingPunct="1"/>
            <a:r>
              <a:rPr lang="en-US" sz="2800" dirty="0" smtClean="0"/>
              <a:t> Avoid as far as possible the union involvement in conflict resolution situation process.</a:t>
            </a:r>
          </a:p>
          <a:p>
            <a:pPr eaLnBrk="1" hangingPunct="1"/>
            <a:r>
              <a:rPr lang="en-US" sz="2800" dirty="0" smtClean="0"/>
              <a:t> Follow documentation the procedures, of all necessary steps taken to resolve the problem/complaint. </a:t>
            </a:r>
          </a:p>
        </p:txBody>
      </p:sp>
      <p:sp>
        <p:nvSpPr>
          <p:cNvPr id="2" name="Footer Placeholder 1"/>
          <p:cNvSpPr>
            <a:spLocks noGrp="1"/>
          </p:cNvSpPr>
          <p:nvPr>
            <p:ph type="ftr" sz="quarter" idx="11"/>
          </p:nvPr>
        </p:nvSpPr>
        <p:spPr/>
        <p:txBody>
          <a:bodyPr/>
          <a:lstStyle/>
          <a:p>
            <a:r>
              <a:rPr lang="en-US" smtClean="0"/>
              <a:t>NASC 2017</a:t>
            </a:r>
            <a:endParaRPr lang="en-US"/>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29</a:t>
            </a:fld>
            <a:endParaRPr lang="en-US"/>
          </a:p>
        </p:txBody>
      </p:sp>
    </p:spTree>
    <p:extLst>
      <p:ext uri="{BB962C8B-B14F-4D97-AF65-F5344CB8AC3E}">
        <p14:creationId xmlns:p14="http://schemas.microsoft.com/office/powerpoint/2010/main" val="4285182842"/>
      </p:ext>
    </p:extLst>
  </p:cSld>
  <p:clrMapOvr>
    <a:masterClrMapping/>
  </p:clrMapOvr>
  <p:transition>
    <p:split orient="vert" dir="in"/>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smtClean="0"/>
              <a:t>Contents</a:t>
            </a:r>
          </a:p>
        </p:txBody>
      </p:sp>
      <p:sp>
        <p:nvSpPr>
          <p:cNvPr id="8195" name="Content Placeholder 2"/>
          <p:cNvSpPr>
            <a:spLocks noGrp="1"/>
          </p:cNvSpPr>
          <p:nvPr>
            <p:ph idx="1"/>
          </p:nvPr>
        </p:nvSpPr>
        <p:spPr/>
        <p:txBody>
          <a:bodyPr/>
          <a:lstStyle/>
          <a:p>
            <a:r>
              <a:rPr lang="en-US" dirty="0" smtClean="0"/>
              <a:t>Nature and causes of grievance</a:t>
            </a:r>
          </a:p>
          <a:p>
            <a:r>
              <a:rPr lang="en-US" dirty="0" smtClean="0"/>
              <a:t>Types of grievances</a:t>
            </a:r>
          </a:p>
          <a:p>
            <a:r>
              <a:rPr lang="en-US" dirty="0" smtClean="0"/>
              <a:t>Grievance handling Techniques and procedures/process</a:t>
            </a:r>
          </a:p>
          <a:p>
            <a:r>
              <a:rPr lang="en-US" dirty="0" smtClean="0"/>
              <a:t>Government practices </a:t>
            </a:r>
          </a:p>
          <a:p>
            <a:endParaRPr lang="en-US" dirty="0" smtClean="0"/>
          </a:p>
        </p:txBody>
      </p:sp>
      <p:sp>
        <p:nvSpPr>
          <p:cNvPr id="2" name="Footer Placeholder 1"/>
          <p:cNvSpPr>
            <a:spLocks noGrp="1"/>
          </p:cNvSpPr>
          <p:nvPr>
            <p:ph type="ftr" sz="quarter" idx="11"/>
          </p:nvPr>
        </p:nvSpPr>
        <p:spPr/>
        <p:txBody>
          <a:bodyPr/>
          <a:lstStyle/>
          <a:p>
            <a:r>
              <a:rPr lang="en-US" smtClean="0"/>
              <a:t>NASC 2017</a:t>
            </a:r>
            <a:endParaRPr lang="en-US"/>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3</a:t>
            </a:fld>
            <a:endParaRPr lang="en-US"/>
          </a:p>
        </p:txBody>
      </p:sp>
    </p:spTree>
    <p:extLst>
      <p:ext uri="{BB962C8B-B14F-4D97-AF65-F5344CB8AC3E}">
        <p14:creationId xmlns:p14="http://schemas.microsoft.com/office/powerpoint/2010/main" val="354078586"/>
      </p:ext>
    </p:extLst>
  </p:cSld>
  <p:clrMapOvr>
    <a:masterClrMapping/>
  </p:clrMapOvr>
  <p:transition>
    <p:split orient="vert" dir="in"/>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3"/>
          <p:cNvSpPr>
            <a:spLocks noGrp="1"/>
          </p:cNvSpPr>
          <p:nvPr>
            <p:ph type="title"/>
          </p:nvPr>
        </p:nvSpPr>
        <p:spPr>
          <a:xfrm>
            <a:off x="457200" y="0"/>
            <a:ext cx="8229600" cy="1417638"/>
          </a:xfrm>
        </p:spPr>
        <p:txBody>
          <a:bodyPr>
            <a:normAutofit fontScale="90000"/>
          </a:bodyPr>
          <a:lstStyle/>
          <a:p>
            <a:pPr algn="l"/>
            <a:r>
              <a:rPr lang="en-US" sz="4000" dirty="0" smtClean="0"/>
              <a:t/>
            </a:r>
            <a:br>
              <a:rPr lang="en-US" sz="4000" dirty="0" smtClean="0"/>
            </a:br>
            <a:r>
              <a:rPr lang="en-US" sz="4000" dirty="0" smtClean="0"/>
              <a:t>      Grievance handling practices in Nepal</a:t>
            </a:r>
            <a:br>
              <a:rPr lang="en-US" sz="4000" dirty="0" smtClean="0"/>
            </a:br>
            <a:endParaRPr lang="en-US" sz="4000" dirty="0" smtClean="0"/>
          </a:p>
        </p:txBody>
      </p:sp>
      <p:sp>
        <p:nvSpPr>
          <p:cNvPr id="12291" name="Content Placeholder 4"/>
          <p:cNvSpPr>
            <a:spLocks noGrp="1"/>
          </p:cNvSpPr>
          <p:nvPr>
            <p:ph idx="1"/>
          </p:nvPr>
        </p:nvSpPr>
        <p:spPr>
          <a:xfrm>
            <a:off x="533400" y="1600200"/>
            <a:ext cx="8153400" cy="5257800"/>
          </a:xfrm>
        </p:spPr>
        <p:txBody>
          <a:bodyPr/>
          <a:lstStyle/>
          <a:p>
            <a:pPr marL="514350" indent="-514350">
              <a:spcBef>
                <a:spcPct val="50000"/>
              </a:spcBef>
            </a:pPr>
            <a:r>
              <a:rPr lang="en-US" sz="2800" dirty="0" smtClean="0"/>
              <a:t>Formal &amp; institutionalized mechanism does not exist</a:t>
            </a:r>
          </a:p>
          <a:p>
            <a:pPr marL="514350" indent="-514350">
              <a:spcBef>
                <a:spcPct val="50000"/>
              </a:spcBef>
            </a:pPr>
            <a:r>
              <a:rPr lang="en-US" sz="2800" dirty="0" smtClean="0"/>
              <a:t>Ministry wise some kind of practices/efforts can be seen, not noticeable</a:t>
            </a:r>
          </a:p>
          <a:p>
            <a:pPr marL="514350" indent="-514350">
              <a:spcBef>
                <a:spcPct val="50000"/>
              </a:spcBef>
            </a:pPr>
            <a:r>
              <a:rPr lang="en-US" sz="2800" dirty="0" smtClean="0"/>
              <a:t>Appointment of nodal officer/arrangement of public hearing, mobile team &amp; PR office</a:t>
            </a:r>
          </a:p>
          <a:p>
            <a:pPr marL="514350" indent="-514350">
              <a:spcBef>
                <a:spcPct val="50000"/>
              </a:spcBef>
            </a:pPr>
            <a:r>
              <a:rPr lang="en-US" sz="2800" smtClean="0"/>
              <a:t>Labor </a:t>
            </a:r>
            <a:r>
              <a:rPr lang="en-US" sz="2800" dirty="0" smtClean="0"/>
              <a:t>Act 2048</a:t>
            </a:r>
          </a:p>
        </p:txBody>
      </p:sp>
      <p:sp>
        <p:nvSpPr>
          <p:cNvPr id="2" name="Footer Placeholder 1"/>
          <p:cNvSpPr>
            <a:spLocks noGrp="1"/>
          </p:cNvSpPr>
          <p:nvPr>
            <p:ph type="ftr" sz="quarter" idx="11"/>
          </p:nvPr>
        </p:nvSpPr>
        <p:spPr/>
        <p:txBody>
          <a:bodyPr/>
          <a:lstStyle/>
          <a:p>
            <a:r>
              <a:rPr lang="en-US" smtClean="0"/>
              <a:t>NASC 2017</a:t>
            </a:r>
            <a:endParaRPr lang="en-US"/>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30</a:t>
            </a:fld>
            <a:endParaRPr lang="en-US"/>
          </a:p>
        </p:txBody>
      </p:sp>
    </p:spTree>
    <p:extLst>
      <p:ext uri="{BB962C8B-B14F-4D97-AF65-F5344CB8AC3E}">
        <p14:creationId xmlns:p14="http://schemas.microsoft.com/office/powerpoint/2010/main" val="3411633160"/>
      </p:ext>
    </p:extLst>
  </p:cSld>
  <p:clrMapOvr>
    <a:masterClrMapping/>
  </p:clrMapOvr>
  <p:transition>
    <p:split orient="vert" dir="in"/>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Take away</a:t>
            </a:r>
            <a:endParaRPr lang="en-US" dirty="0"/>
          </a:p>
        </p:txBody>
      </p:sp>
      <p:sp>
        <p:nvSpPr>
          <p:cNvPr id="3" name="Footer Placeholder 2"/>
          <p:cNvSpPr>
            <a:spLocks noGrp="1"/>
          </p:cNvSpPr>
          <p:nvPr>
            <p:ph type="ftr" sz="quarter" idx="11"/>
          </p:nvPr>
        </p:nvSpPr>
        <p:spPr/>
        <p:txBody>
          <a:bodyPr/>
          <a:lstStyle/>
          <a:p>
            <a:r>
              <a:rPr lang="en-US" smtClean="0"/>
              <a:t>NASC 2017</a:t>
            </a:r>
            <a:endParaRPr lang="en-US"/>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31</a:t>
            </a:fld>
            <a:endParaRPr lang="en-US"/>
          </a:p>
        </p:txBody>
      </p:sp>
      <p:sp>
        <p:nvSpPr>
          <p:cNvPr id="5" name="Content Placeholder 4"/>
          <p:cNvSpPr>
            <a:spLocks noGrp="1"/>
          </p:cNvSpPr>
          <p:nvPr>
            <p:ph sz="quarter" idx="1"/>
          </p:nvPr>
        </p:nvSpPr>
        <p:spPr/>
        <p:txBody>
          <a:bodyPr/>
          <a:lstStyle/>
          <a:p>
            <a:r>
              <a:rPr lang="en-US" dirty="0" smtClean="0"/>
              <a:t> Do not let a small dissatisfaction turn into </a:t>
            </a:r>
            <a:r>
              <a:rPr lang="en-US" smtClean="0"/>
              <a:t>a major grievance</a:t>
            </a:r>
            <a:r>
              <a:rPr lang="en-US" dirty="0" smtClean="0"/>
              <a:t>.</a:t>
            </a:r>
          </a:p>
          <a:p>
            <a:r>
              <a:rPr lang="en-US" dirty="0" smtClean="0"/>
              <a:t>There are many types of grievances, if faced with one , handle with great dedication backed up by legal provisions .</a:t>
            </a:r>
          </a:p>
          <a:p>
            <a:r>
              <a:rPr lang="en-US" dirty="0"/>
              <a:t> </a:t>
            </a:r>
            <a:r>
              <a:rPr lang="en-US" dirty="0" smtClean="0"/>
              <a:t>Adopt a team based approach.</a:t>
            </a:r>
          </a:p>
          <a:p>
            <a:endParaRPr lang="en-US" dirty="0" smtClean="0"/>
          </a:p>
          <a:p>
            <a:endParaRPr lang="en-US" dirty="0" smtClean="0"/>
          </a:p>
          <a:p>
            <a:endParaRPr lang="en-US" dirty="0"/>
          </a:p>
        </p:txBody>
      </p:sp>
    </p:spTree>
    <p:extLst>
      <p:ext uri="{BB962C8B-B14F-4D97-AF65-F5344CB8AC3E}">
        <p14:creationId xmlns:p14="http://schemas.microsoft.com/office/powerpoint/2010/main" val="3441333010"/>
      </p:ext>
    </p:extLst>
  </p:cSld>
  <p:clrMapOvr>
    <a:masterClrMapping/>
  </p:clrMapOvr>
  <p:transition>
    <p:split orient="vert" dir="in"/>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normAutofit fontScale="90000"/>
          </a:bodyPr>
          <a:lstStyle/>
          <a:p>
            <a:pPr eaLnBrk="1" hangingPunct="1"/>
            <a:r>
              <a:rPr lang="en-US" sz="6000" smtClean="0"/>
              <a:t/>
            </a:r>
            <a:br>
              <a:rPr lang="en-US" sz="6000" smtClean="0"/>
            </a:br>
            <a:r>
              <a:rPr lang="en-US" sz="6000" smtClean="0">
                <a:solidFill>
                  <a:srgbClr val="FF0000"/>
                </a:solidFill>
              </a:rPr>
              <a:t>Queries</a:t>
            </a:r>
            <a:r>
              <a:rPr lang="en-US" sz="4000" smtClean="0">
                <a:solidFill>
                  <a:srgbClr val="FF0000"/>
                </a:solidFill>
              </a:rPr>
              <a:t/>
            </a:r>
            <a:br>
              <a:rPr lang="en-US" sz="4000" smtClean="0">
                <a:solidFill>
                  <a:srgbClr val="FF0000"/>
                </a:solidFill>
              </a:rPr>
            </a:br>
            <a:endParaRPr lang="en-US" sz="4000" smtClean="0">
              <a:solidFill>
                <a:srgbClr val="FF0000"/>
              </a:solidFill>
            </a:endParaRPr>
          </a:p>
        </p:txBody>
      </p:sp>
      <p:sp>
        <p:nvSpPr>
          <p:cNvPr id="31747" name="Rectangle 3"/>
          <p:cNvSpPr>
            <a:spLocks noGrp="1" noChangeArrowheads="1"/>
          </p:cNvSpPr>
          <p:nvPr>
            <p:ph type="body" idx="1"/>
          </p:nvPr>
        </p:nvSpPr>
        <p:spPr>
          <a:xfrm>
            <a:off x="457200" y="2057400"/>
            <a:ext cx="8229600" cy="4525963"/>
          </a:xfrm>
        </p:spPr>
        <p:txBody>
          <a:bodyPr/>
          <a:lstStyle/>
          <a:p>
            <a:pPr eaLnBrk="1" hangingPunct="1"/>
            <a:r>
              <a:rPr lang="en-US" smtClean="0"/>
              <a:t>Thank you</a:t>
            </a:r>
          </a:p>
        </p:txBody>
      </p:sp>
      <p:sp>
        <p:nvSpPr>
          <p:cNvPr id="2" name="Footer Placeholder 1"/>
          <p:cNvSpPr>
            <a:spLocks noGrp="1"/>
          </p:cNvSpPr>
          <p:nvPr>
            <p:ph type="ftr" sz="quarter" idx="11"/>
          </p:nvPr>
        </p:nvSpPr>
        <p:spPr/>
        <p:txBody>
          <a:bodyPr/>
          <a:lstStyle/>
          <a:p>
            <a:r>
              <a:rPr lang="en-US" smtClean="0"/>
              <a:t>NASC 2017</a:t>
            </a:r>
            <a:endParaRPr lang="en-US"/>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32</a:t>
            </a:fld>
            <a:endParaRPr lang="en-US"/>
          </a:p>
        </p:txBody>
      </p:sp>
    </p:spTree>
    <p:extLst>
      <p:ext uri="{BB962C8B-B14F-4D97-AF65-F5344CB8AC3E}">
        <p14:creationId xmlns:p14="http://schemas.microsoft.com/office/powerpoint/2010/main" val="140430509"/>
      </p:ext>
    </p:extLst>
  </p:cSld>
  <p:clrMapOvr>
    <a:masterClrMapping/>
  </p:clrMapOvr>
  <p:transition>
    <p:split orient="vert" dir="in"/>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normAutofit fontScale="90000"/>
          </a:bodyPr>
          <a:lstStyle/>
          <a:p>
            <a:r>
              <a:rPr lang="en-US" dirty="0" smtClean="0"/>
              <a:t>Complete the story</a:t>
            </a:r>
            <a:r>
              <a:rPr lang="en-US" dirty="0"/>
              <a:t/>
            </a:r>
            <a:br>
              <a:rPr lang="en-US" dirty="0"/>
            </a:br>
            <a:endParaRPr lang="en-US" dirty="0" smtClean="0"/>
          </a:p>
        </p:txBody>
      </p:sp>
      <p:sp>
        <p:nvSpPr>
          <p:cNvPr id="9219" name="Content Placeholder 2"/>
          <p:cNvSpPr>
            <a:spLocks noGrp="1"/>
          </p:cNvSpPr>
          <p:nvPr>
            <p:ph idx="1"/>
          </p:nvPr>
        </p:nvSpPr>
        <p:spPr/>
        <p:txBody>
          <a:bodyPr/>
          <a:lstStyle/>
          <a:p>
            <a:pPr eaLnBrk="1" hangingPunct="1"/>
            <a:r>
              <a:rPr lang="en-US" dirty="0" smtClean="0"/>
              <a:t>A driver of your organization has to pay Rs.200 for driving a bus with an expired pollution test , he brings the bill and deposits it to the accountant,  the accountant does not agree to reimburse him the amount….. ….</a:t>
            </a:r>
          </a:p>
          <a:p>
            <a:pPr eaLnBrk="1" hangingPunct="1"/>
            <a:r>
              <a:rPr lang="en-US" dirty="0" smtClean="0"/>
              <a:t>A new officer wants to change the traditional filing system to database, he talks to his supervisor who shows him other urgent priorities and the hassle of changing the system…………..</a:t>
            </a:r>
            <a:endParaRPr lang="en-US" dirty="0" smtClean="0"/>
          </a:p>
        </p:txBody>
      </p:sp>
      <p:sp>
        <p:nvSpPr>
          <p:cNvPr id="2" name="Footer Placeholder 1"/>
          <p:cNvSpPr>
            <a:spLocks noGrp="1"/>
          </p:cNvSpPr>
          <p:nvPr>
            <p:ph type="ftr" sz="quarter" idx="11"/>
          </p:nvPr>
        </p:nvSpPr>
        <p:spPr/>
        <p:txBody>
          <a:bodyPr/>
          <a:lstStyle/>
          <a:p>
            <a:r>
              <a:rPr lang="en-US" smtClean="0"/>
              <a:t>NASC 2017</a:t>
            </a:r>
            <a:endParaRPr lang="en-US"/>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4</a:t>
            </a:fld>
            <a:endParaRPr lang="en-US"/>
          </a:p>
        </p:txBody>
      </p:sp>
    </p:spTree>
    <p:extLst>
      <p:ext uri="{BB962C8B-B14F-4D97-AF65-F5344CB8AC3E}">
        <p14:creationId xmlns:p14="http://schemas.microsoft.com/office/powerpoint/2010/main" val="2559084129"/>
      </p:ext>
    </p:extLst>
  </p:cSld>
  <p:clrMapOvr>
    <a:masterClrMapping/>
  </p:clrMapOvr>
  <p:transition>
    <p:split orient="vert" dir="in"/>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People Problems( The tools of Government)</a:t>
            </a:r>
            <a:endParaRPr lang="en-US" dirty="0"/>
          </a:p>
        </p:txBody>
      </p:sp>
      <p:sp>
        <p:nvSpPr>
          <p:cNvPr id="3" name="Footer Placeholder 2"/>
          <p:cNvSpPr>
            <a:spLocks noGrp="1"/>
          </p:cNvSpPr>
          <p:nvPr>
            <p:ph type="ftr" sz="quarter" idx="11"/>
          </p:nvPr>
        </p:nvSpPr>
        <p:spPr/>
        <p:txBody>
          <a:bodyPr/>
          <a:lstStyle/>
          <a:p>
            <a:r>
              <a:rPr lang="en-US" smtClean="0"/>
              <a:t>NASC 2017</a:t>
            </a:r>
            <a:endParaRPr lang="en-US"/>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5</a:t>
            </a:fld>
            <a:endParaRPr lang="en-US"/>
          </a:p>
        </p:txBody>
      </p:sp>
      <p:sp>
        <p:nvSpPr>
          <p:cNvPr id="5" name="Content Placeholder 4"/>
          <p:cNvSpPr>
            <a:spLocks noGrp="1"/>
          </p:cNvSpPr>
          <p:nvPr>
            <p:ph sz="quarter" idx="1"/>
          </p:nvPr>
        </p:nvSpPr>
        <p:spPr/>
        <p:txBody>
          <a:bodyPr/>
          <a:lstStyle/>
          <a:p>
            <a:pPr marL="0" indent="0">
              <a:buNone/>
            </a:pPr>
            <a:r>
              <a:rPr lang="en-US" dirty="0" smtClean="0"/>
              <a:t> </a:t>
            </a:r>
            <a:r>
              <a:rPr lang="en-US" i="1" dirty="0" smtClean="0"/>
              <a:t>Donald F </a:t>
            </a:r>
            <a:r>
              <a:rPr lang="en-US" i="1" dirty="0" err="1" smtClean="0"/>
              <a:t>Kettl</a:t>
            </a:r>
            <a:endParaRPr lang="en-US" i="1" dirty="0" smtClean="0"/>
          </a:p>
          <a:p>
            <a:r>
              <a:rPr lang="en-US" i="1" dirty="0"/>
              <a:t> </a:t>
            </a:r>
            <a:r>
              <a:rPr lang="en-US" b="1" dirty="0" smtClean="0"/>
              <a:t>Strains and Creaks</a:t>
            </a:r>
            <a:r>
              <a:rPr lang="en-US" dirty="0" smtClean="0"/>
              <a:t>- Right people with right job</a:t>
            </a:r>
          </a:p>
          <a:p>
            <a:r>
              <a:rPr lang="en-US" dirty="0" smtClean="0"/>
              <a:t> </a:t>
            </a:r>
            <a:r>
              <a:rPr lang="en-US" b="1" dirty="0" smtClean="0"/>
              <a:t>Civil  service tradition</a:t>
            </a:r>
          </a:p>
          <a:p>
            <a:pPr marL="514350" indent="-514350">
              <a:buFont typeface="+mj-lt"/>
              <a:buAutoNum type="arabicPeriod"/>
            </a:pPr>
            <a:r>
              <a:rPr lang="en-US" dirty="0" smtClean="0"/>
              <a:t>Recruitment on the basis of </a:t>
            </a:r>
            <a:r>
              <a:rPr lang="en-US" dirty="0" err="1" smtClean="0"/>
              <a:t>substansive</a:t>
            </a:r>
            <a:r>
              <a:rPr lang="en-US" dirty="0" smtClean="0"/>
              <a:t> knowledge.</a:t>
            </a:r>
          </a:p>
          <a:p>
            <a:pPr marL="514350" indent="-514350">
              <a:buFont typeface="+mj-lt"/>
              <a:buAutoNum type="arabicPeriod"/>
            </a:pPr>
            <a:r>
              <a:rPr lang="en-US" dirty="0" err="1" smtClean="0"/>
              <a:t>Hierachial</a:t>
            </a:r>
            <a:r>
              <a:rPr lang="en-US" dirty="0" smtClean="0"/>
              <a:t> </a:t>
            </a:r>
            <a:r>
              <a:rPr lang="en-US" dirty="0" err="1" smtClean="0"/>
              <a:t>structre</a:t>
            </a:r>
            <a:r>
              <a:rPr lang="en-US" dirty="0" smtClean="0"/>
              <a:t> </a:t>
            </a:r>
            <a:r>
              <a:rPr lang="en-US" dirty="0" err="1" smtClean="0"/>
              <a:t>vs</a:t>
            </a:r>
            <a:r>
              <a:rPr lang="en-US" dirty="0" smtClean="0"/>
              <a:t> network structure.</a:t>
            </a:r>
          </a:p>
          <a:p>
            <a:pPr marL="514350" indent="-514350">
              <a:buFont typeface="+mj-lt"/>
              <a:buAutoNum type="arabicPeriod"/>
            </a:pPr>
            <a:r>
              <a:rPr lang="en-US" dirty="0"/>
              <a:t> H</a:t>
            </a:r>
            <a:r>
              <a:rPr lang="en-US" dirty="0" smtClean="0"/>
              <a:t>ard to adopt the fast changing world of </a:t>
            </a:r>
            <a:r>
              <a:rPr lang="en-US" b="1" dirty="0"/>
              <a:t>I</a:t>
            </a:r>
            <a:r>
              <a:rPr lang="en-US" b="1" dirty="0" smtClean="0"/>
              <a:t>ndirect Government.</a:t>
            </a:r>
          </a:p>
          <a:p>
            <a:pPr>
              <a:buFontTx/>
              <a:buChar char="-"/>
            </a:pPr>
            <a:endParaRPr lang="en-US" dirty="0" smtClean="0"/>
          </a:p>
          <a:p>
            <a:endParaRPr lang="en-US" dirty="0" smtClean="0"/>
          </a:p>
          <a:p>
            <a:pPr marL="0" indent="0">
              <a:buNone/>
            </a:pPr>
            <a:endParaRPr lang="en-US" dirty="0" smtClean="0"/>
          </a:p>
          <a:p>
            <a:pPr marL="0" indent="0">
              <a:buNone/>
            </a:pPr>
            <a:endParaRPr lang="en-US" dirty="0" smtClean="0"/>
          </a:p>
          <a:p>
            <a:endParaRPr lang="en-US" dirty="0"/>
          </a:p>
        </p:txBody>
      </p:sp>
    </p:spTree>
    <p:extLst>
      <p:ext uri="{BB962C8B-B14F-4D97-AF65-F5344CB8AC3E}">
        <p14:creationId xmlns:p14="http://schemas.microsoft.com/office/powerpoint/2010/main" val="4215841051"/>
      </p:ext>
    </p:extLst>
  </p:cSld>
  <p:clrMapOvr>
    <a:masterClrMapping/>
  </p:clrMapOvr>
  <p:transition>
    <p:split orient="vert" dir="in"/>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dirty="0" smtClean="0">
                <a:solidFill>
                  <a:schemeClr val="tx1"/>
                </a:solidFill>
              </a:rPr>
              <a:t>Grievance / Dissatisfaction</a:t>
            </a:r>
          </a:p>
        </p:txBody>
      </p:sp>
      <p:sp>
        <p:nvSpPr>
          <p:cNvPr id="10243" name="Rectangle 3"/>
          <p:cNvSpPr>
            <a:spLocks noGrp="1" noChangeArrowheads="1"/>
          </p:cNvSpPr>
          <p:nvPr>
            <p:ph type="body" idx="1"/>
          </p:nvPr>
        </p:nvSpPr>
        <p:spPr/>
        <p:txBody>
          <a:bodyPr/>
          <a:lstStyle/>
          <a:p>
            <a:pPr eaLnBrk="1" hangingPunct="1">
              <a:buFontTx/>
              <a:buNone/>
            </a:pPr>
            <a:r>
              <a:rPr lang="en-US" dirty="0" smtClean="0">
                <a:solidFill>
                  <a:schemeClr val="tx1">
                    <a:lumMod val="65000"/>
                    <a:lumOff val="35000"/>
                  </a:schemeClr>
                </a:solidFill>
              </a:rPr>
              <a:t>Feeling of  being</a:t>
            </a:r>
          </a:p>
          <a:p>
            <a:pPr eaLnBrk="1" hangingPunct="1"/>
            <a:r>
              <a:rPr lang="en-US" dirty="0" smtClean="0">
                <a:solidFill>
                  <a:schemeClr val="tx1">
                    <a:lumMod val="65000"/>
                    <a:lumOff val="35000"/>
                  </a:schemeClr>
                </a:solidFill>
              </a:rPr>
              <a:t> Uncomfortable</a:t>
            </a:r>
          </a:p>
          <a:p>
            <a:pPr eaLnBrk="1" hangingPunct="1"/>
            <a:r>
              <a:rPr lang="en-US" dirty="0" smtClean="0">
                <a:solidFill>
                  <a:schemeClr val="tx1">
                    <a:lumMod val="65000"/>
                    <a:lumOff val="35000"/>
                  </a:schemeClr>
                </a:solidFill>
              </a:rPr>
              <a:t>Unhappy</a:t>
            </a:r>
          </a:p>
          <a:p>
            <a:pPr eaLnBrk="1" hangingPunct="1"/>
            <a:r>
              <a:rPr lang="en-US" dirty="0" smtClean="0">
                <a:solidFill>
                  <a:schemeClr val="tx1">
                    <a:lumMod val="65000"/>
                    <a:lumOff val="35000"/>
                  </a:schemeClr>
                </a:solidFill>
              </a:rPr>
              <a:t>Disappointed</a:t>
            </a:r>
          </a:p>
          <a:p>
            <a:pPr eaLnBrk="1" hangingPunct="1"/>
            <a:r>
              <a:rPr lang="en-US" dirty="0" smtClean="0">
                <a:solidFill>
                  <a:schemeClr val="tx1">
                    <a:lumMod val="65000"/>
                    <a:lumOff val="35000"/>
                  </a:schemeClr>
                </a:solidFill>
              </a:rPr>
              <a:t>Discontent</a:t>
            </a:r>
          </a:p>
          <a:p>
            <a:pPr eaLnBrk="1" hangingPunct="1">
              <a:buFontTx/>
              <a:buNone/>
            </a:pPr>
            <a:r>
              <a:rPr lang="en-US" dirty="0" smtClean="0">
                <a:solidFill>
                  <a:schemeClr val="tx1">
                    <a:lumMod val="65000"/>
                    <a:lumOff val="35000"/>
                  </a:schemeClr>
                </a:solidFill>
              </a:rPr>
              <a:t>Anything that disturbs an employee’s feeling whether expressed or not is known as </a:t>
            </a:r>
            <a:r>
              <a:rPr lang="en-US" i="1" u="sng" dirty="0" smtClean="0">
                <a:solidFill>
                  <a:schemeClr val="tx1">
                    <a:lumMod val="65000"/>
                    <a:lumOff val="35000"/>
                  </a:schemeClr>
                </a:solidFill>
              </a:rPr>
              <a:t>dissatisfaction .</a:t>
            </a:r>
          </a:p>
          <a:p>
            <a:pPr eaLnBrk="1" hangingPunct="1"/>
            <a:endParaRPr lang="en-US" i="1" u="sng" dirty="0" smtClean="0">
              <a:solidFill>
                <a:schemeClr val="accent2"/>
              </a:solidFill>
            </a:endParaRPr>
          </a:p>
        </p:txBody>
      </p:sp>
      <p:sp>
        <p:nvSpPr>
          <p:cNvPr id="2" name="Footer Placeholder 1"/>
          <p:cNvSpPr>
            <a:spLocks noGrp="1"/>
          </p:cNvSpPr>
          <p:nvPr>
            <p:ph type="ftr" sz="quarter" idx="11"/>
          </p:nvPr>
        </p:nvSpPr>
        <p:spPr/>
        <p:txBody>
          <a:bodyPr/>
          <a:lstStyle/>
          <a:p>
            <a:r>
              <a:rPr lang="en-US" smtClean="0"/>
              <a:t>NASC 2017</a:t>
            </a:r>
            <a:endParaRPr lang="en-US"/>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6</a:t>
            </a:fld>
            <a:endParaRPr lang="en-US"/>
          </a:p>
        </p:txBody>
      </p:sp>
    </p:spTree>
    <p:extLst>
      <p:ext uri="{BB962C8B-B14F-4D97-AF65-F5344CB8AC3E}">
        <p14:creationId xmlns:p14="http://schemas.microsoft.com/office/powerpoint/2010/main" val="1020538551"/>
      </p:ext>
    </p:extLst>
  </p:cSld>
  <p:clrMapOvr>
    <a:masterClrMapping/>
  </p:clrMapOvr>
  <p:transition>
    <p:split orient="vert" dir="in"/>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dirty="0" smtClean="0">
                <a:solidFill>
                  <a:schemeClr val="tx1"/>
                </a:solidFill>
              </a:rPr>
              <a:t>Grievance</a:t>
            </a:r>
          </a:p>
        </p:txBody>
      </p:sp>
      <p:sp>
        <p:nvSpPr>
          <p:cNvPr id="11267" name="Rectangle 3"/>
          <p:cNvSpPr>
            <a:spLocks noGrp="1" noChangeArrowheads="1"/>
          </p:cNvSpPr>
          <p:nvPr>
            <p:ph type="body" idx="1"/>
          </p:nvPr>
        </p:nvSpPr>
        <p:spPr/>
        <p:txBody>
          <a:bodyPr/>
          <a:lstStyle/>
          <a:p>
            <a:pPr eaLnBrk="1" hangingPunct="1"/>
            <a:r>
              <a:rPr lang="en-US" dirty="0" smtClean="0">
                <a:solidFill>
                  <a:schemeClr val="tx1">
                    <a:lumMod val="65000"/>
                    <a:lumOff val="35000"/>
                  </a:schemeClr>
                </a:solidFill>
              </a:rPr>
              <a:t>A formally presented complaint is known as grievance.</a:t>
            </a:r>
          </a:p>
          <a:p>
            <a:pPr eaLnBrk="1" hangingPunct="1"/>
            <a:r>
              <a:rPr lang="en-US" dirty="0" smtClean="0">
                <a:solidFill>
                  <a:schemeClr val="tx1">
                    <a:lumMod val="65000"/>
                    <a:lumOff val="35000"/>
                  </a:schemeClr>
                </a:solidFill>
              </a:rPr>
              <a:t>A complaint becomes a grievance when the employee feels that an injustice has been committed</a:t>
            </a:r>
          </a:p>
          <a:p>
            <a:pPr eaLnBrk="1" hangingPunct="1">
              <a:buFontTx/>
              <a:buNone/>
            </a:pPr>
            <a:r>
              <a:rPr lang="en-US" dirty="0" smtClean="0">
                <a:solidFill>
                  <a:schemeClr val="tx1">
                    <a:lumMod val="65000"/>
                    <a:lumOff val="35000"/>
                  </a:schemeClr>
                </a:solidFill>
              </a:rPr>
              <a:t>                      (E.B. </a:t>
            </a:r>
            <a:r>
              <a:rPr lang="en-US" dirty="0" err="1" smtClean="0">
                <a:solidFill>
                  <a:schemeClr val="tx1">
                    <a:lumMod val="65000"/>
                    <a:lumOff val="35000"/>
                  </a:schemeClr>
                </a:solidFill>
              </a:rPr>
              <a:t>Flippo</a:t>
            </a:r>
            <a:r>
              <a:rPr lang="en-US" dirty="0" smtClean="0">
                <a:solidFill>
                  <a:schemeClr val="tx1">
                    <a:lumMod val="65000"/>
                    <a:lumOff val="35000"/>
                  </a:schemeClr>
                </a:solidFill>
              </a:rPr>
              <a:t>)</a:t>
            </a:r>
          </a:p>
        </p:txBody>
      </p:sp>
      <p:sp>
        <p:nvSpPr>
          <p:cNvPr id="2" name="Footer Placeholder 1"/>
          <p:cNvSpPr>
            <a:spLocks noGrp="1"/>
          </p:cNvSpPr>
          <p:nvPr>
            <p:ph type="ftr" sz="quarter" idx="11"/>
          </p:nvPr>
        </p:nvSpPr>
        <p:spPr/>
        <p:txBody>
          <a:bodyPr/>
          <a:lstStyle/>
          <a:p>
            <a:r>
              <a:rPr lang="en-US" smtClean="0"/>
              <a:t>NASC 2017</a:t>
            </a:r>
            <a:endParaRPr lang="en-US"/>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7</a:t>
            </a:fld>
            <a:endParaRPr lang="en-US"/>
          </a:p>
        </p:txBody>
      </p:sp>
    </p:spTree>
    <p:extLst>
      <p:ext uri="{BB962C8B-B14F-4D97-AF65-F5344CB8AC3E}">
        <p14:creationId xmlns:p14="http://schemas.microsoft.com/office/powerpoint/2010/main" val="3070622804"/>
      </p:ext>
    </p:extLst>
  </p:cSld>
  <p:clrMapOvr>
    <a:masterClrMapping/>
  </p:clrMapOvr>
  <p:transition>
    <p:split orient="vert" dir="in"/>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228600"/>
            <a:ext cx="8077200" cy="609600"/>
          </a:xfrm>
        </p:spPr>
        <p:txBody>
          <a:bodyPr>
            <a:normAutofit fontScale="90000"/>
          </a:bodyPr>
          <a:lstStyle/>
          <a:p>
            <a:pPr eaLnBrk="1" hangingPunct="1">
              <a:defRPr/>
            </a:pPr>
            <a:r>
              <a:rPr lang="en-US" sz="4000" u="sng" dirty="0" smtClean="0">
                <a:solidFill>
                  <a:schemeClr val="accent2"/>
                </a:solidFill>
                <a:effectLst>
                  <a:outerShdw blurRad="38100" dist="38100" dir="2700000" algn="tl">
                    <a:srgbClr val="C0C0C0"/>
                  </a:outerShdw>
                </a:effectLst>
              </a:rPr>
              <a:t/>
            </a:r>
            <a:br>
              <a:rPr lang="en-US" sz="4000" u="sng" dirty="0" smtClean="0">
                <a:solidFill>
                  <a:schemeClr val="accent2"/>
                </a:solidFill>
                <a:effectLst>
                  <a:outerShdw blurRad="38100" dist="38100" dir="2700000" algn="tl">
                    <a:srgbClr val="C0C0C0"/>
                  </a:outerShdw>
                </a:effectLst>
              </a:rPr>
            </a:br>
            <a:r>
              <a:rPr lang="en-US" sz="4000" dirty="0" smtClean="0">
                <a:solidFill>
                  <a:schemeClr val="accent2"/>
                </a:solidFill>
                <a:effectLst>
                  <a:outerShdw blurRad="38100" dist="38100" dir="2700000" algn="tl">
                    <a:srgbClr val="C0C0C0"/>
                  </a:outerShdw>
                </a:effectLst>
              </a:rPr>
              <a:t>           </a:t>
            </a:r>
            <a:r>
              <a:rPr lang="en-US" dirty="0" smtClean="0">
                <a:solidFill>
                  <a:schemeClr val="tx1"/>
                </a:solidFill>
                <a:effectLst>
                  <a:outerShdw blurRad="38100" dist="38100" dir="2700000" algn="tl">
                    <a:srgbClr val="C0C0C0"/>
                  </a:outerShdw>
                </a:effectLst>
              </a:rPr>
              <a:t>Grievance Handling</a:t>
            </a:r>
            <a:r>
              <a:rPr lang="en-US" sz="4000" u="sng" dirty="0" smtClean="0">
                <a:solidFill>
                  <a:schemeClr val="accent2"/>
                </a:solidFill>
                <a:effectLst>
                  <a:outerShdw blurRad="38100" dist="38100" dir="2700000" algn="tl">
                    <a:srgbClr val="C0C0C0"/>
                  </a:outerShdw>
                </a:effectLst>
              </a:rPr>
              <a:t/>
            </a:r>
            <a:br>
              <a:rPr lang="en-US" sz="4000" u="sng" dirty="0" smtClean="0">
                <a:solidFill>
                  <a:schemeClr val="accent2"/>
                </a:solidFill>
                <a:effectLst>
                  <a:outerShdw blurRad="38100" dist="38100" dir="2700000" algn="tl">
                    <a:srgbClr val="C0C0C0"/>
                  </a:outerShdw>
                </a:effectLst>
              </a:rPr>
            </a:br>
            <a:endParaRPr lang="en-US" sz="4000" u="sng" dirty="0" smtClean="0">
              <a:solidFill>
                <a:schemeClr val="accent2"/>
              </a:solidFill>
              <a:effectLst>
                <a:outerShdw blurRad="38100" dist="38100" dir="2700000" algn="tl">
                  <a:srgbClr val="C0C0C0"/>
                </a:outerShdw>
              </a:effectLst>
            </a:endParaRPr>
          </a:p>
        </p:txBody>
      </p:sp>
      <p:sp>
        <p:nvSpPr>
          <p:cNvPr id="12291" name="Rectangle 3"/>
          <p:cNvSpPr>
            <a:spLocks noGrp="1" noChangeArrowheads="1"/>
          </p:cNvSpPr>
          <p:nvPr>
            <p:ph type="body" idx="1"/>
          </p:nvPr>
        </p:nvSpPr>
        <p:spPr>
          <a:xfrm>
            <a:off x="0" y="914400"/>
            <a:ext cx="9144000" cy="5943600"/>
          </a:xfrm>
        </p:spPr>
        <p:txBody>
          <a:bodyPr>
            <a:normAutofit lnSpcReduction="10000"/>
          </a:bodyPr>
          <a:lstStyle/>
          <a:p>
            <a:pPr marL="0" indent="0" eaLnBrk="1" hangingPunct="1">
              <a:lnSpc>
                <a:spcPct val="80000"/>
              </a:lnSpc>
              <a:buNone/>
            </a:pPr>
            <a:endParaRPr lang="en-US" b="1" u="sng" dirty="0" smtClean="0">
              <a:solidFill>
                <a:srgbClr val="FF0000"/>
              </a:solidFill>
            </a:endParaRPr>
          </a:p>
          <a:p>
            <a:pPr marL="0" indent="0" eaLnBrk="1" hangingPunct="1">
              <a:lnSpc>
                <a:spcPct val="80000"/>
              </a:lnSpc>
              <a:buNone/>
            </a:pPr>
            <a:endParaRPr lang="en-US" b="1" u="sng" dirty="0">
              <a:solidFill>
                <a:srgbClr val="FF0000"/>
              </a:solidFill>
            </a:endParaRPr>
          </a:p>
          <a:p>
            <a:pPr marL="0" indent="0" eaLnBrk="1" hangingPunct="1">
              <a:lnSpc>
                <a:spcPct val="80000"/>
              </a:lnSpc>
              <a:buNone/>
            </a:pPr>
            <a:r>
              <a:rPr lang="en-US" b="1" u="sng" dirty="0" smtClean="0">
                <a:solidFill>
                  <a:srgbClr val="FF0000"/>
                </a:solidFill>
              </a:rPr>
              <a:t>What is a Grievance?</a:t>
            </a:r>
            <a:endParaRPr lang="en-US" b="1" dirty="0" smtClean="0">
              <a:solidFill>
                <a:srgbClr val="FF0000"/>
              </a:solidFill>
            </a:endParaRPr>
          </a:p>
          <a:p>
            <a:pPr eaLnBrk="1" hangingPunct="1">
              <a:lnSpc>
                <a:spcPct val="80000"/>
              </a:lnSpc>
            </a:pPr>
            <a:r>
              <a:rPr lang="en-US" dirty="0" smtClean="0"/>
              <a:t> </a:t>
            </a:r>
            <a:r>
              <a:rPr lang="en-US" sz="3200" dirty="0" smtClean="0">
                <a:solidFill>
                  <a:schemeClr val="tx1">
                    <a:lumMod val="75000"/>
                    <a:lumOff val="25000"/>
                  </a:schemeClr>
                </a:solidFill>
              </a:rPr>
              <a:t>Every employee has certain expectations, which he/she thinks must be fulfilled by the organization he/she is working for. </a:t>
            </a:r>
          </a:p>
          <a:p>
            <a:pPr eaLnBrk="1" hangingPunct="1">
              <a:lnSpc>
                <a:spcPct val="80000"/>
              </a:lnSpc>
            </a:pPr>
            <a:endParaRPr lang="en-US" sz="3200" dirty="0" smtClean="0">
              <a:solidFill>
                <a:schemeClr val="tx1">
                  <a:lumMod val="75000"/>
                  <a:lumOff val="25000"/>
                </a:schemeClr>
              </a:solidFill>
            </a:endParaRPr>
          </a:p>
          <a:p>
            <a:pPr eaLnBrk="1" hangingPunct="1">
              <a:lnSpc>
                <a:spcPct val="80000"/>
              </a:lnSpc>
            </a:pPr>
            <a:r>
              <a:rPr lang="en-US" sz="3200" dirty="0" smtClean="0">
                <a:solidFill>
                  <a:schemeClr val="tx1">
                    <a:lumMod val="75000"/>
                    <a:lumOff val="25000"/>
                  </a:schemeClr>
                </a:solidFill>
              </a:rPr>
              <a:t>When the organization fails to do this he/she develops a feeling of dissatisfaction.</a:t>
            </a:r>
          </a:p>
          <a:p>
            <a:pPr eaLnBrk="1" hangingPunct="1">
              <a:lnSpc>
                <a:spcPct val="80000"/>
              </a:lnSpc>
            </a:pPr>
            <a:endParaRPr lang="en-US" sz="3200" dirty="0" smtClean="0">
              <a:solidFill>
                <a:schemeClr val="tx1">
                  <a:lumMod val="75000"/>
                  <a:lumOff val="25000"/>
                </a:schemeClr>
              </a:solidFill>
            </a:endParaRPr>
          </a:p>
          <a:p>
            <a:pPr eaLnBrk="1" hangingPunct="1">
              <a:lnSpc>
                <a:spcPct val="80000"/>
              </a:lnSpc>
            </a:pPr>
            <a:r>
              <a:rPr lang="en-US" sz="3200" dirty="0" smtClean="0">
                <a:solidFill>
                  <a:schemeClr val="tx1">
                    <a:lumMod val="75000"/>
                    <a:lumOff val="25000"/>
                  </a:schemeClr>
                </a:solidFill>
              </a:rPr>
              <a:t> When an employee feels something is </a:t>
            </a:r>
            <a:r>
              <a:rPr lang="en-US" sz="3200" u="sng" dirty="0" smtClean="0">
                <a:solidFill>
                  <a:schemeClr val="tx1">
                    <a:lumMod val="75000"/>
                    <a:lumOff val="25000"/>
                  </a:schemeClr>
                </a:solidFill>
              </a:rPr>
              <a:t>unfair</a:t>
            </a:r>
            <a:r>
              <a:rPr lang="en-US" sz="3200" dirty="0" smtClean="0">
                <a:solidFill>
                  <a:schemeClr val="tx1">
                    <a:lumMod val="75000"/>
                    <a:lumOff val="25000"/>
                  </a:schemeClr>
                </a:solidFill>
              </a:rPr>
              <a:t> in the organization he is said to have a </a:t>
            </a:r>
            <a:r>
              <a:rPr lang="en-US" sz="3200" u="sng" dirty="0">
                <a:solidFill>
                  <a:schemeClr val="tx1">
                    <a:lumMod val="75000"/>
                    <a:lumOff val="25000"/>
                  </a:schemeClr>
                </a:solidFill>
              </a:rPr>
              <a:t>G</a:t>
            </a:r>
            <a:r>
              <a:rPr lang="en-US" sz="3200" u="sng" dirty="0" smtClean="0">
                <a:solidFill>
                  <a:schemeClr val="tx1">
                    <a:lumMod val="75000"/>
                    <a:lumOff val="25000"/>
                  </a:schemeClr>
                </a:solidFill>
              </a:rPr>
              <a:t>rievance</a:t>
            </a:r>
            <a:r>
              <a:rPr lang="en-US" sz="3200" dirty="0" smtClean="0">
                <a:solidFill>
                  <a:schemeClr val="tx1">
                    <a:lumMod val="75000"/>
                    <a:lumOff val="25000"/>
                  </a:schemeClr>
                </a:solidFill>
              </a:rPr>
              <a:t>.</a:t>
            </a:r>
          </a:p>
          <a:p>
            <a:pPr eaLnBrk="1" hangingPunct="1">
              <a:lnSpc>
                <a:spcPct val="80000"/>
              </a:lnSpc>
              <a:buFontTx/>
              <a:buNone/>
            </a:pPr>
            <a:endParaRPr lang="en-US" sz="2400" dirty="0" smtClean="0">
              <a:solidFill>
                <a:schemeClr val="accent2"/>
              </a:solidFill>
            </a:endParaRPr>
          </a:p>
          <a:p>
            <a:pPr eaLnBrk="1" hangingPunct="1">
              <a:lnSpc>
                <a:spcPct val="80000"/>
              </a:lnSpc>
            </a:pPr>
            <a:endParaRPr lang="en-US" sz="1800" dirty="0" smtClean="0">
              <a:solidFill>
                <a:srgbClr val="333333"/>
              </a:solidFill>
            </a:endParaRPr>
          </a:p>
          <a:p>
            <a:pPr eaLnBrk="1" hangingPunct="1">
              <a:lnSpc>
                <a:spcPct val="80000"/>
              </a:lnSpc>
              <a:buFontTx/>
              <a:buNone/>
            </a:pPr>
            <a:r>
              <a:rPr lang="en-US" sz="1800" dirty="0" smtClean="0">
                <a:solidFill>
                  <a:srgbClr val="333333"/>
                </a:solidFill>
              </a:rPr>
              <a:t> </a:t>
            </a:r>
          </a:p>
          <a:p>
            <a:pPr eaLnBrk="1" hangingPunct="1">
              <a:lnSpc>
                <a:spcPct val="80000"/>
              </a:lnSpc>
            </a:pPr>
            <a:endParaRPr lang="en-US" sz="1800" dirty="0" smtClean="0"/>
          </a:p>
        </p:txBody>
      </p:sp>
      <p:sp>
        <p:nvSpPr>
          <p:cNvPr id="2" name="Footer Placeholder 1"/>
          <p:cNvSpPr>
            <a:spLocks noGrp="1"/>
          </p:cNvSpPr>
          <p:nvPr>
            <p:ph type="ftr" sz="quarter" idx="11"/>
          </p:nvPr>
        </p:nvSpPr>
        <p:spPr/>
        <p:txBody>
          <a:bodyPr/>
          <a:lstStyle/>
          <a:p>
            <a:r>
              <a:rPr lang="en-US" smtClean="0"/>
              <a:t>NASC 2017</a:t>
            </a:r>
            <a:endParaRPr lang="en-US"/>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8</a:t>
            </a:fld>
            <a:endParaRPr lang="en-US"/>
          </a:p>
        </p:txBody>
      </p:sp>
    </p:spTree>
    <p:extLst>
      <p:ext uri="{BB962C8B-B14F-4D97-AF65-F5344CB8AC3E}">
        <p14:creationId xmlns:p14="http://schemas.microsoft.com/office/powerpoint/2010/main" val="290947857"/>
      </p:ext>
    </p:extLst>
  </p:cSld>
  <p:clrMapOvr>
    <a:masterClrMapping/>
  </p:clrMapOvr>
  <p:transition>
    <p:split orient="vert" dir="in"/>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r>
              <a:rPr lang="en-US" smtClean="0"/>
              <a:t>ILO</a:t>
            </a:r>
          </a:p>
        </p:txBody>
      </p:sp>
      <p:sp>
        <p:nvSpPr>
          <p:cNvPr id="13315" name="Content Placeholder 2"/>
          <p:cNvSpPr>
            <a:spLocks noGrp="1"/>
          </p:cNvSpPr>
          <p:nvPr>
            <p:ph idx="1"/>
          </p:nvPr>
        </p:nvSpPr>
        <p:spPr>
          <a:xfrm>
            <a:off x="152400" y="1143000"/>
            <a:ext cx="8991600" cy="5029200"/>
          </a:xfrm>
        </p:spPr>
        <p:txBody>
          <a:bodyPr/>
          <a:lstStyle/>
          <a:p>
            <a:pPr eaLnBrk="1" hangingPunct="1">
              <a:lnSpc>
                <a:spcPct val="80000"/>
              </a:lnSpc>
              <a:buFontTx/>
              <a:buNone/>
            </a:pPr>
            <a:endParaRPr lang="en-US" sz="2000" dirty="0" smtClean="0">
              <a:solidFill>
                <a:srgbClr val="333333"/>
              </a:solidFill>
            </a:endParaRPr>
          </a:p>
          <a:p>
            <a:pPr eaLnBrk="1" hangingPunct="1">
              <a:lnSpc>
                <a:spcPct val="80000"/>
              </a:lnSpc>
              <a:buFontTx/>
              <a:buNone/>
            </a:pPr>
            <a:endParaRPr lang="en-US" sz="2000" dirty="0" smtClean="0">
              <a:solidFill>
                <a:srgbClr val="333333"/>
              </a:solidFill>
            </a:endParaRPr>
          </a:p>
          <a:p>
            <a:pPr eaLnBrk="1" hangingPunct="1">
              <a:lnSpc>
                <a:spcPct val="150000"/>
              </a:lnSpc>
            </a:pPr>
            <a:r>
              <a:rPr lang="en-US" sz="2400" dirty="0" smtClean="0">
                <a:solidFill>
                  <a:srgbClr val="333333"/>
                </a:solidFill>
                <a:latin typeface="Calibri" pitchFamily="34" charset="0"/>
              </a:rPr>
              <a:t>‘A complaint of one or more workers in respect of wages, allowances, conditions of work and interpretation of service stipulations covering such areas as overtime, leave, transfer, promotion, seniority, job assignment, and termination of  service.’</a:t>
            </a:r>
          </a:p>
          <a:p>
            <a:pPr eaLnBrk="1" hangingPunct="1">
              <a:lnSpc>
                <a:spcPct val="150000"/>
              </a:lnSpc>
              <a:buFontTx/>
              <a:buNone/>
            </a:pPr>
            <a:r>
              <a:rPr lang="en-US" sz="2400" dirty="0" smtClean="0">
                <a:solidFill>
                  <a:srgbClr val="333333"/>
                </a:solidFill>
                <a:latin typeface="Calibri" pitchFamily="34" charset="0"/>
              </a:rPr>
              <a:t>				-</a:t>
            </a:r>
            <a:r>
              <a:rPr lang="en-US" sz="2400" b="1" u="sng" dirty="0" smtClean="0">
                <a:solidFill>
                  <a:srgbClr val="333333"/>
                </a:solidFill>
                <a:latin typeface="Calibri" pitchFamily="34" charset="0"/>
              </a:rPr>
              <a:t>International </a:t>
            </a:r>
            <a:r>
              <a:rPr lang="en-US" sz="2400" b="1" u="sng" dirty="0" err="1" smtClean="0">
                <a:solidFill>
                  <a:srgbClr val="333333"/>
                </a:solidFill>
                <a:latin typeface="Calibri" pitchFamily="34" charset="0"/>
              </a:rPr>
              <a:t>Labour</a:t>
            </a:r>
            <a:r>
              <a:rPr lang="en-US" sz="2400" b="1" u="sng" dirty="0" smtClean="0">
                <a:solidFill>
                  <a:srgbClr val="333333"/>
                </a:solidFill>
                <a:latin typeface="Calibri" pitchFamily="34" charset="0"/>
              </a:rPr>
              <a:t> </a:t>
            </a:r>
            <a:r>
              <a:rPr lang="en-US" sz="2400" b="1" u="sng" dirty="0" err="1" smtClean="0">
                <a:solidFill>
                  <a:srgbClr val="333333"/>
                </a:solidFill>
                <a:latin typeface="Calibri" pitchFamily="34" charset="0"/>
              </a:rPr>
              <a:t>Organisation</a:t>
            </a:r>
            <a:r>
              <a:rPr lang="en-US" sz="2400" u="sng" dirty="0" smtClean="0">
                <a:solidFill>
                  <a:srgbClr val="333333"/>
                </a:solidFill>
                <a:latin typeface="Calibri" pitchFamily="34" charset="0"/>
              </a:rPr>
              <a:t>.</a:t>
            </a:r>
            <a:endParaRPr lang="en-US" sz="2400" dirty="0" smtClean="0">
              <a:latin typeface="Calibri" pitchFamily="34" charset="0"/>
            </a:endParaRPr>
          </a:p>
        </p:txBody>
      </p:sp>
      <p:sp>
        <p:nvSpPr>
          <p:cNvPr id="2" name="Footer Placeholder 1"/>
          <p:cNvSpPr>
            <a:spLocks noGrp="1"/>
          </p:cNvSpPr>
          <p:nvPr>
            <p:ph type="ftr" sz="quarter" idx="11"/>
          </p:nvPr>
        </p:nvSpPr>
        <p:spPr/>
        <p:txBody>
          <a:bodyPr/>
          <a:lstStyle/>
          <a:p>
            <a:r>
              <a:rPr lang="en-US" smtClean="0"/>
              <a:t>NASC 2017</a:t>
            </a:r>
            <a:endParaRPr lang="en-US"/>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9</a:t>
            </a:fld>
            <a:endParaRPr lang="en-US"/>
          </a:p>
        </p:txBody>
      </p:sp>
    </p:spTree>
    <p:extLst>
      <p:ext uri="{BB962C8B-B14F-4D97-AF65-F5344CB8AC3E}">
        <p14:creationId xmlns:p14="http://schemas.microsoft.com/office/powerpoint/2010/main" val="644338962"/>
      </p:ext>
    </p:extLst>
  </p:cSld>
  <p:clrMapOvr>
    <a:masterClrMapping/>
  </p:clrMapOvr>
  <p:transition>
    <p:split orient="vert" dir="in"/>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heme1">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Theme1</Template>
  <TotalTime>9274</TotalTime>
  <Words>1214</Words>
  <Application>Microsoft Office PowerPoint</Application>
  <PresentationFormat>On-screen Show (4:3)</PresentationFormat>
  <Paragraphs>278</Paragraphs>
  <Slides>32</Slides>
  <Notes>0</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Theme1</vt:lpstr>
      <vt:lpstr>Grievance Handling</vt:lpstr>
      <vt:lpstr>Objectives</vt:lpstr>
      <vt:lpstr>Contents</vt:lpstr>
      <vt:lpstr>Complete the story </vt:lpstr>
      <vt:lpstr> People Problems( The tools of Government)</vt:lpstr>
      <vt:lpstr>Grievance / Dissatisfaction</vt:lpstr>
      <vt:lpstr>Grievance</vt:lpstr>
      <vt:lpstr>            Grievance Handling </vt:lpstr>
      <vt:lpstr>ILO</vt:lpstr>
      <vt:lpstr>         Causes: </vt:lpstr>
      <vt:lpstr>                Causes: </vt:lpstr>
      <vt:lpstr>          Causes: </vt:lpstr>
      <vt:lpstr>Causes: </vt:lpstr>
      <vt:lpstr> </vt:lpstr>
      <vt:lpstr>        Effects of Grievance</vt:lpstr>
      <vt:lpstr>Types of grievances</vt:lpstr>
      <vt:lpstr>Grievance in Different Level</vt:lpstr>
      <vt:lpstr>Other level of Grievances </vt:lpstr>
      <vt:lpstr>How to Prevent a Grievance</vt:lpstr>
      <vt:lpstr>If you Receive an Employee Grievance  </vt:lpstr>
      <vt:lpstr>Benefits of Early Settlement</vt:lpstr>
      <vt:lpstr>Techniques of handling Grievances</vt:lpstr>
      <vt:lpstr>       Role of Managers to resolve         grievances </vt:lpstr>
      <vt:lpstr>         LESSON process</vt:lpstr>
      <vt:lpstr>      Process of Grievance Handling</vt:lpstr>
      <vt:lpstr>           Contd.</vt:lpstr>
      <vt:lpstr>Contd…</vt:lpstr>
      <vt:lpstr>         Other qualities of managers</vt:lpstr>
      <vt:lpstr>Contd. </vt:lpstr>
      <vt:lpstr>       Grievance handling practices in Nepal </vt:lpstr>
      <vt:lpstr> Take away</vt:lpstr>
      <vt:lpstr> Queries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LAPTOP</cp:lastModifiedBy>
  <cp:revision>712</cp:revision>
  <cp:lastPrinted>2016-12-21T06:27:58Z</cp:lastPrinted>
  <dcterms:created xsi:type="dcterms:W3CDTF">2007-07-06T07:18:08Z</dcterms:created>
  <dcterms:modified xsi:type="dcterms:W3CDTF">2017-07-14T02:31:23Z</dcterms:modified>
</cp:coreProperties>
</file>