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4"/>
  </p:notesMasterIdLst>
  <p:sldIdLst>
    <p:sldId id="256" r:id="rId2"/>
    <p:sldId id="307" r:id="rId3"/>
    <p:sldId id="312" r:id="rId4"/>
    <p:sldId id="308" r:id="rId5"/>
    <p:sldId id="313" r:id="rId6"/>
    <p:sldId id="309" r:id="rId7"/>
    <p:sldId id="310" r:id="rId8"/>
    <p:sldId id="257" r:id="rId9"/>
    <p:sldId id="293" r:id="rId10"/>
    <p:sldId id="294" r:id="rId11"/>
    <p:sldId id="296" r:id="rId12"/>
    <p:sldId id="298" r:id="rId13"/>
    <p:sldId id="299" r:id="rId14"/>
    <p:sldId id="260" r:id="rId15"/>
    <p:sldId id="261" r:id="rId16"/>
    <p:sldId id="262" r:id="rId17"/>
    <p:sldId id="263" r:id="rId18"/>
    <p:sldId id="264" r:id="rId19"/>
    <p:sldId id="258" r:id="rId20"/>
    <p:sldId id="265" r:id="rId21"/>
    <p:sldId id="266" r:id="rId22"/>
    <p:sldId id="267" r:id="rId23"/>
    <p:sldId id="268" r:id="rId24"/>
    <p:sldId id="269" r:id="rId25"/>
    <p:sldId id="300" r:id="rId26"/>
    <p:sldId id="301" r:id="rId27"/>
    <p:sldId id="270" r:id="rId28"/>
    <p:sldId id="271" r:id="rId29"/>
    <p:sldId id="272" r:id="rId30"/>
    <p:sldId id="273" r:id="rId31"/>
    <p:sldId id="274" r:id="rId32"/>
    <p:sldId id="302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303" r:id="rId41"/>
    <p:sldId id="304" r:id="rId42"/>
    <p:sldId id="305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8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959289-7FB2-44C6-9155-19FF81EACA51}" type="doc">
      <dgm:prSet loTypeId="urn:microsoft.com/office/officeart/2005/8/layout/matrix1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D08E98C-A396-4BC0-8AFC-298375541C03}">
      <dgm:prSet phldrT="[Text]"/>
      <dgm:spPr/>
      <dgm:t>
        <a:bodyPr/>
        <a:lstStyle/>
        <a:p>
          <a:r>
            <a:rPr lang="en-US">
              <a:solidFill>
                <a:srgbClr val="7030A0"/>
              </a:solidFill>
            </a:rPr>
            <a:t>kinds of conflict </a:t>
          </a:r>
        </a:p>
      </dgm:t>
    </dgm:pt>
    <dgm:pt modelId="{F085FF87-555E-4336-B5E9-93E2DE937B67}" type="parTrans" cxnId="{1A13C877-ECAA-4BAE-95DF-4C0CED0DCD10}">
      <dgm:prSet/>
      <dgm:spPr/>
      <dgm:t>
        <a:bodyPr/>
        <a:lstStyle/>
        <a:p>
          <a:endParaRPr lang="en-US"/>
        </a:p>
      </dgm:t>
    </dgm:pt>
    <dgm:pt modelId="{94A98DAD-A27F-4A46-BAB8-60EA763C43B9}" type="sibTrans" cxnId="{1A13C877-ECAA-4BAE-95DF-4C0CED0DCD10}">
      <dgm:prSet/>
      <dgm:spPr/>
      <dgm:t>
        <a:bodyPr/>
        <a:lstStyle/>
        <a:p>
          <a:endParaRPr lang="en-US"/>
        </a:p>
      </dgm:t>
    </dgm:pt>
    <dgm:pt modelId="{4A084BB2-A20C-42C5-A2ED-23D4C572EBA0}">
      <dgm:prSet phldrT="[Text]" custT="1"/>
      <dgm:spPr/>
      <dgm:t>
        <a:bodyPr/>
        <a:lstStyle/>
        <a:p>
          <a:endParaRPr lang="en-US" sz="3200" b="1" dirty="0" smtClean="0">
            <a:solidFill>
              <a:srgbClr val="002060"/>
            </a:solidFill>
          </a:endParaRPr>
        </a:p>
        <a:p>
          <a:r>
            <a:rPr lang="en-US" sz="3200" b="1" dirty="0" smtClean="0">
              <a:solidFill>
                <a:srgbClr val="002060"/>
              </a:solidFill>
            </a:rPr>
            <a:t>open </a:t>
          </a:r>
          <a:r>
            <a:rPr lang="en-US" sz="3200" b="1" dirty="0">
              <a:solidFill>
                <a:srgbClr val="002060"/>
              </a:solidFill>
            </a:rPr>
            <a:t>conflict </a:t>
          </a:r>
        </a:p>
      </dgm:t>
    </dgm:pt>
    <dgm:pt modelId="{5A0029E9-9C89-4F89-991F-4583E70CAC1E}" type="parTrans" cxnId="{4B502AAA-D563-48F5-A529-0BB52AD42EC6}">
      <dgm:prSet/>
      <dgm:spPr/>
      <dgm:t>
        <a:bodyPr/>
        <a:lstStyle/>
        <a:p>
          <a:endParaRPr lang="en-US"/>
        </a:p>
      </dgm:t>
    </dgm:pt>
    <dgm:pt modelId="{373A2895-9063-4670-8297-E3AC31772337}" type="sibTrans" cxnId="{4B502AAA-D563-48F5-A529-0BB52AD42EC6}">
      <dgm:prSet/>
      <dgm:spPr/>
      <dgm:t>
        <a:bodyPr/>
        <a:lstStyle/>
        <a:p>
          <a:endParaRPr lang="en-US"/>
        </a:p>
      </dgm:t>
    </dgm:pt>
    <dgm:pt modelId="{2B1B9798-A20E-4458-BE49-61FE4AD656F5}">
      <dgm:prSet phldrT="[Text]" custT="1"/>
      <dgm:spPr/>
      <dgm:t>
        <a:bodyPr/>
        <a:lstStyle/>
        <a:p>
          <a:endParaRPr lang="en-US" sz="1600" b="1" dirty="0"/>
        </a:p>
        <a:p>
          <a:r>
            <a:rPr lang="en-US" sz="3200" b="1" dirty="0">
              <a:solidFill>
                <a:srgbClr val="002060"/>
              </a:solidFill>
            </a:rPr>
            <a:t>no conflict</a:t>
          </a:r>
        </a:p>
        <a:p>
          <a:endParaRPr lang="en-US" sz="1600" b="1" dirty="0"/>
        </a:p>
        <a:p>
          <a:endParaRPr lang="en-US" sz="1600" b="1" dirty="0"/>
        </a:p>
        <a:p>
          <a:r>
            <a:rPr lang="en-US" sz="1500" dirty="0"/>
            <a:t> </a:t>
          </a:r>
        </a:p>
      </dgm:t>
    </dgm:pt>
    <dgm:pt modelId="{FC48711F-19D7-40B9-8B64-1E6B9D73B6E0}" type="parTrans" cxnId="{E92F81D3-C6F7-46F9-8C57-AF32BD9EF6F6}">
      <dgm:prSet/>
      <dgm:spPr/>
      <dgm:t>
        <a:bodyPr/>
        <a:lstStyle/>
        <a:p>
          <a:endParaRPr lang="en-US"/>
        </a:p>
      </dgm:t>
    </dgm:pt>
    <dgm:pt modelId="{AD7A015B-D262-437D-88BE-CB6FC000E6C2}" type="sibTrans" cxnId="{E92F81D3-C6F7-46F9-8C57-AF32BD9EF6F6}">
      <dgm:prSet/>
      <dgm:spPr/>
      <dgm:t>
        <a:bodyPr/>
        <a:lstStyle/>
        <a:p>
          <a:endParaRPr lang="en-US"/>
        </a:p>
      </dgm:t>
    </dgm:pt>
    <dgm:pt modelId="{6E1313C0-791C-410F-B963-F7BEBF4C3D13}">
      <dgm:prSet custT="1"/>
      <dgm:spPr/>
      <dgm:t>
        <a:bodyPr/>
        <a:lstStyle/>
        <a:p>
          <a:r>
            <a:rPr lang="en-US" sz="3200" b="1" dirty="0">
              <a:solidFill>
                <a:srgbClr val="002060"/>
              </a:solidFill>
            </a:rPr>
            <a:t>latent conflict </a:t>
          </a:r>
        </a:p>
      </dgm:t>
    </dgm:pt>
    <dgm:pt modelId="{6C8AFBD4-3112-4447-B1B4-65F5DD7E39D0}" type="parTrans" cxnId="{F674B0AC-8A28-4B0F-B2CC-4A06E2AB4CE0}">
      <dgm:prSet/>
      <dgm:spPr/>
      <dgm:t>
        <a:bodyPr/>
        <a:lstStyle/>
        <a:p>
          <a:endParaRPr lang="en-US"/>
        </a:p>
      </dgm:t>
    </dgm:pt>
    <dgm:pt modelId="{2633DF5D-3939-4788-B1E4-CB299D689789}" type="sibTrans" cxnId="{F674B0AC-8A28-4B0F-B2CC-4A06E2AB4CE0}">
      <dgm:prSet/>
      <dgm:spPr/>
      <dgm:t>
        <a:bodyPr/>
        <a:lstStyle/>
        <a:p>
          <a:endParaRPr lang="en-US"/>
        </a:p>
      </dgm:t>
    </dgm:pt>
    <dgm:pt modelId="{F3E6CD62-AB7B-4389-B38E-FCF20AFFB7CC}">
      <dgm:prSet phldrT="[Text]" custT="1"/>
      <dgm:spPr/>
      <dgm:t>
        <a:bodyPr/>
        <a:lstStyle/>
        <a:p>
          <a:endParaRPr lang="en-US" sz="3200" b="1" dirty="0" smtClean="0">
            <a:solidFill>
              <a:srgbClr val="002060"/>
            </a:solidFill>
          </a:endParaRPr>
        </a:p>
        <a:p>
          <a:r>
            <a:rPr lang="en-US" sz="3200" b="1" dirty="0" smtClean="0">
              <a:solidFill>
                <a:srgbClr val="002060"/>
              </a:solidFill>
            </a:rPr>
            <a:t>superficial  </a:t>
          </a:r>
          <a:r>
            <a:rPr lang="en-US" sz="3200" b="1" dirty="0">
              <a:solidFill>
                <a:srgbClr val="002060"/>
              </a:solidFill>
            </a:rPr>
            <a:t>conflict </a:t>
          </a:r>
        </a:p>
      </dgm:t>
    </dgm:pt>
    <dgm:pt modelId="{597F436E-F5BB-4788-BE35-788850DF2D24}" type="sibTrans" cxnId="{E0A9CC4B-BC66-4553-B95E-81C9041AD4D2}">
      <dgm:prSet/>
      <dgm:spPr/>
      <dgm:t>
        <a:bodyPr/>
        <a:lstStyle/>
        <a:p>
          <a:endParaRPr lang="en-US"/>
        </a:p>
      </dgm:t>
    </dgm:pt>
    <dgm:pt modelId="{96C0A38A-AE49-4314-9118-3E4C07BDFEBE}" type="parTrans" cxnId="{E0A9CC4B-BC66-4553-B95E-81C9041AD4D2}">
      <dgm:prSet/>
      <dgm:spPr/>
      <dgm:t>
        <a:bodyPr/>
        <a:lstStyle/>
        <a:p>
          <a:endParaRPr lang="en-US"/>
        </a:p>
      </dgm:t>
    </dgm:pt>
    <dgm:pt modelId="{0BDEEF8A-C853-4E20-BD74-8B99006ACCFF}" type="pres">
      <dgm:prSet presAssocID="{41959289-7FB2-44C6-9155-19FF81EACA5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4931D2-BF91-4904-A381-99884F98787F}" type="pres">
      <dgm:prSet presAssocID="{41959289-7FB2-44C6-9155-19FF81EACA51}" presName="matrix" presStyleCnt="0"/>
      <dgm:spPr/>
    </dgm:pt>
    <dgm:pt modelId="{87246756-3529-4F9A-8C8C-D36DC04FCE3F}" type="pres">
      <dgm:prSet presAssocID="{41959289-7FB2-44C6-9155-19FF81EACA51}" presName="tile1" presStyleLbl="node1" presStyleIdx="0" presStyleCnt="4"/>
      <dgm:spPr/>
      <dgm:t>
        <a:bodyPr/>
        <a:lstStyle/>
        <a:p>
          <a:endParaRPr lang="en-US"/>
        </a:p>
      </dgm:t>
    </dgm:pt>
    <dgm:pt modelId="{B5A2E206-1E1E-471E-97EE-46CD1C258D9B}" type="pres">
      <dgm:prSet presAssocID="{41959289-7FB2-44C6-9155-19FF81EACA5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BC16EC-E214-42AD-A677-E1C074A8EB52}" type="pres">
      <dgm:prSet presAssocID="{41959289-7FB2-44C6-9155-19FF81EACA51}" presName="tile2" presStyleLbl="node1" presStyleIdx="1" presStyleCnt="4" custLinFactNeighborY="-2817"/>
      <dgm:spPr/>
      <dgm:t>
        <a:bodyPr/>
        <a:lstStyle/>
        <a:p>
          <a:endParaRPr lang="en-US"/>
        </a:p>
      </dgm:t>
    </dgm:pt>
    <dgm:pt modelId="{DC751DC5-99D9-43EE-B303-E6BD49726659}" type="pres">
      <dgm:prSet presAssocID="{41959289-7FB2-44C6-9155-19FF81EACA5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9D7831-2715-4B15-BFA8-0E8681342D37}" type="pres">
      <dgm:prSet presAssocID="{41959289-7FB2-44C6-9155-19FF81EACA51}" presName="tile3" presStyleLbl="node1" presStyleIdx="2" presStyleCnt="4"/>
      <dgm:spPr/>
      <dgm:t>
        <a:bodyPr/>
        <a:lstStyle/>
        <a:p>
          <a:endParaRPr lang="en-US"/>
        </a:p>
      </dgm:t>
    </dgm:pt>
    <dgm:pt modelId="{10467F94-803B-4626-A566-F24BD4E031D5}" type="pres">
      <dgm:prSet presAssocID="{41959289-7FB2-44C6-9155-19FF81EACA5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852035-B547-4C7A-BB2D-A8DEBCCC9DDF}" type="pres">
      <dgm:prSet presAssocID="{41959289-7FB2-44C6-9155-19FF81EACA51}" presName="tile4" presStyleLbl="node1" presStyleIdx="3" presStyleCnt="4"/>
      <dgm:spPr/>
      <dgm:t>
        <a:bodyPr/>
        <a:lstStyle/>
        <a:p>
          <a:endParaRPr lang="en-US"/>
        </a:p>
      </dgm:t>
    </dgm:pt>
    <dgm:pt modelId="{9E4CFC67-D999-4FEB-A430-13B7833F7D1A}" type="pres">
      <dgm:prSet presAssocID="{41959289-7FB2-44C6-9155-19FF81EACA5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03E874-3809-4974-8EBB-BE734413E6BA}" type="pres">
      <dgm:prSet presAssocID="{41959289-7FB2-44C6-9155-19FF81EACA51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0114F622-1E6A-4681-AC1A-8E203DC52366}" type="presOf" srcId="{4A084BB2-A20C-42C5-A2ED-23D4C572EBA0}" destId="{BEBC16EC-E214-42AD-A677-E1C074A8EB52}" srcOrd="0" destOrd="0" presId="urn:microsoft.com/office/officeart/2005/8/layout/matrix1"/>
    <dgm:cxn modelId="{09BC9D99-7213-45EB-86C5-EC25FA2056B3}" type="presOf" srcId="{6D08E98C-A396-4BC0-8AFC-298375541C03}" destId="{DF03E874-3809-4974-8EBB-BE734413E6BA}" srcOrd="0" destOrd="0" presId="urn:microsoft.com/office/officeart/2005/8/layout/matrix1"/>
    <dgm:cxn modelId="{911C28BB-E620-45D8-AE73-E4A489BF215D}" type="presOf" srcId="{2B1B9798-A20E-4458-BE49-61FE4AD656F5}" destId="{2A9D7831-2715-4B15-BFA8-0E8681342D37}" srcOrd="0" destOrd="0" presId="urn:microsoft.com/office/officeart/2005/8/layout/matrix1"/>
    <dgm:cxn modelId="{62EAEEF9-9173-4127-8755-3A4E27BD86A0}" type="presOf" srcId="{6E1313C0-791C-410F-B963-F7BEBF4C3D13}" destId="{9E4CFC67-D999-4FEB-A430-13B7833F7D1A}" srcOrd="1" destOrd="0" presId="urn:microsoft.com/office/officeart/2005/8/layout/matrix1"/>
    <dgm:cxn modelId="{E0A9CC4B-BC66-4553-B95E-81C9041AD4D2}" srcId="{6D08E98C-A396-4BC0-8AFC-298375541C03}" destId="{F3E6CD62-AB7B-4389-B38E-FCF20AFFB7CC}" srcOrd="0" destOrd="0" parTransId="{96C0A38A-AE49-4314-9118-3E4C07BDFEBE}" sibTransId="{597F436E-F5BB-4788-BE35-788850DF2D24}"/>
    <dgm:cxn modelId="{2E26CED5-EA26-42F6-A1DD-D51EB944FDA2}" type="presOf" srcId="{F3E6CD62-AB7B-4389-B38E-FCF20AFFB7CC}" destId="{87246756-3529-4F9A-8C8C-D36DC04FCE3F}" srcOrd="0" destOrd="0" presId="urn:microsoft.com/office/officeart/2005/8/layout/matrix1"/>
    <dgm:cxn modelId="{1A13C877-ECAA-4BAE-95DF-4C0CED0DCD10}" srcId="{41959289-7FB2-44C6-9155-19FF81EACA51}" destId="{6D08E98C-A396-4BC0-8AFC-298375541C03}" srcOrd="0" destOrd="0" parTransId="{F085FF87-555E-4336-B5E9-93E2DE937B67}" sibTransId="{94A98DAD-A27F-4A46-BAB8-60EA763C43B9}"/>
    <dgm:cxn modelId="{20E422CD-9EEE-4AD0-BB0B-49AB515EDD97}" type="presOf" srcId="{F3E6CD62-AB7B-4389-B38E-FCF20AFFB7CC}" destId="{B5A2E206-1E1E-471E-97EE-46CD1C258D9B}" srcOrd="1" destOrd="0" presId="urn:microsoft.com/office/officeart/2005/8/layout/matrix1"/>
    <dgm:cxn modelId="{4B502AAA-D563-48F5-A529-0BB52AD42EC6}" srcId="{6D08E98C-A396-4BC0-8AFC-298375541C03}" destId="{4A084BB2-A20C-42C5-A2ED-23D4C572EBA0}" srcOrd="1" destOrd="0" parTransId="{5A0029E9-9C89-4F89-991F-4583E70CAC1E}" sibTransId="{373A2895-9063-4670-8297-E3AC31772337}"/>
    <dgm:cxn modelId="{102E9507-C44B-45EA-8FB1-56FE7AB0A3C2}" type="presOf" srcId="{6E1313C0-791C-410F-B963-F7BEBF4C3D13}" destId="{6D852035-B547-4C7A-BB2D-A8DEBCCC9DDF}" srcOrd="0" destOrd="0" presId="urn:microsoft.com/office/officeart/2005/8/layout/matrix1"/>
    <dgm:cxn modelId="{F3F0009A-3FD5-4C70-8FC1-C59D0CD57CDB}" type="presOf" srcId="{2B1B9798-A20E-4458-BE49-61FE4AD656F5}" destId="{10467F94-803B-4626-A566-F24BD4E031D5}" srcOrd="1" destOrd="0" presId="urn:microsoft.com/office/officeart/2005/8/layout/matrix1"/>
    <dgm:cxn modelId="{1627E6AC-F95D-43F7-A1F0-53DE0659497B}" type="presOf" srcId="{4A084BB2-A20C-42C5-A2ED-23D4C572EBA0}" destId="{DC751DC5-99D9-43EE-B303-E6BD49726659}" srcOrd="1" destOrd="0" presId="urn:microsoft.com/office/officeart/2005/8/layout/matrix1"/>
    <dgm:cxn modelId="{F674B0AC-8A28-4B0F-B2CC-4A06E2AB4CE0}" srcId="{6D08E98C-A396-4BC0-8AFC-298375541C03}" destId="{6E1313C0-791C-410F-B963-F7BEBF4C3D13}" srcOrd="3" destOrd="0" parTransId="{6C8AFBD4-3112-4447-B1B4-65F5DD7E39D0}" sibTransId="{2633DF5D-3939-4788-B1E4-CB299D689789}"/>
    <dgm:cxn modelId="{E92F81D3-C6F7-46F9-8C57-AF32BD9EF6F6}" srcId="{6D08E98C-A396-4BC0-8AFC-298375541C03}" destId="{2B1B9798-A20E-4458-BE49-61FE4AD656F5}" srcOrd="2" destOrd="0" parTransId="{FC48711F-19D7-40B9-8B64-1E6B9D73B6E0}" sibTransId="{AD7A015B-D262-437D-88BE-CB6FC000E6C2}"/>
    <dgm:cxn modelId="{35D0CF5A-A696-4A29-ADF2-6622B315C967}" type="presOf" srcId="{41959289-7FB2-44C6-9155-19FF81EACA51}" destId="{0BDEEF8A-C853-4E20-BD74-8B99006ACCFF}" srcOrd="0" destOrd="0" presId="urn:microsoft.com/office/officeart/2005/8/layout/matrix1"/>
    <dgm:cxn modelId="{3138CE15-F78A-4CFF-B029-8E342FEFD9F0}" type="presParOf" srcId="{0BDEEF8A-C853-4E20-BD74-8B99006ACCFF}" destId="{A84931D2-BF91-4904-A381-99884F98787F}" srcOrd="0" destOrd="0" presId="urn:microsoft.com/office/officeart/2005/8/layout/matrix1"/>
    <dgm:cxn modelId="{2AD942BA-4B8B-4AF1-BDFF-34C3CA92633A}" type="presParOf" srcId="{A84931D2-BF91-4904-A381-99884F98787F}" destId="{87246756-3529-4F9A-8C8C-D36DC04FCE3F}" srcOrd="0" destOrd="0" presId="urn:microsoft.com/office/officeart/2005/8/layout/matrix1"/>
    <dgm:cxn modelId="{4A1A315A-0A3C-4006-8F33-0D43B3B07392}" type="presParOf" srcId="{A84931D2-BF91-4904-A381-99884F98787F}" destId="{B5A2E206-1E1E-471E-97EE-46CD1C258D9B}" srcOrd="1" destOrd="0" presId="urn:microsoft.com/office/officeart/2005/8/layout/matrix1"/>
    <dgm:cxn modelId="{CD73436A-04B3-4A78-A909-AE0D77621810}" type="presParOf" srcId="{A84931D2-BF91-4904-A381-99884F98787F}" destId="{BEBC16EC-E214-42AD-A677-E1C074A8EB52}" srcOrd="2" destOrd="0" presId="urn:microsoft.com/office/officeart/2005/8/layout/matrix1"/>
    <dgm:cxn modelId="{5448C71F-BBCE-46CD-81F9-B8F68DF9CEF5}" type="presParOf" srcId="{A84931D2-BF91-4904-A381-99884F98787F}" destId="{DC751DC5-99D9-43EE-B303-E6BD49726659}" srcOrd="3" destOrd="0" presId="urn:microsoft.com/office/officeart/2005/8/layout/matrix1"/>
    <dgm:cxn modelId="{5D2EF8C0-E585-4E30-96C5-8DA958D9C6E1}" type="presParOf" srcId="{A84931D2-BF91-4904-A381-99884F98787F}" destId="{2A9D7831-2715-4B15-BFA8-0E8681342D37}" srcOrd="4" destOrd="0" presId="urn:microsoft.com/office/officeart/2005/8/layout/matrix1"/>
    <dgm:cxn modelId="{5F1052B3-A355-400B-A3CB-956A89FDF8C1}" type="presParOf" srcId="{A84931D2-BF91-4904-A381-99884F98787F}" destId="{10467F94-803B-4626-A566-F24BD4E031D5}" srcOrd="5" destOrd="0" presId="urn:microsoft.com/office/officeart/2005/8/layout/matrix1"/>
    <dgm:cxn modelId="{3E9373F7-84CF-4803-9A06-2096049D217F}" type="presParOf" srcId="{A84931D2-BF91-4904-A381-99884F98787F}" destId="{6D852035-B547-4C7A-BB2D-A8DEBCCC9DDF}" srcOrd="6" destOrd="0" presId="urn:microsoft.com/office/officeart/2005/8/layout/matrix1"/>
    <dgm:cxn modelId="{3538CAAB-16F4-40BE-8B3B-563E4E5BBC82}" type="presParOf" srcId="{A84931D2-BF91-4904-A381-99884F98787F}" destId="{9E4CFC67-D999-4FEB-A430-13B7833F7D1A}" srcOrd="7" destOrd="0" presId="urn:microsoft.com/office/officeart/2005/8/layout/matrix1"/>
    <dgm:cxn modelId="{DE937D34-A186-42AB-8F90-35D5D26CD783}" type="presParOf" srcId="{0BDEEF8A-C853-4E20-BD74-8B99006ACCFF}" destId="{DF03E874-3809-4974-8EBB-BE734413E6B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46756-3529-4F9A-8C8C-D36DC04FCE3F}">
      <dsp:nvSpPr>
        <dsp:cNvPr id="0" name=""/>
        <dsp:cNvSpPr/>
      </dsp:nvSpPr>
      <dsp:spPr>
        <a:xfrm rot="16200000">
          <a:off x="933450" y="-933450"/>
          <a:ext cx="2705100" cy="4572000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b="1" kern="1200" dirty="0" smtClean="0">
            <a:solidFill>
              <a:srgbClr val="002060"/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002060"/>
              </a:solidFill>
            </a:rPr>
            <a:t>superficial  </a:t>
          </a:r>
          <a:r>
            <a:rPr lang="en-US" sz="3200" b="1" kern="1200" dirty="0">
              <a:solidFill>
                <a:srgbClr val="002060"/>
              </a:solidFill>
            </a:rPr>
            <a:t>conflict </a:t>
          </a:r>
        </a:p>
      </dsp:txBody>
      <dsp:txXfrm rot="5400000">
        <a:off x="0" y="0"/>
        <a:ext cx="4572000" cy="2028825"/>
      </dsp:txXfrm>
    </dsp:sp>
    <dsp:sp modelId="{BEBC16EC-E214-42AD-A677-E1C074A8EB52}">
      <dsp:nvSpPr>
        <dsp:cNvPr id="0" name=""/>
        <dsp:cNvSpPr/>
      </dsp:nvSpPr>
      <dsp:spPr>
        <a:xfrm>
          <a:off x="4572000" y="0"/>
          <a:ext cx="4572000" cy="2705100"/>
        </a:xfrm>
        <a:prstGeom prst="round1Rect">
          <a:avLst/>
        </a:prstGeom>
        <a:solidFill>
          <a:schemeClr val="accent4">
            <a:hueOff val="2494993"/>
            <a:satOff val="-13796"/>
            <a:lumOff val="-11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b="1" kern="1200" dirty="0" smtClean="0">
            <a:solidFill>
              <a:srgbClr val="002060"/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002060"/>
              </a:solidFill>
            </a:rPr>
            <a:t>open </a:t>
          </a:r>
          <a:r>
            <a:rPr lang="en-US" sz="3200" b="1" kern="1200" dirty="0">
              <a:solidFill>
                <a:srgbClr val="002060"/>
              </a:solidFill>
            </a:rPr>
            <a:t>conflict </a:t>
          </a:r>
        </a:p>
      </dsp:txBody>
      <dsp:txXfrm>
        <a:off x="4572000" y="0"/>
        <a:ext cx="4572000" cy="2028825"/>
      </dsp:txXfrm>
    </dsp:sp>
    <dsp:sp modelId="{2A9D7831-2715-4B15-BFA8-0E8681342D37}">
      <dsp:nvSpPr>
        <dsp:cNvPr id="0" name=""/>
        <dsp:cNvSpPr/>
      </dsp:nvSpPr>
      <dsp:spPr>
        <a:xfrm rot="10800000">
          <a:off x="0" y="2705100"/>
          <a:ext cx="4572000" cy="2705100"/>
        </a:xfrm>
        <a:prstGeom prst="round1Rect">
          <a:avLst/>
        </a:prstGeom>
        <a:solidFill>
          <a:schemeClr val="accent4">
            <a:hueOff val="4989986"/>
            <a:satOff val="-27591"/>
            <a:lumOff val="-23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solidFill>
                <a:srgbClr val="002060"/>
              </a:solidFill>
            </a:rPr>
            <a:t>no conflict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 </a:t>
          </a:r>
        </a:p>
      </dsp:txBody>
      <dsp:txXfrm rot="10800000">
        <a:off x="0" y="3381374"/>
        <a:ext cx="4572000" cy="2028825"/>
      </dsp:txXfrm>
    </dsp:sp>
    <dsp:sp modelId="{6D852035-B547-4C7A-BB2D-A8DEBCCC9DDF}">
      <dsp:nvSpPr>
        <dsp:cNvPr id="0" name=""/>
        <dsp:cNvSpPr/>
      </dsp:nvSpPr>
      <dsp:spPr>
        <a:xfrm rot="5400000">
          <a:off x="5505450" y="1771650"/>
          <a:ext cx="2705100" cy="4572000"/>
        </a:xfrm>
        <a:prstGeom prst="round1Rect">
          <a:avLst/>
        </a:prstGeom>
        <a:solidFill>
          <a:schemeClr val="accent4">
            <a:hueOff val="7484979"/>
            <a:satOff val="-41387"/>
            <a:lumOff val="-352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solidFill>
                <a:srgbClr val="002060"/>
              </a:solidFill>
            </a:rPr>
            <a:t>latent conflict </a:t>
          </a:r>
        </a:p>
      </dsp:txBody>
      <dsp:txXfrm rot="-5400000">
        <a:off x="4572000" y="3381374"/>
        <a:ext cx="4572000" cy="2028825"/>
      </dsp:txXfrm>
    </dsp:sp>
    <dsp:sp modelId="{DF03E874-3809-4974-8EBB-BE734413E6BA}">
      <dsp:nvSpPr>
        <dsp:cNvPr id="0" name=""/>
        <dsp:cNvSpPr/>
      </dsp:nvSpPr>
      <dsp:spPr>
        <a:xfrm>
          <a:off x="3200399" y="2028825"/>
          <a:ext cx="2743200" cy="1352550"/>
        </a:xfrm>
        <a:prstGeom prst="round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>
              <a:solidFill>
                <a:srgbClr val="7030A0"/>
              </a:solidFill>
            </a:rPr>
            <a:t>kinds of conflict </a:t>
          </a:r>
        </a:p>
      </dsp:txBody>
      <dsp:txXfrm>
        <a:off x="3266425" y="2094851"/>
        <a:ext cx="2611148" cy="12204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15C3B-5D4F-4164-BE44-3BD253E6D673}" type="datetimeFigureOut">
              <a:rPr lang="en-US" smtClean="0"/>
              <a:pPr/>
              <a:t>8/30/2017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E3A12-DED9-4EBB-9E68-7650C56172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453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" name="Picture 14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2875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19312A6-60D3-4D5B-A8B9-7AD04C0805F6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1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3FBB8F-77AB-4168-BC1C-D834EDDB0F88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fld id="{76C3628F-5D93-4C0C-857D-C751050C55FD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8" y="0"/>
            <a:ext cx="142875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868502-976B-4B63-A8AE-ACA2C3DFEBA3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27147D-C25B-469E-948A-EB1DC39A3FED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8B6A865-7DD6-4983-B16E-32B299B54975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FF536E1-3960-4915-A883-B59E589A9EA4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8430A2-749D-4AA7-A387-3326C6A21FCA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429A3-0711-479D-A651-D610B85B8FBF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5DE638-01DC-470F-860B-977127280FCF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fld id="{D5ED979D-A0E6-4289-BD3A-E3F93D353CEC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F8A293E3-8F86-4013-897F-2725F4ED0E25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828800"/>
            <a:ext cx="6477000" cy="1828800"/>
          </a:xfrm>
        </p:spPr>
        <p:txBody>
          <a:bodyPr/>
          <a:lstStyle/>
          <a:p>
            <a:pPr algn="ctr"/>
            <a:r>
              <a:rPr lang="en-US" dirty="0" smtClean="0"/>
              <a:t>Conflict Sensitivity: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Do </a:t>
            </a:r>
            <a:r>
              <a:rPr lang="en-US" dirty="0" smtClean="0"/>
              <a:t>NO Harm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5105400"/>
            <a:ext cx="6705600" cy="792237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</a:rPr>
              <a:t>Rajendra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Adhikari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NASC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 Harm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828800"/>
            <a:ext cx="8153400" cy="426720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A simple and widely accepted instrument of CS.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It was developed from the experience of development and humanitarian workers.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Developed by Mary B. Anderson and Collaborative for Development Action (CDA).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00D71-6971-49DD-A574-61706669111F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Seven steps of DNH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Understanding the context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Analyzing dividers or sources of tension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Analyzing connectors or local capacities for peace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Analyzing the </a:t>
            </a:r>
            <a:r>
              <a:rPr lang="en-US" sz="2400" dirty="0" smtClean="0"/>
              <a:t>project/assistance </a:t>
            </a:r>
            <a:r>
              <a:rPr lang="en-US" sz="2400" dirty="0" smtClean="0"/>
              <a:t>programme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Analyzing the </a:t>
            </a:r>
            <a:r>
              <a:rPr lang="en-US" sz="2400" dirty="0" smtClean="0"/>
              <a:t>projects impact </a:t>
            </a:r>
            <a:r>
              <a:rPr lang="en-US" sz="2400" dirty="0" smtClean="0"/>
              <a:t>on D &amp; C (using RT and IEM)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Considering (and generating) programming options</a:t>
            </a:r>
          </a:p>
          <a:p>
            <a:pPr marL="51435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Test programming options and redesign project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76180-36EC-4DF6-967D-2015CBC9546D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I: Understanding the 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24400"/>
          </a:xfrm>
        </p:spPr>
        <p:txBody>
          <a:bodyPr/>
          <a:lstStyle/>
          <a:p>
            <a:r>
              <a:rPr lang="en-US" dirty="0" smtClean="0"/>
              <a:t>Societies have groups with different interests and identities that contend with other groups. </a:t>
            </a:r>
          </a:p>
          <a:p>
            <a:endParaRPr lang="en-US" sz="1050" dirty="0" smtClean="0"/>
          </a:p>
          <a:p>
            <a:r>
              <a:rPr lang="en-US" dirty="0" smtClean="0"/>
              <a:t>Impacts on the socio-political context that cause, or have the potential to cause, destruction or violence between groups. </a:t>
            </a:r>
          </a:p>
          <a:p>
            <a:endParaRPr lang="en-US" sz="900" dirty="0" smtClean="0"/>
          </a:p>
          <a:p>
            <a:r>
              <a:rPr lang="en-US" dirty="0" smtClean="0"/>
              <a:t>The three most useful tools are </a:t>
            </a:r>
            <a:r>
              <a:rPr lang="en-US" dirty="0" smtClean="0">
                <a:solidFill>
                  <a:srgbClr val="FF0000"/>
                </a:solidFill>
              </a:rPr>
              <a:t>timeline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actor mapping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0000"/>
                </a:solidFill>
              </a:rPr>
              <a:t>conflict tree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2770-9873-43BF-9019-7ACD75B6514A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/>
              <a:t>Step II: Analyzing dividers or sources of tension</a:t>
            </a:r>
            <a:endParaRPr lang="en-US" sz="2800" b="1" dirty="0"/>
          </a:p>
        </p:txBody>
      </p:sp>
      <p:pic>
        <p:nvPicPr>
          <p:cNvPr id="4" name="Picture 2" descr="F:\DCIM\100CANON\IMG_515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86000"/>
            <a:ext cx="8812088" cy="44958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BDA2-BDD9-430E-9A92-AC58AAC1C203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" y="14478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Factors that people are fighting about or cause tension among individuals or groups.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values and interests</a:t>
            </a:r>
            <a:endParaRPr lang="en-US" dirty="0"/>
          </a:p>
        </p:txBody>
      </p:sp>
      <p:pic>
        <p:nvPicPr>
          <p:cNvPr id="3074" name="Picture 2" descr="F:\DCIM\100CANON\IMG_514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360" y="1660024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2A594-FB44-43B4-8BD3-92E97A131C17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9000" y="1676400"/>
            <a:ext cx="1752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Religious values and beliefs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Political values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Social values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Interests of the actual leader or government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Symbols and special occasion</a:t>
            </a:r>
            <a:endParaRPr lang="en-US" dirty="0"/>
          </a:p>
        </p:txBody>
      </p:sp>
      <p:pic>
        <p:nvPicPr>
          <p:cNvPr id="4098" name="Picture 2" descr="F:\DCIM\100CANON\IMG_515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5240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8E4E7-D737-43E2-9C83-3D82F28655B2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15200" y="1524000"/>
            <a:ext cx="167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Flag , </a:t>
            </a:r>
            <a:r>
              <a:rPr lang="en-US" dirty="0" err="1" smtClean="0"/>
              <a:t>colours</a:t>
            </a:r>
            <a:r>
              <a:rPr lang="en-US" dirty="0" smtClean="0"/>
              <a:t>, festivals and identity-based songs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Religious holidays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experiences </a:t>
            </a:r>
            <a:endParaRPr lang="en-US" dirty="0"/>
          </a:p>
        </p:txBody>
      </p:sp>
      <p:pic>
        <p:nvPicPr>
          <p:cNvPr id="5122" name="Picture 2" descr="F:\DCIM\100CANON\IMG_515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F7B5C-EF97-4AC3-89B5-EA78579ABC49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1600200"/>
            <a:ext cx="152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Different lifestyles of those from different regions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Different experiences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Attitudes and actions</a:t>
            </a:r>
            <a:endParaRPr lang="en-US" dirty="0"/>
          </a:p>
        </p:txBody>
      </p:sp>
      <p:pic>
        <p:nvPicPr>
          <p:cNvPr id="6146" name="Picture 2" descr="F:\DCIM\100CANON\IMG_515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D07B1-43A3-4C6C-A52A-BA3AEB7151D0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9000" y="1676400"/>
            <a:ext cx="1752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Blaming others but not take one’s own responsibility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Attitude of mistrust and suspicion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Systems and institutions</a:t>
            </a:r>
            <a:endParaRPr lang="en-US" dirty="0"/>
          </a:p>
        </p:txBody>
      </p:sp>
      <p:pic>
        <p:nvPicPr>
          <p:cNvPr id="7170" name="Picture 2" descr="F:\DCIM\100CANON\IMG_515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2AC2-6C3C-4C41-9EF4-075B3A56BB2A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9000" y="1524000"/>
            <a:ext cx="1752600" cy="4922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900" dirty="0" smtClean="0"/>
              <a:t>Social, historical, traditional or legal systems of discrimination, exclusion or dominance in jobs, the education system, access to health facilities</a:t>
            </a:r>
          </a:p>
          <a:p>
            <a:pPr>
              <a:buFont typeface="Arial" pitchFamily="34" charset="0"/>
              <a:buChar char="•"/>
            </a:pPr>
            <a:r>
              <a:rPr lang="en-US" sz="1900" dirty="0" smtClean="0"/>
              <a:t>Supply systems which can be controlled by one group.</a:t>
            </a:r>
            <a:endParaRPr lang="en-US" sz="19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Step III: Analyzing connectors or local capacities for peace</a:t>
            </a:r>
            <a:endParaRPr lang="en-US" sz="3600" dirty="0"/>
          </a:p>
        </p:txBody>
      </p:sp>
      <p:pic>
        <p:nvPicPr>
          <p:cNvPr id="1028" name="Picture 4" descr="F:\DCIM\100CANON\IMG_516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2286000"/>
            <a:ext cx="8763000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A958D-B713-4724-9174-E576BC3EC5BB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15240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Factors that bring people together and/or tend to reduce tension among individuals/groups. 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Understanding conflict and conflict sensitivity</a:t>
            </a:r>
            <a:endParaRPr lang="en-US" dirty="0" smtClean="0"/>
          </a:p>
          <a:p>
            <a:r>
              <a:rPr lang="en-US" dirty="0" smtClean="0"/>
              <a:t>Kinds </a:t>
            </a:r>
            <a:r>
              <a:rPr lang="en-US" dirty="0" smtClean="0"/>
              <a:t>and stages of </a:t>
            </a:r>
            <a:r>
              <a:rPr lang="en-US" dirty="0" smtClean="0"/>
              <a:t>conflict</a:t>
            </a:r>
          </a:p>
          <a:p>
            <a:r>
              <a:rPr lang="en-US" dirty="0" smtClean="0"/>
              <a:t>Tool of CS Analysis: Do No Harm (DNH)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44763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Systems and institutions</a:t>
            </a:r>
            <a:endParaRPr lang="en-US" dirty="0"/>
          </a:p>
        </p:txBody>
      </p:sp>
      <p:pic>
        <p:nvPicPr>
          <p:cNvPr id="8194" name="Picture 2" descr="F:\DCIM\100CANON\IMG_517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6294A-FDA2-40D7-808A-55F0402D10CA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9000" y="1676400"/>
            <a:ext cx="1752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Markets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Educational institutions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Infrastructure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Communication system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Hospitals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Common village identity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Attitudes and actions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BF249-438A-42CF-A22A-459D51AACC65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9000" y="1676400"/>
            <a:ext cx="1752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Nonviolent attitudes and actions even during time of instability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Expression of tolerance, acceptance, love and appreciation for people on ‘the other side’</a:t>
            </a:r>
          </a:p>
        </p:txBody>
      </p:sp>
      <p:pic>
        <p:nvPicPr>
          <p:cNvPr id="9" name="Picture 2" descr="F:\DCIM\100CANON\IMG_516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0854" y="1600200"/>
            <a:ext cx="673954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values and interests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850C-AD09-4AA1-972B-D3112FE9601A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9000" y="1676400"/>
            <a:ext cx="1752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Care for children during war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Allowing space for impartial or humanitarian action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Peace zone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Religion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</p:txBody>
      </p:sp>
      <p:pic>
        <p:nvPicPr>
          <p:cNvPr id="9" name="Picture 2" descr="F:\DCIM\100CANON\IMG_516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673954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experience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735CF-AC27-41E2-B836-EC55D58EE970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39000" y="1676400"/>
            <a:ext cx="1752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Networking against violence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Sad or traumatic experience of violence</a:t>
            </a:r>
          </a:p>
          <a:p>
            <a:endParaRPr lang="en-US" sz="2000" dirty="0" smtClean="0"/>
          </a:p>
        </p:txBody>
      </p:sp>
      <p:pic>
        <p:nvPicPr>
          <p:cNvPr id="10" name="Picture 2" descr="F:\DCIM\100CANON\IMG_516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673954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Symbols and occasions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B5C11-7AFF-438C-A342-2D5E376F968E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39000" y="1676400"/>
            <a:ext cx="1752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National festivals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National anthem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Sports</a:t>
            </a:r>
          </a:p>
        </p:txBody>
      </p:sp>
      <p:pic>
        <p:nvPicPr>
          <p:cNvPr id="11" name="Picture 2" descr="F:\DCIM\100CANON\IMG_516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8454" y="1600200"/>
            <a:ext cx="673954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Step IV: Analyzing the assistance </a:t>
            </a:r>
            <a:r>
              <a:rPr lang="en-US" sz="3200" dirty="0" err="1" smtClean="0"/>
              <a:t>programme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1720755"/>
            <a:ext cx="3044952" cy="4495800"/>
          </a:xfrm>
        </p:spPr>
        <p:txBody>
          <a:bodyPr/>
          <a:lstStyle/>
          <a:p>
            <a:r>
              <a:rPr lang="en-US" dirty="0" smtClean="0"/>
              <a:t>Why?</a:t>
            </a:r>
          </a:p>
          <a:p>
            <a:r>
              <a:rPr lang="en-US" dirty="0" smtClean="0"/>
              <a:t>Where?</a:t>
            </a:r>
          </a:p>
          <a:p>
            <a:r>
              <a:rPr lang="en-US" dirty="0" smtClean="0"/>
              <a:t>What?</a:t>
            </a:r>
          </a:p>
          <a:p>
            <a:r>
              <a:rPr lang="en-US" dirty="0" smtClean="0"/>
              <a:t>When?</a:t>
            </a:r>
          </a:p>
          <a:p>
            <a:r>
              <a:rPr lang="en-US" dirty="0" smtClean="0"/>
              <a:t>With whom?</a:t>
            </a:r>
          </a:p>
          <a:p>
            <a:r>
              <a:rPr lang="en-US" dirty="0" smtClean="0"/>
              <a:t>By whom?</a:t>
            </a:r>
          </a:p>
          <a:p>
            <a:r>
              <a:rPr lang="en-US" dirty="0" smtClean="0"/>
              <a:t>How?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E325-613A-40C2-AEE5-1CFA644D764F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Step V: Analyzing the assistance </a:t>
            </a:r>
            <a:r>
              <a:rPr lang="en-US" sz="3200" dirty="0" err="1" smtClean="0"/>
              <a:t>programme’s</a:t>
            </a:r>
            <a:r>
              <a:rPr lang="en-US" sz="3200" dirty="0" smtClean="0"/>
              <a:t> impact on D &amp; C (using RT and IEM)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Assistance is a vehicle for providing resources to people who need them. </a:t>
            </a:r>
          </a:p>
          <a:p>
            <a:r>
              <a:rPr lang="en-US" dirty="0" smtClean="0"/>
              <a:t>Resource transfers</a:t>
            </a:r>
          </a:p>
          <a:p>
            <a:pPr lvl="1"/>
            <a:r>
              <a:rPr lang="en-US" dirty="0" smtClean="0"/>
              <a:t>The transfers of resources (i.e. money, goods, and services) from one entity to another. </a:t>
            </a:r>
          </a:p>
          <a:p>
            <a:pPr lvl="1"/>
            <a:r>
              <a:rPr lang="en-US" dirty="0" smtClean="0"/>
              <a:t>Resources in a conflict environment represent wealth and power and thus may become part of the conflict.</a:t>
            </a:r>
          </a:p>
          <a:p>
            <a:r>
              <a:rPr lang="en-US" dirty="0" smtClean="0"/>
              <a:t>Implicit ethical messages (IEMs)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075A8-BB2D-4CA4-AA96-EC64A9944C94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Theft</a:t>
            </a:r>
            <a:endParaRPr lang="en-US" dirty="0"/>
          </a:p>
        </p:txBody>
      </p:sp>
      <p:pic>
        <p:nvPicPr>
          <p:cNvPr id="13314" name="Picture 2" descr="F:\DCIM\100CANON\IMG_518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B183-6B1D-4BE2-89E8-FDB7A50A9C9E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1676400"/>
            <a:ext cx="152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can be stolen and support conflict efforts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effects</a:t>
            </a:r>
            <a:endParaRPr lang="en-US" dirty="0"/>
          </a:p>
        </p:txBody>
      </p:sp>
      <p:pic>
        <p:nvPicPr>
          <p:cNvPr id="14338" name="Picture 2" descr="F:\DCIM\100CANON\IMG_517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33CE-0D2A-409F-9750-F4012A063DED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1676400"/>
            <a:ext cx="152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affects prices, wages and profits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Distributional effects</a:t>
            </a:r>
            <a:endParaRPr lang="en-US" dirty="0"/>
          </a:p>
        </p:txBody>
      </p:sp>
      <p:pic>
        <p:nvPicPr>
          <p:cNvPr id="15362" name="Picture 2" descr="F:\DCIM\100CANON\IMG_517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110E-3EBA-4EC7-80DF-5D95E9D0896E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1676400"/>
            <a:ext cx="152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creates divisions among the population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en-US" sz="3200" dirty="0" smtClean="0"/>
              <a:t>“Development is not only affected by conflict – it often has </a:t>
            </a:r>
            <a:r>
              <a:rPr lang="en-US" sz="3200" dirty="0" smtClean="0"/>
              <a:t>effects </a:t>
            </a:r>
            <a:r>
              <a:rPr lang="en-US" sz="3200" dirty="0" smtClean="0"/>
              <a:t>on conflict too.” </a:t>
            </a:r>
          </a:p>
          <a:p>
            <a:pPr marL="1098550" lvl="3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1098550" lvl="3" indent="0">
              <a:buNone/>
            </a:pPr>
            <a:r>
              <a:rPr lang="en-US" dirty="0"/>
              <a:t>	</a:t>
            </a:r>
            <a:r>
              <a:rPr lang="en-US" dirty="0" smtClean="0"/>
              <a:t>		(Safer World</a:t>
            </a:r>
            <a:r>
              <a:rPr lang="en-US" dirty="0" smtClean="0"/>
              <a:t>, </a:t>
            </a:r>
            <a:r>
              <a:rPr lang="en-US" dirty="0" smtClean="0"/>
              <a:t>2011)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E1878-AC04-45BD-8B01-34746E32F1E3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radhikari@nasc.org.np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968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Substitution effects</a:t>
            </a:r>
            <a:endParaRPr lang="en-US" dirty="0"/>
          </a:p>
        </p:txBody>
      </p:sp>
      <p:pic>
        <p:nvPicPr>
          <p:cNvPr id="16386" name="Picture 2" descr="F:\DCIM\100CANON\IMG_517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14AF-3096-4EFB-A280-AA1AE3EC72AE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1676400"/>
            <a:ext cx="152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can substitute for local resources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Legitimization effect	</a:t>
            </a:r>
            <a:endParaRPr lang="en-US" dirty="0"/>
          </a:p>
        </p:txBody>
      </p:sp>
      <p:pic>
        <p:nvPicPr>
          <p:cNvPr id="17410" name="Picture 2" descr="F:\DCIM\100CANON\IMG_517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6844-C3A0-4728-ADB6-8240723BF9B1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1676400"/>
            <a:ext cx="152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legitimizes some people and actions and weakens or sidelines others.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Implicit Ethical Messages (IEM)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These are the effects of institutional and individual </a:t>
            </a:r>
            <a:r>
              <a:rPr lang="en-US" dirty="0" err="1" smtClean="0"/>
              <a:t>behaviours</a:t>
            </a:r>
            <a:r>
              <a:rPr lang="en-US" dirty="0" smtClean="0"/>
              <a:t>, actions and attitudes on the context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IEMs are often unrecognized by the providers but could easily be misinterpreted by the recipients.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58C6-648B-41CC-9253-1FE55915ABB9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Competition among assistance agencies: disrespect &amp; mistrust </a:t>
            </a:r>
            <a:endParaRPr lang="en-US" sz="4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E767C-EAAD-4A98-80A5-074285599322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pic>
        <p:nvPicPr>
          <p:cNvPr id="7" name="Picture 2" descr="F:\DCIM\100CANON\IMG_518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Publicity </a:t>
            </a:r>
            <a:endParaRPr lang="en-US" dirty="0"/>
          </a:p>
        </p:txBody>
      </p:sp>
      <p:pic>
        <p:nvPicPr>
          <p:cNvPr id="19458" name="Picture 2" descr="F:\DCIM\100CANON\IMG_518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76D4-31BE-4F71-8130-62C59AFE71EB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Powerlessness </a:t>
            </a:r>
            <a:endParaRPr lang="en-US" dirty="0"/>
          </a:p>
        </p:txBody>
      </p:sp>
      <p:pic>
        <p:nvPicPr>
          <p:cNvPr id="20482" name="Picture 2" descr="F:\DCIM\100CANON\IMG_518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C4AB-139D-4D9C-99CA-10ACE778FA11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values for different lives</a:t>
            </a:r>
            <a:endParaRPr lang="en-US" dirty="0"/>
          </a:p>
        </p:txBody>
      </p:sp>
      <p:pic>
        <p:nvPicPr>
          <p:cNvPr id="21506" name="Picture 2" descr="F:\DCIM\100CANON\IMG_518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89BFA-9F8D-4AB0-84D7-82674895F4D7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lang="en-US" dirty="0" smtClean="0"/>
              <a:t>Assistance workers and impunity</a:t>
            </a:r>
            <a:endParaRPr lang="en-US" dirty="0"/>
          </a:p>
        </p:txBody>
      </p:sp>
      <p:pic>
        <p:nvPicPr>
          <p:cNvPr id="22530" name="Picture 2" descr="F:\DCIM\100CANON\IMG_518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F25D3-39F1-4DB4-8220-BF797B9003CB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Suspicion: Tension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4A08-C5D2-4734-81F2-516B48DD17AE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pic>
        <p:nvPicPr>
          <p:cNvPr id="8" name="Picture 2" descr="F:\DCIM\100CANON\IMG_518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9702" y="1600200"/>
            <a:ext cx="673954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Arms and powers</a:t>
            </a:r>
            <a:endParaRPr lang="en-US" dirty="0"/>
          </a:p>
        </p:txBody>
      </p:sp>
      <p:pic>
        <p:nvPicPr>
          <p:cNvPr id="24578" name="Picture 2" descr="F:\DCIM\100CANON\IMG_51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3845-7DED-44CD-988E-3E5DF0A8BF4B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conflict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Conflict </a:t>
            </a:r>
            <a:r>
              <a:rPr lang="en-US" sz="3200" dirty="0" smtClean="0"/>
              <a:t>is a social fact in which two parties </a:t>
            </a:r>
            <a:r>
              <a:rPr lang="en-US" sz="3200" dirty="0" smtClean="0"/>
              <a:t>are</a:t>
            </a:r>
          </a:p>
          <a:p>
            <a:pPr>
              <a:buNone/>
            </a:pPr>
            <a:r>
              <a:rPr lang="en-US" sz="3200" dirty="0" smtClean="0"/>
              <a:t>involved </a:t>
            </a:r>
            <a:r>
              <a:rPr lang="en-US" sz="3200" dirty="0" smtClean="0"/>
              <a:t>and:</a:t>
            </a:r>
          </a:p>
          <a:p>
            <a:pPr lvl="1"/>
            <a:r>
              <a:rPr lang="en-US" sz="2800" dirty="0" smtClean="0"/>
              <a:t>Strive for </a:t>
            </a:r>
            <a:r>
              <a:rPr lang="en-US" sz="2800" dirty="0" smtClean="0">
                <a:solidFill>
                  <a:srgbClr val="FF0000"/>
                </a:solidFill>
              </a:rPr>
              <a:t>incompatible goals </a:t>
            </a:r>
            <a:r>
              <a:rPr lang="en-US" sz="2800" dirty="0" smtClean="0"/>
              <a:t>to begin with</a:t>
            </a:r>
          </a:p>
          <a:p>
            <a:pPr lvl="1"/>
            <a:r>
              <a:rPr lang="en-US" sz="2800" dirty="0" smtClean="0"/>
              <a:t>Strive for the </a:t>
            </a:r>
            <a:r>
              <a:rPr lang="en-US" sz="2800" dirty="0" smtClean="0">
                <a:solidFill>
                  <a:srgbClr val="FF0000"/>
                </a:solidFill>
              </a:rPr>
              <a:t>same goal </a:t>
            </a:r>
            <a:r>
              <a:rPr lang="en-US" sz="2800" dirty="0" smtClean="0"/>
              <a:t>which can only be reached by one </a:t>
            </a:r>
            <a:r>
              <a:rPr lang="en-US" sz="2800" dirty="0" smtClean="0"/>
              <a:t>party, and or</a:t>
            </a:r>
            <a:endParaRPr lang="en-US" sz="2800" dirty="0" smtClean="0"/>
          </a:p>
          <a:p>
            <a:pPr lvl="1"/>
            <a:r>
              <a:rPr lang="en-US" sz="2800" dirty="0" smtClean="0"/>
              <a:t>Want to employ </a:t>
            </a:r>
            <a:r>
              <a:rPr lang="en-US" sz="2800" dirty="0" smtClean="0">
                <a:solidFill>
                  <a:srgbClr val="FF0000"/>
                </a:solidFill>
              </a:rPr>
              <a:t>incompatible means </a:t>
            </a:r>
            <a:r>
              <a:rPr lang="en-US" sz="2800" dirty="0" smtClean="0"/>
              <a:t>to achieve a certain goal</a:t>
            </a:r>
            <a:r>
              <a:rPr lang="en-US" sz="2800" dirty="0" smtClean="0"/>
              <a:t>.</a:t>
            </a:r>
          </a:p>
          <a:p>
            <a:pPr marL="366713" lvl="1" indent="0" algn="r">
              <a:buNone/>
            </a:pPr>
            <a:r>
              <a:rPr lang="en-US" sz="2400" i="1" dirty="0" smtClean="0"/>
              <a:t>Ulrike </a:t>
            </a:r>
            <a:r>
              <a:rPr lang="en-US" sz="2400" i="1" dirty="0"/>
              <a:t>C. </a:t>
            </a:r>
            <a:r>
              <a:rPr lang="en-US" sz="2400" b="1" i="1" dirty="0" err="1"/>
              <a:t>Wasmuth</a:t>
            </a:r>
            <a:r>
              <a:rPr lang="en-US" sz="2400" i="1" dirty="0"/>
              <a:t> (1996, 180-181</a:t>
            </a:r>
            <a:r>
              <a:rPr lang="en-US" sz="2400" i="1" dirty="0" smtClean="0"/>
              <a:t>) </a:t>
            </a:r>
            <a:endParaRPr lang="en-US" sz="2400" i="1" dirty="0"/>
          </a:p>
          <a:p>
            <a:pPr lvl="1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62430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/>
            <a:r>
              <a:rPr lang="en-US" sz="4000" dirty="0" smtClean="0"/>
              <a:t>Step VI: Considering (and generating) programming options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 must think about how to provide the same programme in a way that eliminates or minimizes its negative, conflict-worsening impacts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If we find that we have overlooked the local peace capacities or connectors then we should redesign our programming in order to strengthen those connectors.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593E-4CB8-4D58-B7C1-05F0E3EBDF4F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VII: Test programming options and redesign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Once we have selected better programming options based on the previous exercise, it is crucial to re-check the impacts of our new approach on the dividers and connectors.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0D7D-5242-458F-924F-3D6EE6B59AF1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z="4800" dirty="0" smtClean="0"/>
              <a:t>Let’s act conflict sensitively. </a:t>
            </a:r>
            <a:endParaRPr lang="en-US" sz="4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10F68-15FF-46C5-AEB8-0A360FBD68D9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conflict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Working definition:</a:t>
            </a:r>
          </a:p>
          <a:p>
            <a:pPr lvl="1"/>
            <a:r>
              <a:rPr lang="en-US" dirty="0" smtClean="0"/>
              <a:t>Conflict is defined as a relationship between two or more parties (individuals or groups), who have (in actual) or think they have (perceive), incompatible goals.</a:t>
            </a:r>
          </a:p>
        </p:txBody>
      </p:sp>
    </p:spTree>
    <p:extLst>
      <p:ext uri="{BB962C8B-B14F-4D97-AF65-F5344CB8AC3E}">
        <p14:creationId xmlns:p14="http://schemas.microsoft.com/office/powerpoint/2010/main" val="693562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Kinds of Conflict</a:t>
            </a: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22823946"/>
              </p:ext>
            </p:extLst>
          </p:nvPr>
        </p:nvGraphicFramePr>
        <p:xfrm>
          <a:off x="0" y="1447800"/>
          <a:ext cx="9144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664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Stages of conflict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609600" y="1905000"/>
            <a:ext cx="8305800" cy="4648200"/>
            <a:chOff x="609600" y="1905000"/>
            <a:chExt cx="8305800" cy="46482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609600" y="1981200"/>
              <a:ext cx="0" cy="457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609600" y="6553200"/>
              <a:ext cx="7467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 16"/>
            <p:cNvSpPr/>
            <p:nvPr/>
          </p:nvSpPr>
          <p:spPr>
            <a:xfrm>
              <a:off x="748145" y="3125586"/>
              <a:ext cx="7381702" cy="3075709"/>
            </a:xfrm>
            <a:custGeom>
              <a:avLst/>
              <a:gdLst>
                <a:gd name="connsiteX0" fmla="*/ 0 w 7381702"/>
                <a:gd name="connsiteY0" fmla="*/ 3075709 h 3075709"/>
                <a:gd name="connsiteX1" fmla="*/ 1047404 w 7381702"/>
                <a:gd name="connsiteY1" fmla="*/ 2477192 h 3075709"/>
                <a:gd name="connsiteX2" fmla="*/ 2177935 w 7381702"/>
                <a:gd name="connsiteY2" fmla="*/ 1413163 h 3075709"/>
                <a:gd name="connsiteX3" fmla="*/ 3125586 w 7381702"/>
                <a:gd name="connsiteY3" fmla="*/ 482138 h 3075709"/>
                <a:gd name="connsiteX4" fmla="*/ 4039986 w 7381702"/>
                <a:gd name="connsiteY4" fmla="*/ 299258 h 3075709"/>
                <a:gd name="connsiteX5" fmla="*/ 5818910 w 7381702"/>
                <a:gd name="connsiteY5" fmla="*/ 2277687 h 3075709"/>
                <a:gd name="connsiteX6" fmla="*/ 7381702 w 7381702"/>
                <a:gd name="connsiteY6" fmla="*/ 2809701 h 307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1702" h="3075709">
                  <a:moveTo>
                    <a:pt x="0" y="3075709"/>
                  </a:moveTo>
                  <a:cubicBezTo>
                    <a:pt x="342207" y="2914996"/>
                    <a:pt x="684415" y="2754283"/>
                    <a:pt x="1047404" y="2477192"/>
                  </a:cubicBezTo>
                  <a:cubicBezTo>
                    <a:pt x="1410393" y="2200101"/>
                    <a:pt x="1831571" y="1745672"/>
                    <a:pt x="2177935" y="1413163"/>
                  </a:cubicBezTo>
                  <a:cubicBezTo>
                    <a:pt x="2524299" y="1080654"/>
                    <a:pt x="2815244" y="667789"/>
                    <a:pt x="3125586" y="482138"/>
                  </a:cubicBezTo>
                  <a:cubicBezTo>
                    <a:pt x="3435928" y="296487"/>
                    <a:pt x="3591099" y="0"/>
                    <a:pt x="4039986" y="299258"/>
                  </a:cubicBezTo>
                  <a:cubicBezTo>
                    <a:pt x="4488873" y="598516"/>
                    <a:pt x="5261957" y="1859280"/>
                    <a:pt x="5818910" y="2277687"/>
                  </a:cubicBezTo>
                  <a:cubicBezTo>
                    <a:pt x="6375863" y="2696094"/>
                    <a:pt x="7381702" y="2809701"/>
                    <a:pt x="7381702" y="2809701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2000" y="5715000"/>
              <a:ext cx="167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Latent conflict</a:t>
              </a:r>
              <a:endParaRPr lang="en-US" b="1" dirty="0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609600" y="1905000"/>
              <a:ext cx="0" cy="457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447800" y="4343400"/>
              <a:ext cx="167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Confrontation</a:t>
              </a:r>
              <a:endParaRPr lang="en-US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657600" y="3048000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Crisis</a:t>
              </a:r>
              <a:endParaRPr lang="en-US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38800" y="4191000"/>
              <a:ext cx="2667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Cession of hostilities</a:t>
              </a:r>
              <a:endParaRPr lang="en-US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58000" y="5955268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Post conflict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28853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Conflict and Conflict sensitivity (CS)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en-US" dirty="0" smtClean="0"/>
              <a:t>Conflict: The results of parties disagreeing and acting on the basis of </a:t>
            </a:r>
            <a:r>
              <a:rPr lang="en-US" dirty="0" smtClean="0">
                <a:solidFill>
                  <a:srgbClr val="0000CC"/>
                </a:solidFill>
              </a:rPr>
              <a:t>perceived incompatibilities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Conflict Sensitivity is defined as the capacity to: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US" sz="2400" dirty="0" smtClean="0">
                <a:solidFill>
                  <a:srgbClr val="FF0000"/>
                </a:solidFill>
              </a:rPr>
              <a:t>Understand the </a:t>
            </a:r>
            <a:r>
              <a:rPr lang="en-US" sz="2400" dirty="0" smtClean="0">
                <a:solidFill>
                  <a:srgbClr val="FF0000"/>
                </a:solidFill>
              </a:rPr>
              <a:t>context </a:t>
            </a:r>
            <a:r>
              <a:rPr lang="en-US" sz="2400" dirty="0" smtClean="0"/>
              <a:t>in which </a:t>
            </a:r>
            <a:r>
              <a:rPr lang="en-US" sz="2400" dirty="0"/>
              <a:t>a</a:t>
            </a:r>
            <a:r>
              <a:rPr lang="en-US" sz="2400" dirty="0" smtClean="0"/>
              <a:t> </a:t>
            </a:r>
            <a:r>
              <a:rPr lang="en-US" sz="2400" dirty="0" smtClean="0"/>
              <a:t>project </a:t>
            </a:r>
            <a:r>
              <a:rPr lang="en-US" sz="2400" dirty="0" smtClean="0"/>
              <a:t>operates</a:t>
            </a:r>
            <a:endParaRPr lang="en-US" sz="2400" dirty="0" smtClean="0"/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US" sz="2400" dirty="0" smtClean="0">
                <a:solidFill>
                  <a:srgbClr val="FF0000"/>
                </a:solidFill>
              </a:rPr>
              <a:t>Understand the interactions </a:t>
            </a:r>
            <a:r>
              <a:rPr lang="en-US" sz="2400" dirty="0" smtClean="0"/>
              <a:t>between project </a:t>
            </a:r>
            <a:r>
              <a:rPr lang="en-US" sz="2400" dirty="0" smtClean="0"/>
              <a:t>and </a:t>
            </a:r>
            <a:r>
              <a:rPr lang="en-US" sz="2400" dirty="0" smtClean="0"/>
              <a:t>the </a:t>
            </a:r>
            <a:r>
              <a:rPr lang="en-US" sz="2400" dirty="0" smtClean="0"/>
              <a:t>context</a:t>
            </a:r>
            <a:endParaRPr lang="en-US" sz="2400" dirty="0" smtClean="0"/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US" sz="2400" dirty="0" smtClean="0">
                <a:solidFill>
                  <a:srgbClr val="FF0000"/>
                </a:solidFill>
              </a:rPr>
              <a:t>Act upon the understanding </a:t>
            </a:r>
            <a:r>
              <a:rPr lang="en-US" sz="2400" dirty="0" smtClean="0"/>
              <a:t>of this interaction </a:t>
            </a:r>
            <a:r>
              <a:rPr lang="en-US" sz="2400" dirty="0" smtClean="0"/>
              <a:t>for adjustment </a:t>
            </a:r>
            <a:endParaRPr lang="en-US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40C3-BD9C-43F9-AF8C-E8B33CDE7627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Conflict Sensitivity Analysis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3200" b="1" dirty="0" smtClean="0"/>
              <a:t>Do No Harm (DNH)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6786B-7BD7-4D28-9E0D-7FD342F99F27}" type="datetime1">
              <a:rPr lang="en-US" smtClean="0"/>
              <a:pPr/>
              <a:t>8/30/2017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48CEE1E-D226-4937-9761-4D4F28FBB77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radhikari@nasc.org.np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1769</TotalTime>
  <Words>1024</Words>
  <Application>Microsoft Office PowerPoint</Application>
  <PresentationFormat>On-screen Show (4:3)</PresentationFormat>
  <Paragraphs>260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Calibri</vt:lpstr>
      <vt:lpstr>Tw Cen MT</vt:lpstr>
      <vt:lpstr>Wingdings</vt:lpstr>
      <vt:lpstr>Wingdings 2</vt:lpstr>
      <vt:lpstr>Theme1</vt:lpstr>
      <vt:lpstr>Conflict Sensitivity:  Do NO Harm</vt:lpstr>
      <vt:lpstr>Outline  </vt:lpstr>
      <vt:lpstr>Background </vt:lpstr>
      <vt:lpstr>Definition of conflict </vt:lpstr>
      <vt:lpstr>Definition of conflict </vt:lpstr>
      <vt:lpstr>Kinds of Conflict</vt:lpstr>
      <vt:lpstr>Stages of conflict</vt:lpstr>
      <vt:lpstr>Conflict and Conflict sensitivity (CS)</vt:lpstr>
      <vt:lpstr>Conflict Sensitivity Analysis Tools</vt:lpstr>
      <vt:lpstr>Do No Harm </vt:lpstr>
      <vt:lpstr>Seven steps of DNH Framework</vt:lpstr>
      <vt:lpstr>Step I: Understanding the context</vt:lpstr>
      <vt:lpstr>Step II: Analyzing dividers or sources of tension</vt:lpstr>
      <vt:lpstr>Different values and interests</vt:lpstr>
      <vt:lpstr>Symbols and special occasion</vt:lpstr>
      <vt:lpstr>Different experiences </vt:lpstr>
      <vt:lpstr>Attitudes and actions</vt:lpstr>
      <vt:lpstr>Systems and institutions</vt:lpstr>
      <vt:lpstr>Step III: Analyzing connectors or local capacities for peace</vt:lpstr>
      <vt:lpstr>Systems and institutions</vt:lpstr>
      <vt:lpstr>Attitudes and actions</vt:lpstr>
      <vt:lpstr>Shared values and interests</vt:lpstr>
      <vt:lpstr>Common experience</vt:lpstr>
      <vt:lpstr>Symbols and occasions</vt:lpstr>
      <vt:lpstr>Step IV: Analyzing the assistance programme</vt:lpstr>
      <vt:lpstr>Step V: Analyzing the assistance programme’s impact on D &amp; C (using RT and IEM)</vt:lpstr>
      <vt:lpstr>Theft</vt:lpstr>
      <vt:lpstr>Market effects</vt:lpstr>
      <vt:lpstr>Distributional effects</vt:lpstr>
      <vt:lpstr>Substitution effects</vt:lpstr>
      <vt:lpstr>Legitimization effect </vt:lpstr>
      <vt:lpstr>Implicit Ethical Messages (IEM)</vt:lpstr>
      <vt:lpstr>Competition among assistance agencies: disrespect &amp; mistrust </vt:lpstr>
      <vt:lpstr>Publicity </vt:lpstr>
      <vt:lpstr>Powerlessness </vt:lpstr>
      <vt:lpstr>Different values for different lives</vt:lpstr>
      <vt:lpstr>Assistance workers and impunity</vt:lpstr>
      <vt:lpstr>Suspicion: Tension</vt:lpstr>
      <vt:lpstr>Arms and powers</vt:lpstr>
      <vt:lpstr>Step VI: Considering (and generating) programming options</vt:lpstr>
      <vt:lpstr>Step VII: Test programming options and redesign project</vt:lpstr>
      <vt:lpstr>Conclusion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Shiva Adhikari</dc:creator>
  <cp:lastModifiedBy>Rajendra Adhikari</cp:lastModifiedBy>
  <cp:revision>64</cp:revision>
  <dcterms:created xsi:type="dcterms:W3CDTF">2013-04-21T00:17:26Z</dcterms:created>
  <dcterms:modified xsi:type="dcterms:W3CDTF">2017-08-30T04:22:09Z</dcterms:modified>
</cp:coreProperties>
</file>