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0"/>
  </p:notesMasterIdLst>
  <p:handoutMasterIdLst>
    <p:handoutMasterId r:id="rId41"/>
  </p:handoutMasterIdLst>
  <p:sldIdLst>
    <p:sldId id="283" r:id="rId2"/>
    <p:sldId id="257" r:id="rId3"/>
    <p:sldId id="258" r:id="rId4"/>
    <p:sldId id="267" r:id="rId5"/>
    <p:sldId id="289" r:id="rId6"/>
    <p:sldId id="259" r:id="rId7"/>
    <p:sldId id="260" r:id="rId8"/>
    <p:sldId id="288" r:id="rId9"/>
    <p:sldId id="261" r:id="rId10"/>
    <p:sldId id="287" r:id="rId11"/>
    <p:sldId id="262" r:id="rId12"/>
    <p:sldId id="264" r:id="rId13"/>
    <p:sldId id="263" r:id="rId14"/>
    <p:sldId id="265" r:id="rId15"/>
    <p:sldId id="266" r:id="rId16"/>
    <p:sldId id="286" r:id="rId17"/>
    <p:sldId id="268" r:id="rId18"/>
    <p:sldId id="269" r:id="rId19"/>
    <p:sldId id="270" r:id="rId20"/>
    <p:sldId id="271" r:id="rId21"/>
    <p:sldId id="292" r:id="rId22"/>
    <p:sldId id="280" r:id="rId23"/>
    <p:sldId id="272" r:id="rId24"/>
    <p:sldId id="290" r:id="rId25"/>
    <p:sldId id="282" r:id="rId26"/>
    <p:sldId id="273" r:id="rId27"/>
    <p:sldId id="291" r:id="rId28"/>
    <p:sldId id="274" r:id="rId29"/>
    <p:sldId id="277" r:id="rId30"/>
    <p:sldId id="278" r:id="rId31"/>
    <p:sldId id="279" r:id="rId32"/>
    <p:sldId id="293" r:id="rId33"/>
    <p:sldId id="294" r:id="rId34"/>
    <p:sldId id="295" r:id="rId35"/>
    <p:sldId id="297" r:id="rId36"/>
    <p:sldId id="296" r:id="rId37"/>
    <p:sldId id="285" r:id="rId38"/>
    <p:sldId id="284" r:id="rId39"/>
  </p:sldIdLst>
  <p:sldSz cx="9144000" cy="6858000" type="screen4x3"/>
  <p:notesSz cx="6735763" cy="9799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8998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89982"/>
          </a:xfrm>
          <a:prstGeom prst="rect">
            <a:avLst/>
          </a:prstGeom>
        </p:spPr>
        <p:txBody>
          <a:bodyPr vert="horz" lIns="91440" tIns="45720" rIns="91440" bIns="45720" rtlCol="0"/>
          <a:lstStyle>
            <a:lvl1pPr algn="r">
              <a:defRPr sz="1200"/>
            </a:lvl1pPr>
          </a:lstStyle>
          <a:p>
            <a:fld id="{36E905F6-FDE7-4988-83A1-8682DFE106C3}" type="datetimeFigureOut">
              <a:rPr lang="en-US" smtClean="0"/>
              <a:pPr/>
              <a:t>5/7/2018</a:t>
            </a:fld>
            <a:endParaRPr lang="en-US"/>
          </a:p>
        </p:txBody>
      </p:sp>
      <p:sp>
        <p:nvSpPr>
          <p:cNvPr id="4" name="Footer Placeholder 3"/>
          <p:cNvSpPr>
            <a:spLocks noGrp="1"/>
          </p:cNvSpPr>
          <p:nvPr>
            <p:ph type="ftr" sz="quarter" idx="2"/>
          </p:nvPr>
        </p:nvSpPr>
        <p:spPr>
          <a:xfrm>
            <a:off x="0" y="9307955"/>
            <a:ext cx="2918831" cy="48998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07955"/>
            <a:ext cx="2918831" cy="489982"/>
          </a:xfrm>
          <a:prstGeom prst="rect">
            <a:avLst/>
          </a:prstGeom>
        </p:spPr>
        <p:txBody>
          <a:bodyPr vert="horz" lIns="91440" tIns="45720" rIns="91440" bIns="45720" rtlCol="0" anchor="b"/>
          <a:lstStyle>
            <a:lvl1pPr algn="r">
              <a:defRPr sz="1200"/>
            </a:lvl1pPr>
          </a:lstStyle>
          <a:p>
            <a:fld id="{A0FA2C82-C1EE-4EC7-AE5C-A053CB36F457}" type="slidenum">
              <a:rPr lang="en-US" smtClean="0"/>
              <a:pPr/>
              <a:t>‹#›</a:t>
            </a:fld>
            <a:endParaRPr lang="en-US"/>
          </a:p>
        </p:txBody>
      </p:sp>
    </p:spTree>
    <p:extLst>
      <p:ext uri="{BB962C8B-B14F-4D97-AF65-F5344CB8AC3E}">
        <p14:creationId xmlns:p14="http://schemas.microsoft.com/office/powerpoint/2010/main" val="1623391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05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4763" y="0"/>
            <a:ext cx="2919412" cy="490538"/>
          </a:xfrm>
          <a:prstGeom prst="rect">
            <a:avLst/>
          </a:prstGeom>
        </p:spPr>
        <p:txBody>
          <a:bodyPr vert="horz" lIns="91440" tIns="45720" rIns="91440" bIns="45720" rtlCol="0"/>
          <a:lstStyle>
            <a:lvl1pPr algn="r">
              <a:defRPr sz="1200"/>
            </a:lvl1pPr>
          </a:lstStyle>
          <a:p>
            <a:fld id="{C501D0D6-91F2-47EB-96A9-9FFDE3FA3794}" type="datetimeFigureOut">
              <a:rPr lang="en-US" smtClean="0"/>
              <a:t>5/7/2018</a:t>
            </a:fld>
            <a:endParaRPr lang="en-US"/>
          </a:p>
        </p:txBody>
      </p:sp>
      <p:sp>
        <p:nvSpPr>
          <p:cNvPr id="4" name="Slide Image Placeholder 3"/>
          <p:cNvSpPr>
            <a:spLocks noGrp="1" noRot="1" noChangeAspect="1"/>
          </p:cNvSpPr>
          <p:nvPr>
            <p:ph type="sldImg" idx="2"/>
          </p:nvPr>
        </p:nvSpPr>
        <p:spPr>
          <a:xfrm>
            <a:off x="919163" y="735013"/>
            <a:ext cx="4897437" cy="36750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100" y="4654550"/>
            <a:ext cx="5389563" cy="44100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07513"/>
            <a:ext cx="2919413" cy="4905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4763" y="9307513"/>
            <a:ext cx="2919412" cy="490537"/>
          </a:xfrm>
          <a:prstGeom prst="rect">
            <a:avLst/>
          </a:prstGeom>
        </p:spPr>
        <p:txBody>
          <a:bodyPr vert="horz" lIns="91440" tIns="45720" rIns="91440" bIns="45720" rtlCol="0" anchor="b"/>
          <a:lstStyle>
            <a:lvl1pPr algn="r">
              <a:defRPr sz="1200"/>
            </a:lvl1pPr>
          </a:lstStyle>
          <a:p>
            <a:fld id="{F076BA46-0781-4935-9DE6-8F6914F6DA96}" type="slidenum">
              <a:rPr lang="en-US" smtClean="0"/>
              <a:t>‹#›</a:t>
            </a:fld>
            <a:endParaRPr lang="en-US"/>
          </a:p>
        </p:txBody>
      </p:sp>
    </p:spTree>
    <p:extLst>
      <p:ext uri="{BB962C8B-B14F-4D97-AF65-F5344CB8AC3E}">
        <p14:creationId xmlns:p14="http://schemas.microsoft.com/office/powerpoint/2010/main" val="3935190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76BA46-0781-4935-9DE6-8F6914F6DA96}" type="slidenum">
              <a:rPr lang="en-US" smtClean="0"/>
              <a:t>2</a:t>
            </a:fld>
            <a:endParaRPr lang="en-US"/>
          </a:p>
        </p:txBody>
      </p:sp>
    </p:spTree>
    <p:extLst>
      <p:ext uri="{BB962C8B-B14F-4D97-AF65-F5344CB8AC3E}">
        <p14:creationId xmlns:p14="http://schemas.microsoft.com/office/powerpoint/2010/main" val="3759948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CBF8AFE-B5A3-4019-BC62-F49AB3DEEBA2}" type="datetime1">
              <a:rPr lang="en-US" smtClean="0"/>
              <a:t>5/7/2018</a:t>
            </a:fld>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751397D-5B97-7F4B-8800-7C963AE33BC5}" type="slidenum">
              <a:rPr lang="en-US" smtClean="0"/>
              <a:pPr/>
              <a:t>‹#›</a:t>
            </a:fld>
            <a:endParaRPr lang="en-US" dirty="0"/>
          </a:p>
        </p:txBody>
      </p:sp>
      <p:pic>
        <p:nvPicPr>
          <p:cNvPr id="13" name="Picture 12" descr="tn?sid=887972904&amp;mid=AO8mvs4AARuhTOuNUQoiIB7MJtY&amp;midoffset=1_448&amp;partid=3&amp;f=393&amp;fid=Inbox"/>
          <p:cNvPicPr/>
          <p:nvPr/>
        </p:nvPicPr>
        <p:blipFill>
          <a:blip r:embed="rId2" cstate="print">
            <a:lum/>
          </a:blip>
          <a:srcRect/>
          <a:stretch>
            <a:fillRect/>
          </a:stretch>
        </p:blipFill>
        <p:spPr bwMode="auto">
          <a:xfrm>
            <a:off x="0" y="0"/>
            <a:ext cx="1428750" cy="126876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09DF1F-3EE1-4335-9BAF-B5BFDA2CA999}" type="datetime1">
              <a:rPr lang="en-US" smtClean="0"/>
              <a:t>5/7/2018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51397D-5B97-7F4B-8800-7C963AE33BC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1"/>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3"/>
            <a:ext cx="2209800" cy="365125"/>
          </a:xfrm>
        </p:spPr>
        <p:txBody>
          <a:bodyPr/>
          <a:lstStyle/>
          <a:p>
            <a:fld id="{96D2CF41-ECD0-445C-8CC3-5986AA487685}" type="datetime1">
              <a:rPr lang="en-US" smtClean="0"/>
              <a:t>5/7/2018</a:t>
            </a:fld>
            <a:endParaRPr lang="en-US" dirty="0"/>
          </a:p>
        </p:txBody>
      </p:sp>
      <p:sp>
        <p:nvSpPr>
          <p:cNvPr id="5" name="Footer Placeholder 4"/>
          <p:cNvSpPr>
            <a:spLocks noGrp="1"/>
          </p:cNvSpPr>
          <p:nvPr>
            <p:ph type="ftr" sz="quarter" idx="11"/>
          </p:nvPr>
        </p:nvSpPr>
        <p:spPr>
          <a:xfrm>
            <a:off x="457202" y="6248208"/>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440" tIns="45720" rIns="91440" bIns="45720"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440" tIns="45720" rIns="91440" bIns="45720"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440" tIns="45720" rIns="91440" bIns="45720"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751397D-5B97-7F4B-8800-7C963AE33BC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640" y="228600"/>
            <a:ext cx="7632848"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9BEA189-3966-44FA-92E1-0E99B2573685}" type="datetime1">
              <a:rPr lang="en-US" smtClean="0"/>
              <a:t>5/7/2018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751397D-5B97-7F4B-8800-7C963AE33BC5}"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10" name="Picture 9" descr="tn?sid=887972904&amp;mid=AO8mvs4AARuhTOuNUQoiIB7MJtY&amp;midoffset=1_448&amp;partid=3&amp;f=393&amp;fid=Inbox"/>
          <p:cNvPicPr/>
          <p:nvPr/>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AF41234-FD4E-480D-B304-61FDEC0DFEE3}" type="datetime1">
              <a:rPr lang="en-US" smtClean="0"/>
              <a:t>5/7/2018</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751397D-5B97-7F4B-8800-7C963AE33BC5}"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57FEA4A-EF10-46AF-89B7-11B54584ABBE}" type="datetime1">
              <a:rPr lang="en-US" smtClean="0"/>
              <a:t>5/7/2018</a:t>
            </a:fld>
            <a:endParaRPr lang="en-US" dirty="0"/>
          </a:p>
        </p:txBody>
      </p:sp>
      <p:sp>
        <p:nvSpPr>
          <p:cNvPr id="10" name="Slide Number Placeholder 9"/>
          <p:cNvSpPr>
            <a:spLocks noGrp="1"/>
          </p:cNvSpPr>
          <p:nvPr>
            <p:ph type="sldNum" sz="quarter" idx="16"/>
          </p:nvPr>
        </p:nvSpPr>
        <p:spPr/>
        <p:txBody>
          <a:bodyPr rtlCol="0"/>
          <a:lstStyle/>
          <a:p>
            <a:fld id="{3751397D-5B97-7F4B-8800-7C963AE33BC5}"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9C072C5-721D-4F38-8784-FCD581FFC287}" type="datetime1">
              <a:rPr lang="en-US" smtClean="0"/>
              <a:t>5/7/2018</a:t>
            </a:fld>
            <a:endParaRPr lang="en-US" dirty="0"/>
          </a:p>
        </p:txBody>
      </p:sp>
      <p:sp>
        <p:nvSpPr>
          <p:cNvPr id="12" name="Slide Number Placeholder 11"/>
          <p:cNvSpPr>
            <a:spLocks noGrp="1"/>
          </p:cNvSpPr>
          <p:nvPr>
            <p:ph type="sldNum" sz="quarter" idx="16"/>
          </p:nvPr>
        </p:nvSpPr>
        <p:spPr/>
        <p:txBody>
          <a:bodyPr rtlCol="0"/>
          <a:lstStyle/>
          <a:p>
            <a:fld id="{3751397D-5B97-7F4B-8800-7C963AE33BC5}"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dirty="0"/>
          </a:p>
        </p:txBody>
      </p:sp>
      <p:sp>
        <p:nvSpPr>
          <p:cNvPr id="3" name="Date Placeholder 2"/>
          <p:cNvSpPr>
            <a:spLocks noGrp="1"/>
          </p:cNvSpPr>
          <p:nvPr>
            <p:ph type="dt" sz="half" idx="10"/>
          </p:nvPr>
        </p:nvSpPr>
        <p:spPr/>
        <p:txBody>
          <a:bodyPr/>
          <a:lstStyle/>
          <a:p>
            <a:fld id="{A90C092B-6152-4103-B994-D4D68A799DB7}" type="datetime1">
              <a:rPr lang="en-US" smtClean="0"/>
              <a:t>5/7/2018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751397D-5B97-7F4B-8800-7C963AE33BC5}" type="slidenum">
              <a:rPr lang="en-US" smtClean="0"/>
              <a:pPr/>
              <a:t>‹#›</a:t>
            </a:fld>
            <a:endParaRPr lang="en-US" dirty="0"/>
          </a:p>
        </p:txBody>
      </p:sp>
      <p:pic>
        <p:nvPicPr>
          <p:cNvPr id="6" name="Picture 5" descr="tn?sid=887972904&amp;mid=AO8mvs4AARuhTOuNUQoiIB7MJtY&amp;midoffset=1_448&amp;partid=3&amp;f=393&amp;fid=Inbox"/>
          <p:cNvPicPr/>
          <p:nvPr/>
        </p:nvPicPr>
        <p:blipFill>
          <a:blip r:embed="rId2" cstate="print">
            <a:lum/>
          </a:blip>
          <a:srcRect/>
          <a:stretch>
            <a:fillRect/>
          </a:stretch>
        </p:blipFill>
        <p:spPr bwMode="auto">
          <a:xfrm>
            <a:off x="0" y="0"/>
            <a:ext cx="1428750" cy="126876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DDA71-5ADF-4F0D-A400-5E8280E7C1D1}" type="datetime1">
              <a:rPr lang="en-US" smtClean="0"/>
              <a:t>5/7/2018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751397D-5B97-7F4B-8800-7C963AE33BC5}" type="slidenum">
              <a:rPr lang="en-US" smtClean="0"/>
              <a:pPr/>
              <a:t>‹#›</a:t>
            </a:fld>
            <a:endParaRPr lang="en-US" dirty="0"/>
          </a:p>
        </p:txBody>
      </p:sp>
      <p:pic>
        <p:nvPicPr>
          <p:cNvPr id="5" name="Picture 4" descr="tn?sid=887972904&amp;mid=AO8mvs4AARuhTOuNUQoiIB7MJtY&amp;midoffset=1_448&amp;partid=3&amp;f=393&amp;fid=Inbox"/>
          <p:cNvPicPr/>
          <p:nvPr/>
        </p:nvPicPr>
        <p:blipFill>
          <a:blip r:embed="rId2" cstate="print">
            <a:lum/>
          </a:blip>
          <a:srcRect/>
          <a:stretch>
            <a:fillRect/>
          </a:stretch>
        </p:blipFill>
        <p:spPr bwMode="auto">
          <a:xfrm>
            <a:off x="0" y="0"/>
            <a:ext cx="1428750" cy="126876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328EBCB-D588-402D-966A-2A8A17C27F57}" type="datetime1">
              <a:rPr lang="en-US" smtClean="0"/>
              <a:t>5/7/2018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751397D-5B97-7F4B-8800-7C963AE33BC5}"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12" name="Date Placeholder 11"/>
          <p:cNvSpPr>
            <a:spLocks noGrp="1"/>
          </p:cNvSpPr>
          <p:nvPr>
            <p:ph type="dt" sz="half" idx="10"/>
          </p:nvPr>
        </p:nvSpPr>
        <p:spPr>
          <a:xfrm>
            <a:off x="6248400" y="6248401"/>
            <a:ext cx="2667000" cy="365125"/>
          </a:xfrm>
        </p:spPr>
        <p:txBody>
          <a:bodyPr rtlCol="0"/>
          <a:lstStyle/>
          <a:p>
            <a:fld id="{FF54170C-A207-4915-B42B-35A150ADFE6B}" type="datetime1">
              <a:rPr lang="en-US" smtClean="0"/>
              <a:t>5/7/2018</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751397D-5B97-7F4B-8800-7C963AE33BC5}" type="slidenum">
              <a:rPr lang="en-US" smtClean="0"/>
              <a:pPr/>
              <a:t>‹#›</a:t>
            </a:fld>
            <a:endParaRPr lang="en-US" dirty="0"/>
          </a:p>
        </p:txBody>
      </p:sp>
      <p:sp>
        <p:nvSpPr>
          <p:cNvPr id="14" name="Footer Placeholder 13"/>
          <p:cNvSpPr>
            <a:spLocks noGrp="1"/>
          </p:cNvSpPr>
          <p:nvPr>
            <p:ph type="ftr" sz="quarter" idx="12"/>
          </p:nvPr>
        </p:nvSpPr>
        <p:spPr>
          <a:xfrm>
            <a:off x="1600200" y="6248207"/>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lIns="91440" tIns="45720" rIns="91440" bIns="45720"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lIns="91440" tIns="45720" rIns="91440" bIns="4572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1"/>
            <a:ext cx="2667000" cy="365125"/>
          </a:xfrm>
          <a:prstGeom prst="rect">
            <a:avLst/>
          </a:prstGeom>
        </p:spPr>
        <p:txBody>
          <a:bodyPr vert="horz" lIns="91440" tIns="45720" rIns="91440" bIns="45720" anchor="ctr" anchorCtr="0"/>
          <a:lstStyle>
            <a:lvl1pPr algn="l" eaLnBrk="1" latinLnBrk="0" hangingPunct="1">
              <a:defRPr kumimoji="0" sz="1400">
                <a:solidFill>
                  <a:schemeClr val="tx2"/>
                </a:solidFill>
              </a:defRPr>
            </a:lvl1pPr>
          </a:lstStyle>
          <a:p>
            <a:fld id="{E5F56C56-72AE-4071-93BE-AB87FC3593A0}" type="datetime1">
              <a:rPr lang="en-US" smtClean="0"/>
              <a:t>5/7/2018</a:t>
            </a:fld>
            <a:endParaRPr lang="en-US" dirty="0"/>
          </a:p>
        </p:txBody>
      </p:sp>
      <p:sp>
        <p:nvSpPr>
          <p:cNvPr id="3" name="Footer Placeholder 2"/>
          <p:cNvSpPr>
            <a:spLocks noGrp="1"/>
          </p:cNvSpPr>
          <p:nvPr>
            <p:ph type="ftr" sz="quarter" idx="3"/>
          </p:nvPr>
        </p:nvSpPr>
        <p:spPr>
          <a:xfrm>
            <a:off x="609601" y="6248207"/>
            <a:ext cx="5421083" cy="365125"/>
          </a:xfrm>
          <a:prstGeom prst="rect">
            <a:avLst/>
          </a:prstGeom>
        </p:spPr>
        <p:txBody>
          <a:bodyPr vert="horz" lIns="91440" tIns="45720" rIns="91440" bIns="45720"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440" tIns="45720" rIns="91440" bIns="45720"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lIns="91440" tIns="45720" rIns="91440" bIns="45720" anchor="ctr" anchorCtr="0">
            <a:normAutofit/>
          </a:bodyPr>
          <a:lstStyle>
            <a:lvl1pPr algn="ctr" eaLnBrk="1" latinLnBrk="0" hangingPunct="1">
              <a:defRPr kumimoji="0" sz="1400" b="1">
                <a:solidFill>
                  <a:srgbClr val="FFFFFF"/>
                </a:solidFill>
              </a:defRPr>
            </a:lvl1pPr>
          </a:lstStyle>
          <a:p>
            <a:fld id="{3751397D-5B97-7F4B-8800-7C963AE33BC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SAARC_Development_Goals_Report.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mof.gov.np/en/gender-responsive-budget-76.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Budget_Speech_final_2016_20160602105902.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1974" y="2325945"/>
            <a:ext cx="6477000" cy="1828800"/>
          </a:xfrm>
        </p:spPr>
        <p:txBody>
          <a:bodyPr/>
          <a:lstStyle/>
          <a:p>
            <a:r>
              <a:rPr lang="en-US" b="1" dirty="0"/>
              <a:t>Budgeting</a:t>
            </a:r>
            <a:endParaRPr lang="en-US" dirty="0"/>
          </a:p>
        </p:txBody>
      </p:sp>
      <p:sp>
        <p:nvSpPr>
          <p:cNvPr id="3" name="Subtitle 2"/>
          <p:cNvSpPr>
            <a:spLocks noGrp="1"/>
          </p:cNvSpPr>
          <p:nvPr>
            <p:ph type="subTitle" idx="1"/>
          </p:nvPr>
        </p:nvSpPr>
        <p:spPr/>
        <p:txBody>
          <a:bodyPr>
            <a:normAutofit/>
          </a:bodyPr>
          <a:lstStyle/>
          <a:p>
            <a:r>
              <a:rPr lang="en-US" sz="2800" dirty="0" err="1" smtClean="0"/>
              <a:t>Trilochan</a:t>
            </a:r>
            <a:r>
              <a:rPr lang="en-US" sz="2800" dirty="0" smtClean="0"/>
              <a:t> </a:t>
            </a:r>
            <a:r>
              <a:rPr lang="en-US" sz="2800" dirty="0" err="1" smtClean="0"/>
              <a:t>Poudyal</a:t>
            </a:r>
            <a:endParaRPr lang="en-US" sz="2800" dirty="0"/>
          </a:p>
        </p:txBody>
      </p:sp>
      <p:sp>
        <p:nvSpPr>
          <p:cNvPr id="4" name="Date Placeholder 3"/>
          <p:cNvSpPr>
            <a:spLocks noGrp="1"/>
          </p:cNvSpPr>
          <p:nvPr>
            <p:ph type="dt" sz="half" idx="10"/>
          </p:nvPr>
        </p:nvSpPr>
        <p:spPr/>
        <p:txBody>
          <a:bodyPr/>
          <a:lstStyle/>
          <a:p>
            <a:fld id="{9DD96896-908D-496A-AD0A-ECBC9B308FDC}" type="datetime1">
              <a:rPr lang="en-US" smtClean="0"/>
              <a:t>5/7/2018</a:t>
            </a:fld>
            <a:endParaRPr lang="en-US" dirty="0"/>
          </a:p>
        </p:txBody>
      </p:sp>
      <p:sp>
        <p:nvSpPr>
          <p:cNvPr id="6" name="Slide Number Placeholder 4"/>
          <p:cNvSpPr>
            <a:spLocks noGrp="1"/>
          </p:cNvSpPr>
          <p:nvPr>
            <p:ph type="sldNum" sz="quarter" idx="12"/>
          </p:nvPr>
        </p:nvSpPr>
        <p:spPr>
          <a:xfrm>
            <a:off x="0" y="1272222"/>
            <a:ext cx="533400" cy="244476"/>
          </a:xfrm>
        </p:spPr>
        <p:txBody>
          <a:bodyPr>
            <a:normAutofit fontScale="85000" lnSpcReduction="20000"/>
          </a:bodyPr>
          <a:lstStyle/>
          <a:p>
            <a:fld id="{3751397D-5B97-7F4B-8800-7C963AE33BC5}" type="slidenum">
              <a:rPr lang="en-US" smtClean="0">
                <a:solidFill>
                  <a:schemeClr val="bg1"/>
                </a:solidFill>
              </a:rPr>
              <a:pPr/>
              <a:t>1</a:t>
            </a:fld>
            <a:endParaRPr lang="en-US" dirty="0">
              <a:solidFill>
                <a:schemeClr val="bg1"/>
              </a:solidFill>
            </a:endParaRPr>
          </a:p>
        </p:txBody>
      </p:sp>
    </p:spTree>
    <p:extLst>
      <p:ext uri="{BB962C8B-B14F-4D97-AF65-F5344CB8AC3E}">
        <p14:creationId xmlns:p14="http://schemas.microsoft.com/office/powerpoint/2010/main" val="73746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35188"/>
            <a:ext cx="8229600" cy="1451429"/>
          </a:xfrm>
        </p:spPr>
        <p:txBody>
          <a:bodyPr/>
          <a:lstStyle/>
          <a:p>
            <a:r>
              <a:rPr lang="en-US" b="1" dirty="0"/>
              <a:t>5. </a:t>
            </a:r>
            <a:r>
              <a:rPr lang="en-GB" b="1" dirty="0"/>
              <a:t>Principles of Budgeting</a:t>
            </a:r>
            <a:endParaRPr lang="en-US" b="1" dirty="0"/>
          </a:p>
        </p:txBody>
      </p:sp>
      <p:sp>
        <p:nvSpPr>
          <p:cNvPr id="3" name="Date Placeholder 2"/>
          <p:cNvSpPr>
            <a:spLocks noGrp="1"/>
          </p:cNvSpPr>
          <p:nvPr>
            <p:ph type="dt" sz="half" idx="10"/>
          </p:nvPr>
        </p:nvSpPr>
        <p:spPr/>
        <p:txBody>
          <a:bodyPr/>
          <a:lstStyle/>
          <a:p>
            <a:fld id="{4626D1EF-2F78-47B7-B566-3CC6E8E1E94D}"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10</a:t>
            </a:fld>
            <a:endParaRPr lang="en-US" dirty="0"/>
          </a:p>
        </p:txBody>
      </p:sp>
    </p:spTree>
    <p:extLst>
      <p:ext uri="{BB962C8B-B14F-4D97-AF65-F5344CB8AC3E}">
        <p14:creationId xmlns:p14="http://schemas.microsoft.com/office/powerpoint/2010/main" val="893335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3908" y="1596570"/>
            <a:ext cx="8905865" cy="5261429"/>
          </a:xfrm>
        </p:spPr>
        <p:txBody>
          <a:bodyPr>
            <a:normAutofit fontScale="85000" lnSpcReduction="20000"/>
          </a:bodyPr>
          <a:lstStyle/>
          <a:p>
            <a:pPr marL="0" indent="0" algn="just">
              <a:buNone/>
            </a:pPr>
            <a:r>
              <a:rPr lang="en-US" dirty="0"/>
              <a:t>A sound budgeting and financial management system is needed for maintaining macro economic stability </a:t>
            </a:r>
            <a:r>
              <a:rPr lang="en-US" sz="2800" dirty="0"/>
              <a:t>(</a:t>
            </a:r>
            <a:r>
              <a:rPr lang="en-GB" sz="2800" dirty="0"/>
              <a:t>maintaining </a:t>
            </a:r>
            <a:r>
              <a:rPr lang="en-GB" sz="2800" i="1" dirty="0"/>
              <a:t>fiscal discipline</a:t>
            </a:r>
            <a:r>
              <a:rPr lang="en-GB" sz="2800" dirty="0"/>
              <a:t>; ensuring </a:t>
            </a:r>
            <a:r>
              <a:rPr lang="en-GB" sz="2800" i="1" dirty="0"/>
              <a:t>efficiency</a:t>
            </a:r>
            <a:r>
              <a:rPr lang="en-GB" sz="2800" dirty="0"/>
              <a:t> of public resources; maintaining </a:t>
            </a:r>
            <a:r>
              <a:rPr lang="en-GB" sz="2800" i="1" dirty="0"/>
              <a:t>monetary stability</a:t>
            </a:r>
            <a:r>
              <a:rPr lang="en-GB" sz="2800" dirty="0"/>
              <a:t>; strengthening </a:t>
            </a:r>
            <a:r>
              <a:rPr lang="en-GB" sz="2800" i="1" dirty="0"/>
              <a:t>financial </a:t>
            </a:r>
            <a:r>
              <a:rPr lang="en-GB" sz="2800" dirty="0"/>
              <a:t>system; and enhancing </a:t>
            </a:r>
            <a:r>
              <a:rPr lang="en-GB" sz="2800" i="1" dirty="0"/>
              <a:t>private sector</a:t>
            </a:r>
            <a:r>
              <a:rPr lang="en-GB" sz="2800" dirty="0"/>
              <a:t> in economic activities)</a:t>
            </a:r>
            <a:r>
              <a:rPr lang="en-GB" dirty="0"/>
              <a:t>.</a:t>
            </a:r>
            <a:r>
              <a:rPr lang="en-US" dirty="0"/>
              <a:t> </a:t>
            </a:r>
          </a:p>
          <a:p>
            <a:pPr marL="0" indent="0" algn="just">
              <a:buNone/>
            </a:pPr>
            <a:r>
              <a:rPr lang="en-US" u="sng" dirty="0"/>
              <a:t>a) </a:t>
            </a:r>
            <a:r>
              <a:rPr lang="en-US" u="sng" dirty="0" err="1" smtClean="0"/>
              <a:t>Annuality</a:t>
            </a:r>
            <a:r>
              <a:rPr lang="en-US" u="sng" dirty="0" smtClean="0"/>
              <a:t>:</a:t>
            </a:r>
            <a:r>
              <a:rPr lang="en-US" dirty="0" smtClean="0"/>
              <a:t> </a:t>
            </a:r>
            <a:r>
              <a:rPr lang="en-US" dirty="0"/>
              <a:t>the budget is prepared for and executed over one year. Unutilized grants lapse at the end of the fiscal year. </a:t>
            </a:r>
          </a:p>
          <a:p>
            <a:pPr marL="0" indent="0" algn="just">
              <a:buNone/>
            </a:pPr>
            <a:r>
              <a:rPr lang="en-US" u="sng" dirty="0"/>
              <a:t>b) Universality: </a:t>
            </a:r>
            <a:r>
              <a:rPr lang="en-US" dirty="0"/>
              <a:t>all the resources should be directed to a common pool or fund to be allocated and used for expenditures according to the priorities</a:t>
            </a:r>
            <a:r>
              <a:rPr lang="en-US" dirty="0" smtClean="0"/>
              <a:t>.</a:t>
            </a:r>
            <a:endParaRPr lang="en-US" dirty="0"/>
          </a:p>
          <a:p>
            <a:pPr marL="0" indent="0" algn="just">
              <a:buNone/>
            </a:pPr>
            <a:r>
              <a:rPr lang="en-US" u="sng" dirty="0"/>
              <a:t>c) Accuracy and timeliness:</a:t>
            </a:r>
            <a:r>
              <a:rPr lang="en-US" dirty="0"/>
              <a:t> formulation, approval, execution, accounting, monitoring, reporting and auditing. </a:t>
            </a:r>
          </a:p>
          <a:p>
            <a:pPr marL="0" indent="0" algn="just">
              <a:buNone/>
            </a:pPr>
            <a:r>
              <a:rPr lang="en-US" u="sng" dirty="0"/>
              <a:t>d) Comprehensiveness:</a:t>
            </a:r>
            <a:r>
              <a:rPr lang="en-US" dirty="0"/>
              <a:t> covering several years and all the fiscal operations (</a:t>
            </a:r>
            <a:r>
              <a:rPr lang="en-GB" dirty="0"/>
              <a:t>revenues/expenditures &amp; the full accounting of transactions)</a:t>
            </a:r>
            <a:r>
              <a:rPr lang="en-GB" dirty="0" smtClean="0"/>
              <a:t>.</a:t>
            </a:r>
            <a:endParaRPr lang="en-US" dirty="0"/>
          </a:p>
        </p:txBody>
      </p:sp>
      <p:sp>
        <p:nvSpPr>
          <p:cNvPr id="4" name="Date Placeholder 3"/>
          <p:cNvSpPr>
            <a:spLocks noGrp="1"/>
          </p:cNvSpPr>
          <p:nvPr>
            <p:ph type="dt" sz="half" idx="10"/>
          </p:nvPr>
        </p:nvSpPr>
        <p:spPr/>
        <p:txBody>
          <a:bodyPr/>
          <a:lstStyle/>
          <a:p>
            <a:fld id="{12493D19-EC57-4140-BCA3-64D762586744}"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11</a:t>
            </a:fld>
            <a:endParaRPr lang="en-US" dirty="0"/>
          </a:p>
        </p:txBody>
      </p:sp>
    </p:spTree>
    <p:extLst>
      <p:ext uri="{BB962C8B-B14F-4D97-AF65-F5344CB8AC3E}">
        <p14:creationId xmlns:p14="http://schemas.microsoft.com/office/powerpoint/2010/main" val="33046282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17714" y="1567543"/>
            <a:ext cx="8796570" cy="5092964"/>
          </a:xfrm>
        </p:spPr>
        <p:txBody>
          <a:bodyPr>
            <a:normAutofit fontScale="85000" lnSpcReduction="20000"/>
          </a:bodyPr>
          <a:lstStyle/>
          <a:p>
            <a:pPr marL="0" indent="0" algn="just">
              <a:buNone/>
            </a:pPr>
            <a:r>
              <a:rPr lang="en-US" u="sng" dirty="0" smtClean="0"/>
              <a:t>e) Fiscal discipline</a:t>
            </a:r>
            <a:r>
              <a:rPr lang="en-US" b="1" dirty="0" smtClean="0"/>
              <a:t> </a:t>
            </a:r>
            <a:r>
              <a:rPr lang="en-US" dirty="0" smtClean="0"/>
              <a:t>coupled with economy implies that the budget absorbs only the resources required to implement the policies/ programs.</a:t>
            </a:r>
          </a:p>
          <a:p>
            <a:pPr marL="0" indent="0" algn="just">
              <a:buNone/>
            </a:pPr>
            <a:r>
              <a:rPr lang="en-US" u="sng" dirty="0" smtClean="0"/>
              <a:t>f) Legitimacy</a:t>
            </a:r>
            <a:r>
              <a:rPr lang="en-US" dirty="0" smtClean="0"/>
              <a:t> calls for the greater involvement of the stakeholders in the budgetary processes. Wider participation deepens debate and makes greater social consensus possible even on difficult trade-offs.</a:t>
            </a:r>
          </a:p>
          <a:p>
            <a:pPr marL="0" indent="0" algn="just">
              <a:buNone/>
            </a:pPr>
            <a:r>
              <a:rPr lang="en-US" u="sng" dirty="0" smtClean="0"/>
              <a:t>g) Flexibility</a:t>
            </a:r>
            <a:r>
              <a:rPr lang="en-US" dirty="0" smtClean="0"/>
              <a:t> intends to provide authority to the managers over the managerial decisions accompanied by transparency and accountability. </a:t>
            </a:r>
          </a:p>
          <a:p>
            <a:pPr marL="0" indent="0" algn="just">
              <a:buNone/>
            </a:pPr>
            <a:r>
              <a:rPr lang="en-US" u="sng" dirty="0" smtClean="0"/>
              <a:t>h) Predictability</a:t>
            </a:r>
            <a:r>
              <a:rPr lang="en-US" dirty="0" smtClean="0"/>
              <a:t> ensures the timely flow of funds to programs/ projects formulated and approved. </a:t>
            </a:r>
          </a:p>
          <a:p>
            <a:pPr marL="0" indent="0" algn="just">
              <a:buNone/>
            </a:pPr>
            <a:r>
              <a:rPr lang="en-US" u="sng" dirty="0" smtClean="0"/>
              <a:t>i) Contestability</a:t>
            </a:r>
            <a:r>
              <a:rPr lang="en-US" b="1" dirty="0" smtClean="0"/>
              <a:t> </a:t>
            </a:r>
            <a:r>
              <a:rPr lang="en-US" dirty="0" smtClean="0"/>
              <a:t>is the </a:t>
            </a:r>
            <a:r>
              <a:rPr lang="en-US" i="1" dirty="0" smtClean="0"/>
              <a:t>quid pro quo (agreement)</a:t>
            </a:r>
            <a:r>
              <a:rPr lang="en-US" dirty="0" smtClean="0"/>
              <a:t> for greater predictability in policy development and service provision. It ensures that existing policy is subject to review and evaluation and that line ministries’ performance is subject to continuous improvement.</a:t>
            </a:r>
          </a:p>
          <a:p>
            <a:pPr marL="0" indent="0">
              <a:buNone/>
            </a:pPr>
            <a:endParaRPr lang="en-US" dirty="0"/>
          </a:p>
        </p:txBody>
      </p:sp>
      <p:sp>
        <p:nvSpPr>
          <p:cNvPr id="2" name="Date Placeholder 1"/>
          <p:cNvSpPr>
            <a:spLocks noGrp="1"/>
          </p:cNvSpPr>
          <p:nvPr>
            <p:ph type="dt" sz="half" idx="10"/>
          </p:nvPr>
        </p:nvSpPr>
        <p:spPr/>
        <p:txBody>
          <a:bodyPr/>
          <a:lstStyle/>
          <a:p>
            <a:fld id="{DFF7B710-31D2-4649-8190-75D59B1B7829}"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12</a:t>
            </a:fld>
            <a:endParaRPr lang="en-US" dirty="0"/>
          </a:p>
        </p:txBody>
      </p:sp>
    </p:spTree>
    <p:extLst>
      <p:ext uri="{BB962C8B-B14F-4D97-AF65-F5344CB8AC3E}">
        <p14:creationId xmlns:p14="http://schemas.microsoft.com/office/powerpoint/2010/main" val="3944728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85862" y="1596570"/>
            <a:ext cx="8828422" cy="4651831"/>
          </a:xfrm>
        </p:spPr>
        <p:txBody>
          <a:bodyPr>
            <a:normAutofit fontScale="92500" lnSpcReduction="10000"/>
          </a:bodyPr>
          <a:lstStyle/>
          <a:p>
            <a:pPr marL="0" indent="0" algn="just">
              <a:buNone/>
            </a:pPr>
            <a:r>
              <a:rPr lang="en-US" dirty="0" smtClean="0"/>
              <a:t> </a:t>
            </a:r>
            <a:r>
              <a:rPr lang="en-US" u="sng" dirty="0" smtClean="0"/>
              <a:t>j) Information</a:t>
            </a:r>
            <a:r>
              <a:rPr lang="en-US" b="1" dirty="0" smtClean="0"/>
              <a:t> </a:t>
            </a:r>
            <a:r>
              <a:rPr lang="en-US" dirty="0" smtClean="0"/>
              <a:t>underpins honesty, sound decision-making, and accurate and timely information of costs, outputs and outcomes.</a:t>
            </a:r>
          </a:p>
          <a:p>
            <a:pPr marL="0" indent="0" algn="just">
              <a:buNone/>
            </a:pPr>
            <a:r>
              <a:rPr lang="en-US" u="sng" dirty="0" smtClean="0"/>
              <a:t>k) Honesty</a:t>
            </a:r>
            <a:r>
              <a:rPr lang="en-US" dirty="0" smtClean="0"/>
              <a:t> denotes a budget derived from technically &amp; politically unbiased projections. Optimistic projections soften the budget constraint on setting strategic priorities.</a:t>
            </a:r>
          </a:p>
          <a:p>
            <a:pPr marL="0" indent="0" algn="just">
              <a:buNone/>
            </a:pPr>
            <a:r>
              <a:rPr lang="en-US" u="sng" dirty="0" smtClean="0"/>
              <a:t>l) Transparency and accountability</a:t>
            </a:r>
            <a:r>
              <a:rPr lang="en-US" b="1" dirty="0" smtClean="0"/>
              <a:t> </a:t>
            </a:r>
            <a:r>
              <a:rPr lang="en-US" dirty="0" smtClean="0"/>
              <a:t>entail that the decisions, together with their basis and the results and the costs, should be accessible, clear and communicated to the wider community. Decision makers need information on all issues before making decisions and would be held responsible for the exercise of their authority thereafter. </a:t>
            </a:r>
          </a:p>
        </p:txBody>
      </p:sp>
      <p:sp>
        <p:nvSpPr>
          <p:cNvPr id="2" name="Date Placeholder 1"/>
          <p:cNvSpPr>
            <a:spLocks noGrp="1"/>
          </p:cNvSpPr>
          <p:nvPr>
            <p:ph type="dt" sz="half" idx="10"/>
          </p:nvPr>
        </p:nvSpPr>
        <p:spPr/>
        <p:txBody>
          <a:bodyPr/>
          <a:lstStyle/>
          <a:p>
            <a:fld id="{FEC982AD-F987-4156-BEEA-470D3590C217}"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13</a:t>
            </a:fld>
            <a:endParaRPr lang="en-US" dirty="0"/>
          </a:p>
        </p:txBody>
      </p:sp>
    </p:spTree>
    <p:extLst>
      <p:ext uri="{BB962C8B-B14F-4D97-AF65-F5344CB8AC3E}">
        <p14:creationId xmlns:p14="http://schemas.microsoft.com/office/powerpoint/2010/main" val="1056992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199" y="1698172"/>
            <a:ext cx="8526107" cy="4760686"/>
          </a:xfrm>
        </p:spPr>
        <p:txBody>
          <a:bodyPr>
            <a:normAutofit fontScale="85000" lnSpcReduction="20000"/>
          </a:bodyPr>
          <a:lstStyle/>
          <a:p>
            <a:pPr marL="0" indent="0" algn="just">
              <a:buNone/>
            </a:pPr>
            <a:r>
              <a:rPr lang="en-GB" u="sng" dirty="0" smtClean="0"/>
              <a:t>m) Fine processes and methods</a:t>
            </a:r>
            <a:r>
              <a:rPr lang="en-GB" dirty="0" smtClean="0"/>
              <a:t> imply outward looking fiscal framework, focus on service outputs/ outcomes, and a classification linking the expenses to spending units/ purposes.</a:t>
            </a:r>
            <a:endParaRPr lang="en-US" dirty="0"/>
          </a:p>
          <a:p>
            <a:pPr marL="0" indent="0" algn="just">
              <a:buNone/>
            </a:pPr>
            <a:r>
              <a:rPr lang="en-GB" u="sng" dirty="0" smtClean="0"/>
              <a:t>n</a:t>
            </a:r>
            <a:r>
              <a:rPr lang="en-GB" u="sng" dirty="0"/>
              <a:t>) Allocative efficiency</a:t>
            </a:r>
            <a:r>
              <a:rPr lang="en-GB" dirty="0"/>
              <a:t> calls for the allocation of resources and consequently the expenditures based on established priorities and program effectiveness. </a:t>
            </a:r>
            <a:endParaRPr lang="en-US" dirty="0"/>
          </a:p>
          <a:p>
            <a:pPr marL="0" indent="0" algn="just">
              <a:buNone/>
            </a:pPr>
            <a:r>
              <a:rPr lang="en-GB" u="sng" dirty="0" smtClean="0"/>
              <a:t>o</a:t>
            </a:r>
            <a:r>
              <a:rPr lang="en-GB" u="sng" dirty="0"/>
              <a:t>) Operational and managerial efficiency</a:t>
            </a:r>
            <a:r>
              <a:rPr lang="en-GB" dirty="0"/>
              <a:t> means delivery of public goods and services should be cost efficient and of high quality. It should be supported by accountability for service levels and outputs and discretion in the relative use of </a:t>
            </a:r>
            <a:r>
              <a:rPr lang="en-GB" dirty="0" smtClean="0"/>
              <a:t>inputs.</a:t>
            </a:r>
            <a:endParaRPr lang="en-US" dirty="0" smtClean="0"/>
          </a:p>
          <a:p>
            <a:pPr marL="0" indent="0" algn="just">
              <a:buNone/>
            </a:pPr>
            <a:r>
              <a:rPr lang="en-GB" dirty="0" smtClean="0"/>
              <a:t>p</a:t>
            </a:r>
            <a:r>
              <a:rPr lang="en-GB" u="sng" dirty="0"/>
              <a:t>) Accountability</a:t>
            </a:r>
            <a:r>
              <a:rPr lang="en-GB" u="sng" dirty="0" smtClean="0"/>
              <a:t>/ control</a:t>
            </a:r>
            <a:r>
              <a:rPr lang="en-GB" dirty="0" smtClean="0"/>
              <a:t> </a:t>
            </a:r>
            <a:r>
              <a:rPr lang="en-GB" dirty="0"/>
              <a:t>calls for reinforcements by comprehensiveness, prioritization and systematic budget and expenditure reviews, execution controls and post execution reporting and auditing.</a:t>
            </a:r>
            <a:endParaRPr lang="en-US" dirty="0"/>
          </a:p>
        </p:txBody>
      </p:sp>
      <p:sp>
        <p:nvSpPr>
          <p:cNvPr id="2" name="Date Placeholder 1"/>
          <p:cNvSpPr>
            <a:spLocks noGrp="1"/>
          </p:cNvSpPr>
          <p:nvPr>
            <p:ph type="dt" sz="half" idx="10"/>
          </p:nvPr>
        </p:nvSpPr>
        <p:spPr/>
        <p:txBody>
          <a:bodyPr/>
          <a:lstStyle/>
          <a:p>
            <a:fld id="{157E781F-05FD-4D9C-978B-45B708104DDC}"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14</a:t>
            </a:fld>
            <a:endParaRPr lang="en-US" dirty="0"/>
          </a:p>
        </p:txBody>
      </p:sp>
    </p:spTree>
    <p:extLst>
      <p:ext uri="{BB962C8B-B14F-4D97-AF65-F5344CB8AC3E}">
        <p14:creationId xmlns:p14="http://schemas.microsoft.com/office/powerpoint/2010/main" val="1070217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2" y="274638"/>
            <a:ext cx="7736115" cy="561798"/>
          </a:xfrm>
        </p:spPr>
        <p:txBody>
          <a:bodyPr>
            <a:normAutofit fontScale="90000"/>
          </a:bodyPr>
          <a:lstStyle/>
          <a:p>
            <a:r>
              <a:rPr lang="en-GB" sz="3600" i="1" smtClean="0"/>
              <a:t>6. Budgeting Framework</a:t>
            </a:r>
            <a:endParaRPr lang="en-US" dirty="0"/>
          </a:p>
        </p:txBody>
      </p:sp>
      <p:sp>
        <p:nvSpPr>
          <p:cNvPr id="3" name="Content Placeholder 2"/>
          <p:cNvSpPr>
            <a:spLocks noGrp="1"/>
          </p:cNvSpPr>
          <p:nvPr>
            <p:ph sz="quarter" idx="1"/>
          </p:nvPr>
        </p:nvSpPr>
        <p:spPr>
          <a:xfrm>
            <a:off x="457199" y="1857828"/>
            <a:ext cx="3984171" cy="5000171"/>
          </a:xfrm>
        </p:spPr>
        <p:txBody>
          <a:bodyPr>
            <a:normAutofit fontScale="92500" lnSpcReduction="20000"/>
          </a:bodyPr>
          <a:lstStyle/>
          <a:p>
            <a:pPr marL="0" indent="0" algn="just">
              <a:buNone/>
            </a:pPr>
            <a:r>
              <a:rPr lang="en-US" sz="2300" b="1" dirty="0" smtClean="0"/>
              <a:t>6.1 Policy framework</a:t>
            </a:r>
            <a:r>
              <a:rPr lang="en-US" sz="2300" dirty="0" smtClean="0"/>
              <a:t>: Meeting the goals and targets such as of the SDGs, MDGs, </a:t>
            </a:r>
            <a:r>
              <a:rPr lang="en-US" sz="2300" dirty="0" smtClean="0">
                <a:hlinkClick r:id="rId2" action="ppaction://hlinkfile"/>
              </a:rPr>
              <a:t>SAARCDG</a:t>
            </a:r>
            <a:r>
              <a:rPr lang="en-US" sz="2300" dirty="0" smtClean="0"/>
              <a:t>s, LDC Graduation strategies, Plan Objectives, Medium Term Expenditure Framework; Meeting Sectoral Policies and Targets; Reducing poverty; Better Public Service Delivery etc.</a:t>
            </a:r>
          </a:p>
          <a:p>
            <a:pPr marL="0" indent="0" algn="just">
              <a:buNone/>
            </a:pPr>
            <a:r>
              <a:rPr lang="en-US" sz="2300" b="1" dirty="0" smtClean="0"/>
              <a:t>6.2 Legal framework</a:t>
            </a:r>
            <a:r>
              <a:rPr lang="en-US" sz="2300" dirty="0" smtClean="0"/>
              <a:t>: The Constitution; Public Finance and Expenditure Management Law; Public Procurement Law; Int’l Monetary Fund’s guidelines.</a:t>
            </a:r>
          </a:p>
          <a:p>
            <a:pPr marL="0" indent="0" algn="just">
              <a:buNone/>
            </a:pPr>
            <a:r>
              <a:rPr lang="en-US" sz="2300" b="1" dirty="0" smtClean="0"/>
              <a:t>6.3 Other documents </a:t>
            </a:r>
            <a:r>
              <a:rPr lang="en-US" sz="2300" dirty="0" smtClean="0"/>
              <a:t>of legal importance such as multilateral and bilateral agreements, commitments.</a:t>
            </a:r>
            <a:endParaRPr lang="en-US" sz="2300" dirty="0"/>
          </a:p>
        </p:txBody>
      </p:sp>
      <p:pic>
        <p:nvPicPr>
          <p:cNvPr id="4" name="Picture 3" descr="C:\Users\NASC\Desktop\20150731_085756.jpg"/>
          <p:cNvPicPr>
            <a:picLocks noChangeAspect="1" noChangeArrowheads="1"/>
          </p:cNvPicPr>
          <p:nvPr/>
        </p:nvPicPr>
        <p:blipFill>
          <a:blip r:embed="rId3"/>
          <a:srcRect/>
          <a:stretch>
            <a:fillRect/>
          </a:stretch>
        </p:blipFill>
        <p:spPr bwMode="auto">
          <a:xfrm>
            <a:off x="4441371" y="1712686"/>
            <a:ext cx="4702629" cy="4535715"/>
          </a:xfrm>
          <a:prstGeom prst="rect">
            <a:avLst/>
          </a:prstGeom>
          <a:noFill/>
        </p:spPr>
      </p:pic>
      <p:sp>
        <p:nvSpPr>
          <p:cNvPr id="5" name="Date Placeholder 4"/>
          <p:cNvSpPr>
            <a:spLocks noGrp="1"/>
          </p:cNvSpPr>
          <p:nvPr>
            <p:ph type="dt" sz="half" idx="10"/>
          </p:nvPr>
        </p:nvSpPr>
        <p:spPr/>
        <p:txBody>
          <a:bodyPr/>
          <a:lstStyle/>
          <a:p>
            <a:fld id="{29C4BBB5-9B1D-4A35-86D0-AA75DEE96894}" type="datetime1">
              <a:rPr lang="en-US" smtClean="0"/>
              <a:t>5/7/2018</a:t>
            </a:fld>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3751397D-5B97-7F4B-8800-7C963AE33BC5}" type="slidenum">
              <a:rPr lang="en-US" smtClean="0"/>
              <a:pPr/>
              <a:t>15</a:t>
            </a:fld>
            <a:endParaRPr lang="en-US" dirty="0"/>
          </a:p>
        </p:txBody>
      </p:sp>
    </p:spTree>
    <p:extLst>
      <p:ext uri="{BB962C8B-B14F-4D97-AF65-F5344CB8AC3E}">
        <p14:creationId xmlns:p14="http://schemas.microsoft.com/office/powerpoint/2010/main" val="1561745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93258"/>
            <a:ext cx="8229600" cy="1436898"/>
          </a:xfrm>
        </p:spPr>
        <p:txBody>
          <a:bodyPr>
            <a:normAutofit/>
          </a:bodyPr>
          <a:lstStyle/>
          <a:p>
            <a:pPr algn="ctr"/>
            <a:r>
              <a:rPr lang="en-GB" b="1" dirty="0"/>
              <a:t>7. Budget </a:t>
            </a:r>
            <a:r>
              <a:rPr lang="en-GB" b="1" dirty="0" smtClean="0"/>
              <a:t>Cycle</a:t>
            </a:r>
            <a:endParaRPr lang="en-US" b="1" dirty="0"/>
          </a:p>
        </p:txBody>
      </p:sp>
      <p:sp>
        <p:nvSpPr>
          <p:cNvPr id="3" name="Date Placeholder 2"/>
          <p:cNvSpPr>
            <a:spLocks noGrp="1"/>
          </p:cNvSpPr>
          <p:nvPr>
            <p:ph type="dt" sz="half" idx="10"/>
          </p:nvPr>
        </p:nvSpPr>
        <p:spPr/>
        <p:txBody>
          <a:bodyPr/>
          <a:lstStyle/>
          <a:p>
            <a:fld id="{3E1A9A2D-D8D4-45FA-9D92-AD6B1E365DF6}"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16</a:t>
            </a:fld>
            <a:endParaRPr lang="en-US" dirty="0"/>
          </a:p>
        </p:txBody>
      </p:sp>
    </p:spTree>
    <p:extLst>
      <p:ext uri="{BB962C8B-B14F-4D97-AF65-F5344CB8AC3E}">
        <p14:creationId xmlns:p14="http://schemas.microsoft.com/office/powerpoint/2010/main" val="33543423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3028" y="57784"/>
            <a:ext cx="7133771" cy="1214438"/>
          </a:xfrm>
        </p:spPr>
        <p:txBody>
          <a:bodyPr>
            <a:noAutofit/>
          </a:bodyPr>
          <a:lstStyle/>
          <a:p>
            <a:r>
              <a:rPr lang="en-GB" b="1" i="1" dirty="0" smtClean="0"/>
              <a:t>Formulation </a:t>
            </a:r>
            <a:r>
              <a:rPr lang="en-GB" b="1" i="1" dirty="0"/>
              <a:t>and </a:t>
            </a:r>
            <a:r>
              <a:rPr lang="en-GB" b="1" i="1" dirty="0" smtClean="0"/>
              <a:t>Approval</a:t>
            </a:r>
            <a:endParaRPr lang="en-US" i="1" dirty="0"/>
          </a:p>
        </p:txBody>
      </p:sp>
      <p:sp>
        <p:nvSpPr>
          <p:cNvPr id="3" name="Content Placeholder 2"/>
          <p:cNvSpPr>
            <a:spLocks noGrp="1"/>
          </p:cNvSpPr>
          <p:nvPr>
            <p:ph sz="quarter" idx="1"/>
          </p:nvPr>
        </p:nvSpPr>
        <p:spPr>
          <a:xfrm>
            <a:off x="154885" y="1654629"/>
            <a:ext cx="8828421" cy="4354286"/>
          </a:xfrm>
        </p:spPr>
        <p:txBody>
          <a:bodyPr>
            <a:normAutofit fontScale="77500" lnSpcReduction="20000"/>
          </a:bodyPr>
          <a:lstStyle/>
          <a:p>
            <a:pPr algn="just"/>
            <a:r>
              <a:rPr lang="en-GB" dirty="0" smtClean="0"/>
              <a:t>Budgeting </a:t>
            </a:r>
            <a:r>
              <a:rPr lang="en-GB" dirty="0"/>
              <a:t>is a continuous process and involves the interplay of several </a:t>
            </a:r>
            <a:r>
              <a:rPr lang="en-GB" dirty="0" smtClean="0"/>
              <a:t>stakeholders. </a:t>
            </a:r>
            <a:r>
              <a:rPr lang="en-GB" dirty="0"/>
              <a:t>dealing with institutional factors, recognition of economic environment, formulation of relevant policies and implementation strategies, patterns of legal accountability and responsiveness of the central, provincial and all spending agencies.  </a:t>
            </a:r>
            <a:endParaRPr lang="en-US" dirty="0"/>
          </a:p>
          <a:p>
            <a:pPr algn="just"/>
            <a:r>
              <a:rPr lang="en-GB" dirty="0"/>
              <a:t> </a:t>
            </a:r>
            <a:r>
              <a:rPr lang="en-GB" dirty="0" smtClean="0"/>
              <a:t>MOF </a:t>
            </a:r>
            <a:r>
              <a:rPr lang="en-GB" dirty="0"/>
              <a:t>is responsible to formulate the </a:t>
            </a:r>
            <a:r>
              <a:rPr lang="en-GB" dirty="0" smtClean="0"/>
              <a:t>budget </a:t>
            </a:r>
            <a:r>
              <a:rPr lang="en-GB" sz="2300" dirty="0" smtClean="0"/>
              <a:t>(Part IV, </a:t>
            </a:r>
            <a:r>
              <a:rPr lang="en-GB" sz="2300" dirty="0" err="1" smtClean="0"/>
              <a:t>Arthik</a:t>
            </a:r>
            <a:r>
              <a:rPr lang="en-GB" sz="2300" dirty="0" smtClean="0"/>
              <a:t> </a:t>
            </a:r>
            <a:r>
              <a:rPr lang="en-GB" sz="2300" dirty="0" err="1" smtClean="0"/>
              <a:t>Karyabidhi</a:t>
            </a:r>
            <a:r>
              <a:rPr lang="en-GB" sz="2300" dirty="0" smtClean="0"/>
              <a:t> </a:t>
            </a:r>
            <a:r>
              <a:rPr lang="en-GB" sz="2300" dirty="0" err="1" smtClean="0"/>
              <a:t>Niyamawali</a:t>
            </a:r>
            <a:r>
              <a:rPr lang="en-GB" sz="2300" dirty="0" smtClean="0"/>
              <a:t>, 2064)</a:t>
            </a:r>
            <a:r>
              <a:rPr lang="en-GB" dirty="0" smtClean="0"/>
              <a:t>. </a:t>
            </a:r>
            <a:r>
              <a:rPr lang="en-US" dirty="0" smtClean="0"/>
              <a:t>I</a:t>
            </a:r>
            <a:r>
              <a:rPr lang="en-GB" dirty="0" smtClean="0"/>
              <a:t>t </a:t>
            </a:r>
            <a:r>
              <a:rPr lang="en-GB" dirty="0"/>
              <a:t>mobilizes revenue and manages government finances; supports economic management promoting socio-economic growth; manages public wealth; promotes good governance; and attempts to be the best practice leader within the public sector.</a:t>
            </a:r>
            <a:r>
              <a:rPr lang="en-US" dirty="0" smtClean="0">
                <a:effectLst/>
              </a:rPr>
              <a:t> </a:t>
            </a:r>
            <a:endParaRPr lang="en-GB" dirty="0" smtClean="0"/>
          </a:p>
          <a:p>
            <a:pPr algn="just"/>
            <a:r>
              <a:rPr lang="en-GB" dirty="0" smtClean="0"/>
              <a:t>The </a:t>
            </a:r>
            <a:r>
              <a:rPr lang="en-GB" dirty="0"/>
              <a:t>size of the budget is determined on the basis of revenue + foreign aid + permissible levels of deficit = total expenditure.</a:t>
            </a:r>
            <a:r>
              <a:rPr lang="en-US" dirty="0" smtClean="0">
                <a:effectLst/>
              </a:rPr>
              <a:t> </a:t>
            </a:r>
            <a:r>
              <a:rPr lang="en-GB" dirty="0"/>
              <a:t>The MOF </a:t>
            </a:r>
            <a:r>
              <a:rPr lang="en-GB" dirty="0" smtClean="0"/>
              <a:t>performs the above duties in consultation with the NPC &amp; Sectoral Ministries/ Agencies.</a:t>
            </a:r>
            <a:endParaRPr lang="en-US" dirty="0"/>
          </a:p>
        </p:txBody>
      </p:sp>
      <p:sp>
        <p:nvSpPr>
          <p:cNvPr id="4" name="Date Placeholder 3"/>
          <p:cNvSpPr>
            <a:spLocks noGrp="1"/>
          </p:cNvSpPr>
          <p:nvPr>
            <p:ph type="dt" sz="half" idx="10"/>
          </p:nvPr>
        </p:nvSpPr>
        <p:spPr/>
        <p:txBody>
          <a:bodyPr/>
          <a:lstStyle/>
          <a:p>
            <a:fld id="{0E85AA06-3EC2-4184-8317-6596D42CD379}"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17</a:t>
            </a:fld>
            <a:endParaRPr lang="en-US" dirty="0"/>
          </a:p>
        </p:txBody>
      </p:sp>
    </p:spTree>
    <p:extLst>
      <p:ext uri="{BB962C8B-B14F-4D97-AF65-F5344CB8AC3E}">
        <p14:creationId xmlns:p14="http://schemas.microsoft.com/office/powerpoint/2010/main" val="37714941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88686" y="1640114"/>
            <a:ext cx="8841087" cy="4973926"/>
          </a:xfrm>
        </p:spPr>
        <p:txBody>
          <a:bodyPr>
            <a:normAutofit fontScale="62500" lnSpcReduction="20000"/>
          </a:bodyPr>
          <a:lstStyle/>
          <a:p>
            <a:pPr marL="0" indent="0" algn="just">
              <a:buNone/>
            </a:pPr>
            <a:r>
              <a:rPr lang="en-GB" sz="3700" u="sng" dirty="0" smtClean="0"/>
              <a:t>i</a:t>
            </a:r>
            <a:r>
              <a:rPr lang="en-GB" sz="3700" u="sng" dirty="0"/>
              <a:t>) The allotment process</a:t>
            </a:r>
            <a:r>
              <a:rPr lang="en-GB" sz="3700" dirty="0"/>
              <a:t>: After </a:t>
            </a:r>
            <a:r>
              <a:rPr lang="en-GB" sz="3700" dirty="0" smtClean="0"/>
              <a:t>the Budget Speech by the Finance Minister, the entire budget is submitted to the Legislative Body of the State. As soon as the </a:t>
            </a:r>
            <a:r>
              <a:rPr lang="en-GB" sz="3700" dirty="0"/>
              <a:t>legislative approval the </a:t>
            </a:r>
            <a:r>
              <a:rPr lang="en-GB" sz="3700" i="1" dirty="0"/>
              <a:t>Appropriation Bill</a:t>
            </a:r>
            <a:r>
              <a:rPr lang="en-GB" sz="3700" dirty="0"/>
              <a:t> becomes a Law ready to implement by concerned agencies. MOF issues and authorizes the primary budgetary units allotting and disbursing funds periodically (monthly, quarterly) right from the beginning of the fiscal year. The allotment process at the MOF is adopted to adjust expenditure plans, policies and priorities; controlling expenditures; coping with unforeseen changes in the economy; promoting economy, efficiency and effectiveness of the programs</a:t>
            </a:r>
            <a:r>
              <a:rPr lang="en-GB" sz="3700" dirty="0" smtClean="0"/>
              <a:t>/ projects</a:t>
            </a:r>
            <a:r>
              <a:rPr lang="en-GB" sz="3700" dirty="0"/>
              <a:t>; funding new and untied programs/projects</a:t>
            </a:r>
            <a:r>
              <a:rPr lang="en-GB" sz="3700" dirty="0" smtClean="0"/>
              <a:t>.</a:t>
            </a:r>
            <a:endParaRPr lang="en-US" sz="3700" dirty="0"/>
          </a:p>
          <a:p>
            <a:pPr marL="0" indent="0" algn="just">
              <a:buNone/>
            </a:pPr>
            <a:r>
              <a:rPr lang="en-GB" sz="3700" dirty="0"/>
              <a:t>ii)</a:t>
            </a:r>
            <a:r>
              <a:rPr lang="en-GB" sz="3700" u="sng" dirty="0"/>
              <a:t> Getting funds to service delivery units</a:t>
            </a:r>
            <a:r>
              <a:rPr lang="en-GB" sz="3700" dirty="0"/>
              <a:t>: The primary budgetary units correspondingly need to release funds to their central and field agencies i.e. departments, provinces and the districts. </a:t>
            </a:r>
            <a:endParaRPr lang="en-US" sz="3700" dirty="0"/>
          </a:p>
          <a:p>
            <a:pPr marL="0" indent="0" algn="just">
              <a:buNone/>
            </a:pPr>
            <a:r>
              <a:rPr lang="en-GB" sz="3700" u="sng" dirty="0"/>
              <a:t>iii) Procuring goods and services</a:t>
            </a:r>
            <a:r>
              <a:rPr lang="en-GB" sz="3700" dirty="0"/>
              <a:t>: The </a:t>
            </a:r>
            <a:r>
              <a:rPr lang="en-GB" sz="3700" i="1" dirty="0"/>
              <a:t>Procurement Law </a:t>
            </a:r>
            <a:r>
              <a:rPr lang="en-GB" sz="3700" dirty="0"/>
              <a:t>regulates the procurement of goods, services and coordination of works. </a:t>
            </a:r>
            <a:endParaRPr lang="en-US" sz="3700" dirty="0"/>
          </a:p>
        </p:txBody>
      </p:sp>
      <p:sp>
        <p:nvSpPr>
          <p:cNvPr id="2" name="Date Placeholder 1"/>
          <p:cNvSpPr>
            <a:spLocks noGrp="1"/>
          </p:cNvSpPr>
          <p:nvPr>
            <p:ph type="dt" sz="half" idx="10"/>
          </p:nvPr>
        </p:nvSpPr>
        <p:spPr/>
        <p:txBody>
          <a:bodyPr/>
          <a:lstStyle/>
          <a:p>
            <a:fld id="{0360A810-77DF-4E15-B8E4-971CB8C2F959}"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18</a:t>
            </a:fld>
            <a:endParaRPr lang="en-US" dirty="0"/>
          </a:p>
        </p:txBody>
      </p:sp>
      <p:sp>
        <p:nvSpPr>
          <p:cNvPr id="5" name="Title 1"/>
          <p:cNvSpPr>
            <a:spLocks noGrp="1"/>
          </p:cNvSpPr>
          <p:nvPr>
            <p:ph type="title"/>
          </p:nvPr>
        </p:nvSpPr>
        <p:spPr>
          <a:xfrm>
            <a:off x="1553028" y="57784"/>
            <a:ext cx="7133771" cy="1214438"/>
          </a:xfrm>
        </p:spPr>
        <p:txBody>
          <a:bodyPr>
            <a:noAutofit/>
          </a:bodyPr>
          <a:lstStyle/>
          <a:p>
            <a:pPr marL="0" indent="0"/>
            <a:r>
              <a:rPr lang="en-GB" b="1" i="1" dirty="0" smtClean="0"/>
              <a:t>Budget </a:t>
            </a:r>
            <a:r>
              <a:rPr lang="en-GB" sz="5400" b="1" i="1" dirty="0" smtClean="0"/>
              <a:t>Execution</a:t>
            </a:r>
            <a:endParaRPr lang="en-GB" b="1" i="1" dirty="0"/>
          </a:p>
        </p:txBody>
      </p:sp>
    </p:spTree>
    <p:extLst>
      <p:ext uri="{BB962C8B-B14F-4D97-AF65-F5344CB8AC3E}">
        <p14:creationId xmlns:p14="http://schemas.microsoft.com/office/powerpoint/2010/main" val="760684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199" y="1669143"/>
            <a:ext cx="8526107" cy="4975876"/>
          </a:xfrm>
        </p:spPr>
        <p:txBody>
          <a:bodyPr>
            <a:normAutofit fontScale="77500" lnSpcReduction="20000"/>
          </a:bodyPr>
          <a:lstStyle/>
          <a:p>
            <a:pPr marL="0" indent="0" algn="just">
              <a:buNone/>
            </a:pPr>
            <a:r>
              <a:rPr lang="en-GB" u="sng" dirty="0" smtClean="0"/>
              <a:t>iv) Accounting of transactions</a:t>
            </a:r>
            <a:r>
              <a:rPr lang="en-GB" dirty="0" smtClean="0"/>
              <a:t>: </a:t>
            </a:r>
            <a:endParaRPr lang="en-US" dirty="0" smtClean="0"/>
          </a:p>
          <a:p>
            <a:pPr marL="0" indent="0" algn="just">
              <a:buNone/>
            </a:pPr>
            <a:r>
              <a:rPr lang="en-GB" dirty="0" smtClean="0"/>
              <a:t>Accounting of financial transactions is the major task in financial management. The Accountants are responsible for the performance of accounting controls, processing transactions, record keeping, custody of the documents supporting the accounting entries, and the information produced on the financial status and transactions they have made. The treasury function is more sensitive that ranges from the commitment of expenditures to recording, payment and accounting. Nepal's </a:t>
            </a:r>
            <a:r>
              <a:rPr lang="en-GB" i="1" dirty="0" smtClean="0"/>
              <a:t>New Public Sector Accounting Standard, 2069 </a:t>
            </a:r>
            <a:r>
              <a:rPr lang="en-GB" dirty="0" smtClean="0"/>
              <a:t>at work.</a:t>
            </a:r>
            <a:endParaRPr lang="en-US" dirty="0" smtClean="0"/>
          </a:p>
          <a:p>
            <a:pPr marL="0" indent="0">
              <a:buNone/>
            </a:pPr>
            <a:r>
              <a:rPr lang="en-GB" u="sng" dirty="0" smtClean="0"/>
              <a:t>v) Internal audit</a:t>
            </a:r>
            <a:r>
              <a:rPr lang="en-GB" dirty="0" smtClean="0"/>
              <a:t>: </a:t>
            </a:r>
            <a:endParaRPr lang="en-US" dirty="0" smtClean="0"/>
          </a:p>
          <a:p>
            <a:pPr marL="0" indent="0" algn="just">
              <a:buNone/>
            </a:pPr>
            <a:r>
              <a:rPr lang="en-GB" dirty="0" smtClean="0"/>
              <a:t>Provisions for </a:t>
            </a:r>
            <a:r>
              <a:rPr lang="en-GB" i="1" dirty="0" smtClean="0"/>
              <a:t>internal audit</a:t>
            </a:r>
            <a:r>
              <a:rPr lang="en-GB" dirty="0" smtClean="0"/>
              <a:t> are made for an independent, objective, assurance and consulting activity, designed to value and improve an organization’s financial operations. It may provide valuable feedbacks in order to foster improvements in public expenditure management. </a:t>
            </a:r>
            <a:endParaRPr lang="en-US" dirty="0" smtClean="0"/>
          </a:p>
          <a:p>
            <a:pPr marL="0" indent="0">
              <a:buNone/>
            </a:pPr>
            <a:endParaRPr lang="en-US" dirty="0" smtClean="0"/>
          </a:p>
        </p:txBody>
      </p:sp>
      <p:sp>
        <p:nvSpPr>
          <p:cNvPr id="2" name="Date Placeholder 1"/>
          <p:cNvSpPr>
            <a:spLocks noGrp="1"/>
          </p:cNvSpPr>
          <p:nvPr>
            <p:ph type="dt" sz="half" idx="10"/>
          </p:nvPr>
        </p:nvSpPr>
        <p:spPr/>
        <p:txBody>
          <a:bodyPr/>
          <a:lstStyle/>
          <a:p>
            <a:fld id="{D3D984AB-C7D4-4351-B414-5F1274E98872}"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19</a:t>
            </a:fld>
            <a:endParaRPr lang="en-US" dirty="0"/>
          </a:p>
        </p:txBody>
      </p:sp>
      <p:sp>
        <p:nvSpPr>
          <p:cNvPr id="7" name="Title 6"/>
          <p:cNvSpPr>
            <a:spLocks noGrp="1"/>
          </p:cNvSpPr>
          <p:nvPr>
            <p:ph type="title"/>
          </p:nvPr>
        </p:nvSpPr>
        <p:spPr/>
        <p:txBody>
          <a:bodyPr/>
          <a:lstStyle/>
          <a:p>
            <a:endParaRPr lang="en-US" dirty="0"/>
          </a:p>
        </p:txBody>
      </p:sp>
    </p:spTree>
    <p:extLst>
      <p:ext uri="{BB962C8B-B14F-4D97-AF65-F5344CB8AC3E}">
        <p14:creationId xmlns:p14="http://schemas.microsoft.com/office/powerpoint/2010/main" val="12943431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0" y="154896"/>
            <a:ext cx="7090229" cy="962704"/>
          </a:xfrm>
        </p:spPr>
        <p:txBody>
          <a:bodyPr>
            <a:normAutofit/>
          </a:bodyPr>
          <a:lstStyle/>
          <a:p>
            <a:r>
              <a:rPr lang="en-US" dirty="0" smtClean="0"/>
              <a:t>Table of Contents</a:t>
            </a:r>
            <a:endParaRPr lang="en-US" dirty="0"/>
          </a:p>
        </p:txBody>
      </p:sp>
      <p:sp>
        <p:nvSpPr>
          <p:cNvPr id="3" name="Content Placeholder 2"/>
          <p:cNvSpPr>
            <a:spLocks noGrp="1"/>
          </p:cNvSpPr>
          <p:nvPr>
            <p:ph sz="quarter" idx="1"/>
          </p:nvPr>
        </p:nvSpPr>
        <p:spPr>
          <a:xfrm>
            <a:off x="573073" y="1538514"/>
            <a:ext cx="8113727" cy="5106504"/>
          </a:xfrm>
        </p:spPr>
        <p:txBody>
          <a:bodyPr>
            <a:normAutofit fontScale="92500" lnSpcReduction="20000"/>
          </a:bodyPr>
          <a:lstStyle/>
          <a:p>
            <a:pPr marL="514350" indent="-514350">
              <a:buFont typeface="+mj-lt"/>
              <a:buAutoNum type="arabicPeriod"/>
            </a:pPr>
            <a:r>
              <a:rPr lang="en-GB" dirty="0" smtClean="0"/>
              <a:t>Budget Concept</a:t>
            </a:r>
            <a:endParaRPr lang="en-GB" dirty="0"/>
          </a:p>
          <a:p>
            <a:pPr marL="514350" indent="-514350">
              <a:buFont typeface="+mj-lt"/>
              <a:buAutoNum type="arabicPeriod"/>
            </a:pPr>
            <a:r>
              <a:rPr lang="en-GB" dirty="0" smtClean="0"/>
              <a:t>Main Objectives</a:t>
            </a:r>
          </a:p>
          <a:p>
            <a:pPr marL="514350" indent="-514350">
              <a:buFont typeface="+mj-lt"/>
              <a:buAutoNum type="arabicPeriod"/>
            </a:pPr>
            <a:r>
              <a:rPr lang="en-GB" dirty="0" smtClean="0"/>
              <a:t>Budget Types</a:t>
            </a:r>
            <a:endParaRPr lang="en-GB" dirty="0"/>
          </a:p>
          <a:p>
            <a:pPr marL="514350" indent="-514350">
              <a:buFont typeface="+mj-lt"/>
              <a:buAutoNum type="arabicPeriod"/>
            </a:pPr>
            <a:r>
              <a:rPr lang="en-GB" dirty="0" smtClean="0"/>
              <a:t>Budget Classification</a:t>
            </a:r>
            <a:endParaRPr lang="en-GB" dirty="0"/>
          </a:p>
          <a:p>
            <a:pPr marL="514350" indent="-514350">
              <a:buFont typeface="+mj-lt"/>
              <a:buAutoNum type="arabicPeriod"/>
            </a:pPr>
            <a:r>
              <a:rPr lang="en-GB" dirty="0" smtClean="0"/>
              <a:t>Principles of Budgeting</a:t>
            </a:r>
          </a:p>
          <a:p>
            <a:pPr marL="514350" indent="-514350">
              <a:buFont typeface="+mj-lt"/>
              <a:buAutoNum type="arabicPeriod"/>
            </a:pPr>
            <a:r>
              <a:rPr lang="en-GB" dirty="0" smtClean="0"/>
              <a:t>Budgeting Framework: Policy, Program, Legal</a:t>
            </a:r>
          </a:p>
          <a:p>
            <a:pPr marL="514350" indent="-514350">
              <a:buFont typeface="+mj-lt"/>
              <a:buAutoNum type="arabicPeriod"/>
            </a:pPr>
            <a:r>
              <a:rPr lang="en-GB" dirty="0"/>
              <a:t>Budget Cycle: Formulation, Execution, Evaluation</a:t>
            </a:r>
            <a:endParaRPr lang="en-US" dirty="0"/>
          </a:p>
          <a:p>
            <a:pPr marL="514350" indent="-514350">
              <a:buFont typeface="+mj-lt"/>
              <a:buAutoNum type="arabicPeriod"/>
            </a:pPr>
            <a:r>
              <a:rPr lang="en-US" dirty="0" smtClean="0"/>
              <a:t>Budgeting in Nepal’s Context</a:t>
            </a:r>
          </a:p>
          <a:p>
            <a:pPr marL="514350" indent="-514350">
              <a:buFont typeface="+mj-lt"/>
              <a:buAutoNum type="arabicPeriod"/>
            </a:pPr>
            <a:r>
              <a:rPr lang="en-US" dirty="0" smtClean="0"/>
              <a:t>Recent Trends: </a:t>
            </a:r>
            <a:r>
              <a:rPr lang="en-GB" dirty="0"/>
              <a:t>Gender, Pro-poor, </a:t>
            </a:r>
            <a:r>
              <a:rPr lang="en-GB" dirty="0" smtClean="0"/>
              <a:t>Climate Change, </a:t>
            </a:r>
            <a:r>
              <a:rPr lang="en-GB" dirty="0"/>
              <a:t>Nutrition </a:t>
            </a:r>
            <a:r>
              <a:rPr lang="en-GB" dirty="0" smtClean="0"/>
              <a:t>Sensitive Budgeting.</a:t>
            </a:r>
          </a:p>
          <a:p>
            <a:pPr marL="514350" indent="-514350">
              <a:buFont typeface="+mj-lt"/>
              <a:buAutoNum type="arabicPeriod"/>
            </a:pPr>
            <a:r>
              <a:rPr lang="en-GB" dirty="0" smtClean="0"/>
              <a:t>Challenges and Way Forward</a:t>
            </a:r>
          </a:p>
          <a:p>
            <a:pPr marL="514350" indent="-514350">
              <a:buFont typeface="+mj-lt"/>
              <a:buAutoNum type="arabicPeriod"/>
            </a:pPr>
            <a:r>
              <a:rPr lang="en-GB" dirty="0" smtClean="0"/>
              <a:t>Major features of financial bill 2074</a:t>
            </a:r>
            <a:endParaRPr lang="en-US" dirty="0"/>
          </a:p>
        </p:txBody>
      </p:sp>
      <p:sp>
        <p:nvSpPr>
          <p:cNvPr id="4" name="Date Placeholder 3"/>
          <p:cNvSpPr>
            <a:spLocks noGrp="1"/>
          </p:cNvSpPr>
          <p:nvPr>
            <p:ph type="dt" sz="half" idx="10"/>
          </p:nvPr>
        </p:nvSpPr>
        <p:spPr/>
        <p:txBody>
          <a:bodyPr/>
          <a:lstStyle/>
          <a:p>
            <a:fld id="{B33DCD25-5D3B-455A-996A-E1025E4580A3}"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2</a:t>
            </a:fld>
            <a:endParaRPr lang="en-US" dirty="0"/>
          </a:p>
        </p:txBody>
      </p:sp>
    </p:spTree>
    <p:extLst>
      <p:ext uri="{BB962C8B-B14F-4D97-AF65-F5344CB8AC3E}">
        <p14:creationId xmlns:p14="http://schemas.microsoft.com/office/powerpoint/2010/main" val="35911033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3961" y="1669143"/>
            <a:ext cx="8470725" cy="4991365"/>
          </a:xfrm>
        </p:spPr>
        <p:txBody>
          <a:bodyPr>
            <a:normAutofit fontScale="92500" lnSpcReduction="10000"/>
          </a:bodyPr>
          <a:lstStyle/>
          <a:p>
            <a:pPr marL="0" indent="0">
              <a:buNone/>
            </a:pPr>
            <a:r>
              <a:rPr lang="en-GB" u="sng" dirty="0" smtClean="0"/>
              <a:t>vi) Progress reporting</a:t>
            </a:r>
            <a:r>
              <a:rPr lang="en-GB" dirty="0" smtClean="0"/>
              <a:t>: </a:t>
            </a:r>
            <a:endParaRPr lang="en-US" dirty="0" smtClean="0"/>
          </a:p>
          <a:p>
            <a:pPr marL="0" indent="0" algn="just">
              <a:buNone/>
            </a:pPr>
            <a:r>
              <a:rPr lang="en-GB" dirty="0" smtClean="0"/>
              <a:t>As the </a:t>
            </a:r>
            <a:r>
              <a:rPr lang="en-GB" dirty="0" err="1" smtClean="0"/>
              <a:t>MOF</a:t>
            </a:r>
            <a:r>
              <a:rPr lang="en-GB" dirty="0" smtClean="0"/>
              <a:t> has to submit quarterly and final progress report to the Government and the President, all the spending units report (monthly, quarterly, half-yearly and annual) to their primary budgetary units and </a:t>
            </a:r>
            <a:r>
              <a:rPr lang="en-GB" dirty="0" err="1" smtClean="0"/>
              <a:t>MOF</a:t>
            </a:r>
            <a:r>
              <a:rPr lang="en-GB" dirty="0" smtClean="0"/>
              <a:t> on their financial transactions.</a:t>
            </a:r>
            <a:endParaRPr lang="en-US" dirty="0" smtClean="0"/>
          </a:p>
          <a:p>
            <a:pPr marL="0" indent="0" algn="just">
              <a:buNone/>
            </a:pPr>
            <a:endParaRPr lang="en-GB" sz="1200" u="sng" dirty="0" smtClean="0"/>
          </a:p>
          <a:p>
            <a:pPr marL="0" indent="0" algn="just">
              <a:buNone/>
            </a:pPr>
            <a:r>
              <a:rPr lang="en-GB" u="sng" dirty="0" smtClean="0"/>
              <a:t>vii) Periodic review on execution</a:t>
            </a:r>
            <a:r>
              <a:rPr lang="en-GB" dirty="0" smtClean="0"/>
              <a:t>: Periodic review of budget execution is often justified to make the process more effective. The objectives and targets of the budget are compared with timeline and on-going progress both physical and financial.</a:t>
            </a:r>
          </a:p>
        </p:txBody>
      </p:sp>
      <p:sp>
        <p:nvSpPr>
          <p:cNvPr id="2" name="Date Placeholder 1"/>
          <p:cNvSpPr>
            <a:spLocks noGrp="1"/>
          </p:cNvSpPr>
          <p:nvPr>
            <p:ph type="dt" sz="half" idx="10"/>
          </p:nvPr>
        </p:nvSpPr>
        <p:spPr/>
        <p:txBody>
          <a:bodyPr/>
          <a:lstStyle/>
          <a:p>
            <a:fld id="{2D198C81-C187-4628-B703-FC8B2BE5D3AF}"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20</a:t>
            </a:fld>
            <a:endParaRPr lang="en-US" dirty="0"/>
          </a:p>
        </p:txBody>
      </p:sp>
    </p:spTree>
    <p:extLst>
      <p:ext uri="{BB962C8B-B14F-4D97-AF65-F5344CB8AC3E}">
        <p14:creationId xmlns:p14="http://schemas.microsoft.com/office/powerpoint/2010/main" val="1853523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0"/>
            <a:ext cx="7632848" cy="1219200"/>
          </a:xfrm>
        </p:spPr>
        <p:txBody>
          <a:bodyPr>
            <a:normAutofit/>
          </a:bodyPr>
          <a:lstStyle/>
          <a:p>
            <a:r>
              <a:rPr lang="en-GB" b="1" i="1" dirty="0" smtClean="0"/>
              <a:t>Evaluation: </a:t>
            </a:r>
            <a:r>
              <a:rPr lang="en-GB" sz="3600" b="1" i="1" dirty="0" smtClean="0"/>
              <a:t>Control </a:t>
            </a:r>
            <a:r>
              <a:rPr lang="en-GB" sz="3600" b="1" dirty="0" smtClean="0"/>
              <a:t>and</a:t>
            </a:r>
            <a:r>
              <a:rPr lang="en-GB" sz="3600" b="1" i="1" dirty="0" smtClean="0"/>
              <a:t> External Audit</a:t>
            </a:r>
            <a:endParaRPr lang="en-US" dirty="0"/>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21</a:t>
            </a:fld>
            <a:endParaRPr lang="en-US" dirty="0"/>
          </a:p>
        </p:txBody>
      </p:sp>
      <p:sp>
        <p:nvSpPr>
          <p:cNvPr id="5" name="Content Placeholder 4"/>
          <p:cNvSpPr>
            <a:spLocks noGrp="1"/>
          </p:cNvSpPr>
          <p:nvPr>
            <p:ph sz="quarter" idx="1"/>
          </p:nvPr>
        </p:nvSpPr>
        <p:spPr/>
        <p:txBody>
          <a:bodyPr>
            <a:normAutofit/>
          </a:bodyPr>
          <a:lstStyle/>
          <a:p>
            <a:pPr marL="0" indent="0">
              <a:buNone/>
            </a:pPr>
            <a:endParaRPr lang="en-US" sz="1600" dirty="0"/>
          </a:p>
          <a:p>
            <a:pPr marL="0" indent="0" algn="just">
              <a:buNone/>
            </a:pPr>
            <a:r>
              <a:rPr lang="en-GB" sz="3200" i="1" dirty="0"/>
              <a:t>The Financial Regulations</a:t>
            </a:r>
            <a:r>
              <a:rPr lang="en-GB" sz="3200" dirty="0"/>
              <a:t> have made all the budgetary units responsible for establishing good financial control framework in order to prevent loses and illegal action resulting from misuse, waste, inefficiencies, delays and irregularities, fraud, error, imperfect records, unreliable information, and non-adherence to the laws. </a:t>
            </a:r>
            <a:endParaRPr lang="en-US" sz="3200" dirty="0"/>
          </a:p>
          <a:p>
            <a:endParaRPr lang="en-US" dirty="0"/>
          </a:p>
        </p:txBody>
      </p:sp>
    </p:spTree>
    <p:extLst>
      <p:ext uri="{BB962C8B-B14F-4D97-AF65-F5344CB8AC3E}">
        <p14:creationId xmlns:p14="http://schemas.microsoft.com/office/powerpoint/2010/main" val="25573402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199" y="1828800"/>
            <a:ext cx="8454571" cy="4688114"/>
          </a:xfrm>
        </p:spPr>
        <p:txBody>
          <a:bodyPr>
            <a:normAutofit fontScale="77500" lnSpcReduction="20000"/>
          </a:bodyPr>
          <a:lstStyle/>
          <a:p>
            <a:pPr marL="0" indent="0" algn="just">
              <a:buNone/>
            </a:pPr>
            <a:r>
              <a:rPr lang="en-GB" dirty="0" smtClean="0"/>
              <a:t>External auditing is an independent appraisal activity, traditionally concerned with the evaluation of financial statements and the accounting records on which they are based, leading to the expression of an expert and independent opinion on the truth, accuracy, reliability and compliance with rules, financial records and statements. </a:t>
            </a:r>
            <a:endParaRPr lang="en-US" dirty="0" smtClean="0"/>
          </a:p>
          <a:p>
            <a:pPr marL="0" indent="0" algn="just">
              <a:buNone/>
            </a:pPr>
            <a:r>
              <a:rPr lang="en-GB" dirty="0" smtClean="0"/>
              <a:t>Besides, the matters of economy, efficiency and effectiveness have been added for performance audit. </a:t>
            </a:r>
            <a:endParaRPr lang="en-US" dirty="0" smtClean="0"/>
          </a:p>
          <a:p>
            <a:pPr marL="0" indent="0" algn="just">
              <a:buNone/>
            </a:pPr>
            <a:r>
              <a:rPr lang="en-GB" i="1" dirty="0" smtClean="0"/>
              <a:t>The Auditor General’s Office </a:t>
            </a:r>
            <a:r>
              <a:rPr lang="en-GB" dirty="0" smtClean="0"/>
              <a:t>prepares an independent audit report within six months from the end of a fiscal year. The auditors have the right to acquire all information and explanations deemed necessary for auditing. </a:t>
            </a:r>
          </a:p>
          <a:p>
            <a:pPr marL="0" indent="0" algn="just">
              <a:buNone/>
            </a:pPr>
            <a:r>
              <a:rPr lang="en-GB" dirty="0" smtClean="0"/>
              <a:t>The audit report is submitted to the President followed by the Parliament's Public Accounts Committee for detailed discussion and making needful correction.</a:t>
            </a:r>
            <a:r>
              <a:rPr lang="en-US" dirty="0" smtClean="0"/>
              <a:t> </a:t>
            </a:r>
          </a:p>
          <a:p>
            <a:pPr>
              <a:buNone/>
            </a:pPr>
            <a:endParaRPr lang="en-US" dirty="0"/>
          </a:p>
        </p:txBody>
      </p:sp>
      <p:sp>
        <p:nvSpPr>
          <p:cNvPr id="2" name="Date Placeholder 1"/>
          <p:cNvSpPr>
            <a:spLocks noGrp="1"/>
          </p:cNvSpPr>
          <p:nvPr>
            <p:ph type="dt" sz="half" idx="10"/>
          </p:nvPr>
        </p:nvSpPr>
        <p:spPr/>
        <p:txBody>
          <a:bodyPr/>
          <a:lstStyle/>
          <a:p>
            <a:fld id="{125A67AA-3E79-4844-8384-CEF93AF47BB3}"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0914" y="1596571"/>
            <a:ext cx="8548915" cy="5079999"/>
          </a:xfrm>
        </p:spPr>
        <p:txBody>
          <a:bodyPr>
            <a:normAutofit fontScale="85000" lnSpcReduction="20000"/>
          </a:bodyPr>
          <a:lstStyle/>
          <a:p>
            <a:r>
              <a:rPr lang="en-GB" dirty="0" smtClean="0"/>
              <a:t>Finally</a:t>
            </a:r>
            <a:r>
              <a:rPr lang="en-GB" dirty="0"/>
              <a:t>, budget performance is evaluated from </a:t>
            </a:r>
            <a:r>
              <a:rPr lang="en-GB" u="sng" dirty="0"/>
              <a:t>control</a:t>
            </a:r>
            <a:r>
              <a:rPr lang="en-GB" dirty="0"/>
              <a:t> as well as </a:t>
            </a:r>
            <a:r>
              <a:rPr lang="en-GB" u="sng" dirty="0"/>
              <a:t>management</a:t>
            </a:r>
            <a:r>
              <a:rPr lang="en-GB" dirty="0"/>
              <a:t> perspectives. With a </a:t>
            </a:r>
            <a:r>
              <a:rPr lang="en-GB" i="1" dirty="0"/>
              <a:t>control lens</a:t>
            </a:r>
            <a:r>
              <a:rPr lang="en-GB" dirty="0"/>
              <a:t> one may ask how much was authorized to be spent; what was it to be spent on; who was authorized to spend it (organization and official); how much was spent; and was any left over? </a:t>
            </a:r>
            <a:endParaRPr lang="en-GB" dirty="0" smtClean="0"/>
          </a:p>
          <a:p>
            <a:pPr algn="just"/>
            <a:r>
              <a:rPr lang="en-GB" dirty="0" smtClean="0"/>
              <a:t>Similarly</a:t>
            </a:r>
            <a:r>
              <a:rPr lang="en-GB" dirty="0"/>
              <a:t>, one concerning </a:t>
            </a:r>
            <a:r>
              <a:rPr lang="en-GB" i="1" dirty="0"/>
              <a:t>management</a:t>
            </a:r>
            <a:r>
              <a:rPr lang="en-GB" dirty="0"/>
              <a:t> may raise issues like what objectives/ targets were set and how much achieved; were the staff and other logistics provided satisfactorily; were the procedures observed while achieving the results; what were the constraints/ bottlenecks in achieving the results, if any; is the project completed satisfactorily; and would it be possible to achieve the same results with lower costs. </a:t>
            </a:r>
            <a:endParaRPr lang="en-GB" dirty="0" smtClean="0"/>
          </a:p>
          <a:p>
            <a:r>
              <a:rPr lang="en-GB" dirty="0" smtClean="0"/>
              <a:t>Based </a:t>
            </a:r>
            <a:r>
              <a:rPr lang="en-GB" dirty="0"/>
              <a:t>on the budget execution progress (after mid-year or final evaluation) new budgeting process begins for the next fiscal year with better ideas to improve the system</a:t>
            </a:r>
            <a:r>
              <a:rPr lang="en-GB" dirty="0" smtClean="0"/>
              <a:t>.</a:t>
            </a:r>
            <a:endParaRPr lang="en-US" dirty="0"/>
          </a:p>
        </p:txBody>
      </p:sp>
      <p:sp>
        <p:nvSpPr>
          <p:cNvPr id="2" name="Date Placeholder 1"/>
          <p:cNvSpPr>
            <a:spLocks noGrp="1"/>
          </p:cNvSpPr>
          <p:nvPr>
            <p:ph type="dt" sz="half" idx="10"/>
          </p:nvPr>
        </p:nvSpPr>
        <p:spPr/>
        <p:txBody>
          <a:bodyPr/>
          <a:lstStyle/>
          <a:p>
            <a:fld id="{B3FF16EF-1277-42F5-A14F-CAAFCDDA25F9}"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23</a:t>
            </a:fld>
            <a:endParaRPr lang="en-US" dirty="0"/>
          </a:p>
        </p:txBody>
      </p:sp>
    </p:spTree>
    <p:extLst>
      <p:ext uri="{BB962C8B-B14F-4D97-AF65-F5344CB8AC3E}">
        <p14:creationId xmlns:p14="http://schemas.microsoft.com/office/powerpoint/2010/main" val="1352992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170" y="1653467"/>
            <a:ext cx="8004629" cy="2991104"/>
          </a:xfrm>
        </p:spPr>
        <p:txBody>
          <a:bodyPr>
            <a:normAutofit/>
          </a:bodyPr>
          <a:lstStyle/>
          <a:p>
            <a:r>
              <a:rPr lang="en-US" b="1" dirty="0"/>
              <a:t>8. Budgetary </a:t>
            </a:r>
            <a:r>
              <a:rPr lang="en-US" b="1" dirty="0" smtClean="0"/>
              <a:t>Process in </a:t>
            </a:r>
            <a:r>
              <a:rPr lang="en-US" b="1" dirty="0"/>
              <a:t>Nepal’s </a:t>
            </a:r>
            <a:r>
              <a:rPr lang="en-US" b="1" dirty="0" smtClean="0"/>
              <a:t>Context</a:t>
            </a:r>
            <a:endParaRPr lang="en-US" dirty="0"/>
          </a:p>
        </p:txBody>
      </p:sp>
      <p:sp>
        <p:nvSpPr>
          <p:cNvPr id="3" name="Date Placeholder 2"/>
          <p:cNvSpPr>
            <a:spLocks noGrp="1"/>
          </p:cNvSpPr>
          <p:nvPr>
            <p:ph type="dt" sz="half" idx="10"/>
          </p:nvPr>
        </p:nvSpPr>
        <p:spPr/>
        <p:txBody>
          <a:bodyPr/>
          <a:lstStyle/>
          <a:p>
            <a:fld id="{E732FD4B-FF99-4A9F-B5E4-D1C6D63AA44C}"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24</a:t>
            </a:fld>
            <a:endParaRPr lang="en-US" dirty="0"/>
          </a:p>
        </p:txBody>
      </p:sp>
    </p:spTree>
    <p:extLst>
      <p:ext uri="{BB962C8B-B14F-4D97-AF65-F5344CB8AC3E}">
        <p14:creationId xmlns:p14="http://schemas.microsoft.com/office/powerpoint/2010/main" val="2348169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46743" y="1596571"/>
            <a:ext cx="8694057" cy="5152571"/>
          </a:xfrm>
        </p:spPr>
        <p:txBody>
          <a:bodyPr>
            <a:normAutofit fontScale="77500" lnSpcReduction="20000"/>
          </a:bodyPr>
          <a:lstStyle/>
          <a:p>
            <a:pPr>
              <a:buNone/>
            </a:pPr>
            <a:r>
              <a:rPr lang="en-US" dirty="0" smtClean="0"/>
              <a:t>8.1 Resource Estimation by the </a:t>
            </a:r>
            <a:r>
              <a:rPr lang="en-US" i="1" dirty="0" smtClean="0"/>
              <a:t>Resource Committee </a:t>
            </a:r>
            <a:r>
              <a:rPr lang="en-US" dirty="0" smtClean="0"/>
              <a:t>at NPC;</a:t>
            </a:r>
          </a:p>
          <a:p>
            <a:pPr>
              <a:buNone/>
            </a:pPr>
            <a:r>
              <a:rPr lang="en-US" dirty="0" smtClean="0"/>
              <a:t>8.2 Budget </a:t>
            </a:r>
            <a:r>
              <a:rPr lang="en-US" i="1" dirty="0" smtClean="0"/>
              <a:t>Ceiling</a:t>
            </a:r>
            <a:r>
              <a:rPr lang="en-US" dirty="0" smtClean="0"/>
              <a:t> and </a:t>
            </a:r>
            <a:r>
              <a:rPr lang="en-US" i="1" dirty="0" smtClean="0"/>
              <a:t>Guidelines</a:t>
            </a:r>
            <a:r>
              <a:rPr lang="en-US" dirty="0" smtClean="0"/>
              <a:t> by NPC (by Sector and the District);</a:t>
            </a:r>
          </a:p>
          <a:p>
            <a:pPr>
              <a:buNone/>
            </a:pPr>
            <a:r>
              <a:rPr lang="en-US" dirty="0" smtClean="0"/>
              <a:t>8.3 Budget Formulation: Top-down, Bottom-up, </a:t>
            </a:r>
            <a:r>
              <a:rPr lang="en-US" i="1" dirty="0" smtClean="0"/>
              <a:t>Lateral</a:t>
            </a:r>
            <a:r>
              <a:rPr lang="en-US" dirty="0" smtClean="0"/>
              <a:t> ;</a:t>
            </a:r>
          </a:p>
          <a:p>
            <a:pPr>
              <a:buNone/>
            </a:pPr>
            <a:r>
              <a:rPr lang="en-US" dirty="0" smtClean="0"/>
              <a:t>8.4 Budget Discussion at the Ministry/NPC/MOF;</a:t>
            </a:r>
          </a:p>
          <a:p>
            <a:pPr>
              <a:buNone/>
            </a:pPr>
            <a:r>
              <a:rPr lang="en-US" dirty="0" smtClean="0"/>
              <a:t>8.5 Program-budget </a:t>
            </a:r>
            <a:r>
              <a:rPr lang="en-US" i="1" dirty="0" smtClean="0"/>
              <a:t>approval</a:t>
            </a:r>
            <a:r>
              <a:rPr lang="en-US" dirty="0" smtClean="0"/>
              <a:t> by NPC &amp; the Cabinet to </a:t>
            </a:r>
            <a:r>
              <a:rPr lang="en-US" i="1" dirty="0" smtClean="0"/>
              <a:t>submit</a:t>
            </a:r>
            <a:r>
              <a:rPr lang="en-US" dirty="0" smtClean="0"/>
              <a:t> to the Parliament;</a:t>
            </a:r>
          </a:p>
          <a:p>
            <a:pPr>
              <a:buNone/>
            </a:pPr>
            <a:r>
              <a:rPr lang="en-US" dirty="0" smtClean="0"/>
              <a:t>8.6 Budget Approval followed by Spending </a:t>
            </a:r>
            <a:r>
              <a:rPr lang="en-US" i="1" dirty="0" smtClean="0"/>
              <a:t>authorization</a:t>
            </a:r>
            <a:r>
              <a:rPr lang="en-US" dirty="0" smtClean="0"/>
              <a:t> with </a:t>
            </a:r>
            <a:r>
              <a:rPr lang="en-US" i="1" dirty="0" smtClean="0"/>
              <a:t>guidelines</a:t>
            </a:r>
            <a:r>
              <a:rPr lang="en-US" dirty="0" smtClean="0"/>
              <a:t> by MOF;</a:t>
            </a:r>
          </a:p>
          <a:p>
            <a:pPr>
              <a:buNone/>
            </a:pPr>
            <a:r>
              <a:rPr lang="en-US" dirty="0" smtClean="0"/>
              <a:t>8.7 Budget </a:t>
            </a:r>
            <a:r>
              <a:rPr lang="en-US" i="1" dirty="0" smtClean="0"/>
              <a:t>disbursement and execution </a:t>
            </a:r>
            <a:r>
              <a:rPr lang="en-US" dirty="0" smtClean="0"/>
              <a:t>by spending Units;</a:t>
            </a:r>
          </a:p>
          <a:p>
            <a:pPr>
              <a:buNone/>
            </a:pPr>
            <a:r>
              <a:rPr lang="en-US" dirty="0" smtClean="0"/>
              <a:t>8.8 Treasury Single Account (TSA) and Internal audit;</a:t>
            </a:r>
          </a:p>
          <a:p>
            <a:pPr>
              <a:buNone/>
            </a:pPr>
            <a:r>
              <a:rPr lang="en-US" dirty="0" smtClean="0"/>
              <a:t>8.9 External/Final </a:t>
            </a:r>
            <a:r>
              <a:rPr lang="en-US" i="1" dirty="0" smtClean="0"/>
              <a:t>audit and reporting </a:t>
            </a:r>
            <a:r>
              <a:rPr lang="en-US" dirty="0" smtClean="0"/>
              <a:t>to Head of the State;</a:t>
            </a:r>
          </a:p>
          <a:p>
            <a:pPr>
              <a:buNone/>
            </a:pPr>
            <a:r>
              <a:rPr lang="en-US" dirty="0" smtClean="0"/>
              <a:t>8.10 Discussion on the </a:t>
            </a:r>
            <a:r>
              <a:rPr lang="en-US" i="1" dirty="0" smtClean="0"/>
              <a:t>Parliament</a:t>
            </a:r>
            <a:r>
              <a:rPr lang="en-US" dirty="0" smtClean="0"/>
              <a:t>- Public Accounts Committee and action to be taken up thereafter.</a:t>
            </a:r>
            <a:endParaRPr lang="en-US" dirty="0"/>
          </a:p>
        </p:txBody>
      </p:sp>
      <p:sp>
        <p:nvSpPr>
          <p:cNvPr id="4" name="Date Placeholder 3"/>
          <p:cNvSpPr>
            <a:spLocks noGrp="1"/>
          </p:cNvSpPr>
          <p:nvPr>
            <p:ph type="dt" sz="half" idx="10"/>
          </p:nvPr>
        </p:nvSpPr>
        <p:spPr/>
        <p:txBody>
          <a:bodyPr/>
          <a:lstStyle/>
          <a:p>
            <a:fld id="{0715615F-2131-4AA9-8FF7-D182438BF111}"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6914" y="42294"/>
            <a:ext cx="7249886" cy="1229927"/>
          </a:xfrm>
        </p:spPr>
        <p:txBody>
          <a:bodyPr>
            <a:normAutofit/>
          </a:bodyPr>
          <a:lstStyle/>
          <a:p>
            <a:r>
              <a:rPr lang="en-US" dirty="0" smtClean="0"/>
              <a:t>9. Recent Trends</a:t>
            </a:r>
            <a:endParaRPr lang="en-US" dirty="0"/>
          </a:p>
        </p:txBody>
      </p:sp>
      <p:sp>
        <p:nvSpPr>
          <p:cNvPr id="3" name="Content Placeholder 2"/>
          <p:cNvSpPr>
            <a:spLocks noGrp="1"/>
          </p:cNvSpPr>
          <p:nvPr>
            <p:ph sz="quarter" idx="1"/>
          </p:nvPr>
        </p:nvSpPr>
        <p:spPr>
          <a:xfrm>
            <a:off x="457200" y="1770743"/>
            <a:ext cx="8229600" cy="4731657"/>
          </a:xfrm>
        </p:spPr>
        <p:txBody>
          <a:bodyPr>
            <a:normAutofit fontScale="77500" lnSpcReduction="20000"/>
          </a:bodyPr>
          <a:lstStyle/>
          <a:p>
            <a:pPr marL="0" indent="0" algn="just">
              <a:lnSpc>
                <a:spcPct val="120000"/>
              </a:lnSpc>
              <a:buNone/>
            </a:pPr>
            <a:r>
              <a:rPr lang="en-GB" dirty="0" smtClean="0"/>
              <a:t>9.1 </a:t>
            </a:r>
            <a:r>
              <a:rPr lang="en-GB" u="sng" dirty="0" smtClean="0"/>
              <a:t>Gender Budgeting</a:t>
            </a:r>
            <a:r>
              <a:rPr lang="en-GB" dirty="0" smtClean="0"/>
              <a:t>: </a:t>
            </a:r>
          </a:p>
          <a:p>
            <a:pPr algn="just">
              <a:lnSpc>
                <a:spcPct val="120000"/>
              </a:lnSpc>
            </a:pPr>
            <a:r>
              <a:rPr lang="en-US" dirty="0" smtClean="0"/>
              <a:t>Male </a:t>
            </a:r>
            <a:r>
              <a:rPr lang="en-US" dirty="0"/>
              <a:t>and female distinct from actual biological sex while </a:t>
            </a:r>
            <a:r>
              <a:rPr lang="en-US" i="1" dirty="0"/>
              <a:t>gender</a:t>
            </a:r>
            <a:r>
              <a:rPr lang="en-US" dirty="0"/>
              <a:t> is a social construct. Attributing to their reproductive power, women play multiple roles in the households and thus deeply entangle in domestic chorus. Men predominantly grabbed the opportunities in the society lagging women far behind. With the growing human consciousness, gender equality has been largely advocated and gender budgeting is a</a:t>
            </a:r>
            <a:r>
              <a:rPr lang="en-US" dirty="0" smtClean="0"/>
              <a:t> </a:t>
            </a:r>
            <a:r>
              <a:rPr lang="en-US" dirty="0"/>
              <a:t>part of it.  Main thrust of </a:t>
            </a:r>
            <a:r>
              <a:rPr lang="en-US" i="1" dirty="0"/>
              <a:t>gender budgeting</a:t>
            </a:r>
            <a:r>
              <a:rPr lang="en-US" dirty="0"/>
              <a:t> is to transform financial and budgetary policies towards achieving gender equality. </a:t>
            </a:r>
            <a:endParaRPr lang="en-US" dirty="0" smtClean="0"/>
          </a:p>
          <a:p>
            <a:pPr algn="just">
              <a:lnSpc>
                <a:spcPct val="120000"/>
              </a:lnSpc>
            </a:pPr>
            <a:r>
              <a:rPr lang="en-US" i="1" dirty="0" smtClean="0"/>
              <a:t>Gender </a:t>
            </a:r>
            <a:r>
              <a:rPr lang="en-US" i="1" dirty="0"/>
              <a:t>responsive budget</a:t>
            </a:r>
            <a:r>
              <a:rPr lang="en-US" dirty="0"/>
              <a:t> was first introduced in Australia in 1984 as </a:t>
            </a:r>
            <a:r>
              <a:rPr lang="en-US" i="1" dirty="0"/>
              <a:t>the gender mainstreaming strategy </a:t>
            </a:r>
            <a:r>
              <a:rPr lang="en-US" dirty="0"/>
              <a:t>and later expanded to other countries including South Asia</a:t>
            </a:r>
            <a:r>
              <a:rPr lang="en-US" dirty="0" smtClean="0"/>
              <a:t>.</a:t>
            </a:r>
          </a:p>
          <a:p>
            <a:pPr algn="just">
              <a:lnSpc>
                <a:spcPct val="120000"/>
              </a:lnSpc>
            </a:pPr>
            <a:r>
              <a:rPr lang="en-US" dirty="0">
                <a:hlinkClick r:id="rId2"/>
              </a:rPr>
              <a:t>http</a:t>
            </a:r>
            <a:r>
              <a:rPr lang="en-US" dirty="0" smtClean="0">
                <a:hlinkClick r:id="rId2"/>
              </a:rPr>
              <a:t>://</a:t>
            </a:r>
            <a:r>
              <a:rPr lang="en-US" dirty="0" err="1" smtClean="0">
                <a:hlinkClick r:id="rId2"/>
              </a:rPr>
              <a:t>www.mof.gov.np</a:t>
            </a:r>
            <a:r>
              <a:rPr lang="en-US" dirty="0" smtClean="0">
                <a:hlinkClick r:id="rId2"/>
              </a:rPr>
              <a:t>/en/gender-responsive-budget-</a:t>
            </a:r>
            <a:r>
              <a:rPr lang="en-US" dirty="0" err="1" smtClean="0">
                <a:hlinkClick r:id="rId2"/>
              </a:rPr>
              <a:t>76.html</a:t>
            </a:r>
            <a:endParaRPr lang="en-US" dirty="0" smtClean="0"/>
          </a:p>
        </p:txBody>
      </p:sp>
      <p:sp>
        <p:nvSpPr>
          <p:cNvPr id="4" name="Date Placeholder 3"/>
          <p:cNvSpPr>
            <a:spLocks noGrp="1"/>
          </p:cNvSpPr>
          <p:nvPr>
            <p:ph type="dt" sz="half" idx="10"/>
          </p:nvPr>
        </p:nvSpPr>
        <p:spPr/>
        <p:txBody>
          <a:bodyPr/>
          <a:lstStyle/>
          <a:p>
            <a:fld id="{27CA4AAB-8CC7-4215-B53E-D5C6F66A398B}"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26</a:t>
            </a:fld>
            <a:endParaRPr lang="en-US" dirty="0"/>
          </a:p>
        </p:txBody>
      </p:sp>
    </p:spTree>
    <p:extLst>
      <p:ext uri="{BB962C8B-B14F-4D97-AF65-F5344CB8AC3E}">
        <p14:creationId xmlns:p14="http://schemas.microsoft.com/office/powerpoint/2010/main" val="21608878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8002C0-B907-469C-A265-20094A556D7C}" type="datetime1">
              <a:rPr lang="en-US" smtClean="0"/>
              <a:t>5/7/2018</a:t>
            </a:fld>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3751397D-5B97-7F4B-8800-7C963AE33BC5}" type="slidenum">
              <a:rPr lang="en-US" smtClean="0"/>
              <a:pPr/>
              <a:t>27</a:t>
            </a:fld>
            <a:endParaRPr lang="en-US" dirty="0"/>
          </a:p>
        </p:txBody>
      </p:sp>
      <p:pic>
        <p:nvPicPr>
          <p:cNvPr id="8" name="Content Placeholder 7" descr="Ministry of Finance - Government of Nepal - Google Chrome"/>
          <p:cNvPicPr>
            <a:picLocks noGrp="1" noChangeAspect="1"/>
          </p:cNvPicPr>
          <p:nvPr>
            <p:ph sz="quarter"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6191" t="4988" r="6403"/>
          <a:stretch/>
        </p:blipFill>
        <p:spPr>
          <a:xfrm>
            <a:off x="319315" y="1516698"/>
            <a:ext cx="8679543" cy="5096828"/>
          </a:xfrm>
        </p:spPr>
      </p:pic>
    </p:spTree>
    <p:extLst>
      <p:ext uri="{BB962C8B-B14F-4D97-AF65-F5344CB8AC3E}">
        <p14:creationId xmlns:p14="http://schemas.microsoft.com/office/powerpoint/2010/main" val="15980182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90286" y="1625599"/>
            <a:ext cx="8708510" cy="4987927"/>
          </a:xfrm>
        </p:spPr>
        <p:txBody>
          <a:bodyPr>
            <a:noAutofit/>
          </a:bodyPr>
          <a:lstStyle/>
          <a:p>
            <a:pPr marL="0" indent="0">
              <a:buNone/>
            </a:pPr>
            <a:r>
              <a:rPr lang="en-GB" sz="2400" dirty="0" smtClean="0"/>
              <a:t>9.2 </a:t>
            </a:r>
            <a:r>
              <a:rPr lang="en-GB" sz="2400" u="sng" dirty="0"/>
              <a:t>Pro-poor Budgeting</a:t>
            </a:r>
            <a:r>
              <a:rPr lang="en-GB" sz="2400" dirty="0" smtClean="0"/>
              <a:t>: budget that focuses on reducing poverty to the targeted level. </a:t>
            </a:r>
          </a:p>
          <a:p>
            <a:pPr marL="0" indent="0">
              <a:buNone/>
            </a:pPr>
            <a:r>
              <a:rPr lang="en-GB" sz="2400" dirty="0" smtClean="0"/>
              <a:t>9.3 </a:t>
            </a:r>
            <a:r>
              <a:rPr lang="en-GB" sz="2400" u="sng" dirty="0" smtClean="0"/>
              <a:t>Climate Change Budgeting</a:t>
            </a:r>
            <a:r>
              <a:rPr lang="en-GB" sz="2400" dirty="0" smtClean="0"/>
              <a:t>: addressing the concerns of climate change across the sectors</a:t>
            </a:r>
          </a:p>
          <a:p>
            <a:pPr marL="0" indent="0">
              <a:buNone/>
            </a:pPr>
            <a:r>
              <a:rPr lang="en-GB" sz="2400" dirty="0" smtClean="0"/>
              <a:t>9.4 </a:t>
            </a:r>
            <a:r>
              <a:rPr lang="en-GB" sz="2400" u="sng" dirty="0" smtClean="0"/>
              <a:t>LDC graduation </a:t>
            </a:r>
            <a:r>
              <a:rPr lang="en-GB" sz="2400" u="sng" dirty="0"/>
              <a:t>consistent </a:t>
            </a:r>
            <a:r>
              <a:rPr lang="en-GB" sz="2400" u="sng" dirty="0" smtClean="0"/>
              <a:t>budgeting</a:t>
            </a:r>
            <a:r>
              <a:rPr lang="en-GB" sz="2400" dirty="0" smtClean="0"/>
              <a:t>: a thrust for graduating Nepal from the LDC category to DC status by 2022. </a:t>
            </a:r>
          </a:p>
          <a:p>
            <a:pPr marL="0" indent="0">
              <a:buNone/>
            </a:pPr>
            <a:r>
              <a:rPr lang="en-GB" sz="2400" dirty="0" smtClean="0"/>
              <a:t>Also, </a:t>
            </a:r>
            <a:r>
              <a:rPr lang="en-GB" sz="2400" b="1" i="1" dirty="0" smtClean="0"/>
              <a:t>Vision 2030 </a:t>
            </a:r>
            <a:r>
              <a:rPr lang="en-GB" sz="2400" dirty="0" smtClean="0"/>
              <a:t>in progress.</a:t>
            </a:r>
          </a:p>
          <a:p>
            <a:pPr marL="0" indent="0">
              <a:buNone/>
            </a:pPr>
            <a:r>
              <a:rPr lang="en-GB" sz="2400" dirty="0" smtClean="0"/>
              <a:t>9.5 </a:t>
            </a:r>
            <a:r>
              <a:rPr lang="en-GB" sz="2400" u="sng" dirty="0" smtClean="0"/>
              <a:t>Post-disaster </a:t>
            </a:r>
            <a:r>
              <a:rPr lang="en-GB" sz="2400" i="1" u="sng" dirty="0" smtClean="0"/>
              <a:t>Rehabilitation and Reconstruction</a:t>
            </a:r>
            <a:r>
              <a:rPr lang="en-GB" sz="2400" i="1" dirty="0" smtClean="0"/>
              <a:t> : </a:t>
            </a:r>
            <a:r>
              <a:rPr lang="en-US" sz="2400" dirty="0" err="1" smtClean="0"/>
              <a:t>Rs</a:t>
            </a:r>
            <a:r>
              <a:rPr lang="en-US" sz="2400" dirty="0" smtClean="0"/>
              <a:t> </a:t>
            </a:r>
            <a:r>
              <a:rPr lang="en-US" sz="2400" dirty="0"/>
              <a:t>146 </a:t>
            </a:r>
            <a:r>
              <a:rPr lang="en-US" sz="2400" dirty="0" smtClean="0"/>
              <a:t>Billion.</a:t>
            </a:r>
            <a:endParaRPr lang="en-GB" sz="2400" i="1" dirty="0"/>
          </a:p>
          <a:p>
            <a:pPr marL="0" indent="0">
              <a:buNone/>
            </a:pPr>
            <a:r>
              <a:rPr lang="en-GB" sz="2400" dirty="0" smtClean="0"/>
              <a:t>9.6 </a:t>
            </a:r>
            <a:r>
              <a:rPr lang="en-GB" sz="2400" u="sng" dirty="0" smtClean="0"/>
              <a:t>Projects of National Pride</a:t>
            </a:r>
            <a:r>
              <a:rPr lang="en-GB" sz="2400" dirty="0" smtClean="0"/>
              <a:t>: 21</a:t>
            </a:r>
            <a:r>
              <a:rPr lang="en-US" sz="2400" dirty="0" smtClean="0"/>
              <a:t> (</a:t>
            </a:r>
            <a:r>
              <a:rPr lang="en-US" sz="2400" i="1" dirty="0" smtClean="0"/>
              <a:t>irrigation 4, roads 7, power 3, airports 3, culture 2, drinking water 1, forestry 1=21</a:t>
            </a:r>
            <a:r>
              <a:rPr lang="en-US" sz="2400" dirty="0" smtClean="0"/>
              <a:t>)</a:t>
            </a:r>
            <a:endParaRPr lang="en-GB" sz="2400" dirty="0" smtClean="0"/>
          </a:p>
          <a:p>
            <a:pPr marL="0" indent="0">
              <a:buNone/>
            </a:pPr>
            <a:r>
              <a:rPr lang="en-GB" sz="2400" dirty="0" smtClean="0"/>
              <a:t>9.7  </a:t>
            </a:r>
            <a:r>
              <a:rPr lang="en-GB" sz="2400" u="sng" dirty="0" smtClean="0"/>
              <a:t>Priority-wise allocation</a:t>
            </a:r>
            <a:r>
              <a:rPr lang="en-GB" sz="2400" dirty="0" smtClean="0"/>
              <a:t>: Budget for prioritized project</a:t>
            </a:r>
          </a:p>
        </p:txBody>
      </p:sp>
      <p:sp>
        <p:nvSpPr>
          <p:cNvPr id="2" name="Date Placeholder 1"/>
          <p:cNvSpPr>
            <a:spLocks noGrp="1"/>
          </p:cNvSpPr>
          <p:nvPr>
            <p:ph type="dt" sz="half" idx="10"/>
          </p:nvPr>
        </p:nvSpPr>
        <p:spPr/>
        <p:txBody>
          <a:bodyPr/>
          <a:lstStyle/>
          <a:p>
            <a:fld id="{3CA1719A-9E20-41DA-81FC-5304D7A4CE0D}"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28</a:t>
            </a:fld>
            <a:endParaRPr lang="en-US" dirty="0"/>
          </a:p>
        </p:txBody>
      </p:sp>
    </p:spTree>
    <p:extLst>
      <p:ext uri="{BB962C8B-B14F-4D97-AF65-F5344CB8AC3E}">
        <p14:creationId xmlns:p14="http://schemas.microsoft.com/office/powerpoint/2010/main" val="7746109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429" y="174171"/>
            <a:ext cx="7441847" cy="1098051"/>
          </a:xfrm>
        </p:spPr>
        <p:txBody>
          <a:bodyPr>
            <a:normAutofit/>
          </a:bodyPr>
          <a:lstStyle/>
          <a:p>
            <a:r>
              <a:rPr lang="en-US" b="1" i="1" dirty="0" smtClean="0"/>
              <a:t>10. </a:t>
            </a:r>
            <a:r>
              <a:rPr lang="en-GB" b="1" i="1" dirty="0" smtClean="0"/>
              <a:t>Challenges and Way Forward</a:t>
            </a:r>
            <a:endParaRPr lang="en-US" b="1" i="1" dirty="0"/>
          </a:p>
        </p:txBody>
      </p:sp>
      <p:sp>
        <p:nvSpPr>
          <p:cNvPr id="3" name="Content Placeholder 2"/>
          <p:cNvSpPr>
            <a:spLocks noGrp="1"/>
          </p:cNvSpPr>
          <p:nvPr>
            <p:ph sz="quarter" idx="1"/>
          </p:nvPr>
        </p:nvSpPr>
        <p:spPr>
          <a:xfrm>
            <a:off x="246743" y="1698170"/>
            <a:ext cx="8646533" cy="4864861"/>
          </a:xfrm>
        </p:spPr>
        <p:txBody>
          <a:bodyPr>
            <a:normAutofit fontScale="92500" lnSpcReduction="20000"/>
          </a:bodyPr>
          <a:lstStyle/>
          <a:p>
            <a:pPr marL="514350" indent="-514350">
              <a:buAutoNum type="arabicPeriod"/>
            </a:pPr>
            <a:r>
              <a:rPr lang="en-US" dirty="0" smtClean="0"/>
              <a:t>Maintaining </a:t>
            </a:r>
            <a:r>
              <a:rPr lang="en-US" i="1" dirty="0" smtClean="0"/>
              <a:t>macro-economic stability </a:t>
            </a:r>
            <a:r>
              <a:rPr lang="en-US" sz="2400" dirty="0" smtClean="0"/>
              <a:t>(</a:t>
            </a:r>
            <a:r>
              <a:rPr lang="en-GB" sz="2400" dirty="0" smtClean="0"/>
              <a:t>maintaining fiscal discipline; ensuring efficiency of public resources; maintaining monetary stability; strengthening financial system; and enhancing private sector in economic activities</a:t>
            </a:r>
            <a:r>
              <a:rPr lang="en-GB" sz="2200" dirty="0" smtClean="0"/>
              <a:t>) </a:t>
            </a:r>
            <a:r>
              <a:rPr lang="en-US" sz="3000" i="1" dirty="0" smtClean="0"/>
              <a:t>and allocative efficiency</a:t>
            </a:r>
            <a:r>
              <a:rPr lang="en-US" sz="3000" dirty="0" smtClean="0"/>
              <a:t>;</a:t>
            </a:r>
            <a:r>
              <a:rPr lang="en-US" sz="3000" i="1" dirty="0" smtClean="0"/>
              <a:t> (scattered resources, issues of common virement)</a:t>
            </a:r>
            <a:endParaRPr lang="en-US" dirty="0" smtClean="0"/>
          </a:p>
          <a:p>
            <a:pPr marL="514350" indent="-514350">
              <a:buAutoNum type="arabicPeriod"/>
            </a:pPr>
            <a:r>
              <a:rPr lang="en-US" dirty="0" smtClean="0"/>
              <a:t>Balancing allocation between </a:t>
            </a:r>
            <a:r>
              <a:rPr lang="en-US" i="1" dirty="0" smtClean="0"/>
              <a:t>capital and recurrent </a:t>
            </a:r>
            <a:r>
              <a:rPr lang="en-US" dirty="0" smtClean="0"/>
              <a:t>expenditure</a:t>
            </a:r>
          </a:p>
          <a:p>
            <a:pPr marL="514350" indent="-514350">
              <a:buAutoNum type="arabicPeriod"/>
            </a:pPr>
            <a:r>
              <a:rPr lang="en-US" dirty="0" smtClean="0"/>
              <a:t>Streamlining resources to post-MDGs/SDGs, SAARCDGs, 13</a:t>
            </a:r>
            <a:r>
              <a:rPr lang="en-US" baseline="30000" dirty="0" smtClean="0"/>
              <a:t>th</a:t>
            </a:r>
            <a:r>
              <a:rPr lang="en-US" dirty="0" smtClean="0"/>
              <a:t> Plan/LDC graduation strategies/ programs, </a:t>
            </a:r>
            <a:r>
              <a:rPr lang="en-US" i="1" dirty="0" smtClean="0"/>
              <a:t>ad hoc</a:t>
            </a:r>
            <a:r>
              <a:rPr lang="en-US" dirty="0" smtClean="0"/>
              <a:t>/political project demands;</a:t>
            </a:r>
          </a:p>
          <a:p>
            <a:pPr marL="514350" indent="-514350">
              <a:buAutoNum type="arabicPeriod"/>
            </a:pPr>
            <a:r>
              <a:rPr lang="en-US" dirty="0" smtClean="0"/>
              <a:t>Balancing spatial distribution(ecological zones, development regions; rural/urban): physical connectivity and Electrification;</a:t>
            </a:r>
          </a:p>
        </p:txBody>
      </p:sp>
      <p:sp>
        <p:nvSpPr>
          <p:cNvPr id="4" name="Date Placeholder 3"/>
          <p:cNvSpPr>
            <a:spLocks noGrp="1"/>
          </p:cNvSpPr>
          <p:nvPr>
            <p:ph type="dt" sz="half" idx="10"/>
          </p:nvPr>
        </p:nvSpPr>
        <p:spPr/>
        <p:txBody>
          <a:bodyPr/>
          <a:lstStyle/>
          <a:p>
            <a:fld id="{99419140-A9ED-449A-8C9A-2379B4844D29}"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1" y="130629"/>
            <a:ext cx="7166430" cy="1030514"/>
          </a:xfrm>
        </p:spPr>
        <p:txBody>
          <a:bodyPr>
            <a:normAutofit/>
          </a:bodyPr>
          <a:lstStyle/>
          <a:p>
            <a:r>
              <a:rPr lang="en-GB" i="1" dirty="0" smtClean="0"/>
              <a:t>1. Budget Concept</a:t>
            </a:r>
            <a:endParaRPr lang="en-US" dirty="0"/>
          </a:p>
        </p:txBody>
      </p:sp>
      <p:sp>
        <p:nvSpPr>
          <p:cNvPr id="3" name="Content Placeholder 2"/>
          <p:cNvSpPr>
            <a:spLocks noGrp="1"/>
          </p:cNvSpPr>
          <p:nvPr>
            <p:ph sz="quarter" idx="1"/>
          </p:nvPr>
        </p:nvSpPr>
        <p:spPr>
          <a:xfrm>
            <a:off x="216839" y="1669143"/>
            <a:ext cx="8689026" cy="4867449"/>
          </a:xfrm>
        </p:spPr>
        <p:txBody>
          <a:bodyPr>
            <a:normAutofit fontScale="92500" lnSpcReduction="20000"/>
          </a:bodyPr>
          <a:lstStyle/>
          <a:p>
            <a:pPr algn="just"/>
            <a:r>
              <a:rPr lang="en-GB" dirty="0"/>
              <a:t>Introduced in England in 1773 from a French word ‘</a:t>
            </a:r>
            <a:r>
              <a:rPr lang="en-GB" dirty="0" err="1"/>
              <a:t>bougette</a:t>
            </a:r>
            <a:r>
              <a:rPr lang="en-GB" dirty="0"/>
              <a:t>’ that means a leather bag, while opening it by the Chancellor of Exchequer in the Parliament to present government’s </a:t>
            </a:r>
            <a:r>
              <a:rPr lang="en-GB" i="1" dirty="0"/>
              <a:t>financial plan</a:t>
            </a:r>
            <a:r>
              <a:rPr lang="en-GB" dirty="0"/>
              <a:t> for approval. </a:t>
            </a:r>
            <a:endParaRPr lang="en-US" dirty="0"/>
          </a:p>
          <a:p>
            <a:pPr algn="just"/>
            <a:r>
              <a:rPr lang="en-GB" dirty="0"/>
              <a:t>A financial plan and a major policy instrument to establish macro economic </a:t>
            </a:r>
            <a:r>
              <a:rPr lang="en-GB" i="1" dirty="0"/>
              <a:t>stability</a:t>
            </a:r>
            <a:r>
              <a:rPr lang="en-GB" dirty="0"/>
              <a:t>, allocative </a:t>
            </a:r>
            <a:r>
              <a:rPr lang="en-GB" i="1" dirty="0"/>
              <a:t>efficiency</a:t>
            </a:r>
            <a:r>
              <a:rPr lang="en-GB" dirty="0"/>
              <a:t> and fair </a:t>
            </a:r>
            <a:r>
              <a:rPr lang="en-GB" i="1" dirty="0"/>
              <a:t>distribution</a:t>
            </a:r>
            <a:r>
              <a:rPr lang="en-GB" dirty="0"/>
              <a:t> of </a:t>
            </a:r>
            <a:r>
              <a:rPr lang="en-GB" dirty="0" smtClean="0"/>
              <a:t>income/resources. </a:t>
            </a:r>
          </a:p>
          <a:p>
            <a:pPr algn="just"/>
            <a:r>
              <a:rPr lang="en-GB" dirty="0" smtClean="0"/>
              <a:t>A policy </a:t>
            </a:r>
            <a:r>
              <a:rPr lang="en-GB" dirty="0"/>
              <a:t>making tool </a:t>
            </a:r>
            <a:r>
              <a:rPr lang="en-GB" dirty="0" smtClean="0"/>
              <a:t>used </a:t>
            </a:r>
            <a:r>
              <a:rPr lang="en-GB" dirty="0"/>
              <a:t>to </a:t>
            </a:r>
            <a:r>
              <a:rPr lang="en-GB" dirty="0" smtClean="0"/>
              <a:t>translate </a:t>
            </a:r>
            <a:r>
              <a:rPr lang="en-GB" dirty="0"/>
              <a:t>strategic objectives into programs and services to meet the socio-economic needs of </a:t>
            </a:r>
            <a:r>
              <a:rPr lang="en-GB" dirty="0" smtClean="0"/>
              <a:t>the people</a:t>
            </a:r>
            <a:r>
              <a:rPr lang="en-GB" dirty="0"/>
              <a:t>. </a:t>
            </a:r>
            <a:endParaRPr lang="en-US" dirty="0"/>
          </a:p>
          <a:p>
            <a:pPr algn="just"/>
            <a:r>
              <a:rPr lang="en-GB" dirty="0"/>
              <a:t>C</a:t>
            </a:r>
            <a:r>
              <a:rPr lang="en-GB" dirty="0" smtClean="0"/>
              <a:t>ontains </a:t>
            </a:r>
            <a:r>
              <a:rPr lang="en-GB" dirty="0"/>
              <a:t>overview of the economy; annual revenue and expenditure plan; information on assets and liabilities; and </a:t>
            </a:r>
            <a:r>
              <a:rPr lang="en-GB" dirty="0" smtClean="0"/>
              <a:t>appropriations.</a:t>
            </a:r>
            <a:endParaRPr lang="en-US" dirty="0"/>
          </a:p>
        </p:txBody>
      </p:sp>
      <p:sp>
        <p:nvSpPr>
          <p:cNvPr id="4" name="Date Placeholder 3"/>
          <p:cNvSpPr>
            <a:spLocks noGrp="1"/>
          </p:cNvSpPr>
          <p:nvPr>
            <p:ph type="dt" sz="half" idx="10"/>
          </p:nvPr>
        </p:nvSpPr>
        <p:spPr/>
        <p:txBody>
          <a:bodyPr/>
          <a:lstStyle/>
          <a:p>
            <a:fld id="{5114669C-E7DD-4415-B6BA-9436A88EFD28}"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3</a:t>
            </a:fld>
            <a:endParaRPr lang="en-US" dirty="0"/>
          </a:p>
        </p:txBody>
      </p:sp>
    </p:spTree>
    <p:extLst>
      <p:ext uri="{BB962C8B-B14F-4D97-AF65-F5344CB8AC3E}">
        <p14:creationId xmlns:p14="http://schemas.microsoft.com/office/powerpoint/2010/main" val="18740944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49943" y="1611086"/>
            <a:ext cx="8287657" cy="4891313"/>
          </a:xfrm>
        </p:spPr>
        <p:txBody>
          <a:bodyPr>
            <a:normAutofit lnSpcReduction="10000"/>
          </a:bodyPr>
          <a:lstStyle/>
          <a:p>
            <a:pPr marL="514350" indent="-514350">
              <a:buNone/>
            </a:pPr>
            <a:r>
              <a:rPr lang="en-US" dirty="0" smtClean="0"/>
              <a:t>5. Balancing allocation across targeted areas (targeted districts, social groups);</a:t>
            </a:r>
          </a:p>
          <a:p>
            <a:pPr marL="514350" indent="-514350">
              <a:buNone/>
            </a:pPr>
            <a:r>
              <a:rPr lang="en-US" dirty="0" smtClean="0"/>
              <a:t>6. Ensuring budget for the projects of national pride</a:t>
            </a:r>
          </a:p>
          <a:p>
            <a:pPr marL="514350" indent="-514350">
              <a:buNone/>
            </a:pPr>
            <a:r>
              <a:rPr lang="en-US" dirty="0" smtClean="0"/>
              <a:t>7. Dependency on external sources (22.5%);</a:t>
            </a:r>
          </a:p>
          <a:p>
            <a:pPr marL="514350" indent="-514350">
              <a:buNone/>
            </a:pPr>
            <a:r>
              <a:rPr lang="en-US" dirty="0" smtClean="0"/>
              <a:t>8. Low level of spending (surplus budget!);</a:t>
            </a:r>
          </a:p>
          <a:p>
            <a:pPr marL="514350" indent="-514350">
              <a:buNone/>
            </a:pPr>
            <a:r>
              <a:rPr lang="en-US" dirty="0" smtClean="0"/>
              <a:t>9. Distribution oriented (social security, growth in salary and facilities, constituency development programs, relief  package for conflict affected people, redressing the concerns of the people affected by natural disasters; and to the farmers in terms of loan and subsidies);</a:t>
            </a:r>
          </a:p>
        </p:txBody>
      </p:sp>
      <p:sp>
        <p:nvSpPr>
          <p:cNvPr id="2" name="Date Placeholder 1"/>
          <p:cNvSpPr>
            <a:spLocks noGrp="1"/>
          </p:cNvSpPr>
          <p:nvPr>
            <p:ph type="dt" sz="half" idx="10"/>
          </p:nvPr>
        </p:nvSpPr>
        <p:spPr/>
        <p:txBody>
          <a:bodyPr/>
          <a:lstStyle/>
          <a:p>
            <a:fld id="{EDBFB6FE-EDB6-4F0D-BB29-588EB4BF06E4}"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25600"/>
            <a:ext cx="8469086" cy="4862286"/>
          </a:xfrm>
        </p:spPr>
        <p:txBody>
          <a:bodyPr>
            <a:normAutofit fontScale="92500" lnSpcReduction="10000"/>
          </a:bodyPr>
          <a:lstStyle/>
          <a:p>
            <a:pPr marL="514350" indent="-514350">
              <a:buNone/>
            </a:pPr>
            <a:r>
              <a:rPr lang="en-US" dirty="0" smtClean="0"/>
              <a:t>10. Imbalance of payment in foreign trade (1:12.47*);</a:t>
            </a:r>
          </a:p>
          <a:p>
            <a:pPr marL="514350" indent="-514350">
              <a:buNone/>
            </a:pPr>
            <a:r>
              <a:rPr lang="en-US" dirty="0" smtClean="0"/>
              <a:t>11. Remittance oriented economy often unsustainable;</a:t>
            </a:r>
          </a:p>
          <a:p>
            <a:pPr marL="514350" indent="-514350">
              <a:buNone/>
            </a:pPr>
            <a:r>
              <a:rPr lang="en-US" dirty="0" smtClean="0"/>
              <a:t>12. Ignoring industrial sector development (overlooking the issues of sick industries);</a:t>
            </a:r>
          </a:p>
          <a:p>
            <a:pPr marL="514350" indent="-514350">
              <a:buNone/>
            </a:pPr>
            <a:r>
              <a:rPr lang="en-US" dirty="0" smtClean="0"/>
              <a:t>13. Unsustainable social security allocation (pension, security benefit age); </a:t>
            </a:r>
          </a:p>
          <a:p>
            <a:pPr marL="514350" indent="-514350">
              <a:buNone/>
            </a:pPr>
            <a:r>
              <a:rPr lang="en-US" dirty="0" smtClean="0"/>
              <a:t>14. New generation economic reforms in doldrums (stagnation);</a:t>
            </a:r>
          </a:p>
          <a:p>
            <a:pPr marL="514350" indent="-514350">
              <a:buNone/>
            </a:pPr>
            <a:r>
              <a:rPr lang="en-US" dirty="0" smtClean="0"/>
              <a:t>15. Addressing the consumerist behavior of the ever ambitious public sentiments’! and</a:t>
            </a:r>
          </a:p>
          <a:p>
            <a:pPr marL="514350" indent="-514350">
              <a:buNone/>
            </a:pPr>
            <a:r>
              <a:rPr lang="en-US" dirty="0" smtClean="0"/>
              <a:t>16. Post Earthquake Rehabilitation &amp; Reconstruction.</a:t>
            </a:r>
          </a:p>
          <a:p>
            <a:pPr>
              <a:buNone/>
            </a:pPr>
            <a:endParaRPr lang="en-US" dirty="0"/>
          </a:p>
        </p:txBody>
      </p:sp>
      <p:sp>
        <p:nvSpPr>
          <p:cNvPr id="2" name="Date Placeholder 1"/>
          <p:cNvSpPr>
            <a:spLocks noGrp="1"/>
          </p:cNvSpPr>
          <p:nvPr>
            <p:ph type="dt" sz="half" idx="10"/>
          </p:nvPr>
        </p:nvSpPr>
        <p:spPr/>
        <p:txBody>
          <a:bodyPr/>
          <a:lstStyle/>
          <a:p>
            <a:fld id="{FEE53112-9AC6-4FE5-BBB9-AE91E04F6471}"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800" b="1" dirty="0" smtClean="0"/>
              <a:t>11. Major </a:t>
            </a:r>
            <a:r>
              <a:rPr lang="en-US" sz="3800" b="1" dirty="0"/>
              <a:t>Highlights of Finance Bill </a:t>
            </a:r>
            <a:r>
              <a:rPr lang="en-US" sz="3800" b="1" dirty="0" smtClean="0"/>
              <a:t>2074</a:t>
            </a:r>
            <a:endParaRPr lang="en-US" sz="3800" b="1" dirty="0"/>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32</a:t>
            </a:fld>
            <a:endParaRPr lang="en-US" dirty="0"/>
          </a:p>
        </p:txBody>
      </p:sp>
      <p:sp>
        <p:nvSpPr>
          <p:cNvPr id="5" name="Content Placeholder 4"/>
          <p:cNvSpPr>
            <a:spLocks noGrp="1"/>
          </p:cNvSpPr>
          <p:nvPr>
            <p:ph sz="quarter" idx="1"/>
          </p:nvPr>
        </p:nvSpPr>
        <p:spPr>
          <a:xfrm>
            <a:off x="246743" y="1527630"/>
            <a:ext cx="8519305" cy="5085896"/>
          </a:xfrm>
        </p:spPr>
        <p:txBody>
          <a:bodyPr>
            <a:normAutofit fontScale="92500" lnSpcReduction="10000"/>
          </a:bodyPr>
          <a:lstStyle/>
          <a:p>
            <a:r>
              <a:rPr lang="en-US" dirty="0" smtClean="0"/>
              <a:t>Allocation </a:t>
            </a:r>
            <a:r>
              <a:rPr lang="en-US" dirty="0"/>
              <a:t>of budget to Local level </a:t>
            </a:r>
            <a:r>
              <a:rPr lang="en-US" dirty="0" err="1"/>
              <a:t>Rs</a:t>
            </a:r>
            <a:r>
              <a:rPr lang="en-US" dirty="0"/>
              <a:t>. 225.05 </a:t>
            </a:r>
            <a:r>
              <a:rPr lang="en-US" dirty="0" smtClean="0"/>
              <a:t>Billion.</a:t>
            </a:r>
          </a:p>
          <a:p>
            <a:r>
              <a:rPr lang="en-US" dirty="0" smtClean="0"/>
              <a:t>Earthquake </a:t>
            </a:r>
            <a:r>
              <a:rPr lang="en-US" dirty="0"/>
              <a:t>Rehabilitation Budget </a:t>
            </a:r>
            <a:r>
              <a:rPr lang="en-US" dirty="0" err="1"/>
              <a:t>Rs</a:t>
            </a:r>
            <a:r>
              <a:rPr lang="en-US" dirty="0"/>
              <a:t> 146 </a:t>
            </a:r>
            <a:r>
              <a:rPr lang="en-US" dirty="0" smtClean="0"/>
              <a:t>Billion.</a:t>
            </a:r>
          </a:p>
          <a:p>
            <a:r>
              <a:rPr lang="en-US" dirty="0" smtClean="0"/>
              <a:t>Programs </a:t>
            </a:r>
            <a:r>
              <a:rPr lang="en-US" dirty="0"/>
              <a:t>for Energy sector got the budget of </a:t>
            </a:r>
            <a:r>
              <a:rPr lang="en-US" dirty="0" err="1"/>
              <a:t>Rs</a:t>
            </a:r>
            <a:r>
              <a:rPr lang="en-US" dirty="0"/>
              <a:t>. 62.47 </a:t>
            </a:r>
            <a:r>
              <a:rPr lang="en-US" dirty="0" smtClean="0"/>
              <a:t>billion.</a:t>
            </a:r>
          </a:p>
          <a:p>
            <a:r>
              <a:rPr lang="en-US" dirty="0" err="1" smtClean="0"/>
              <a:t>Budhigandaki</a:t>
            </a:r>
            <a:r>
              <a:rPr lang="en-US" dirty="0" smtClean="0"/>
              <a:t> </a:t>
            </a:r>
            <a:r>
              <a:rPr lang="en-US" dirty="0"/>
              <a:t>Hydropower Project got the budget of </a:t>
            </a:r>
            <a:r>
              <a:rPr lang="en-US" dirty="0" err="1"/>
              <a:t>Rs</a:t>
            </a:r>
            <a:r>
              <a:rPr lang="en-US" dirty="0"/>
              <a:t> 5.33 </a:t>
            </a:r>
            <a:r>
              <a:rPr lang="en-US" dirty="0" smtClean="0"/>
              <a:t>Billion.</a:t>
            </a:r>
          </a:p>
          <a:p>
            <a:r>
              <a:rPr lang="en-US" dirty="0" err="1" smtClean="0"/>
              <a:t>Nijghad,Gautam</a:t>
            </a:r>
            <a:r>
              <a:rPr lang="en-US" dirty="0" smtClean="0"/>
              <a:t> </a:t>
            </a:r>
            <a:r>
              <a:rPr lang="en-US" dirty="0"/>
              <a:t>Buddha and </a:t>
            </a:r>
            <a:r>
              <a:rPr lang="en-US" dirty="0" err="1"/>
              <a:t>Pokhara</a:t>
            </a:r>
            <a:r>
              <a:rPr lang="en-US" dirty="0"/>
              <a:t> International airports jointly got </a:t>
            </a:r>
            <a:r>
              <a:rPr lang="en-US" dirty="0" err="1"/>
              <a:t>Rs</a:t>
            </a:r>
            <a:r>
              <a:rPr lang="en-US" dirty="0"/>
              <a:t>. 13.72 billion</a:t>
            </a:r>
            <a:r>
              <a:rPr lang="en-US" dirty="0" smtClean="0"/>
              <a:t>.</a:t>
            </a:r>
          </a:p>
          <a:p>
            <a:r>
              <a:rPr lang="en-US" dirty="0" smtClean="0"/>
              <a:t> </a:t>
            </a:r>
            <a:r>
              <a:rPr lang="en-US" dirty="0" err="1"/>
              <a:t>Hulaki</a:t>
            </a:r>
            <a:r>
              <a:rPr lang="en-US" dirty="0"/>
              <a:t> </a:t>
            </a:r>
            <a:r>
              <a:rPr lang="en-US" dirty="0" err="1"/>
              <a:t>Rajmarga</a:t>
            </a:r>
            <a:r>
              <a:rPr lang="en-US" dirty="0"/>
              <a:t> got the Budget of </a:t>
            </a:r>
            <a:r>
              <a:rPr lang="en-US" dirty="0" err="1"/>
              <a:t>Rs</a:t>
            </a:r>
            <a:r>
              <a:rPr lang="en-US" dirty="0"/>
              <a:t> 4.27 Billion. </a:t>
            </a:r>
            <a:endParaRPr lang="en-US" dirty="0" smtClean="0"/>
          </a:p>
          <a:p>
            <a:r>
              <a:rPr lang="en-US" dirty="0" err="1" smtClean="0"/>
              <a:t>Kathamandu-Nijghad</a:t>
            </a:r>
            <a:r>
              <a:rPr lang="en-US" dirty="0" smtClean="0"/>
              <a:t> </a:t>
            </a:r>
            <a:r>
              <a:rPr lang="en-US" dirty="0"/>
              <a:t>Fast Track garnered </a:t>
            </a:r>
            <a:r>
              <a:rPr lang="en-US" dirty="0" err="1"/>
              <a:t>Rs</a:t>
            </a:r>
            <a:r>
              <a:rPr lang="en-US" dirty="0"/>
              <a:t> 10.14 Billion</a:t>
            </a:r>
            <a:r>
              <a:rPr lang="en-US" dirty="0" smtClean="0"/>
              <a:t>.</a:t>
            </a:r>
          </a:p>
        </p:txBody>
      </p:sp>
    </p:spTree>
    <p:extLst>
      <p:ext uri="{BB962C8B-B14F-4D97-AF65-F5344CB8AC3E}">
        <p14:creationId xmlns:p14="http://schemas.microsoft.com/office/powerpoint/2010/main" val="5195860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33</a:t>
            </a:fld>
            <a:endParaRPr lang="en-US" dirty="0"/>
          </a:p>
        </p:txBody>
      </p:sp>
      <p:sp>
        <p:nvSpPr>
          <p:cNvPr id="5" name="Content Placeholder 4"/>
          <p:cNvSpPr>
            <a:spLocks noGrp="1"/>
          </p:cNvSpPr>
          <p:nvPr>
            <p:ph sz="quarter" idx="1"/>
          </p:nvPr>
        </p:nvSpPr>
        <p:spPr>
          <a:xfrm>
            <a:off x="203201" y="1600200"/>
            <a:ext cx="8897257" cy="4648201"/>
          </a:xfrm>
        </p:spPr>
        <p:txBody>
          <a:bodyPr>
            <a:noAutofit/>
          </a:bodyPr>
          <a:lstStyle/>
          <a:p>
            <a:pPr algn="just"/>
            <a:r>
              <a:rPr lang="en-US" sz="2800" dirty="0" err="1"/>
              <a:t>Melamchi</a:t>
            </a:r>
            <a:r>
              <a:rPr lang="en-US" sz="2800" dirty="0"/>
              <a:t> water project got the budget of </a:t>
            </a:r>
            <a:r>
              <a:rPr lang="en-US" sz="2800" dirty="0" err="1"/>
              <a:t>Rs</a:t>
            </a:r>
            <a:r>
              <a:rPr lang="en-US" sz="2800" dirty="0"/>
              <a:t>. 6.57 billion and is targeted to be completed within this year.</a:t>
            </a:r>
          </a:p>
          <a:p>
            <a:pPr algn="just"/>
            <a:r>
              <a:rPr lang="en-US" sz="2800" dirty="0" smtClean="0"/>
              <a:t>Residential </a:t>
            </a:r>
            <a:r>
              <a:rPr lang="en-US" sz="2800" dirty="0"/>
              <a:t>Budget </a:t>
            </a:r>
            <a:r>
              <a:rPr lang="en-US" sz="2800" dirty="0" err="1"/>
              <a:t>Rs</a:t>
            </a:r>
            <a:r>
              <a:rPr lang="en-US" sz="2800" dirty="0"/>
              <a:t> 2.44 Billion Under </a:t>
            </a:r>
            <a:r>
              <a:rPr lang="en-US" sz="2800" dirty="0" err="1"/>
              <a:t>Janata</a:t>
            </a:r>
            <a:r>
              <a:rPr lang="en-US" sz="2800" dirty="0"/>
              <a:t> </a:t>
            </a:r>
            <a:r>
              <a:rPr lang="en-US" sz="2800" dirty="0" err="1"/>
              <a:t>Aabas</a:t>
            </a:r>
            <a:r>
              <a:rPr lang="en-US" sz="2800" dirty="0"/>
              <a:t> program.</a:t>
            </a:r>
          </a:p>
          <a:p>
            <a:pPr algn="just"/>
            <a:r>
              <a:rPr lang="en-US" sz="2700" dirty="0" smtClean="0"/>
              <a:t>Prime </a:t>
            </a:r>
            <a:r>
              <a:rPr lang="en-US" sz="2700" dirty="0"/>
              <a:t>Minister Agricultural fund </a:t>
            </a:r>
            <a:r>
              <a:rPr lang="en-US" sz="2700" dirty="0" err="1"/>
              <a:t>Rs</a:t>
            </a:r>
            <a:r>
              <a:rPr lang="en-US" sz="2700" dirty="0"/>
              <a:t> 5 Billion. </a:t>
            </a:r>
          </a:p>
          <a:p>
            <a:pPr algn="just"/>
            <a:r>
              <a:rPr lang="en-US" sz="2700" dirty="0" smtClean="0"/>
              <a:t>National </a:t>
            </a:r>
            <a:r>
              <a:rPr lang="en-US" sz="2700" dirty="0"/>
              <a:t>trading, food organization, agricultural equipment center </a:t>
            </a:r>
            <a:r>
              <a:rPr lang="en-US" sz="2700" dirty="0" err="1"/>
              <a:t>etc</a:t>
            </a:r>
            <a:r>
              <a:rPr lang="en-US" sz="2700" dirty="0"/>
              <a:t> to be merged and national suppliers is to be </a:t>
            </a:r>
            <a:r>
              <a:rPr lang="en-US" sz="2700" dirty="0" smtClean="0"/>
              <a:t>created.</a:t>
            </a:r>
          </a:p>
          <a:p>
            <a:pPr algn="just"/>
            <a:r>
              <a:rPr lang="en-US" sz="2700" dirty="0" smtClean="0"/>
              <a:t>Health </a:t>
            </a:r>
            <a:r>
              <a:rPr lang="en-US" sz="2700" dirty="0"/>
              <a:t>Insurance to all people with in 3 </a:t>
            </a:r>
            <a:r>
              <a:rPr lang="en-US" sz="2700" dirty="0" smtClean="0"/>
              <a:t>years.</a:t>
            </a:r>
          </a:p>
        </p:txBody>
      </p:sp>
    </p:spTree>
    <p:extLst>
      <p:ext uri="{BB962C8B-B14F-4D97-AF65-F5344CB8AC3E}">
        <p14:creationId xmlns:p14="http://schemas.microsoft.com/office/powerpoint/2010/main" val="28343037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34</a:t>
            </a:fld>
            <a:endParaRPr lang="en-US" dirty="0"/>
          </a:p>
        </p:txBody>
      </p:sp>
      <p:sp>
        <p:nvSpPr>
          <p:cNvPr id="5" name="Content Placeholder 4"/>
          <p:cNvSpPr>
            <a:spLocks noGrp="1"/>
          </p:cNvSpPr>
          <p:nvPr>
            <p:ph sz="quarter" idx="1"/>
          </p:nvPr>
        </p:nvSpPr>
        <p:spPr>
          <a:xfrm>
            <a:off x="348343" y="1600200"/>
            <a:ext cx="8417705" cy="4786086"/>
          </a:xfrm>
        </p:spPr>
        <p:txBody>
          <a:bodyPr>
            <a:normAutofit fontScale="92500" lnSpcReduction="10000"/>
          </a:bodyPr>
          <a:lstStyle/>
          <a:p>
            <a:pPr algn="just"/>
            <a:r>
              <a:rPr lang="en-US" sz="2700" dirty="0"/>
              <a:t>Both Life and General Insurance Company shall now re-Insure a portion of their risk with Nepal Reinsurance Company Ltd.</a:t>
            </a:r>
          </a:p>
          <a:p>
            <a:pPr algn="just"/>
            <a:r>
              <a:rPr lang="en-US" sz="2700" dirty="0" smtClean="0"/>
              <a:t>At least one branch of commercial bank at each of the Village Municipality and municipality needs to be established and the banking operation of each local level needs to be done through commercial bank only.</a:t>
            </a:r>
          </a:p>
          <a:p>
            <a:pPr algn="just"/>
            <a:r>
              <a:rPr lang="en-US" sz="2700" dirty="0" smtClean="0"/>
              <a:t>Individual </a:t>
            </a:r>
            <a:r>
              <a:rPr lang="en-US" sz="2700" dirty="0"/>
              <a:t>going abroad needs to open bank account compulsorily for remittance purpose. </a:t>
            </a:r>
          </a:p>
          <a:p>
            <a:pPr algn="just"/>
            <a:r>
              <a:rPr lang="en-US" sz="2700" dirty="0"/>
              <a:t>Newly appointed government employee from 1st </a:t>
            </a:r>
            <a:r>
              <a:rPr lang="en-US" sz="2700" dirty="0" err="1"/>
              <a:t>Shrawan</a:t>
            </a:r>
            <a:r>
              <a:rPr lang="en-US" sz="2700" dirty="0" smtClean="0"/>
              <a:t>, 2074 </a:t>
            </a:r>
            <a:r>
              <a:rPr lang="en-US" sz="2700" dirty="0"/>
              <a:t>shall have to contribute towards retirement while drawing salary for each month. Government shall also contribute for the same fund</a:t>
            </a:r>
            <a:r>
              <a:rPr lang="en-US" sz="2700" dirty="0" smtClean="0"/>
              <a:t>.</a:t>
            </a:r>
            <a:endParaRPr lang="en-US" sz="2700" dirty="0"/>
          </a:p>
        </p:txBody>
      </p:sp>
    </p:spTree>
    <p:extLst>
      <p:ext uri="{BB962C8B-B14F-4D97-AF65-F5344CB8AC3E}">
        <p14:creationId xmlns:p14="http://schemas.microsoft.com/office/powerpoint/2010/main" val="19573377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Financial summary of Budget 2017</a:t>
            </a:r>
            <a:endParaRPr lang="en-US" dirty="0"/>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35</a:t>
            </a:fld>
            <a:endParaRPr lang="en-US" dirty="0"/>
          </a:p>
        </p:txBody>
      </p:sp>
      <p:sp>
        <p:nvSpPr>
          <p:cNvPr id="5" name="Content Placeholder 4"/>
          <p:cNvSpPr>
            <a:spLocks noGrp="1"/>
          </p:cNvSpPr>
          <p:nvPr>
            <p:ph sz="quarter" idx="1"/>
          </p:nvPr>
        </p:nvSpPr>
        <p:spPr>
          <a:xfrm>
            <a:off x="739853" y="1636487"/>
            <a:ext cx="8153400" cy="4495800"/>
          </a:xfrm>
        </p:spPr>
        <p:txBody>
          <a:bodyPr/>
          <a:lstStyle/>
          <a:p>
            <a:pPr marL="0" indent="0">
              <a:buNone/>
            </a:pPr>
            <a:r>
              <a:rPr lang="en-US" dirty="0" smtClean="0"/>
              <a:t> </a:t>
            </a:r>
          </a:p>
        </p:txBody>
      </p:sp>
      <p:graphicFrame>
        <p:nvGraphicFramePr>
          <p:cNvPr id="6" name="Table 5"/>
          <p:cNvGraphicFramePr>
            <a:graphicFrameLocks noGrp="1"/>
          </p:cNvGraphicFramePr>
          <p:nvPr>
            <p:extLst>
              <p:ext uri="{D42A27DB-BD31-4B8C-83A1-F6EECF244321}">
                <p14:modId xmlns:p14="http://schemas.microsoft.com/office/powerpoint/2010/main" val="1620959312"/>
              </p:ext>
            </p:extLst>
          </p:nvPr>
        </p:nvGraphicFramePr>
        <p:xfrm>
          <a:off x="319314" y="1953624"/>
          <a:ext cx="8645175" cy="4040776"/>
        </p:xfrm>
        <a:graphic>
          <a:graphicData uri="http://schemas.openxmlformats.org/drawingml/2006/table">
            <a:tbl>
              <a:tblPr firstRow="1" bandRow="1">
                <a:tableStyleId>{5C22544A-7EE6-4342-B048-85BDC9FD1C3A}</a:tableStyleId>
              </a:tblPr>
              <a:tblGrid>
                <a:gridCol w="3798845"/>
                <a:gridCol w="1964605"/>
                <a:gridCol w="2881725"/>
              </a:tblGrid>
              <a:tr h="620631">
                <a:tc>
                  <a:txBody>
                    <a:bodyPr/>
                    <a:lstStyle/>
                    <a:p>
                      <a:r>
                        <a:rPr lang="en-US" sz="2400" dirty="0" smtClean="0"/>
                        <a:t>Heading</a:t>
                      </a:r>
                      <a:endParaRPr lang="en-US" sz="2400" dirty="0"/>
                    </a:p>
                  </a:txBody>
                  <a:tcPr/>
                </a:tc>
                <a:tc>
                  <a:txBody>
                    <a:bodyPr/>
                    <a:lstStyle/>
                    <a:p>
                      <a:r>
                        <a:rPr lang="en-US" sz="2400" dirty="0" smtClean="0"/>
                        <a:t>Allocation</a:t>
                      </a:r>
                      <a:endParaRPr lang="en-US" sz="2400" dirty="0"/>
                    </a:p>
                  </a:txBody>
                  <a:tcPr/>
                </a:tc>
                <a:tc>
                  <a:txBody>
                    <a:bodyPr/>
                    <a:lstStyle/>
                    <a:p>
                      <a:r>
                        <a:rPr lang="en-US" sz="2400" dirty="0" smtClean="0"/>
                        <a:t>Percentage</a:t>
                      </a:r>
                      <a:endParaRPr lang="en-US" sz="2400" dirty="0"/>
                    </a:p>
                  </a:txBody>
                  <a:tcPr/>
                </a:tc>
              </a:tr>
              <a:tr h="1071226">
                <a:tc>
                  <a:txBody>
                    <a:bodyPr/>
                    <a:lstStyle/>
                    <a:p>
                      <a:r>
                        <a:rPr lang="en-US" sz="2000" dirty="0" smtClean="0"/>
                        <a:t>Re-Current Expenditure </a:t>
                      </a:r>
                      <a:endParaRPr lang="en-US" sz="2000" dirty="0"/>
                    </a:p>
                  </a:txBody>
                  <a:tcPr/>
                </a:tc>
                <a:tc>
                  <a:txBody>
                    <a:bodyPr/>
                    <a:lstStyle/>
                    <a:p>
                      <a:r>
                        <a:rPr lang="en-US" sz="2000" dirty="0" smtClean="0"/>
                        <a:t>803 Billions </a:t>
                      </a:r>
                      <a:endParaRPr lang="en-US" sz="2000" dirty="0"/>
                    </a:p>
                  </a:txBody>
                  <a:tcPr/>
                </a:tc>
                <a:tc>
                  <a:txBody>
                    <a:bodyPr/>
                    <a:lstStyle/>
                    <a:p>
                      <a:pPr marL="0" indent="0">
                        <a:buNone/>
                      </a:pPr>
                      <a:r>
                        <a:rPr lang="en-US" sz="2000" dirty="0" smtClean="0"/>
                        <a:t>62.83%</a:t>
                      </a:r>
                    </a:p>
                  </a:txBody>
                  <a:tcPr/>
                </a:tc>
              </a:tr>
              <a:tr h="620631">
                <a:tc>
                  <a:txBody>
                    <a:bodyPr/>
                    <a:lstStyle/>
                    <a:p>
                      <a:r>
                        <a:rPr lang="en-US" sz="2000" dirty="0" smtClean="0"/>
                        <a:t>Capital Expenditure </a:t>
                      </a:r>
                      <a:endParaRPr lang="en-US" sz="2000" dirty="0"/>
                    </a:p>
                  </a:txBody>
                  <a:tcPr/>
                </a:tc>
                <a:tc>
                  <a:txBody>
                    <a:bodyPr/>
                    <a:lstStyle/>
                    <a:p>
                      <a:r>
                        <a:rPr lang="en-US" sz="2000" dirty="0" smtClean="0"/>
                        <a:t>335 Billions </a:t>
                      </a:r>
                      <a:endParaRPr lang="en-US" sz="2000" dirty="0"/>
                    </a:p>
                  </a:txBody>
                  <a:tcPr/>
                </a:tc>
                <a:tc>
                  <a:txBody>
                    <a:bodyPr/>
                    <a:lstStyle/>
                    <a:p>
                      <a:pPr marL="0" indent="0">
                        <a:buNone/>
                      </a:pPr>
                      <a:r>
                        <a:rPr lang="en-US" sz="2000" dirty="0" smtClean="0"/>
                        <a:t>26.21% </a:t>
                      </a:r>
                    </a:p>
                  </a:txBody>
                  <a:tcPr/>
                </a:tc>
              </a:tr>
              <a:tr h="1071226">
                <a:tc>
                  <a:txBody>
                    <a:bodyPr/>
                    <a:lstStyle/>
                    <a:p>
                      <a:r>
                        <a:rPr lang="en-US" sz="2000" dirty="0" smtClean="0"/>
                        <a:t>Financial Management</a:t>
                      </a:r>
                      <a:endParaRPr lang="en-US" sz="2000" dirty="0"/>
                    </a:p>
                  </a:txBody>
                  <a:tcPr/>
                </a:tc>
                <a:tc>
                  <a:txBody>
                    <a:bodyPr/>
                    <a:lstStyle/>
                    <a:p>
                      <a:r>
                        <a:rPr lang="en-US" sz="2000" dirty="0" smtClean="0"/>
                        <a:t>140 Billions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10.97% </a:t>
                      </a:r>
                    </a:p>
                  </a:txBody>
                  <a:tcPr/>
                </a:tc>
              </a:tr>
              <a:tr h="6570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Total Budget Allocated Billions</a:t>
                      </a:r>
                      <a:endParaRPr lang="en-US" sz="2000" dirty="0"/>
                    </a:p>
                  </a:txBody>
                  <a:tcPr/>
                </a:tc>
                <a:tc>
                  <a:txBody>
                    <a:bodyPr/>
                    <a:lstStyle/>
                    <a:p>
                      <a:r>
                        <a:rPr lang="en-US" sz="2000" dirty="0" smtClean="0"/>
                        <a:t>1279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100.00% </a:t>
                      </a:r>
                    </a:p>
                  </a:txBody>
                  <a:tcPr/>
                </a:tc>
              </a:tr>
            </a:tbl>
          </a:graphicData>
        </a:graphic>
      </p:graphicFrame>
    </p:spTree>
    <p:extLst>
      <p:ext uri="{BB962C8B-B14F-4D97-AF65-F5344CB8AC3E}">
        <p14:creationId xmlns:p14="http://schemas.microsoft.com/office/powerpoint/2010/main" val="18145113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99BEA189-3966-44FA-92E1-0E99B2573685}"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36</a:t>
            </a:fld>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259827986"/>
              </p:ext>
            </p:extLst>
          </p:nvPr>
        </p:nvGraphicFramePr>
        <p:xfrm>
          <a:off x="145143" y="1600199"/>
          <a:ext cx="8617856" cy="4445845"/>
        </p:xfrm>
        <a:graphic>
          <a:graphicData uri="http://schemas.openxmlformats.org/drawingml/2006/table">
            <a:tbl>
              <a:tblPr firstRow="1" bandRow="1">
                <a:tableStyleId>{5C22544A-7EE6-4342-B048-85BDC9FD1C3A}</a:tableStyleId>
              </a:tblPr>
              <a:tblGrid>
                <a:gridCol w="5109028"/>
                <a:gridCol w="3508828"/>
              </a:tblGrid>
              <a:tr h="434584">
                <a:tc>
                  <a:txBody>
                    <a:bodyPr/>
                    <a:lstStyle/>
                    <a:p>
                      <a:r>
                        <a:rPr lang="en-US" sz="2400" dirty="0" smtClean="0"/>
                        <a:t>Heading</a:t>
                      </a:r>
                      <a:endParaRPr lang="en-US" sz="2400" dirty="0"/>
                    </a:p>
                  </a:txBody>
                  <a:tcPr/>
                </a:tc>
                <a:tc>
                  <a:txBody>
                    <a:bodyPr/>
                    <a:lstStyle/>
                    <a:p>
                      <a:r>
                        <a:rPr lang="en-US" sz="2400" dirty="0" smtClean="0"/>
                        <a:t>Amount(Billion)</a:t>
                      </a:r>
                      <a:endParaRPr lang="en-US" sz="2400" dirty="0"/>
                    </a:p>
                  </a:txBody>
                  <a:tcPr/>
                </a:tc>
              </a:tr>
              <a:tr h="750103">
                <a:tc>
                  <a:txBody>
                    <a:bodyPr/>
                    <a:lstStyle/>
                    <a:p>
                      <a:pPr marL="0" indent="0">
                        <a:buNone/>
                      </a:pPr>
                      <a:r>
                        <a:rPr lang="en-US" sz="2000" dirty="0" smtClean="0"/>
                        <a:t>Revenue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730.05 </a:t>
                      </a:r>
                    </a:p>
                    <a:p>
                      <a:endParaRPr lang="en-US" sz="2000" dirty="0"/>
                    </a:p>
                  </a:txBody>
                  <a:tcPr/>
                </a:tc>
              </a:tr>
              <a:tr h="7501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Repayment of debt principal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15.00 </a:t>
                      </a:r>
                    </a:p>
                    <a:p>
                      <a:endParaRPr lang="en-US" sz="2000" dirty="0"/>
                    </a:p>
                  </a:txBody>
                  <a:tcPr/>
                </a:tc>
              </a:tr>
              <a:tr h="750103">
                <a:tc>
                  <a:txBody>
                    <a:bodyPr/>
                    <a:lstStyle/>
                    <a:p>
                      <a:r>
                        <a:rPr lang="en-US" sz="2000" dirty="0" smtClean="0"/>
                        <a:t>Foreign Grant</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72.17 </a:t>
                      </a:r>
                    </a:p>
                    <a:p>
                      <a:endParaRPr lang="en-US" sz="2000" dirty="0"/>
                    </a:p>
                  </a:txBody>
                  <a:tcPr/>
                </a:tc>
              </a:tr>
              <a:tr h="434584">
                <a:tc>
                  <a:txBody>
                    <a:bodyPr/>
                    <a:lstStyle/>
                    <a:p>
                      <a:r>
                        <a:rPr lang="en-US" sz="2000" dirty="0" smtClean="0"/>
                        <a:t>Foreign Loan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214.04 </a:t>
                      </a:r>
                    </a:p>
                  </a:txBody>
                  <a:tcPr/>
                </a:tc>
              </a:tr>
              <a:tr h="434584">
                <a:tc>
                  <a:txBody>
                    <a:bodyPr/>
                    <a:lstStyle/>
                    <a:p>
                      <a:r>
                        <a:rPr lang="en-US" sz="2000" dirty="0" smtClean="0"/>
                        <a:t>Cash reserve of fiscal year 2016-17 </a:t>
                      </a:r>
                      <a:endParaRPr lang="en-US" sz="2000" dirty="0"/>
                    </a:p>
                  </a:txBody>
                  <a:tcPr/>
                </a:tc>
                <a:tc>
                  <a:txBody>
                    <a:bodyPr/>
                    <a:lstStyle/>
                    <a:p>
                      <a:pPr marL="0" indent="0">
                        <a:buNone/>
                      </a:pPr>
                      <a:r>
                        <a:rPr lang="en-US" sz="2000" dirty="0" smtClean="0"/>
                        <a:t>102.73 </a:t>
                      </a:r>
                    </a:p>
                  </a:txBody>
                  <a:tcPr/>
                </a:tc>
              </a:tr>
              <a:tr h="434584">
                <a:tc>
                  <a:txBody>
                    <a:bodyPr/>
                    <a:lstStyle/>
                    <a:p>
                      <a:r>
                        <a:rPr lang="en-US" sz="2000" dirty="0" smtClean="0"/>
                        <a:t>Internal Loan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145.00 </a:t>
                      </a:r>
                    </a:p>
                  </a:txBody>
                  <a:tcPr/>
                </a:tc>
              </a:tr>
              <a:tr h="4345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Total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1,278.99 </a:t>
                      </a:r>
                    </a:p>
                  </a:txBody>
                  <a:tcPr/>
                </a:tc>
              </a:tr>
            </a:tbl>
          </a:graphicData>
        </a:graphic>
      </p:graphicFrame>
    </p:spTree>
    <p:extLst>
      <p:ext uri="{BB962C8B-B14F-4D97-AF65-F5344CB8AC3E}">
        <p14:creationId xmlns:p14="http://schemas.microsoft.com/office/powerpoint/2010/main" val="1303821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99657"/>
            <a:ext cx="7155543" cy="1461153"/>
          </a:xfrm>
        </p:spPr>
        <p:txBody>
          <a:bodyPr/>
          <a:lstStyle/>
          <a:p>
            <a:pPr algn="ctr"/>
            <a:r>
              <a:rPr lang="en-US" dirty="0" smtClean="0"/>
              <a:t>How may I help you?</a:t>
            </a:r>
            <a:endParaRPr lang="en-US" dirty="0"/>
          </a:p>
        </p:txBody>
      </p:sp>
      <p:sp>
        <p:nvSpPr>
          <p:cNvPr id="3" name="Date Placeholder 2"/>
          <p:cNvSpPr>
            <a:spLocks noGrp="1"/>
          </p:cNvSpPr>
          <p:nvPr>
            <p:ph type="dt" sz="half" idx="10"/>
          </p:nvPr>
        </p:nvSpPr>
        <p:spPr/>
        <p:txBody>
          <a:bodyPr/>
          <a:lstStyle/>
          <a:p>
            <a:fld id="{043F0F8C-C15F-4FD7-A09C-C1285505B893}"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37</a:t>
            </a:fld>
            <a:endParaRPr lang="en-US" dirty="0"/>
          </a:p>
        </p:txBody>
      </p:sp>
    </p:spTree>
    <p:extLst>
      <p:ext uri="{BB962C8B-B14F-4D97-AF65-F5344CB8AC3E}">
        <p14:creationId xmlns:p14="http://schemas.microsoft.com/office/powerpoint/2010/main" val="24206231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9168"/>
            <a:ext cx="8229600" cy="1438072"/>
          </a:xfrm>
        </p:spPr>
        <p:txBody>
          <a:bodyPr/>
          <a:lstStyle/>
          <a:p>
            <a:pPr algn="ctr"/>
            <a:r>
              <a:rPr lang="en-US" dirty="0" smtClean="0"/>
              <a:t>Thank You</a:t>
            </a:r>
            <a:endParaRPr lang="en-US" dirty="0"/>
          </a:p>
        </p:txBody>
      </p:sp>
      <p:sp>
        <p:nvSpPr>
          <p:cNvPr id="3" name="Date Placeholder 2"/>
          <p:cNvSpPr>
            <a:spLocks noGrp="1"/>
          </p:cNvSpPr>
          <p:nvPr>
            <p:ph type="dt" sz="half" idx="10"/>
          </p:nvPr>
        </p:nvSpPr>
        <p:spPr/>
        <p:txBody>
          <a:bodyPr/>
          <a:lstStyle/>
          <a:p>
            <a:fld id="{2B45BDF7-19AA-4241-9A4B-863988E73B82}"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38</a:t>
            </a:fld>
            <a:endParaRPr lang="en-US" dirty="0"/>
          </a:p>
        </p:txBody>
      </p:sp>
    </p:spTree>
    <p:extLst>
      <p:ext uri="{BB962C8B-B14F-4D97-AF65-F5344CB8AC3E}">
        <p14:creationId xmlns:p14="http://schemas.microsoft.com/office/powerpoint/2010/main" val="2713996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80220" y="1727200"/>
            <a:ext cx="8689610" cy="4920344"/>
          </a:xfrm>
        </p:spPr>
        <p:txBody>
          <a:bodyPr>
            <a:normAutofit fontScale="92500" lnSpcReduction="10000"/>
          </a:bodyPr>
          <a:lstStyle/>
          <a:p>
            <a:pPr lvl="0"/>
            <a:r>
              <a:rPr lang="en-GB" dirty="0" smtClean="0"/>
              <a:t>enhance </a:t>
            </a:r>
            <a:r>
              <a:rPr lang="en-GB" i="1" dirty="0" smtClean="0"/>
              <a:t>economic growth</a:t>
            </a:r>
            <a:r>
              <a:rPr lang="en-GB" dirty="0" smtClean="0"/>
              <a:t>;</a:t>
            </a:r>
          </a:p>
          <a:p>
            <a:pPr lvl="0"/>
            <a:r>
              <a:rPr lang="en-GB" dirty="0" smtClean="0"/>
              <a:t>establish </a:t>
            </a:r>
            <a:r>
              <a:rPr lang="en-GB" dirty="0"/>
              <a:t>a </a:t>
            </a:r>
            <a:r>
              <a:rPr lang="en-GB" i="1" dirty="0"/>
              <a:t>sustainable fiscal framework</a:t>
            </a:r>
            <a:r>
              <a:rPr lang="en-GB" dirty="0"/>
              <a:t>; </a:t>
            </a:r>
            <a:endParaRPr lang="en-US" dirty="0"/>
          </a:p>
          <a:p>
            <a:pPr lvl="0" algn="just"/>
            <a:r>
              <a:rPr lang="en-GB" dirty="0"/>
              <a:t>allocate resources to programs on the basis of governmental </a:t>
            </a:r>
            <a:r>
              <a:rPr lang="en-GB" i="1" dirty="0">
                <a:hlinkClick r:id="rId2" action="ppaction://hlinkfile"/>
              </a:rPr>
              <a:t>priorities</a:t>
            </a:r>
            <a:r>
              <a:rPr lang="en-GB" dirty="0"/>
              <a:t> and program </a:t>
            </a:r>
            <a:r>
              <a:rPr lang="en-GB" i="1" dirty="0"/>
              <a:t>effectiveness</a:t>
            </a:r>
            <a:r>
              <a:rPr lang="en-GB" dirty="0"/>
              <a:t>; </a:t>
            </a:r>
            <a:endParaRPr lang="en-US" dirty="0"/>
          </a:p>
          <a:p>
            <a:pPr lvl="0" algn="just"/>
            <a:r>
              <a:rPr lang="en-GB" dirty="0"/>
              <a:t>operate and </a:t>
            </a:r>
            <a:r>
              <a:rPr lang="en-GB" i="1" dirty="0"/>
              <a:t>deliver public services </a:t>
            </a:r>
            <a:r>
              <a:rPr lang="en-GB" dirty="0"/>
              <a:t>efficiently; </a:t>
            </a:r>
            <a:endParaRPr lang="en-US" dirty="0"/>
          </a:p>
          <a:p>
            <a:pPr lvl="0" algn="just"/>
            <a:r>
              <a:rPr lang="en-GB" dirty="0"/>
              <a:t>ensure that the budget reflects citizens’ </a:t>
            </a:r>
            <a:r>
              <a:rPr lang="en-GB" i="1" dirty="0"/>
              <a:t>preferences</a:t>
            </a:r>
            <a:r>
              <a:rPr lang="en-GB" dirty="0"/>
              <a:t>; </a:t>
            </a:r>
            <a:endParaRPr lang="en-US" dirty="0"/>
          </a:p>
          <a:p>
            <a:pPr lvl="0" algn="just"/>
            <a:r>
              <a:rPr lang="en-GB" dirty="0"/>
              <a:t>ensure that spending units are well equipped and are </a:t>
            </a:r>
            <a:r>
              <a:rPr lang="en-GB" i="1" dirty="0"/>
              <a:t>accountable</a:t>
            </a:r>
            <a:r>
              <a:rPr lang="en-GB" dirty="0"/>
              <a:t> for their </a:t>
            </a:r>
            <a:r>
              <a:rPr lang="en-GB" dirty="0" smtClean="0"/>
              <a:t>actions; </a:t>
            </a:r>
          </a:p>
          <a:p>
            <a:pPr lvl="0" algn="just"/>
            <a:r>
              <a:rPr lang="en-US" dirty="0" smtClean="0"/>
              <a:t>maintain </a:t>
            </a:r>
            <a:r>
              <a:rPr lang="en-US" i="1" dirty="0" smtClean="0"/>
              <a:t>balance between socio-economic and spatial  (geographic) development</a:t>
            </a:r>
            <a:r>
              <a:rPr lang="en-US" dirty="0" smtClean="0"/>
              <a:t>; and</a:t>
            </a:r>
          </a:p>
          <a:p>
            <a:pPr lvl="0" algn="just"/>
            <a:r>
              <a:rPr lang="en-US" i="1" dirty="0" smtClean="0"/>
              <a:t>make s</a:t>
            </a:r>
            <a:r>
              <a:rPr lang="en-GB" i="1" dirty="0" smtClean="0"/>
              <a:t>ocio-economic transformation </a:t>
            </a:r>
            <a:r>
              <a:rPr lang="en-GB" dirty="0" smtClean="0"/>
              <a:t>of the country.</a:t>
            </a:r>
            <a:endParaRPr lang="en-US" dirty="0"/>
          </a:p>
          <a:p>
            <a:pPr marL="0" indent="0">
              <a:buNone/>
            </a:pPr>
            <a:endParaRPr lang="en-US" dirty="0"/>
          </a:p>
        </p:txBody>
      </p:sp>
      <p:sp>
        <p:nvSpPr>
          <p:cNvPr id="4" name="Content Placeholder 2"/>
          <p:cNvSpPr txBox="1">
            <a:spLocks/>
          </p:cNvSpPr>
          <p:nvPr/>
        </p:nvSpPr>
        <p:spPr>
          <a:xfrm>
            <a:off x="1567542" y="210457"/>
            <a:ext cx="7402287" cy="1066800"/>
          </a:xfrm>
          <a:prstGeom prst="rect">
            <a:avLst/>
          </a:prstGeom>
        </p:spPr>
        <p:txBody>
          <a:bodyPr vert="horz" lIns="91440" tIns="45720" rIns="91440" bIns="45720">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Font typeface="Wingdings"/>
              <a:buNone/>
            </a:pPr>
            <a:r>
              <a:rPr lang="en-GB" sz="4300" i="1" dirty="0" smtClean="0">
                <a:latin typeface="+mj-lt"/>
                <a:ea typeface="+mj-ea"/>
                <a:cs typeface="+mj-cs"/>
              </a:rPr>
              <a:t>2. Main objectives of budget</a:t>
            </a:r>
            <a:endParaRPr lang="en-US" dirty="0" smtClean="0"/>
          </a:p>
        </p:txBody>
      </p:sp>
      <p:sp>
        <p:nvSpPr>
          <p:cNvPr id="2" name="Date Placeholder 1"/>
          <p:cNvSpPr>
            <a:spLocks noGrp="1"/>
          </p:cNvSpPr>
          <p:nvPr>
            <p:ph type="dt" sz="half" idx="10"/>
          </p:nvPr>
        </p:nvSpPr>
        <p:spPr/>
        <p:txBody>
          <a:bodyPr/>
          <a:lstStyle/>
          <a:p>
            <a:fld id="{5B9EFBE8-26C9-4136-83F0-59C19B66008F}"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4</a:t>
            </a:fld>
            <a:endParaRPr lang="en-US" dirty="0"/>
          </a:p>
        </p:txBody>
      </p:sp>
    </p:spTree>
    <p:extLst>
      <p:ext uri="{BB962C8B-B14F-4D97-AF65-F5344CB8AC3E}">
        <p14:creationId xmlns:p14="http://schemas.microsoft.com/office/powerpoint/2010/main" val="216298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9371" y="2132466"/>
            <a:ext cx="6698343" cy="1143000"/>
          </a:xfrm>
        </p:spPr>
        <p:txBody>
          <a:bodyPr/>
          <a:lstStyle/>
          <a:p>
            <a:r>
              <a:rPr lang="en-US" b="1" dirty="0"/>
              <a:t>3. </a:t>
            </a:r>
            <a:r>
              <a:rPr lang="en-GB" b="1" dirty="0"/>
              <a:t>Budget Types</a:t>
            </a:r>
            <a:endParaRPr lang="en-US" b="1" dirty="0"/>
          </a:p>
        </p:txBody>
      </p:sp>
      <p:sp>
        <p:nvSpPr>
          <p:cNvPr id="3" name="Date Placeholder 2"/>
          <p:cNvSpPr>
            <a:spLocks noGrp="1"/>
          </p:cNvSpPr>
          <p:nvPr>
            <p:ph type="dt" sz="half" idx="10"/>
          </p:nvPr>
        </p:nvSpPr>
        <p:spPr/>
        <p:txBody>
          <a:bodyPr/>
          <a:lstStyle/>
          <a:p>
            <a:fld id="{C0EF205F-CA1A-44BD-B707-1A900D8ED4E7}"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5</a:t>
            </a:fld>
            <a:endParaRPr lang="en-US" dirty="0"/>
          </a:p>
        </p:txBody>
      </p:sp>
    </p:spTree>
    <p:extLst>
      <p:ext uri="{BB962C8B-B14F-4D97-AF65-F5344CB8AC3E}">
        <p14:creationId xmlns:p14="http://schemas.microsoft.com/office/powerpoint/2010/main" val="1928997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48343" y="1582057"/>
            <a:ext cx="8650453" cy="5050972"/>
          </a:xfrm>
        </p:spPr>
        <p:txBody>
          <a:bodyPr>
            <a:normAutofit fontScale="77500" lnSpcReduction="20000"/>
          </a:bodyPr>
          <a:lstStyle/>
          <a:p>
            <a:pPr lvl="0" algn="just">
              <a:lnSpc>
                <a:spcPct val="120000"/>
              </a:lnSpc>
            </a:pPr>
            <a:r>
              <a:rPr lang="en-GB" i="1" dirty="0"/>
              <a:t>Line item budget</a:t>
            </a:r>
            <a:r>
              <a:rPr lang="en-GB" dirty="0"/>
              <a:t> or ‘incremental’, where certain amount is added to the last year’s figures, a traditional way of estimating the expenditures. </a:t>
            </a:r>
            <a:endParaRPr lang="en-US" dirty="0"/>
          </a:p>
          <a:p>
            <a:pPr lvl="0" algn="just">
              <a:lnSpc>
                <a:spcPct val="120000"/>
              </a:lnSpc>
            </a:pPr>
            <a:r>
              <a:rPr lang="en-GB" i="1" dirty="0"/>
              <a:t>Zero-base</a:t>
            </a:r>
            <a:r>
              <a:rPr lang="en-GB" dirty="0"/>
              <a:t> </a:t>
            </a:r>
            <a:r>
              <a:rPr lang="en-GB" i="1" dirty="0"/>
              <a:t>budget</a:t>
            </a:r>
            <a:r>
              <a:rPr lang="en-GB" dirty="0"/>
              <a:t> calls for an activity to be started from scratch i.e</a:t>
            </a:r>
            <a:r>
              <a:rPr lang="en-GB" i="1" dirty="0"/>
              <a:t>., zero-base</a:t>
            </a:r>
            <a:r>
              <a:rPr lang="en-GB" dirty="0"/>
              <a:t>. A thorough analysis, re-examination, review &amp; justification needed.</a:t>
            </a:r>
            <a:r>
              <a:rPr lang="en-GB" b="1" i="1" dirty="0"/>
              <a:t> </a:t>
            </a:r>
            <a:endParaRPr lang="en-US" dirty="0"/>
          </a:p>
          <a:p>
            <a:pPr lvl="0" algn="just">
              <a:lnSpc>
                <a:spcPct val="120000"/>
              </a:lnSpc>
            </a:pPr>
            <a:r>
              <a:rPr lang="en-GB" i="1" dirty="0"/>
              <a:t>Program budget </a:t>
            </a:r>
            <a:r>
              <a:rPr lang="en-GB" dirty="0"/>
              <a:t>is a result-oriented budgeting system that specifies the programs/activities and seeks to relate costs to outputs.</a:t>
            </a:r>
            <a:endParaRPr lang="en-US" dirty="0"/>
          </a:p>
          <a:p>
            <a:pPr lvl="0" algn="just">
              <a:lnSpc>
                <a:spcPct val="120000"/>
              </a:lnSpc>
            </a:pPr>
            <a:r>
              <a:rPr lang="en-GB" i="1" dirty="0"/>
              <a:t>Performance budget </a:t>
            </a:r>
            <a:r>
              <a:rPr lang="en-GB" dirty="0"/>
              <a:t>focuses to improve the efficiency of programs and functions. It quantifies the entire result-based chain as inputs, outputs, outcomes, and impacts to the common people.</a:t>
            </a:r>
            <a:endParaRPr lang="en-US" dirty="0"/>
          </a:p>
          <a:p>
            <a:pPr lvl="0" algn="just">
              <a:lnSpc>
                <a:spcPct val="120000"/>
              </a:lnSpc>
            </a:pPr>
            <a:r>
              <a:rPr lang="en-GB" i="1" dirty="0"/>
              <a:t>Voted and non-voted</a:t>
            </a:r>
            <a:r>
              <a:rPr lang="en-GB" dirty="0"/>
              <a:t>: Non-voted expenditures reflect the salaries of the heads of State, Government, judiciary, interest payment etc. All expenses need to be voted </a:t>
            </a:r>
            <a:r>
              <a:rPr lang="en-GB" dirty="0" smtClean="0"/>
              <a:t>in </a:t>
            </a:r>
            <a:r>
              <a:rPr lang="en-GB" dirty="0"/>
              <a:t>the Parliament except the non-voted ones</a:t>
            </a:r>
            <a:r>
              <a:rPr lang="en-GB" dirty="0" smtClean="0"/>
              <a:t>.</a:t>
            </a:r>
            <a:endParaRPr lang="en-US" dirty="0"/>
          </a:p>
        </p:txBody>
      </p:sp>
      <p:sp>
        <p:nvSpPr>
          <p:cNvPr id="4" name="Date Placeholder 3"/>
          <p:cNvSpPr>
            <a:spLocks noGrp="1"/>
          </p:cNvSpPr>
          <p:nvPr>
            <p:ph type="dt" sz="half" idx="10"/>
          </p:nvPr>
        </p:nvSpPr>
        <p:spPr/>
        <p:txBody>
          <a:bodyPr/>
          <a:lstStyle/>
          <a:p>
            <a:fld id="{9013BA64-3328-4713-9DE7-B41C5B5AA7F0}"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6</a:t>
            </a:fld>
            <a:endParaRPr lang="en-US" dirty="0"/>
          </a:p>
        </p:txBody>
      </p:sp>
    </p:spTree>
    <p:extLst>
      <p:ext uri="{BB962C8B-B14F-4D97-AF65-F5344CB8AC3E}">
        <p14:creationId xmlns:p14="http://schemas.microsoft.com/office/powerpoint/2010/main" val="67260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0373" y="1582056"/>
            <a:ext cx="8812933" cy="5155899"/>
          </a:xfrm>
        </p:spPr>
        <p:txBody>
          <a:bodyPr>
            <a:normAutofit fontScale="85000" lnSpcReduction="20000"/>
          </a:bodyPr>
          <a:lstStyle/>
          <a:p>
            <a:pPr lvl="0" algn="just"/>
            <a:r>
              <a:rPr lang="en-GB" i="1" dirty="0" smtClean="0"/>
              <a:t>Discretionary and non-discretionary</a:t>
            </a:r>
            <a:r>
              <a:rPr lang="en-GB" dirty="0" smtClean="0"/>
              <a:t>: used in one’s own discretion in a more flexible manner is called discretionary and opposite is non-discretionary;</a:t>
            </a:r>
            <a:endParaRPr lang="en-US" dirty="0" smtClean="0"/>
          </a:p>
          <a:p>
            <a:pPr lvl="0" algn="just"/>
            <a:r>
              <a:rPr lang="en-GB" i="1" dirty="0" smtClean="0"/>
              <a:t>Capital and operating/recurrent</a:t>
            </a:r>
            <a:r>
              <a:rPr lang="en-GB" dirty="0" smtClean="0"/>
              <a:t>; </a:t>
            </a:r>
            <a:endParaRPr lang="en-US" dirty="0" smtClean="0"/>
          </a:p>
          <a:p>
            <a:pPr lvl="0" algn="just"/>
            <a:r>
              <a:rPr lang="en-GB" i="1" dirty="0" smtClean="0"/>
              <a:t>Development and ordinary</a:t>
            </a:r>
            <a:r>
              <a:rPr lang="en-GB" dirty="0" smtClean="0"/>
              <a:t>; </a:t>
            </a:r>
            <a:endParaRPr lang="en-US" dirty="0" smtClean="0"/>
          </a:p>
          <a:p>
            <a:pPr lvl="0" algn="just"/>
            <a:r>
              <a:rPr lang="en-GB" i="1" dirty="0" smtClean="0"/>
              <a:t>Participatory and non-participatory</a:t>
            </a:r>
            <a:r>
              <a:rPr lang="en-GB" dirty="0" smtClean="0"/>
              <a:t>: If the beneficiaries are involved in the process of budgeting it is participatory and opposite is non-participatory.</a:t>
            </a:r>
            <a:endParaRPr lang="en-US" dirty="0" smtClean="0"/>
          </a:p>
          <a:p>
            <a:pPr lvl="0" algn="just"/>
            <a:r>
              <a:rPr lang="en-GB" i="1" dirty="0" smtClean="0"/>
              <a:t>Core and external</a:t>
            </a:r>
            <a:r>
              <a:rPr lang="en-GB" dirty="0" smtClean="0"/>
              <a:t>: Core budget is the expense to be made by the government treasury. The donors execute different programs directly through their budget is external one. </a:t>
            </a:r>
            <a:endParaRPr lang="en-US" dirty="0" smtClean="0"/>
          </a:p>
          <a:p>
            <a:pPr algn="just"/>
            <a:r>
              <a:rPr lang="en-GB" i="1" dirty="0" smtClean="0"/>
              <a:t>Central, provincial and local budget</a:t>
            </a:r>
            <a:r>
              <a:rPr lang="en-GB" dirty="0" smtClean="0"/>
              <a:t>: Central budget is allocated to and spent by the central government institutions. Provincial budget is the budget of the sub-national entities allocated to and spent by the local governments within their territorial jurisdictions. </a:t>
            </a:r>
            <a:endParaRPr lang="en-US" dirty="0" smtClean="0"/>
          </a:p>
        </p:txBody>
      </p:sp>
      <p:sp>
        <p:nvSpPr>
          <p:cNvPr id="2" name="Date Placeholder 1"/>
          <p:cNvSpPr>
            <a:spLocks noGrp="1"/>
          </p:cNvSpPr>
          <p:nvPr>
            <p:ph type="dt" sz="half" idx="10"/>
          </p:nvPr>
        </p:nvSpPr>
        <p:spPr/>
        <p:txBody>
          <a:bodyPr/>
          <a:lstStyle/>
          <a:p>
            <a:fld id="{ABD6625D-E5FD-4C79-B7B6-6FBF985D513C}"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7</a:t>
            </a:fld>
            <a:endParaRPr lang="en-US" dirty="0"/>
          </a:p>
        </p:txBody>
      </p:sp>
    </p:spTree>
    <p:extLst>
      <p:ext uri="{BB962C8B-B14F-4D97-AF65-F5344CB8AC3E}">
        <p14:creationId xmlns:p14="http://schemas.microsoft.com/office/powerpoint/2010/main" val="34239714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0" y="1972799"/>
            <a:ext cx="6763657" cy="1931533"/>
          </a:xfrm>
        </p:spPr>
        <p:txBody>
          <a:bodyPr/>
          <a:lstStyle/>
          <a:p>
            <a:r>
              <a:rPr lang="en-GB" b="1" dirty="0"/>
              <a:t>4. Budget Classification</a:t>
            </a:r>
            <a:endParaRPr lang="en-US" b="1" dirty="0"/>
          </a:p>
        </p:txBody>
      </p:sp>
      <p:sp>
        <p:nvSpPr>
          <p:cNvPr id="3" name="Date Placeholder 2"/>
          <p:cNvSpPr>
            <a:spLocks noGrp="1"/>
          </p:cNvSpPr>
          <p:nvPr>
            <p:ph type="dt" sz="half" idx="10"/>
          </p:nvPr>
        </p:nvSpPr>
        <p:spPr/>
        <p:txBody>
          <a:bodyPr/>
          <a:lstStyle/>
          <a:p>
            <a:fld id="{08C321EF-05C1-4C78-9A0F-A7E6B8BA0804}" type="datetime1">
              <a:rPr lang="en-US" smtClean="0"/>
              <a:t>5/7/2018</a:t>
            </a:fld>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751397D-5B97-7F4B-8800-7C963AE33BC5}" type="slidenum">
              <a:rPr lang="en-US" smtClean="0"/>
              <a:pPr/>
              <a:t>8</a:t>
            </a:fld>
            <a:endParaRPr lang="en-US" dirty="0"/>
          </a:p>
        </p:txBody>
      </p:sp>
    </p:spTree>
    <p:extLst>
      <p:ext uri="{BB962C8B-B14F-4D97-AF65-F5344CB8AC3E}">
        <p14:creationId xmlns:p14="http://schemas.microsoft.com/office/powerpoint/2010/main" val="21095133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01351" y="1625600"/>
            <a:ext cx="8766468" cy="5081376"/>
          </a:xfrm>
        </p:spPr>
        <p:txBody>
          <a:bodyPr>
            <a:normAutofit fontScale="55000" lnSpcReduction="20000"/>
          </a:bodyPr>
          <a:lstStyle/>
          <a:p>
            <a:pPr marL="0" indent="0">
              <a:buNone/>
            </a:pPr>
            <a:r>
              <a:rPr lang="en-GB" dirty="0"/>
              <a:t>Government expenditure needs to be classified for budgeting, accounting and financial </a:t>
            </a:r>
            <a:r>
              <a:rPr lang="en-GB" dirty="0" smtClean="0"/>
              <a:t>reporting. Bases </a:t>
            </a:r>
            <a:r>
              <a:rPr lang="en-GB" dirty="0"/>
              <a:t>of </a:t>
            </a:r>
            <a:r>
              <a:rPr lang="en-GB" dirty="0" smtClean="0"/>
              <a:t>classification: </a:t>
            </a:r>
          </a:p>
          <a:p>
            <a:pPr marL="0" indent="0">
              <a:buNone/>
            </a:pPr>
            <a:endParaRPr lang="en-US" sz="1400" dirty="0"/>
          </a:p>
          <a:p>
            <a:pPr marL="0" indent="0">
              <a:buNone/>
            </a:pPr>
            <a:r>
              <a:rPr lang="en-GB" b="1" i="1" dirty="0"/>
              <a:t>Classification by					Examples</a:t>
            </a:r>
            <a:endParaRPr lang="en-US" dirty="0"/>
          </a:p>
          <a:p>
            <a:r>
              <a:rPr lang="en-GB" dirty="0" smtClean="0"/>
              <a:t>Organizational</a:t>
            </a:r>
            <a:r>
              <a:rPr lang="en-GB" dirty="0"/>
              <a:t>	</a:t>
            </a:r>
            <a:r>
              <a:rPr lang="en-GB" dirty="0" smtClean="0"/>
              <a:t>	Ministry </a:t>
            </a:r>
            <a:r>
              <a:rPr lang="en-GB" dirty="0"/>
              <a:t>of Finance, Ministry of </a:t>
            </a:r>
            <a:r>
              <a:rPr lang="en-GB" dirty="0" smtClean="0"/>
              <a:t>							                   Agriculture</a:t>
            </a:r>
            <a:r>
              <a:rPr lang="en-GB" dirty="0"/>
              <a:t>, Ministry of </a:t>
            </a:r>
            <a:r>
              <a:rPr lang="en-GB" dirty="0" smtClean="0"/>
              <a:t>Education</a:t>
            </a:r>
            <a:endParaRPr lang="en-US" dirty="0"/>
          </a:p>
          <a:p>
            <a:r>
              <a:rPr lang="en-GB" dirty="0"/>
              <a:t>Objective	</a:t>
            </a:r>
            <a:r>
              <a:rPr lang="en-GB" dirty="0" smtClean="0"/>
              <a:t>		Wages </a:t>
            </a:r>
            <a:r>
              <a:rPr lang="en-GB" dirty="0"/>
              <a:t>and salaries, Travel Allowances, </a:t>
            </a:r>
            <a:r>
              <a:rPr lang="en-GB" dirty="0" smtClean="0"/>
              <a:t>							purchases </a:t>
            </a:r>
            <a:r>
              <a:rPr lang="en-GB" dirty="0"/>
              <a:t>of materials and </a:t>
            </a:r>
            <a:r>
              <a:rPr lang="en-GB" dirty="0" smtClean="0"/>
              <a:t>equipment</a:t>
            </a:r>
            <a:endParaRPr lang="en-US" dirty="0"/>
          </a:p>
          <a:p>
            <a:r>
              <a:rPr lang="en-GB" dirty="0"/>
              <a:t>Economic	</a:t>
            </a:r>
            <a:r>
              <a:rPr lang="en-GB" dirty="0" smtClean="0"/>
              <a:t>		Expenditure </a:t>
            </a:r>
            <a:r>
              <a:rPr lang="en-GB" dirty="0"/>
              <a:t>on goods and services, </a:t>
            </a:r>
            <a:r>
              <a:rPr lang="en-GB" dirty="0" smtClean="0"/>
              <a:t>								transfer </a:t>
            </a:r>
            <a:r>
              <a:rPr lang="en-GB" dirty="0"/>
              <a:t>payments, subsidies, interest </a:t>
            </a:r>
            <a:r>
              <a:rPr lang="en-GB" dirty="0" smtClean="0"/>
              <a:t>								payment</a:t>
            </a:r>
            <a:r>
              <a:rPr lang="en-GB" dirty="0"/>
              <a:t>, social security </a:t>
            </a:r>
            <a:r>
              <a:rPr lang="en-GB" dirty="0" smtClean="0"/>
              <a:t>benefits.</a:t>
            </a:r>
            <a:endParaRPr lang="en-US" dirty="0"/>
          </a:p>
          <a:p>
            <a:r>
              <a:rPr lang="en-GB" dirty="0"/>
              <a:t>Functional 	</a:t>
            </a:r>
            <a:r>
              <a:rPr lang="en-GB" dirty="0" smtClean="0"/>
              <a:t>		Defence</a:t>
            </a:r>
            <a:r>
              <a:rPr lang="en-GB" dirty="0"/>
              <a:t>, education, health, irrigation, </a:t>
            </a:r>
            <a:r>
              <a:rPr lang="en-GB" dirty="0" smtClean="0"/>
              <a:t>								public </a:t>
            </a:r>
            <a:r>
              <a:rPr lang="en-GB" dirty="0"/>
              <a:t>Health, social services, economic </a:t>
            </a:r>
            <a:r>
              <a:rPr lang="en-GB" dirty="0" smtClean="0"/>
              <a:t>							services </a:t>
            </a:r>
            <a:r>
              <a:rPr lang="en-GB" dirty="0"/>
              <a:t>etc</a:t>
            </a:r>
            <a:r>
              <a:rPr lang="en-GB" dirty="0" smtClean="0"/>
              <a:t>.</a:t>
            </a:r>
          </a:p>
          <a:p>
            <a:r>
              <a:rPr lang="en-GB" dirty="0" smtClean="0"/>
              <a:t>Line Item			Compensation of staff, subsidies, grants etc.</a:t>
            </a:r>
            <a:endParaRPr lang="en-US" dirty="0"/>
          </a:p>
          <a:p>
            <a:r>
              <a:rPr lang="en-GB" dirty="0"/>
              <a:t>Program	</a:t>
            </a:r>
            <a:r>
              <a:rPr lang="en-GB" dirty="0" smtClean="0"/>
              <a:t>		Vocational </a:t>
            </a:r>
            <a:r>
              <a:rPr lang="en-GB" dirty="0"/>
              <a:t>Education, Malaria </a:t>
            </a:r>
            <a:r>
              <a:rPr lang="en-GB" dirty="0" smtClean="0"/>
              <a:t>			</a:t>
            </a:r>
            <a:r>
              <a:rPr lang="en-GB" dirty="0"/>
              <a:t>	</a:t>
            </a:r>
            <a:r>
              <a:rPr lang="en-GB" dirty="0" smtClean="0"/>
              <a:t>			                   eradication</a:t>
            </a:r>
            <a:r>
              <a:rPr lang="en-GB" dirty="0"/>
              <a:t>, Agricultural </a:t>
            </a:r>
            <a:r>
              <a:rPr lang="en-GB" dirty="0" smtClean="0"/>
              <a:t>extension.</a:t>
            </a:r>
            <a:endParaRPr lang="en-US" dirty="0"/>
          </a:p>
          <a:p>
            <a:r>
              <a:rPr lang="en-GB" dirty="0"/>
              <a:t>Location	</a:t>
            </a:r>
            <a:r>
              <a:rPr lang="en-GB" dirty="0" smtClean="0"/>
              <a:t>		Central</a:t>
            </a:r>
            <a:r>
              <a:rPr lang="en-GB" dirty="0"/>
              <a:t>, Provincial, District, </a:t>
            </a:r>
            <a:r>
              <a:rPr lang="en-GB" dirty="0" smtClean="0"/>
              <a:t>Municipal.</a:t>
            </a:r>
            <a:r>
              <a:rPr lang="en-US" dirty="0" smtClean="0">
                <a:effectLst/>
              </a:rPr>
              <a:t> </a:t>
            </a:r>
            <a:endParaRPr lang="en-US" dirty="0"/>
          </a:p>
        </p:txBody>
      </p:sp>
      <p:sp>
        <p:nvSpPr>
          <p:cNvPr id="4" name="Date Placeholder 3"/>
          <p:cNvSpPr>
            <a:spLocks noGrp="1"/>
          </p:cNvSpPr>
          <p:nvPr>
            <p:ph type="dt" sz="half" idx="10"/>
          </p:nvPr>
        </p:nvSpPr>
        <p:spPr/>
        <p:txBody>
          <a:bodyPr/>
          <a:lstStyle/>
          <a:p>
            <a:fld id="{EE9337F1-649A-4934-AB3F-44FC28D44846}" type="datetime1">
              <a:rPr lang="en-US" smtClean="0"/>
              <a:t>5/7/2018</a:t>
            </a:fld>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3751397D-5B97-7F4B-8800-7C963AE33BC5}" type="slidenum">
              <a:rPr lang="en-US" smtClean="0"/>
              <a:pPr/>
              <a:t>9</a:t>
            </a:fld>
            <a:endParaRPr lang="en-US" dirty="0"/>
          </a:p>
        </p:txBody>
      </p:sp>
    </p:spTree>
    <p:extLst>
      <p:ext uri="{BB962C8B-B14F-4D97-AF65-F5344CB8AC3E}">
        <p14:creationId xmlns:p14="http://schemas.microsoft.com/office/powerpoint/2010/main" val="12579630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2853</TotalTime>
  <Words>2838</Words>
  <Application>Microsoft Office PowerPoint</Application>
  <PresentationFormat>On-screen Show (4:3)</PresentationFormat>
  <Paragraphs>269</Paragraphs>
  <Slides>38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Calibri</vt:lpstr>
      <vt:lpstr>Tw Cen MT</vt:lpstr>
      <vt:lpstr>Wingdings</vt:lpstr>
      <vt:lpstr>Wingdings 2</vt:lpstr>
      <vt:lpstr>Theme2</vt:lpstr>
      <vt:lpstr>Budgeting</vt:lpstr>
      <vt:lpstr>Table of Contents</vt:lpstr>
      <vt:lpstr>1. Budget Concept</vt:lpstr>
      <vt:lpstr>PowerPoint Presentation</vt:lpstr>
      <vt:lpstr>3. Budget Types</vt:lpstr>
      <vt:lpstr>PowerPoint Presentation</vt:lpstr>
      <vt:lpstr>PowerPoint Presentation</vt:lpstr>
      <vt:lpstr>4. Budget Classification</vt:lpstr>
      <vt:lpstr>PowerPoint Presentation</vt:lpstr>
      <vt:lpstr>5. Principles of Budgeting</vt:lpstr>
      <vt:lpstr>PowerPoint Presentation</vt:lpstr>
      <vt:lpstr>PowerPoint Presentation</vt:lpstr>
      <vt:lpstr>PowerPoint Presentation</vt:lpstr>
      <vt:lpstr>PowerPoint Presentation</vt:lpstr>
      <vt:lpstr>6. Budgeting Framework</vt:lpstr>
      <vt:lpstr>7. Budget Cycle</vt:lpstr>
      <vt:lpstr>Formulation and Approval</vt:lpstr>
      <vt:lpstr>Budget Execution</vt:lpstr>
      <vt:lpstr>PowerPoint Presentation</vt:lpstr>
      <vt:lpstr>PowerPoint Presentation</vt:lpstr>
      <vt:lpstr>Evaluation: Control and External Audit</vt:lpstr>
      <vt:lpstr>PowerPoint Presentation</vt:lpstr>
      <vt:lpstr>PowerPoint Presentation</vt:lpstr>
      <vt:lpstr>8. Budgetary Process in Nepal’s Context</vt:lpstr>
      <vt:lpstr>PowerPoint Presentation</vt:lpstr>
      <vt:lpstr>9. Recent Trends</vt:lpstr>
      <vt:lpstr>PowerPoint Presentation</vt:lpstr>
      <vt:lpstr>PowerPoint Presentation</vt:lpstr>
      <vt:lpstr>10. Challenges and Way Forward</vt:lpstr>
      <vt:lpstr>PowerPoint Presentation</vt:lpstr>
      <vt:lpstr>PowerPoint Presentation</vt:lpstr>
      <vt:lpstr>11. Major Highlights of Finance Bill 2074</vt:lpstr>
      <vt:lpstr>PowerPoint Presentation</vt:lpstr>
      <vt:lpstr>PowerPoint Presentation</vt:lpstr>
      <vt:lpstr>Financial summary of Budget 2017</vt:lpstr>
      <vt:lpstr>PowerPoint Presentation</vt:lpstr>
      <vt:lpstr>How may I help you?</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Budgetting</dc:title>
  <dc:creator>YRBhusal</dc:creator>
  <cp:lastModifiedBy>Trilochan Poudyal</cp:lastModifiedBy>
  <cp:revision>222</cp:revision>
  <dcterms:created xsi:type="dcterms:W3CDTF">2014-08-16T00:50:33Z</dcterms:created>
  <dcterms:modified xsi:type="dcterms:W3CDTF">2018-05-07T10:14:03Z</dcterms:modified>
</cp:coreProperties>
</file>