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316" r:id="rId3"/>
    <p:sldId id="308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310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312" r:id="rId38"/>
    <p:sldId id="314" r:id="rId39"/>
    <p:sldId id="313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17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1D811-1D88-4F81-AD12-86DCF7B28ABB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6D59-7262-4398-8A38-8C8DDF71F4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1D811-1D88-4F81-AD12-86DCF7B28ABB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6D59-7262-4398-8A38-8C8DDF71F4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1D811-1D88-4F81-AD12-86DCF7B28ABB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6D59-7262-4398-8A38-8C8DDF71F4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1D811-1D88-4F81-AD12-86DCF7B28ABB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6D59-7262-4398-8A38-8C8DDF71F4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1D811-1D88-4F81-AD12-86DCF7B28ABB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6D59-7262-4398-8A38-8C8DDF71F4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1D811-1D88-4F81-AD12-86DCF7B28ABB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6D59-7262-4398-8A38-8C8DDF71F4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1D811-1D88-4F81-AD12-86DCF7B28ABB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6D59-7262-4398-8A38-8C8DDF71F4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1D811-1D88-4F81-AD12-86DCF7B28ABB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6D59-7262-4398-8A38-8C8DDF71F4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1D811-1D88-4F81-AD12-86DCF7B28ABB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6D59-7262-4398-8A38-8C8DDF71F4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1D811-1D88-4F81-AD12-86DCF7B28ABB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6D59-7262-4398-8A38-8C8DDF71F4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1D811-1D88-4F81-AD12-86DCF7B28ABB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6D59-7262-4398-8A38-8C8DDF71F4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1D811-1D88-4F81-AD12-86DCF7B28ABB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B6D59-7262-4398-8A38-8C8DDF71F4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ukrihub.com/appraisals/definition-concept.html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ukrihub.com/appraisals/definition-concept.html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://nnfsp.gov.np/PublicationFiles/ed81a152-ef28-4f09-81de-e2e223dbcb7b.pdf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nnfsp.gov.np/PublicationFiles/ed81a152-ef28-4f09-81de-e2e223dbcb7b.pdf%20pp131" TargetMode="External"/><Relationship Id="rId2" Type="http://schemas.openxmlformats.org/officeDocument/2006/relationships/hyperlink" Target="http://dictionary.cambridge.org/dictionary/english/appraisa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naukrihub.com/appraisals/definition-concept.html" TargetMode="External"/><Relationship Id="rId4" Type="http://schemas.openxmlformats.org/officeDocument/2006/relationships/hyperlink" Target="http://www.tvet-ortal.net/forum/showthread.php?1898-The-concept-of-performance-appraisal" TargetMode="Externa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dictionary.cambridge.org/dictionary/english/success" TargetMode="External"/><Relationship Id="rId3" Type="http://schemas.openxmlformats.org/officeDocument/2006/relationships/hyperlink" Target="http://dictionary.cambridge.org/dictionary/english/examine" TargetMode="External"/><Relationship Id="rId7" Type="http://schemas.openxmlformats.org/officeDocument/2006/relationships/hyperlink" Target="http://dictionary.cambridge.org/dictionary/english/quality" TargetMode="External"/><Relationship Id="rId2" Type="http://schemas.openxmlformats.org/officeDocument/2006/relationships/hyperlink" Target="http://dictionary.cambridge.org/dictionary/english/ac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ictionary.cambridge.org/dictionary/english/their" TargetMode="External"/><Relationship Id="rId5" Type="http://schemas.openxmlformats.org/officeDocument/2006/relationships/hyperlink" Target="http://dictionary.cambridge.org/dictionary/english/judge" TargetMode="External"/><Relationship Id="rId10" Type="http://schemas.openxmlformats.org/officeDocument/2006/relationships/hyperlink" Target="http://dictionary.cambridge.org/dictionary/english/appraisal" TargetMode="External"/><Relationship Id="rId4" Type="http://schemas.openxmlformats.org/officeDocument/2006/relationships/hyperlink" Target="http://dictionary.cambridge.org/dictionary/english/order" TargetMode="External"/><Relationship Id="rId9" Type="http://schemas.openxmlformats.org/officeDocument/2006/relationships/hyperlink" Target="http://dictionary.cambridge.org/dictionary/english/need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vet-ortal.net/forum/showthread.php?1898-The-concept-of-performance-appraisa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35562"/>
          </a:xfrm>
        </p:spPr>
        <p:txBody>
          <a:bodyPr/>
          <a:lstStyle/>
          <a:p>
            <a:r>
              <a:rPr lang="en-US" dirty="0" smtClean="0"/>
              <a:t>Performance Appraisal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 systematic evaluation of the performance of employees, </a:t>
            </a:r>
          </a:p>
          <a:p>
            <a:r>
              <a:rPr lang="en-US" dirty="0" smtClean="0"/>
              <a:t>To understand the abilities of a person for further growth and development, </a:t>
            </a:r>
          </a:p>
          <a:p>
            <a:pPr lvl="0"/>
            <a:r>
              <a:rPr lang="en-US" dirty="0" smtClean="0"/>
              <a:t>The supervisors measures,</a:t>
            </a:r>
          </a:p>
          <a:p>
            <a:pPr lvl="0"/>
            <a:r>
              <a:rPr lang="en-US" dirty="0" smtClean="0"/>
              <a:t> Compare it with targets and plans,</a:t>
            </a:r>
          </a:p>
          <a:p>
            <a:pPr lvl="0"/>
            <a:r>
              <a:rPr lang="en-US" dirty="0" smtClean="0"/>
              <a:t>The supervisor analyses the factors behind work performances of employees,</a:t>
            </a:r>
          </a:p>
          <a:p>
            <a:r>
              <a:rPr lang="en-US" dirty="0" smtClean="0"/>
              <a:t>The employers guide the employees for a better performance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Rating individual employee's behaviour and accomplishments, </a:t>
            </a:r>
          </a:p>
          <a:p>
            <a:pPr algn="just"/>
            <a:r>
              <a:rPr lang="en-US" dirty="0" smtClean="0"/>
              <a:t>Rating for a fixed time period, </a:t>
            </a:r>
          </a:p>
          <a:p>
            <a:pPr algn="just"/>
            <a:r>
              <a:rPr lang="en-US" dirty="0" smtClean="0"/>
              <a:t>Systematic and objective way of judging,  </a:t>
            </a:r>
          </a:p>
          <a:p>
            <a:pPr algn="just"/>
            <a:r>
              <a:rPr lang="en-US" dirty="0" smtClean="0"/>
              <a:t>The relative worth of ability  of an employee in performing task(Gyawali and Aryal:183).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Definition of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of the job-relevant strengths and weaknesses of an individual or a team in an organization. –Wayne F. Cascio.</a:t>
            </a:r>
          </a:p>
          <a:p>
            <a:r>
              <a:rPr lang="en-US" dirty="0" smtClean="0"/>
              <a:t>The systematic evaluation of individuals with respect to their performance on the job and their potential for development.- Dale S. Beach. (Agrawal, 2009:266)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Definition of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The personnel/HR management activity that is used to determine the extent to which an employee is performing the job effectively. </a:t>
            </a:r>
          </a:p>
          <a:p>
            <a:pPr algn="just">
              <a:buNone/>
            </a:pPr>
            <a:r>
              <a:rPr lang="en-US" dirty="0" smtClean="0"/>
              <a:t>    - Ivancevich and Glueck (Adhikari : 259)</a:t>
            </a:r>
          </a:p>
          <a:p>
            <a:pPr algn="just"/>
            <a:r>
              <a:rPr lang="en-US" dirty="0" smtClean="0"/>
              <a:t>Performance appraisal refers to all formal procedures used in working organizations to evaluate personalities and contribution and potential of group members. </a:t>
            </a:r>
          </a:p>
          <a:p>
            <a:pPr algn="just">
              <a:buNone/>
            </a:pPr>
            <a:r>
              <a:rPr lang="en-US" dirty="0" smtClean="0"/>
              <a:t>    -Dale yoder(Bhatta:268)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Characteristics of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Systematic process.</a:t>
            </a:r>
          </a:p>
          <a:p>
            <a:r>
              <a:rPr lang="en-US" dirty="0" smtClean="0"/>
              <a:t>Rates actual performance.</a:t>
            </a:r>
          </a:p>
          <a:p>
            <a:r>
              <a:rPr lang="en-US" dirty="0" smtClean="0"/>
              <a:t>Focuses on job performance.</a:t>
            </a:r>
          </a:p>
          <a:p>
            <a:r>
              <a:rPr lang="en-US" dirty="0" smtClean="0"/>
              <a:t>On going process.</a:t>
            </a:r>
          </a:p>
          <a:p>
            <a:r>
              <a:rPr lang="en-US" dirty="0" smtClean="0"/>
              <a:t>Judges actual performance.</a:t>
            </a:r>
          </a:p>
          <a:p>
            <a:r>
              <a:rPr lang="en-US" dirty="0" smtClean="0"/>
              <a:t>Initiate corrective actions.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Objectives Of Performance appraisal: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review the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performance of the employees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over a given period of time.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judge the gap between the actual and the desired performance.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help the management in exercising organizational control.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Helps to strengthen the relationship and communication between superior – subordinates and management – employees.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diagnose the strengths and weaknesses of the individuals so as to identify the training and other developmental  needs in future.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Objectives Of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provide feedback to the employees regarding their past performance.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Provide information to assist in the other personnel decisions in the organization.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Provide clarity of the expectations and responsibilities of the functions to be performed by the employees.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judge the effectiveness of the other human resource functions of the organization such as recruitment, selection, training and development.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reduce the grievances of the employees.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 http://www.naukrihub.com/appraisals/definition-concept.html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Developing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Consider the following :</a:t>
            </a:r>
          </a:p>
          <a:p>
            <a:r>
              <a:rPr lang="en-US" dirty="0" smtClean="0"/>
              <a:t>Job Analysis : Identify the duties and tasks of the job.</a:t>
            </a:r>
          </a:p>
          <a:p>
            <a:r>
              <a:rPr lang="en-US" dirty="0" smtClean="0"/>
              <a:t>Determining performance standards :Expected level of performance.</a:t>
            </a:r>
          </a:p>
          <a:p>
            <a:r>
              <a:rPr lang="en-US" dirty="0" smtClean="0"/>
              <a:t>Fixing performance criteria: Creativity, attitudes and accomplishment.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Developing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evaluators: Immediate supervisors, peer, rating committees, self rating, appraisal by sub-ordinates, Multiple ratters.</a:t>
            </a:r>
          </a:p>
          <a:p>
            <a:r>
              <a:rPr lang="en-US" dirty="0" smtClean="0"/>
              <a:t>Selecting performance evaluating methods:</a:t>
            </a:r>
          </a:p>
          <a:p>
            <a:r>
              <a:rPr lang="en-US" dirty="0" smtClean="0"/>
              <a:t>Deciding on performance evaluation interview :Who is to be involved in interview.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Developing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Understanding expected problems at the time of performance appraisal : Evaluators have to be familiar with the rules and regulations of appraisal.</a:t>
            </a:r>
          </a:p>
          <a:p>
            <a:r>
              <a:rPr lang="en-US" dirty="0" smtClean="0"/>
              <a:t>Linking result of appraisals to administration and development purpose : Reward and punishment. Linking with hold upward position.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Tentative Time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Warm up  5 minutes</a:t>
            </a:r>
          </a:p>
          <a:p>
            <a:r>
              <a:rPr lang="en-US" dirty="0" smtClean="0"/>
              <a:t>Theory part   45 minutes</a:t>
            </a:r>
          </a:p>
          <a:p>
            <a:r>
              <a:rPr lang="en-US" dirty="0" smtClean="0"/>
              <a:t>Interactions  45 Minutes</a:t>
            </a:r>
          </a:p>
          <a:p>
            <a:r>
              <a:rPr lang="en-US" dirty="0" smtClean="0"/>
              <a:t>Wrap-up  5 minutes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Criteria of effective Performance appraisal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/>
              <a:t>Should be:</a:t>
            </a:r>
          </a:p>
          <a:p>
            <a:r>
              <a:rPr lang="en-US" b="1" dirty="0" smtClean="0"/>
              <a:t>Relevant</a:t>
            </a:r>
            <a:r>
              <a:rPr lang="en-US" dirty="0" smtClean="0"/>
              <a:t> :  Related with the job outputs as close as possible.</a:t>
            </a:r>
          </a:p>
          <a:p>
            <a:r>
              <a:rPr lang="en-US" b="1" dirty="0" smtClean="0"/>
              <a:t>Unbiased </a:t>
            </a:r>
            <a:r>
              <a:rPr lang="en-US" dirty="0" smtClean="0"/>
              <a:t>: To evaluate job characteristics of a person .</a:t>
            </a:r>
          </a:p>
          <a:p>
            <a:r>
              <a:rPr lang="en-US" b="1" dirty="0" smtClean="0"/>
              <a:t>Significant</a:t>
            </a:r>
            <a:r>
              <a:rPr lang="en-US" dirty="0" smtClean="0"/>
              <a:t> : Close relation between appraisal criteria and organizational strategy.</a:t>
            </a:r>
          </a:p>
          <a:p>
            <a:r>
              <a:rPr lang="en-US" b="1" dirty="0" smtClean="0"/>
              <a:t>Practical </a:t>
            </a:r>
            <a:r>
              <a:rPr lang="en-US" dirty="0" smtClean="0"/>
              <a:t>: understandable and useful to measure the performance of employees by evaluators.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of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performance appraisal process generates that permits the organization to access the state of its human capital ( Tiwari : 211)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of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700" b="1" dirty="0" smtClean="0"/>
              <a:t>Set performance standards</a:t>
            </a:r>
            <a:r>
              <a:rPr lang="en-US" sz="2700" dirty="0" smtClean="0"/>
              <a:t>: quantity,  quality, time and cost.</a:t>
            </a:r>
          </a:p>
          <a:p>
            <a:r>
              <a:rPr lang="en-US" sz="2700" b="1" dirty="0" smtClean="0"/>
              <a:t>Communicate performance standards</a:t>
            </a:r>
            <a:r>
              <a:rPr lang="en-US" sz="2700" dirty="0" smtClean="0"/>
              <a:t>: expected in terms of performance</a:t>
            </a:r>
          </a:p>
          <a:p>
            <a:r>
              <a:rPr lang="en-US" sz="2700" b="1" dirty="0" smtClean="0"/>
              <a:t>Measure actual performance</a:t>
            </a:r>
            <a:r>
              <a:rPr lang="en-US" sz="2700" dirty="0" smtClean="0"/>
              <a:t>: personal observation, internal reports and specialist report.</a:t>
            </a:r>
          </a:p>
          <a:p>
            <a:r>
              <a:rPr lang="en-US" sz="2700" b="1" dirty="0" smtClean="0"/>
              <a:t>Find deviations</a:t>
            </a:r>
            <a:r>
              <a:rPr lang="en-US" sz="2700" dirty="0" smtClean="0"/>
              <a:t>: magnitude, nature , causes and incidence of performance.</a:t>
            </a:r>
          </a:p>
          <a:p>
            <a:r>
              <a:rPr lang="en-US" sz="2700" b="1" dirty="0" smtClean="0"/>
              <a:t>Discuss appraisal with employees </a:t>
            </a:r>
            <a:r>
              <a:rPr lang="en-US" sz="2700" dirty="0" smtClean="0"/>
              <a:t>:Comparison of actual results with agreed standards.</a:t>
            </a:r>
          </a:p>
          <a:p>
            <a:r>
              <a:rPr lang="en-US" sz="2700" b="1" dirty="0" smtClean="0"/>
              <a:t>Initiative corrective actions: correct</a:t>
            </a:r>
            <a:r>
              <a:rPr lang="en-US" sz="2700" dirty="0" smtClean="0"/>
              <a:t> deviations back on track, revise standards for realistic, skill upgrade training</a:t>
            </a:r>
            <a:endParaRPr lang="en-US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of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Depends upon:</a:t>
            </a:r>
          </a:p>
          <a:p>
            <a:r>
              <a:rPr lang="en-US" dirty="0" smtClean="0"/>
              <a:t>Job nature,</a:t>
            </a:r>
          </a:p>
          <a:p>
            <a:r>
              <a:rPr lang="en-US" dirty="0" smtClean="0"/>
              <a:t>Organization climate</a:t>
            </a:r>
          </a:p>
          <a:p>
            <a:r>
              <a:rPr lang="en-US" dirty="0" smtClean="0"/>
              <a:t>Cost of evaluation and implementation facilities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of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There are three Performance appraisal methods: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en-US" dirty="0" smtClean="0"/>
              <a:t>Job standard-oriented method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en-US" dirty="0" smtClean="0"/>
              <a:t>      1.1 Essay Method : The rater writes narrative 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en-US" dirty="0" smtClean="0"/>
              <a:t>             essay describing an employee’s 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en-US" dirty="0" smtClean="0"/>
              <a:t>             performance: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en-US" dirty="0" smtClean="0"/>
              <a:t>			Strength and weaknesses.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en-US" dirty="0" smtClean="0"/>
              <a:t> 			Job performance.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en-US" dirty="0" smtClean="0"/>
              <a:t>			Leadership ability.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en-US" dirty="0" smtClean="0"/>
              <a:t>			promotional potential.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en-US" dirty="0" smtClean="0"/>
              <a:t>			Training needs.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en-US" dirty="0" smtClean="0"/>
              <a:t>			suggestion for improvement.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en-US" dirty="0" smtClean="0"/>
              <a:t>			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1.2 Checklist method :</a:t>
            </a:r>
          </a:p>
          <a:p>
            <a:pPr lvl="2">
              <a:buNone/>
            </a:pPr>
            <a:r>
              <a:rPr lang="en-US" dirty="0" smtClean="0"/>
              <a:t>1.2.1 Simple checklist:</a:t>
            </a:r>
          </a:p>
          <a:p>
            <a:pPr lvl="2">
              <a:buNone/>
            </a:pPr>
            <a:r>
              <a:rPr lang="en-US" dirty="0" smtClean="0"/>
              <a:t>          descriptive statements of  employee behaviour and      </a:t>
            </a:r>
          </a:p>
          <a:p>
            <a:pPr lvl="2">
              <a:buNone/>
            </a:pPr>
            <a:r>
              <a:rPr lang="en-US" dirty="0" smtClean="0"/>
              <a:t>           characteristics.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/>
              <a:t>           Follows supervisor’s orders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/>
              <a:t>           Helpful to customers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/>
              <a:t>           Sincere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/>
              <a:t>           Punctual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/>
              <a:t>           Takes responsibility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/>
              <a:t>           Helps other employees</a:t>
            </a:r>
          </a:p>
          <a:p>
            <a:pPr lvl="2">
              <a:buNone/>
            </a:pPr>
            <a:r>
              <a:rPr lang="en-US" dirty="0" smtClean="0"/>
              <a:t>1.2.2  weighted check list :</a:t>
            </a:r>
          </a:p>
          <a:p>
            <a:pPr lvl="2">
              <a:buNone/>
            </a:pPr>
            <a:r>
              <a:rPr lang="en-US" dirty="0" smtClean="0"/>
              <a:t>      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dirty="0" smtClean="0"/>
              <a:t>      2.3 Forced choice  method:</a:t>
            </a:r>
          </a:p>
          <a:p>
            <a:pPr marL="514350" indent="-514350" algn="just">
              <a:buNone/>
            </a:pPr>
            <a:r>
              <a:rPr lang="en-US" dirty="0" smtClean="0"/>
              <a:t>             The rater is forced to choose between              </a:t>
            </a:r>
          </a:p>
          <a:p>
            <a:pPr marL="514350" indent="-514350" algn="just">
              <a:buNone/>
            </a:pPr>
            <a:r>
              <a:rPr lang="en-US" dirty="0" smtClean="0"/>
              <a:t>             two or more behaviour-related   </a:t>
            </a:r>
          </a:p>
          <a:p>
            <a:pPr marL="514350" indent="-514350" algn="just">
              <a:buNone/>
            </a:pPr>
            <a:r>
              <a:rPr lang="en-US" dirty="0" smtClean="0"/>
              <a:t>             statements that are most or least   </a:t>
            </a:r>
          </a:p>
          <a:p>
            <a:pPr marL="514350" indent="-514350" algn="just">
              <a:buNone/>
            </a:pPr>
            <a:r>
              <a:rPr lang="en-US" dirty="0" smtClean="0"/>
              <a:t>            descriptive of  employee being appraised.</a:t>
            </a:r>
          </a:p>
          <a:p>
            <a:pPr marL="514350" indent="-514350" algn="just">
              <a:buNone/>
            </a:pPr>
            <a:r>
              <a:rPr lang="en-US" dirty="0" smtClean="0"/>
              <a:t>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 algn="just">
              <a:buNone/>
            </a:pPr>
            <a:r>
              <a:rPr lang="en-US" dirty="0" smtClean="0"/>
              <a:t>2.4  Critical incident method: Bank</a:t>
            </a:r>
          </a:p>
          <a:p>
            <a:pPr marL="514350" indent="-514350" algn="just">
              <a:buNone/>
            </a:pPr>
            <a:r>
              <a:rPr lang="en-US" u="sng" dirty="0" smtClean="0"/>
              <a:t>Continuing</a:t>
            </a:r>
            <a:r>
              <a:rPr lang="en-US" dirty="0" smtClean="0"/>
              <a:t>             </a:t>
            </a:r>
            <a:r>
              <a:rPr lang="en-US" u="sng" dirty="0" smtClean="0"/>
              <a:t> Target</a:t>
            </a:r>
            <a:r>
              <a:rPr lang="en-US" dirty="0" smtClean="0"/>
              <a:t>                   </a:t>
            </a:r>
            <a:r>
              <a:rPr lang="en-US" u="sng" dirty="0" smtClean="0"/>
              <a:t> critical incident </a:t>
            </a:r>
            <a:r>
              <a:rPr lang="en-US" dirty="0" smtClean="0"/>
              <a:t>         </a:t>
            </a:r>
          </a:p>
          <a:p>
            <a:pPr marL="514350" indent="-514350" algn="just">
              <a:buNone/>
            </a:pPr>
            <a:r>
              <a:rPr lang="en-US" u="sng" dirty="0" smtClean="0"/>
              <a:t>duties</a:t>
            </a:r>
          </a:p>
          <a:p>
            <a:pPr marL="514350" indent="-514350" algn="just">
              <a:buNone/>
            </a:pPr>
            <a:endParaRPr lang="en-US" dirty="0" smtClean="0"/>
          </a:p>
          <a:p>
            <a:pPr marL="514350" indent="-514350" algn="just">
              <a:buNone/>
            </a:pPr>
            <a:r>
              <a:rPr lang="en-US" dirty="0" smtClean="0"/>
              <a:t>1.Deposit            1o lakh                        mobilized 11 </a:t>
            </a:r>
          </a:p>
          <a:p>
            <a:pPr marL="514350" indent="-514350" algn="just">
              <a:buNone/>
            </a:pPr>
            <a:r>
              <a:rPr lang="en-US" dirty="0" smtClean="0"/>
              <a:t> mobilization                                                   lakh</a:t>
            </a:r>
          </a:p>
          <a:p>
            <a:pPr marL="514350" indent="-514350" algn="just">
              <a:buNone/>
            </a:pPr>
            <a:r>
              <a:rPr lang="en-US" dirty="0" smtClean="0"/>
              <a:t>2.Customer     5 minutes for  deposit   15 minutes </a:t>
            </a:r>
          </a:p>
          <a:p>
            <a:pPr marL="514350" indent="-514350" algn="just">
              <a:buNone/>
            </a:pPr>
            <a:r>
              <a:rPr lang="en-US" dirty="0" smtClean="0"/>
              <a:t>                                                                     for deposit</a:t>
            </a:r>
          </a:p>
          <a:p>
            <a:pPr marL="514350" indent="-514350" algn="just">
              <a:buNone/>
            </a:pPr>
            <a:r>
              <a:rPr lang="en-US" dirty="0" smtClean="0"/>
              <a:t>3.Service          10minutes for                   one hour for                                  </a:t>
            </a:r>
          </a:p>
          <a:p>
            <a:pPr marL="514350" indent="-514350" algn="just">
              <a:buNone/>
            </a:pPr>
            <a:r>
              <a:rPr lang="en-US" dirty="0" smtClean="0"/>
              <a:t>                        withdrawal                        withdrawal       </a:t>
            </a:r>
          </a:p>
          <a:p>
            <a:pPr marL="514350" indent="-514350" algn="just">
              <a:buNone/>
            </a:pPr>
            <a:r>
              <a:rPr lang="en-US" dirty="0" smtClean="0"/>
              <a:t>                                                 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en-US" dirty="0" smtClean="0"/>
              <a:t>2.5  Graphic rating scales : </a:t>
            </a:r>
          </a:p>
          <a:p>
            <a:pPr marL="514350" indent="-514350">
              <a:buNone/>
            </a:pPr>
            <a:r>
              <a:rPr lang="en-US" dirty="0" smtClean="0"/>
              <a:t>        The rater provides a subjective evaluation  </a:t>
            </a:r>
          </a:p>
          <a:p>
            <a:pPr marL="514350" indent="-514350">
              <a:buNone/>
            </a:pPr>
            <a:r>
              <a:rPr lang="en-US" dirty="0" smtClean="0"/>
              <a:t>         of an employee’s performance and traits </a:t>
            </a:r>
          </a:p>
          <a:p>
            <a:pPr marL="514350" indent="-514350">
              <a:buNone/>
            </a:pPr>
            <a:r>
              <a:rPr lang="en-US" dirty="0" smtClean="0"/>
              <a:t>         along scale.</a:t>
            </a:r>
          </a:p>
          <a:p>
            <a:pPr marL="514350" indent="-514350">
              <a:buFont typeface="Wingdings" pitchFamily="2" charset="2"/>
              <a:buChar char="§"/>
            </a:pPr>
            <a:r>
              <a:rPr lang="en-US" dirty="0" smtClean="0"/>
              <a:t>         quality and quantity of work,  </a:t>
            </a:r>
          </a:p>
          <a:p>
            <a:pPr marL="514350" indent="-514350">
              <a:buFont typeface="Wingdings" pitchFamily="2" charset="2"/>
              <a:buChar char="§"/>
            </a:pPr>
            <a:r>
              <a:rPr lang="en-US" dirty="0" smtClean="0"/>
              <a:t>          Attendance</a:t>
            </a:r>
          </a:p>
          <a:p>
            <a:pPr marL="514350" indent="-514350">
              <a:buFont typeface="Wingdings" pitchFamily="2" charset="2"/>
              <a:buChar char="§"/>
            </a:pPr>
            <a:r>
              <a:rPr lang="en-US" dirty="0" smtClean="0"/>
              <a:t>          Attitude</a:t>
            </a:r>
          </a:p>
          <a:p>
            <a:pPr marL="514350" indent="-514350">
              <a:buFont typeface="Wingdings" pitchFamily="2" charset="2"/>
              <a:buChar char="§"/>
            </a:pPr>
            <a:r>
              <a:rPr lang="en-US" dirty="0" smtClean="0"/>
              <a:t>          co-  operation </a:t>
            </a:r>
          </a:p>
          <a:p>
            <a:pPr marL="514350" indent="-514350">
              <a:buFont typeface="Wingdings" pitchFamily="2" charset="2"/>
              <a:buChar char="§"/>
            </a:pPr>
            <a:r>
              <a:rPr lang="en-US" dirty="0" smtClean="0"/>
              <a:t>           Initiative     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2.6 Behaviorally anchored rating scale:</a:t>
            </a:r>
          </a:p>
          <a:p>
            <a:pPr>
              <a:buNone/>
            </a:pPr>
            <a:r>
              <a:rPr lang="en-US" dirty="0" smtClean="0"/>
              <a:t>       combination of incident and graphic rating </a:t>
            </a:r>
          </a:p>
          <a:p>
            <a:pPr>
              <a:buNone/>
            </a:pPr>
            <a:r>
              <a:rPr lang="en-US" dirty="0" smtClean="0"/>
              <a:t>       scale method.</a:t>
            </a:r>
          </a:p>
          <a:p>
            <a:r>
              <a:rPr lang="en-US" dirty="0" smtClean="0"/>
              <a:t>       collect critical incidents.</a:t>
            </a:r>
          </a:p>
          <a:p>
            <a:r>
              <a:rPr lang="en-US" dirty="0" smtClean="0"/>
              <a:t>       reclassify incidents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is the process of obtaining, analyzing and recording information about the relative worth of an employee.</a:t>
            </a:r>
          </a:p>
          <a:p>
            <a:r>
              <a:rPr lang="en-US" dirty="0" smtClean="0"/>
              <a:t> The focus of the performance appraisal is </a:t>
            </a:r>
            <a:r>
              <a:rPr lang="en-US" b="1" dirty="0" smtClean="0"/>
              <a:t>measuring and improving the actual performance of an employee</a:t>
            </a:r>
            <a:r>
              <a:rPr lang="en-US" dirty="0" smtClean="0"/>
              <a:t> and also the future potential of the employee. Its aim is to measure what an employee does.</a:t>
            </a:r>
          </a:p>
          <a:p>
            <a:r>
              <a:rPr lang="en-US" u="sng" dirty="0" smtClean="0">
                <a:hlinkClick r:id="rId2"/>
              </a:rPr>
              <a:t>http://www.naukrihub.com/appraisals/definition-concept.html</a:t>
            </a:r>
            <a:endParaRPr lang="en-US" u="sng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3. Comparison oriented (relative standards)</a:t>
            </a:r>
          </a:p>
          <a:p>
            <a:pPr>
              <a:buNone/>
            </a:pPr>
            <a:r>
              <a:rPr lang="en-US" dirty="0" smtClean="0"/>
              <a:t>     3.1  Ranking:</a:t>
            </a:r>
          </a:p>
          <a:p>
            <a:pPr>
              <a:buNone/>
            </a:pPr>
            <a:r>
              <a:rPr lang="en-US" dirty="0" smtClean="0"/>
              <a:t>           (a) Simple ranking: the evaluator ranks   </a:t>
            </a:r>
          </a:p>
          <a:p>
            <a:pPr>
              <a:buNone/>
            </a:pPr>
            <a:r>
              <a:rPr lang="en-US" dirty="0" smtClean="0"/>
              <a:t>                 each employee separately on the basis of </a:t>
            </a:r>
          </a:p>
          <a:p>
            <a:pPr>
              <a:buNone/>
            </a:pPr>
            <a:r>
              <a:rPr lang="en-US" dirty="0" smtClean="0"/>
              <a:t>                 performance.</a:t>
            </a:r>
          </a:p>
          <a:p>
            <a:pPr>
              <a:buNone/>
            </a:pPr>
            <a:r>
              <a:rPr lang="en-US" dirty="0" smtClean="0"/>
              <a:t>           (b) Alternative ranking : only one employee</a:t>
            </a:r>
          </a:p>
          <a:p>
            <a:pPr>
              <a:buNone/>
            </a:pPr>
            <a:r>
              <a:rPr lang="en-US" dirty="0" smtClean="0"/>
              <a:t>                 can be the best or worst. </a:t>
            </a:r>
          </a:p>
          <a:p>
            <a:pPr>
              <a:buNone/>
            </a:pPr>
            <a:r>
              <a:rPr lang="en-US" dirty="0" smtClean="0"/>
              <a:t>     3.2 Paired comparison: </a:t>
            </a:r>
          </a:p>
          <a:p>
            <a:pPr>
              <a:buNone/>
            </a:pPr>
            <a:r>
              <a:rPr lang="en-US" dirty="0" smtClean="0"/>
              <a:t>            compares each  employee with pairs.</a:t>
            </a:r>
          </a:p>
          <a:p>
            <a:pPr>
              <a:buNone/>
            </a:pPr>
            <a:r>
              <a:rPr lang="en-US" dirty="0" smtClean="0"/>
              <a:t>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of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/>
              <a:t>3.3  Management by objectives </a:t>
            </a:r>
            <a:r>
              <a:rPr lang="en-US" dirty="0" smtClean="0"/>
              <a:t>: Based on   objectives, </a:t>
            </a:r>
          </a:p>
          <a:p>
            <a:pPr>
              <a:buNone/>
            </a:pPr>
            <a:r>
              <a:rPr lang="en-US" dirty="0" smtClean="0"/>
              <a:t>       Time bound  accomplished.</a:t>
            </a:r>
          </a:p>
          <a:p>
            <a:pPr marL="571500" indent="-571500">
              <a:buNone/>
            </a:pPr>
            <a:r>
              <a:rPr lang="en-US" dirty="0" smtClean="0"/>
              <a:t>       collaborative goal setting by manager and subordinates.</a:t>
            </a:r>
          </a:p>
          <a:p>
            <a:pPr marL="571500" indent="-571500">
              <a:buNone/>
            </a:pPr>
            <a:r>
              <a:rPr lang="en-US" dirty="0" smtClean="0"/>
              <a:t>       </a:t>
            </a:r>
            <a:r>
              <a:rPr lang="en-US" b="1" u="sng" dirty="0" smtClean="0"/>
              <a:t>Action planning </a:t>
            </a:r>
            <a:r>
              <a:rPr lang="en-US" dirty="0" smtClean="0"/>
              <a:t>:Activities for goal achievement, time and resource requirements</a:t>
            </a:r>
          </a:p>
          <a:p>
            <a:pPr marL="571500" indent="-571500">
              <a:buNone/>
            </a:pPr>
            <a:r>
              <a:rPr lang="en-US" b="1" dirty="0" smtClean="0"/>
              <a:t>      </a:t>
            </a:r>
            <a:r>
              <a:rPr lang="en-US" b="1" u="sng" dirty="0" smtClean="0"/>
              <a:t> performance review </a:t>
            </a:r>
            <a:r>
              <a:rPr lang="en-US" dirty="0" smtClean="0"/>
              <a:t>:monitor and review own performance.</a:t>
            </a:r>
          </a:p>
          <a:p>
            <a:pPr marL="571500" indent="-571500">
              <a:buNone/>
            </a:pPr>
            <a:r>
              <a:rPr lang="en-US" dirty="0" smtClean="0"/>
              <a:t>	 </a:t>
            </a:r>
            <a:r>
              <a:rPr lang="en-US" b="1" u="sng" dirty="0" smtClean="0"/>
              <a:t>Performance evaluation :</a:t>
            </a:r>
          </a:p>
          <a:p>
            <a:pPr marL="571500" indent="-571500">
              <a:buNone/>
            </a:pPr>
            <a:r>
              <a:rPr lang="en-US" b="1" dirty="0" smtClean="0"/>
              <a:t>         </a:t>
            </a:r>
            <a:r>
              <a:rPr lang="en-US" b="1" u="sng" dirty="0" smtClean="0"/>
              <a:t>feed back :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Advantages of Performance Appraisal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just"/>
            <a:r>
              <a:rPr lang="en-US" b="1" dirty="0" smtClean="0"/>
              <a:t>Promotion</a:t>
            </a:r>
            <a:r>
              <a:rPr lang="en-US" b="1" dirty="0"/>
              <a:t>:</a:t>
            </a:r>
            <a:r>
              <a:rPr lang="en-US" dirty="0"/>
              <a:t> </a:t>
            </a:r>
            <a:r>
              <a:rPr lang="en-US" dirty="0" smtClean="0"/>
              <a:t>To </a:t>
            </a:r>
            <a:r>
              <a:rPr lang="en-US" dirty="0"/>
              <a:t>chalk out the promotion programmes for efficient </a:t>
            </a:r>
            <a:r>
              <a:rPr lang="en-US" dirty="0" smtClean="0"/>
              <a:t>employees.</a:t>
            </a:r>
            <a:endParaRPr lang="en-US" sz="4000" dirty="0"/>
          </a:p>
          <a:p>
            <a:pPr lvl="0" algn="just"/>
            <a:r>
              <a:rPr lang="en-US" b="1" dirty="0"/>
              <a:t>Compensation:</a:t>
            </a:r>
            <a:r>
              <a:rPr lang="en-US" dirty="0"/>
              <a:t> </a:t>
            </a:r>
            <a:r>
              <a:rPr lang="en-US" dirty="0" smtClean="0"/>
              <a:t>. For </a:t>
            </a:r>
            <a:r>
              <a:rPr lang="en-US" dirty="0"/>
              <a:t>bonus, high salary rates, extra benefits, allowances </a:t>
            </a:r>
            <a:r>
              <a:rPr lang="en-US" dirty="0" smtClean="0"/>
              <a:t>. </a:t>
            </a:r>
            <a:endParaRPr lang="en-US" sz="4000" dirty="0"/>
          </a:p>
          <a:p>
            <a:pPr lvl="0" algn="just"/>
            <a:r>
              <a:rPr lang="en-US" b="1" dirty="0"/>
              <a:t>Employees Development:</a:t>
            </a:r>
            <a:r>
              <a:rPr lang="en-US" dirty="0"/>
              <a:t> </a:t>
            </a:r>
            <a:r>
              <a:rPr lang="en-US" dirty="0" smtClean="0"/>
              <a:t>To analyze </a:t>
            </a:r>
            <a:r>
              <a:rPr lang="en-US" dirty="0"/>
              <a:t>strengths and weaknesses of employees so that new jobs can be designed for efficient employees. </a:t>
            </a:r>
            <a:r>
              <a:rPr lang="en-US" dirty="0" smtClean="0"/>
              <a:t>Helps in framing </a:t>
            </a:r>
            <a:r>
              <a:rPr lang="en-US" dirty="0"/>
              <a:t>future development programmes.</a:t>
            </a:r>
            <a:endParaRPr lang="en-US" sz="4000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Advantages of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b="1" dirty="0" smtClean="0"/>
              <a:t>Selection Validation:</a:t>
            </a:r>
            <a:r>
              <a:rPr lang="en-US" dirty="0" smtClean="0"/>
              <a:t> The strengths and weaknesses of selection procedure. Future changes in selection methods.</a:t>
            </a:r>
            <a:endParaRPr lang="en-US" sz="4000" dirty="0" smtClean="0"/>
          </a:p>
          <a:p>
            <a:pPr lvl="0"/>
            <a:r>
              <a:rPr lang="en-US" b="1" dirty="0" smtClean="0"/>
              <a:t>Communication:</a:t>
            </a:r>
            <a:r>
              <a:rPr lang="en-US" dirty="0" smtClean="0"/>
              <a:t> </a:t>
            </a:r>
            <a:endParaRPr lang="en-US" sz="4000" dirty="0" smtClean="0"/>
          </a:p>
          <a:p>
            <a:pPr lvl="1">
              <a:buNone/>
            </a:pPr>
            <a:r>
              <a:rPr lang="en-US" dirty="0" smtClean="0"/>
              <a:t>-The </a:t>
            </a:r>
            <a:r>
              <a:rPr lang="en-US" b="1" dirty="0" smtClean="0"/>
              <a:t>employers </a:t>
            </a:r>
            <a:r>
              <a:rPr lang="en-US" dirty="0" smtClean="0"/>
              <a:t>can understand and accept skills of subordinates.</a:t>
            </a:r>
            <a:endParaRPr lang="en-US" sz="3600" dirty="0" smtClean="0"/>
          </a:p>
          <a:p>
            <a:pPr lvl="1">
              <a:buNone/>
            </a:pPr>
            <a:r>
              <a:rPr lang="en-US" dirty="0" smtClean="0"/>
              <a:t>-The </a:t>
            </a:r>
            <a:r>
              <a:rPr lang="en-US" b="1" dirty="0" smtClean="0"/>
              <a:t>subordinates </a:t>
            </a:r>
            <a:r>
              <a:rPr lang="en-US" dirty="0" smtClean="0"/>
              <a:t>can also understand and create a trust and confidence in superiors.</a:t>
            </a:r>
            <a:endParaRPr lang="en-US" sz="3600" dirty="0" smtClean="0"/>
          </a:p>
          <a:p>
            <a:pPr lvl="1">
              <a:buNone/>
            </a:pPr>
            <a:r>
              <a:rPr lang="en-US" dirty="0" smtClean="0"/>
              <a:t>-It also helps in maintaining cordial and pleasant labour management relationship.</a:t>
            </a:r>
            <a:endParaRPr lang="en-US" sz="3600" dirty="0" smtClean="0"/>
          </a:p>
          <a:p>
            <a:pPr lvl="1">
              <a:buNone/>
            </a:pPr>
            <a:r>
              <a:rPr lang="en-US" dirty="0" smtClean="0"/>
              <a:t>-It develops the spirit of work and boosts the morale of employees.</a:t>
            </a:r>
            <a:endParaRPr lang="en-US" sz="3600" dirty="0" smtClean="0"/>
          </a:p>
          <a:p>
            <a:pPr lvl="0"/>
            <a:r>
              <a:rPr lang="en-US" b="1" dirty="0" smtClean="0"/>
              <a:t>Motivation:</a:t>
            </a:r>
            <a:r>
              <a:rPr lang="en-US" dirty="0" smtClean="0"/>
              <a:t> Motivate employees for better job and helps them to improve their performance in the future.</a:t>
            </a:r>
            <a:endParaRPr lang="en-US" sz="40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Appraisal Interviewer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Appraisal interview is face to face discussion and </a:t>
            </a:r>
            <a:r>
              <a:rPr lang="en-US" b="1" dirty="0" smtClean="0"/>
              <a:t>review </a:t>
            </a:r>
            <a:r>
              <a:rPr lang="en-US" dirty="0" smtClean="0"/>
              <a:t>of performance appraisal with the employee.</a:t>
            </a:r>
          </a:p>
          <a:p>
            <a:r>
              <a:rPr lang="en-US" dirty="0" smtClean="0"/>
              <a:t>It provides performance feedback to employee.</a:t>
            </a:r>
          </a:p>
          <a:p>
            <a:r>
              <a:rPr lang="en-US" dirty="0" smtClean="0"/>
              <a:t>It is conducted after performance appraisal is done.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Appraisal Interview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Objectives of AI :</a:t>
            </a:r>
          </a:p>
          <a:p>
            <a:r>
              <a:rPr lang="en-US" dirty="0" smtClean="0"/>
              <a:t>To change behavior of employee who is under appraisal standards.</a:t>
            </a:r>
          </a:p>
          <a:p>
            <a:r>
              <a:rPr lang="en-US" dirty="0" smtClean="0"/>
              <a:t>To maintain behaviour of employees who meet the appraisal standards. </a:t>
            </a:r>
          </a:p>
          <a:p>
            <a:r>
              <a:rPr lang="en-US" dirty="0" smtClean="0"/>
              <a:t>Reinforce behaviour of the employees whose performance is above the performance standards.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in performance rating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Changing standards,</a:t>
            </a:r>
          </a:p>
          <a:p>
            <a:r>
              <a:rPr lang="en-US" dirty="0" smtClean="0"/>
              <a:t>Different patterns,</a:t>
            </a:r>
          </a:p>
          <a:p>
            <a:r>
              <a:rPr lang="en-US" dirty="0" smtClean="0"/>
              <a:t>Role conflict ,</a:t>
            </a:r>
          </a:p>
          <a:p>
            <a:r>
              <a:rPr lang="en-US" dirty="0" smtClean="0"/>
              <a:t>Time gap,</a:t>
            </a:r>
          </a:p>
          <a:p>
            <a:r>
              <a:rPr lang="en-US" dirty="0" smtClean="0"/>
              <a:t>Rater biasness</a:t>
            </a:r>
          </a:p>
          <a:p>
            <a:r>
              <a:rPr lang="en-US" dirty="0" smtClean="0"/>
              <a:t>Depends upon rater’s skill,</a:t>
            </a:r>
          </a:p>
          <a:p>
            <a:r>
              <a:rPr lang="en-US" dirty="0" smtClean="0"/>
              <a:t>Organizational indifference,</a:t>
            </a:r>
          </a:p>
          <a:p>
            <a:r>
              <a:rPr lang="en-US" dirty="0" smtClean="0"/>
              <a:t>Human error,</a:t>
            </a:r>
          </a:p>
          <a:p>
            <a:r>
              <a:rPr lang="en-US" dirty="0" smtClean="0"/>
              <a:t>Lack of linkage with reward, punishment and development.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Factors distorting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Leniency Error - a rater's bias that occurs because of the rater rating an individual too positively.</a:t>
            </a:r>
          </a:p>
          <a:p>
            <a:pPr>
              <a:buNone/>
            </a:pPr>
            <a:r>
              <a:rPr lang="en-US" dirty="0" smtClean="0"/>
              <a:t>Halo effect or error -a cognitive bias refers to an observer's overall impression of a person.</a:t>
            </a:r>
          </a:p>
          <a:p>
            <a:pPr>
              <a:buNone/>
            </a:pPr>
            <a:r>
              <a:rPr lang="en-US" dirty="0" smtClean="0"/>
              <a:t>Central tendency</a:t>
            </a:r>
          </a:p>
          <a:p>
            <a:pPr>
              <a:buNone/>
            </a:pPr>
            <a:r>
              <a:rPr lang="en-US" dirty="0" smtClean="0"/>
              <a:t>Similarity error</a:t>
            </a:r>
          </a:p>
          <a:p>
            <a:pPr>
              <a:buNone/>
            </a:pPr>
            <a:r>
              <a:rPr lang="en-US" dirty="0" smtClean="0"/>
              <a:t>Political influence</a:t>
            </a:r>
          </a:p>
          <a:p>
            <a:pPr>
              <a:buNone/>
            </a:pPr>
            <a:r>
              <a:rPr lang="en-US" dirty="0" smtClean="0"/>
              <a:t>Nature of work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Effective performance appraisal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Comprises:</a:t>
            </a:r>
          </a:p>
          <a:p>
            <a:r>
              <a:rPr lang="en-US" dirty="0" smtClean="0"/>
              <a:t>Relevance: the condition of being relevant</a:t>
            </a:r>
          </a:p>
          <a:p>
            <a:r>
              <a:rPr lang="en-US" dirty="0" err="1" smtClean="0"/>
              <a:t>Sensivity</a:t>
            </a:r>
            <a:r>
              <a:rPr lang="en-US" dirty="0" smtClean="0"/>
              <a:t> (Distinguish the effective performer)</a:t>
            </a:r>
          </a:p>
          <a:p>
            <a:r>
              <a:rPr lang="en-US" smtClean="0"/>
              <a:t>Reliability : </a:t>
            </a:r>
            <a:r>
              <a:rPr lang="en-US" b="1" smtClean="0"/>
              <a:t>reliability</a:t>
            </a:r>
            <a:r>
              <a:rPr lang="en-US" smtClean="0"/>
              <a:t> is the "consistency" </a:t>
            </a:r>
            <a:endParaRPr lang="en-US" dirty="0" smtClean="0"/>
          </a:p>
          <a:p>
            <a:r>
              <a:rPr lang="en-US" dirty="0" smtClean="0"/>
              <a:t>Acceptability</a:t>
            </a:r>
          </a:p>
          <a:p>
            <a:r>
              <a:rPr lang="en-US" dirty="0" smtClean="0"/>
              <a:t>Practicability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Challenges to effective 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Qualified rater,</a:t>
            </a:r>
          </a:p>
          <a:p>
            <a:r>
              <a:rPr lang="en-US" dirty="0" smtClean="0"/>
              <a:t>Limit all evaluation in formally designed methods</a:t>
            </a:r>
          </a:p>
          <a:p>
            <a:r>
              <a:rPr lang="en-US" dirty="0" smtClean="0"/>
              <a:t>Rating too many employees,</a:t>
            </a:r>
          </a:p>
          <a:p>
            <a:r>
              <a:rPr lang="en-US" dirty="0" smtClean="0"/>
              <a:t>Emphasis on person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The concept of performance appraisal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Organization --- Goals- Achievements.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Performance assessment of staff 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In order to identify the overall efficiency of the staff,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To identify aspects of the development in performance </a:t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appraisal in Nepal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Promotion oriented purpose.</a:t>
            </a:r>
          </a:p>
          <a:p>
            <a:r>
              <a:rPr lang="en-US" dirty="0" smtClean="0"/>
              <a:t>Subjective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Performance appraisal in civil service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Immediate supervisor       25</a:t>
            </a:r>
          </a:p>
          <a:p>
            <a:r>
              <a:rPr lang="en-US" dirty="0" smtClean="0"/>
              <a:t>Reviewer                               10</a:t>
            </a:r>
          </a:p>
          <a:p>
            <a:r>
              <a:rPr lang="en-US" dirty="0" smtClean="0"/>
              <a:t>Review committee                05</a:t>
            </a:r>
          </a:p>
          <a:p>
            <a:endParaRPr lang="en-US" dirty="0" smtClean="0"/>
          </a:p>
          <a:p>
            <a:r>
              <a:rPr lang="en-US" dirty="0" smtClean="0"/>
              <a:t>Total                                        40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Performance appraisal –Result oriented administration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Result oriented administration also involves analysis of the past performance and assumption about the future. (Acharya : 307)</a:t>
            </a:r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rating scale is</a:t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" y="2209800"/>
          <a:ext cx="8305800" cy="2514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1160"/>
                <a:gridCol w="1661160"/>
                <a:gridCol w="1661160"/>
                <a:gridCol w="1661160"/>
                <a:gridCol w="1661160"/>
              </a:tblGrid>
              <a:tr h="53207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Outstanding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Good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Fair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Poor</a:t>
                      </a:r>
                      <a:endParaRPr lang="en-US" dirty="0"/>
                    </a:p>
                  </a:txBody>
                  <a:tcPr/>
                </a:tc>
              </a:tr>
              <a:tr h="532074">
                <a:tc>
                  <a:txBody>
                    <a:bodyPr/>
                    <a:lstStyle/>
                    <a:p>
                      <a:r>
                        <a:rPr lang="en-US" dirty="0" smtClean="0"/>
                        <a:t>Supervisor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</a:tr>
              <a:tr h="532074">
                <a:tc>
                  <a:txBody>
                    <a:bodyPr/>
                    <a:lstStyle/>
                    <a:p>
                      <a:r>
                        <a:rPr lang="en-US" dirty="0" smtClean="0"/>
                        <a:t>Reviewer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918377">
                <a:tc>
                  <a:txBody>
                    <a:bodyPr/>
                    <a:lstStyle/>
                    <a:p>
                      <a:r>
                        <a:rPr lang="en-US" dirty="0" smtClean="0"/>
                        <a:t>Review</a:t>
                      </a:r>
                      <a:r>
                        <a:rPr lang="en-US" baseline="0" dirty="0" smtClean="0"/>
                        <a:t> committee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of Performance contracts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The government has started to sign performance contracts with the chief executives of the State-owned enterprises and heads of national priority projects and senior government officials, in accordance with Good Governance Act which provides for "departmental action" and compensation for non-compliance (Acharya :30 )</a:t>
            </a: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appraisal in Nepal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appraisal in Nepal has remained</a:t>
            </a:r>
          </a:p>
          <a:p>
            <a:pPr algn="just">
              <a:buNone/>
            </a:pPr>
            <a:r>
              <a:rPr lang="en-US" dirty="0" smtClean="0"/>
              <a:t>   Ritualistic, unsystematic and ineffective. Personal biases and judgment of evaluators tend to be pronounced. The system has not motivated employees towards higher performance (Agrawal, 2013 :147)</a:t>
            </a:r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contracts with results-based performance indicators will be made with all Secretaries of the Government of Nepal, and a system of performance evaluation implemented(</a:t>
            </a:r>
            <a:r>
              <a:rPr lang="en-US" dirty="0" smtClean="0">
                <a:hlinkClick r:id="rId2"/>
              </a:rPr>
              <a:t>http://nnfsp.gov.np/PublicationFiles/ed81a152-ef28-4f09-81de-e2e223dbcb7b.pdf</a:t>
            </a:r>
            <a:r>
              <a:rPr lang="en-US" dirty="0" smtClean="0"/>
              <a:t> pp131)</a:t>
            </a:r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Performance appraisal is an important aspect of Human Resource Management. It is human resource who makes possible to achieve organizational goals. Performance appraisal should be handled in a very efficient way by which in one hand organization can be benefitted and on the other hand the personnels can develop their better career.</a:t>
            </a:r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Acharya, Madhu Raman (2013), </a:t>
            </a:r>
            <a:r>
              <a:rPr lang="en-US" i="1" dirty="0" smtClean="0"/>
              <a:t>Business of Bureaucracy, </a:t>
            </a:r>
            <a:r>
              <a:rPr lang="en-US" dirty="0" smtClean="0"/>
              <a:t>Vidyarthi Pustak Bhandar, Kathmandu.</a:t>
            </a:r>
          </a:p>
          <a:p>
            <a:pPr algn="just"/>
            <a:r>
              <a:rPr lang="en-US" dirty="0" smtClean="0"/>
              <a:t>Adhikari, Dev Raj (2011) Human Resource Management, Buddha Academic Publishers and Distributors Pvt. Ltd, Kathmandu, Nepal.</a:t>
            </a:r>
          </a:p>
          <a:p>
            <a:pPr algn="just"/>
            <a:r>
              <a:rPr lang="en-US" dirty="0" smtClean="0"/>
              <a:t>Agrawal, Govind Ram (2013), Human Resource Development in Nepal, M.K. Publishers and Distributors, Kathmandu, Nepal.</a:t>
            </a:r>
          </a:p>
          <a:p>
            <a:pPr algn="just"/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Agrawal, Govind Ram (2009), Human Resource Management  in Nepal, M.K. Publishers and Distributors, Kathmandu, Nepal.</a:t>
            </a:r>
          </a:p>
          <a:p>
            <a:r>
              <a:rPr lang="en-US" dirty="0" smtClean="0"/>
              <a:t>Gyawali Achyut and Aryal Surendra (2065), Reliance Publication House Pvt. Ltd. Kathmandu, Nepal.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Performance Appraisal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Determining the performance of the employee, 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 it should perform its work,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Design plan for the development group,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Assess the performance,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Influence the level of performance in the future.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u="sng" dirty="0" smtClean="0"/>
              <a:t>Nepali </a:t>
            </a:r>
            <a:r>
              <a:rPr lang="en-US" dirty="0" smtClean="0"/>
              <a:t>:</a:t>
            </a:r>
          </a:p>
          <a:p>
            <a:r>
              <a:rPr lang="en-US" dirty="0" smtClean="0"/>
              <a:t>Bhatta, Bhim Dev (2008) Personnel Administration,Ms. Shashi Bhatta, USA.</a:t>
            </a:r>
          </a:p>
          <a:p>
            <a:r>
              <a:rPr lang="en-US" dirty="0" smtClean="0"/>
              <a:t>Kanun Kitab byabasta samiti (2072 B.S.)Nijamati Sewas  Ain, 2049  Tatha Nijamati Sewa Niyamawali, 2050.</a:t>
            </a:r>
          </a:p>
          <a:p>
            <a:r>
              <a:rPr lang="en-US" dirty="0" smtClean="0"/>
              <a:t>Tiwari Madhu Nididhi (2061 B.S.) Ms. Kanti twari, Dillibazar, Kathmandu, Nepal.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>
                <a:hlinkClick r:id="rId2"/>
              </a:rPr>
              <a:t>http://dictionary.cambridge.org/dictionary/english/appraisal</a:t>
            </a:r>
            <a:endParaRPr lang="en-US" dirty="0" smtClean="0"/>
          </a:p>
          <a:p>
            <a:r>
              <a:rPr lang="en-US" dirty="0" smtClean="0"/>
              <a:t> </a:t>
            </a:r>
            <a:r>
              <a:rPr lang="en-US" dirty="0" smtClean="0">
                <a:hlinkClick r:id="rId3"/>
              </a:rPr>
              <a:t>http://nnfsp.gov.np/PublicationFiles/ed81a152-ef28-4f09-81de-e2e223dbcb7b.pdf pp131</a:t>
            </a:r>
            <a:r>
              <a:rPr lang="en-US" dirty="0" smtClean="0"/>
              <a:t>)</a:t>
            </a:r>
          </a:p>
          <a:p>
            <a:r>
              <a:rPr lang="en-US" dirty="0" smtClean="0">
                <a:hlinkClick r:id="rId4"/>
              </a:rPr>
              <a:t>http://www.tvet-ortal.net/forum/showthread.php?1898-The-concept-of-performance-appraisal</a:t>
            </a:r>
            <a:endParaRPr lang="en-US" dirty="0" smtClean="0"/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http://www.naukrihub.com/appraisals/definition-concept.html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THANK YOU</a:t>
            </a:r>
            <a:endParaRPr lang="en-US" sz="8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 Systematic evaluation of the performance of employees. </a:t>
            </a:r>
          </a:p>
          <a:p>
            <a:pPr algn="just"/>
            <a:r>
              <a:rPr lang="en-US" dirty="0" smtClean="0"/>
              <a:t>Understand the abilities of a person for further growth and development,</a:t>
            </a:r>
          </a:p>
          <a:p>
            <a:pPr algn="just"/>
            <a:r>
              <a:rPr lang="en-US" dirty="0" smtClean="0"/>
              <a:t> Generally done in systematic ways.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Meaning  :</a:t>
            </a:r>
            <a:endParaRPr lang="en-US" dirty="0" smtClean="0"/>
          </a:p>
          <a:p>
            <a:r>
              <a:rPr lang="en-US" b="1" dirty="0" smtClean="0"/>
              <a:t>the </a:t>
            </a:r>
            <a:r>
              <a:rPr lang="en-US" b="1" dirty="0" smtClean="0">
                <a:hlinkClick r:id="rId2" tooltip="act"/>
              </a:rPr>
              <a:t>act</a:t>
            </a:r>
            <a:r>
              <a:rPr lang="en-US" b="1" dirty="0" smtClean="0"/>
              <a:t> of </a:t>
            </a:r>
            <a:r>
              <a:rPr lang="en-US" b="1" dirty="0" smtClean="0">
                <a:hlinkClick r:id="rId3" tooltip="examining"/>
              </a:rPr>
              <a:t>examining</a:t>
            </a:r>
            <a:r>
              <a:rPr lang="en-US" b="1" dirty="0" smtClean="0"/>
              <a:t> someone or something in </a:t>
            </a:r>
            <a:r>
              <a:rPr lang="en-US" b="1" dirty="0" smtClean="0">
                <a:hlinkClick r:id="rId4" tooltip="order"/>
              </a:rPr>
              <a:t>order</a:t>
            </a:r>
            <a:r>
              <a:rPr lang="en-US" b="1" dirty="0" smtClean="0"/>
              <a:t> to </a:t>
            </a:r>
            <a:r>
              <a:rPr lang="en-US" b="1" dirty="0" smtClean="0">
                <a:hlinkClick r:id="rId5" tooltip="judge"/>
              </a:rPr>
              <a:t>judge</a:t>
            </a:r>
            <a:r>
              <a:rPr lang="en-US" b="1" dirty="0" smtClean="0"/>
              <a:t> </a:t>
            </a:r>
            <a:r>
              <a:rPr lang="en-US" b="1" dirty="0" smtClean="0">
                <a:hlinkClick r:id="rId6" tooltip="their"/>
              </a:rPr>
              <a:t>their</a:t>
            </a:r>
            <a:endParaRPr lang="en-US" b="1" dirty="0" smtClean="0"/>
          </a:p>
          <a:p>
            <a:r>
              <a:rPr lang="en-US" b="1" dirty="0" smtClean="0"/>
              <a:t> </a:t>
            </a:r>
            <a:r>
              <a:rPr lang="en-US" b="1" dirty="0" smtClean="0">
                <a:hlinkClick r:id="rId7" tooltip="qualities"/>
              </a:rPr>
              <a:t>qualities</a:t>
            </a:r>
            <a:r>
              <a:rPr lang="en-US" b="1" dirty="0" smtClean="0"/>
              <a:t>,</a:t>
            </a:r>
          </a:p>
          <a:p>
            <a:r>
              <a:rPr lang="en-US" b="1" dirty="0" smtClean="0"/>
              <a:t> </a:t>
            </a:r>
            <a:r>
              <a:rPr lang="en-US" b="1" dirty="0" smtClean="0">
                <a:hlinkClick r:id="rId8" tooltip="success"/>
              </a:rPr>
              <a:t>success</a:t>
            </a:r>
            <a:r>
              <a:rPr lang="en-US" b="1" dirty="0" smtClean="0"/>
              <a:t>, or</a:t>
            </a:r>
          </a:p>
          <a:p>
            <a:r>
              <a:rPr lang="en-US" b="1" dirty="0" smtClean="0"/>
              <a:t> </a:t>
            </a:r>
            <a:r>
              <a:rPr lang="en-US" b="1" dirty="0" smtClean="0">
                <a:hlinkClick r:id="rId9" tooltip="needs"/>
              </a:rPr>
              <a:t>needs</a:t>
            </a:r>
            <a:endParaRPr lang="en-US" dirty="0" smtClean="0"/>
          </a:p>
          <a:p>
            <a:r>
              <a:rPr lang="en-US" sz="1200" b="1" u="sng" dirty="0" smtClean="0">
                <a:hlinkClick r:id="rId10"/>
              </a:rPr>
              <a:t>http://dictionary.cambridge.org/dictionary/english/appraisal</a:t>
            </a:r>
            <a:endParaRPr lang="en-US" sz="1200" dirty="0" smtClean="0"/>
          </a:p>
          <a:p>
            <a:r>
              <a:rPr lang="en-US" sz="1200" b="1" dirty="0" smtClean="0"/>
              <a:t> </a:t>
            </a:r>
            <a:endParaRPr lang="en-US" sz="1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APPRAISAL(PA)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Different names of PA </a:t>
            </a:r>
          </a:p>
          <a:p>
            <a:r>
              <a:rPr lang="en-US" dirty="0" smtClean="0"/>
              <a:t>Merit rating,</a:t>
            </a:r>
          </a:p>
          <a:p>
            <a:r>
              <a:rPr lang="en-US" dirty="0" smtClean="0"/>
              <a:t>Behavioral assessment,</a:t>
            </a:r>
          </a:p>
          <a:p>
            <a:r>
              <a:rPr lang="en-US" dirty="0" smtClean="0"/>
              <a:t>Staff assessment </a:t>
            </a:r>
          </a:p>
          <a:p>
            <a:r>
              <a:rPr lang="en-US" dirty="0" smtClean="0"/>
              <a:t>Employee evaluation,</a:t>
            </a:r>
          </a:p>
          <a:p>
            <a:r>
              <a:rPr lang="en-US" dirty="0" smtClean="0"/>
              <a:t>Personnel review,</a:t>
            </a:r>
          </a:p>
          <a:p>
            <a:r>
              <a:rPr lang="en-US" dirty="0" smtClean="0"/>
              <a:t>Progress report,</a:t>
            </a:r>
          </a:p>
          <a:p>
            <a:r>
              <a:rPr lang="en-US" dirty="0" smtClean="0"/>
              <a:t>Service rating and</a:t>
            </a:r>
          </a:p>
          <a:p>
            <a:r>
              <a:rPr lang="en-US" dirty="0" smtClean="0"/>
              <a:t>Fitness report (Bhatta : 267)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 Performance Appraisal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Performance assessment of staff,</a:t>
            </a:r>
          </a:p>
          <a:p>
            <a:pPr algn="just"/>
            <a:r>
              <a:rPr lang="en-US" dirty="0" smtClean="0"/>
              <a:t> Through specific methods,</a:t>
            </a:r>
          </a:p>
          <a:p>
            <a:pPr algn="just"/>
            <a:r>
              <a:rPr lang="en-US" dirty="0" smtClean="0"/>
              <a:t> By Supervisors, </a:t>
            </a:r>
          </a:p>
          <a:p>
            <a:pPr algn="just"/>
            <a:r>
              <a:rPr lang="en-US" dirty="0" smtClean="0"/>
              <a:t> To identify the overall efficiency of the staff,</a:t>
            </a:r>
          </a:p>
          <a:p>
            <a:pPr algn="just"/>
            <a:r>
              <a:rPr lang="en-US" dirty="0" smtClean="0"/>
              <a:t> To identify aspects of the development in performance and</a:t>
            </a:r>
          </a:p>
          <a:p>
            <a:pPr algn="just"/>
            <a:r>
              <a:rPr lang="en-US" dirty="0" smtClean="0"/>
              <a:t>To influence the level of performance in the future.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>
              <a:buNone/>
            </a:pPr>
            <a:r>
              <a:rPr lang="en-US" sz="2600" dirty="0" smtClean="0"/>
              <a:t>    "</a:t>
            </a:r>
            <a:r>
              <a:rPr lang="en-US" sz="2600" dirty="0" smtClean="0">
                <a:hlinkClick r:id="rId2"/>
              </a:rPr>
              <a:t>http://www.tvet-ortal.net/forum/showthread.php?1898-The-concept-of-performance-appraisal</a:t>
            </a:r>
            <a:endParaRPr lang="en-US" sz="26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1833</Words>
  <Application>Microsoft Office PowerPoint</Application>
  <PresentationFormat>On-screen Show (4:3)</PresentationFormat>
  <Paragraphs>317</Paragraphs>
  <Slides>52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Performance Appraisal</vt:lpstr>
      <vt:lpstr>Tentative Time Management</vt:lpstr>
      <vt:lpstr>Performance appraisal</vt:lpstr>
      <vt:lpstr>The concept of performance appraisal </vt:lpstr>
      <vt:lpstr>Performance Appraisal </vt:lpstr>
      <vt:lpstr>Performance Appraisal</vt:lpstr>
      <vt:lpstr>Performance Appraisal</vt:lpstr>
      <vt:lpstr>PERFORMANCE APPRAISAL(PA)</vt:lpstr>
      <vt:lpstr> Performance Appraisal </vt:lpstr>
      <vt:lpstr>Performance Appraisal</vt:lpstr>
      <vt:lpstr>Performance appraisal</vt:lpstr>
      <vt:lpstr>Definition of Performance Appraisal</vt:lpstr>
      <vt:lpstr>Definition of Performance Appraisal</vt:lpstr>
      <vt:lpstr>Characteristics of Performance Appraisal</vt:lpstr>
      <vt:lpstr>Objectives Of Performance appraisal: </vt:lpstr>
      <vt:lpstr>Objectives Of Performance appraisal</vt:lpstr>
      <vt:lpstr>Developing Performance Appraisal</vt:lpstr>
      <vt:lpstr>Developing Performance Appraisal</vt:lpstr>
      <vt:lpstr>Developing Performance Appraisal</vt:lpstr>
      <vt:lpstr>Criteria of effective Performance appraisal </vt:lpstr>
      <vt:lpstr>Process of performance Appraisal</vt:lpstr>
      <vt:lpstr>Process of performance Appraisal</vt:lpstr>
      <vt:lpstr>Methods of performance appraisal</vt:lpstr>
      <vt:lpstr>Methods of performance appraisal</vt:lpstr>
      <vt:lpstr>Methods Performance appraisal</vt:lpstr>
      <vt:lpstr>Methods Performance appraisal</vt:lpstr>
      <vt:lpstr>Methods Performance appraisal</vt:lpstr>
      <vt:lpstr>Methods Performance appraisal</vt:lpstr>
      <vt:lpstr>Methods Performance appraisal</vt:lpstr>
      <vt:lpstr>Methods Performance appraisal</vt:lpstr>
      <vt:lpstr>Methods of performance appraisal</vt:lpstr>
      <vt:lpstr> Advantages of Performance Appraisal </vt:lpstr>
      <vt:lpstr>Advantages of Performance Appraisal</vt:lpstr>
      <vt:lpstr>Appraisal Interviewer</vt:lpstr>
      <vt:lpstr>Appraisal Interview</vt:lpstr>
      <vt:lpstr>Problem in performance rating</vt:lpstr>
      <vt:lpstr>Factors distorting Performance appraisal</vt:lpstr>
      <vt:lpstr>Effective performance appraisal system</vt:lpstr>
      <vt:lpstr>Challenges to effective Performance Appraisal</vt:lpstr>
      <vt:lpstr>Performance appraisal in Nepal</vt:lpstr>
      <vt:lpstr>Performance appraisal in civil service </vt:lpstr>
      <vt:lpstr>Performance appraisal –Result oriented administration</vt:lpstr>
      <vt:lpstr>A rating scale is  </vt:lpstr>
      <vt:lpstr>System of Performance contracts</vt:lpstr>
      <vt:lpstr>Performance appraisal in Nepal</vt:lpstr>
      <vt:lpstr>Slide 46</vt:lpstr>
      <vt:lpstr>Conclusion </vt:lpstr>
      <vt:lpstr>References</vt:lpstr>
      <vt:lpstr>References</vt:lpstr>
      <vt:lpstr>References</vt:lpstr>
      <vt:lpstr>web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office</dc:creator>
  <cp:lastModifiedBy>office</cp:lastModifiedBy>
  <cp:revision>22</cp:revision>
  <dcterms:created xsi:type="dcterms:W3CDTF">2017-08-15T12:01:48Z</dcterms:created>
  <dcterms:modified xsi:type="dcterms:W3CDTF">2017-08-17T04:57:28Z</dcterms:modified>
</cp:coreProperties>
</file>