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85" r:id="rId3"/>
    <p:sldId id="299" r:id="rId4"/>
    <p:sldId id="287" r:id="rId5"/>
    <p:sldId id="286" r:id="rId6"/>
    <p:sldId id="289" r:id="rId7"/>
    <p:sldId id="290" r:id="rId8"/>
    <p:sldId id="291" r:id="rId9"/>
    <p:sldId id="300" r:id="rId10"/>
    <p:sldId id="257" r:id="rId11"/>
    <p:sldId id="258" r:id="rId12"/>
    <p:sldId id="259" r:id="rId13"/>
    <p:sldId id="260" r:id="rId14"/>
    <p:sldId id="261" r:id="rId15"/>
    <p:sldId id="262" r:id="rId16"/>
    <p:sldId id="263" r:id="rId17"/>
    <p:sldId id="264" r:id="rId18"/>
    <p:sldId id="267" r:id="rId19"/>
    <p:sldId id="268" r:id="rId20"/>
    <p:sldId id="269" r:id="rId21"/>
    <p:sldId id="270" r:id="rId22"/>
    <p:sldId id="271" r:id="rId23"/>
    <p:sldId id="296" r:id="rId24"/>
    <p:sldId id="297" r:id="rId25"/>
    <p:sldId id="298" r:id="rId26"/>
    <p:sldId id="280" r:id="rId27"/>
    <p:sldId id="281" r:id="rId28"/>
    <p:sldId id="292" r:id="rId29"/>
    <p:sldId id="293" r:id="rId30"/>
    <p:sldId id="294" r:id="rId31"/>
    <p:sldId id="301" r:id="rId32"/>
    <p:sldId id="295" r:id="rId33"/>
    <p:sldId id="302" r:id="rId34"/>
    <p:sldId id="303" r:id="rId35"/>
    <p:sldId id="304" r:id="rId36"/>
    <p:sldId id="284"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2" d="100"/>
          <a:sy n="62" d="100"/>
        </p:scale>
        <p:origin x="-654"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172214-59EC-40EC-88A9-5C7B36730BBD}"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en-US"/>
        </a:p>
      </dgm:t>
    </dgm:pt>
    <dgm:pt modelId="{F1422F03-2C93-481C-8B47-D18757C2E17F}">
      <dgm:prSet phldrT="[Text]" custT="1"/>
      <dgm:spPr/>
      <dgm:t>
        <a:bodyPr/>
        <a:lstStyle/>
        <a:p>
          <a:r>
            <a:rPr lang="hi-IN" sz="3600" dirty="0" smtClean="0"/>
            <a:t>संघ </a:t>
          </a:r>
          <a:endParaRPr lang="en-US" sz="1600" dirty="0"/>
        </a:p>
      </dgm:t>
    </dgm:pt>
    <dgm:pt modelId="{F8CFEB60-95AD-4FB7-9099-6516A5293253}" type="parTrans" cxnId="{63A8E214-82AA-4DBF-B9D0-102409F8CB05}">
      <dgm:prSet/>
      <dgm:spPr/>
      <dgm:t>
        <a:bodyPr/>
        <a:lstStyle/>
        <a:p>
          <a:endParaRPr lang="en-US"/>
        </a:p>
      </dgm:t>
    </dgm:pt>
    <dgm:pt modelId="{0DFBBA05-EE31-4F34-9589-6158E64EE14D}" type="sibTrans" cxnId="{63A8E214-82AA-4DBF-B9D0-102409F8CB05}">
      <dgm:prSet/>
      <dgm:spPr/>
      <dgm:t>
        <a:bodyPr/>
        <a:lstStyle/>
        <a:p>
          <a:endParaRPr lang="en-US"/>
        </a:p>
      </dgm:t>
    </dgm:pt>
    <dgm:pt modelId="{FCF417FA-3542-4CE2-B325-D560B763BCEC}">
      <dgm:prSet custT="1"/>
      <dgm:spPr/>
      <dgm:t>
        <a:bodyPr/>
        <a:lstStyle/>
        <a:p>
          <a:r>
            <a:rPr lang="hi-IN" sz="2400" dirty="0" smtClean="0"/>
            <a:t>३ नं</a:t>
          </a:r>
          <a:r>
            <a:rPr lang="en-US" sz="2400" dirty="0" smtClean="0"/>
            <a:t>.</a:t>
          </a:r>
          <a:r>
            <a:rPr lang="hi-IN" sz="2400" dirty="0" smtClean="0"/>
            <a:t> प्रदेश </a:t>
          </a:r>
          <a:endParaRPr lang="en-US" sz="1600" dirty="0"/>
        </a:p>
      </dgm:t>
    </dgm:pt>
    <dgm:pt modelId="{B4A265A2-79F6-4469-8A29-BD126AA1DBD2}" type="parTrans" cxnId="{46653037-442B-4D61-A1A3-CC1EA78D3405}">
      <dgm:prSet/>
      <dgm:spPr/>
      <dgm:t>
        <a:bodyPr/>
        <a:lstStyle/>
        <a:p>
          <a:endParaRPr lang="en-US"/>
        </a:p>
      </dgm:t>
    </dgm:pt>
    <dgm:pt modelId="{7539497D-BB7D-47D1-A55D-3EA34D60F856}" type="sibTrans" cxnId="{46653037-442B-4D61-A1A3-CC1EA78D3405}">
      <dgm:prSet/>
      <dgm:spPr/>
      <dgm:t>
        <a:bodyPr/>
        <a:lstStyle/>
        <a:p>
          <a:endParaRPr lang="en-US"/>
        </a:p>
      </dgm:t>
    </dgm:pt>
    <dgm:pt modelId="{AFF7CD58-EF51-4DEE-9A88-C090009694A3}">
      <dgm:prSet custT="1"/>
      <dgm:spPr/>
      <dgm:t>
        <a:bodyPr/>
        <a:lstStyle/>
        <a:p>
          <a:r>
            <a:rPr lang="hi-IN" sz="2400" dirty="0" smtClean="0"/>
            <a:t>काठमाण्डौ  महानगरपालिका</a:t>
          </a:r>
          <a:endParaRPr lang="en-US" sz="1600" dirty="0"/>
        </a:p>
      </dgm:t>
    </dgm:pt>
    <dgm:pt modelId="{579B6F15-2C96-4478-A82D-9662D698C642}" type="parTrans" cxnId="{25BD5786-DBF1-4320-841D-0DC81F202755}">
      <dgm:prSet/>
      <dgm:spPr/>
      <dgm:t>
        <a:bodyPr/>
        <a:lstStyle/>
        <a:p>
          <a:endParaRPr lang="en-US"/>
        </a:p>
      </dgm:t>
    </dgm:pt>
    <dgm:pt modelId="{A9F2BD06-B911-47FB-998B-C432E643CFB3}" type="sibTrans" cxnId="{25BD5786-DBF1-4320-841D-0DC81F202755}">
      <dgm:prSet/>
      <dgm:spPr/>
      <dgm:t>
        <a:bodyPr/>
        <a:lstStyle/>
        <a:p>
          <a:endParaRPr lang="en-US"/>
        </a:p>
      </dgm:t>
    </dgm:pt>
    <dgm:pt modelId="{9C28B84A-6157-4E92-9AD8-6B9B155B7B5B}" type="pres">
      <dgm:prSet presAssocID="{8B172214-59EC-40EC-88A9-5C7B36730BBD}" presName="Name0" presStyleCnt="0">
        <dgm:presLayoutVars>
          <dgm:chMax val="7"/>
          <dgm:resizeHandles val="exact"/>
        </dgm:presLayoutVars>
      </dgm:prSet>
      <dgm:spPr/>
      <dgm:t>
        <a:bodyPr/>
        <a:lstStyle/>
        <a:p>
          <a:endParaRPr lang="en-US"/>
        </a:p>
      </dgm:t>
    </dgm:pt>
    <dgm:pt modelId="{69BB2BFC-6D7C-4D67-B682-175CFB038274}" type="pres">
      <dgm:prSet presAssocID="{8B172214-59EC-40EC-88A9-5C7B36730BBD}" presName="comp1" presStyleCnt="0"/>
      <dgm:spPr/>
    </dgm:pt>
    <dgm:pt modelId="{887B2FC7-AA63-4CA3-A3EF-76D0B558B227}" type="pres">
      <dgm:prSet presAssocID="{8B172214-59EC-40EC-88A9-5C7B36730BBD}" presName="circle1" presStyleLbl="node1" presStyleIdx="0" presStyleCnt="3" custScaleX="129577" custScaleY="100000"/>
      <dgm:spPr/>
      <dgm:t>
        <a:bodyPr/>
        <a:lstStyle/>
        <a:p>
          <a:endParaRPr lang="en-US"/>
        </a:p>
      </dgm:t>
    </dgm:pt>
    <dgm:pt modelId="{06444D80-C152-4886-903F-3900E82D5BF9}" type="pres">
      <dgm:prSet presAssocID="{8B172214-59EC-40EC-88A9-5C7B36730BBD}" presName="c1text" presStyleLbl="node1" presStyleIdx="0" presStyleCnt="3">
        <dgm:presLayoutVars>
          <dgm:bulletEnabled val="1"/>
        </dgm:presLayoutVars>
      </dgm:prSet>
      <dgm:spPr/>
      <dgm:t>
        <a:bodyPr/>
        <a:lstStyle/>
        <a:p>
          <a:endParaRPr lang="en-US"/>
        </a:p>
      </dgm:t>
    </dgm:pt>
    <dgm:pt modelId="{982E7DAA-C31E-4839-8717-7FAB9989FDFF}" type="pres">
      <dgm:prSet presAssocID="{8B172214-59EC-40EC-88A9-5C7B36730BBD}" presName="comp2" presStyleCnt="0"/>
      <dgm:spPr/>
    </dgm:pt>
    <dgm:pt modelId="{99BDDBCF-E495-48BC-BC2D-771C676B01C3}" type="pres">
      <dgm:prSet presAssocID="{8B172214-59EC-40EC-88A9-5C7B36730BBD}" presName="circle2" presStyleLbl="node1" presStyleIdx="1" presStyleCnt="3"/>
      <dgm:spPr/>
      <dgm:t>
        <a:bodyPr/>
        <a:lstStyle/>
        <a:p>
          <a:endParaRPr lang="en-US"/>
        </a:p>
      </dgm:t>
    </dgm:pt>
    <dgm:pt modelId="{8EBD7966-96F5-4012-A4BF-33507681A8D4}" type="pres">
      <dgm:prSet presAssocID="{8B172214-59EC-40EC-88A9-5C7B36730BBD}" presName="c2text" presStyleLbl="node1" presStyleIdx="1" presStyleCnt="3">
        <dgm:presLayoutVars>
          <dgm:bulletEnabled val="1"/>
        </dgm:presLayoutVars>
      </dgm:prSet>
      <dgm:spPr/>
      <dgm:t>
        <a:bodyPr/>
        <a:lstStyle/>
        <a:p>
          <a:endParaRPr lang="en-US"/>
        </a:p>
      </dgm:t>
    </dgm:pt>
    <dgm:pt modelId="{C3D5F306-7F3F-49D8-B557-F8D0949891A2}" type="pres">
      <dgm:prSet presAssocID="{8B172214-59EC-40EC-88A9-5C7B36730BBD}" presName="comp3" presStyleCnt="0"/>
      <dgm:spPr/>
    </dgm:pt>
    <dgm:pt modelId="{AFD89439-7834-4F83-8B77-C0CAB67C8346}" type="pres">
      <dgm:prSet presAssocID="{8B172214-59EC-40EC-88A9-5C7B36730BBD}" presName="circle3" presStyleLbl="node1" presStyleIdx="2" presStyleCnt="3" custScaleX="123944"/>
      <dgm:spPr/>
      <dgm:t>
        <a:bodyPr/>
        <a:lstStyle/>
        <a:p>
          <a:endParaRPr lang="en-US"/>
        </a:p>
      </dgm:t>
    </dgm:pt>
    <dgm:pt modelId="{BFD57CB2-DF95-4700-84E0-6F67CB0BD5BF}" type="pres">
      <dgm:prSet presAssocID="{8B172214-59EC-40EC-88A9-5C7B36730BBD}" presName="c3text" presStyleLbl="node1" presStyleIdx="2" presStyleCnt="3">
        <dgm:presLayoutVars>
          <dgm:bulletEnabled val="1"/>
        </dgm:presLayoutVars>
      </dgm:prSet>
      <dgm:spPr/>
      <dgm:t>
        <a:bodyPr/>
        <a:lstStyle/>
        <a:p>
          <a:endParaRPr lang="en-US"/>
        </a:p>
      </dgm:t>
    </dgm:pt>
  </dgm:ptLst>
  <dgm:cxnLst>
    <dgm:cxn modelId="{BC120EAB-4868-42E7-B339-733923E580E1}" type="presOf" srcId="{AFF7CD58-EF51-4DEE-9A88-C090009694A3}" destId="{BFD57CB2-DF95-4700-84E0-6F67CB0BD5BF}" srcOrd="1" destOrd="0" presId="urn:microsoft.com/office/officeart/2005/8/layout/venn2"/>
    <dgm:cxn modelId="{8BA04887-B20A-4D43-B1D4-E6EC3D162041}" type="presOf" srcId="{F1422F03-2C93-481C-8B47-D18757C2E17F}" destId="{06444D80-C152-4886-903F-3900E82D5BF9}" srcOrd="1" destOrd="0" presId="urn:microsoft.com/office/officeart/2005/8/layout/venn2"/>
    <dgm:cxn modelId="{B02BC83C-296C-453E-8A27-D197FECB7E68}" type="presOf" srcId="{8B172214-59EC-40EC-88A9-5C7B36730BBD}" destId="{9C28B84A-6157-4E92-9AD8-6B9B155B7B5B}" srcOrd="0" destOrd="0" presId="urn:microsoft.com/office/officeart/2005/8/layout/venn2"/>
    <dgm:cxn modelId="{73E5E135-43D0-4BDB-AE64-05C45D2E1ED9}" type="presOf" srcId="{F1422F03-2C93-481C-8B47-D18757C2E17F}" destId="{887B2FC7-AA63-4CA3-A3EF-76D0B558B227}" srcOrd="0" destOrd="0" presId="urn:microsoft.com/office/officeart/2005/8/layout/venn2"/>
    <dgm:cxn modelId="{63A8E214-82AA-4DBF-B9D0-102409F8CB05}" srcId="{8B172214-59EC-40EC-88A9-5C7B36730BBD}" destId="{F1422F03-2C93-481C-8B47-D18757C2E17F}" srcOrd="0" destOrd="0" parTransId="{F8CFEB60-95AD-4FB7-9099-6516A5293253}" sibTransId="{0DFBBA05-EE31-4F34-9589-6158E64EE14D}"/>
    <dgm:cxn modelId="{46653037-442B-4D61-A1A3-CC1EA78D3405}" srcId="{8B172214-59EC-40EC-88A9-5C7B36730BBD}" destId="{FCF417FA-3542-4CE2-B325-D560B763BCEC}" srcOrd="1" destOrd="0" parTransId="{B4A265A2-79F6-4469-8A29-BD126AA1DBD2}" sibTransId="{7539497D-BB7D-47D1-A55D-3EA34D60F856}"/>
    <dgm:cxn modelId="{C677C681-06FE-4C3E-8623-E0350BF423E3}" type="presOf" srcId="{AFF7CD58-EF51-4DEE-9A88-C090009694A3}" destId="{AFD89439-7834-4F83-8B77-C0CAB67C8346}" srcOrd="0" destOrd="0" presId="urn:microsoft.com/office/officeart/2005/8/layout/venn2"/>
    <dgm:cxn modelId="{25BD5786-DBF1-4320-841D-0DC81F202755}" srcId="{8B172214-59EC-40EC-88A9-5C7B36730BBD}" destId="{AFF7CD58-EF51-4DEE-9A88-C090009694A3}" srcOrd="2" destOrd="0" parTransId="{579B6F15-2C96-4478-A82D-9662D698C642}" sibTransId="{A9F2BD06-B911-47FB-998B-C432E643CFB3}"/>
    <dgm:cxn modelId="{A3D0F7E4-95E3-4FCF-8272-6216FF8378B4}" type="presOf" srcId="{FCF417FA-3542-4CE2-B325-D560B763BCEC}" destId="{99BDDBCF-E495-48BC-BC2D-771C676B01C3}" srcOrd="0" destOrd="0" presId="urn:microsoft.com/office/officeart/2005/8/layout/venn2"/>
    <dgm:cxn modelId="{C0F886B9-0C94-459C-BF70-ADC5129E1801}" type="presOf" srcId="{FCF417FA-3542-4CE2-B325-D560B763BCEC}" destId="{8EBD7966-96F5-4012-A4BF-33507681A8D4}" srcOrd="1" destOrd="0" presId="urn:microsoft.com/office/officeart/2005/8/layout/venn2"/>
    <dgm:cxn modelId="{BA1C1997-8CCB-4536-A783-71610E4DEFC2}" type="presParOf" srcId="{9C28B84A-6157-4E92-9AD8-6B9B155B7B5B}" destId="{69BB2BFC-6D7C-4D67-B682-175CFB038274}" srcOrd="0" destOrd="0" presId="urn:microsoft.com/office/officeart/2005/8/layout/venn2"/>
    <dgm:cxn modelId="{824B89AB-ABD2-40A6-B004-BB32B7691EE8}" type="presParOf" srcId="{69BB2BFC-6D7C-4D67-B682-175CFB038274}" destId="{887B2FC7-AA63-4CA3-A3EF-76D0B558B227}" srcOrd="0" destOrd="0" presId="urn:microsoft.com/office/officeart/2005/8/layout/venn2"/>
    <dgm:cxn modelId="{98048308-301A-40E1-8843-65644E07354C}" type="presParOf" srcId="{69BB2BFC-6D7C-4D67-B682-175CFB038274}" destId="{06444D80-C152-4886-903F-3900E82D5BF9}" srcOrd="1" destOrd="0" presId="urn:microsoft.com/office/officeart/2005/8/layout/venn2"/>
    <dgm:cxn modelId="{7C031B26-C712-4ACC-90B3-5F63FB7B250B}" type="presParOf" srcId="{9C28B84A-6157-4E92-9AD8-6B9B155B7B5B}" destId="{982E7DAA-C31E-4839-8717-7FAB9989FDFF}" srcOrd="1" destOrd="0" presId="urn:microsoft.com/office/officeart/2005/8/layout/venn2"/>
    <dgm:cxn modelId="{77063D4E-59DB-45EB-9F9B-6DD7C206838B}" type="presParOf" srcId="{982E7DAA-C31E-4839-8717-7FAB9989FDFF}" destId="{99BDDBCF-E495-48BC-BC2D-771C676B01C3}" srcOrd="0" destOrd="0" presId="urn:microsoft.com/office/officeart/2005/8/layout/venn2"/>
    <dgm:cxn modelId="{B7CBE5FE-95F8-4892-85E4-22DD5E758CBC}" type="presParOf" srcId="{982E7DAA-C31E-4839-8717-7FAB9989FDFF}" destId="{8EBD7966-96F5-4012-A4BF-33507681A8D4}" srcOrd="1" destOrd="0" presId="urn:microsoft.com/office/officeart/2005/8/layout/venn2"/>
    <dgm:cxn modelId="{16B6410E-AB47-4A93-99E2-80FA642B7245}" type="presParOf" srcId="{9C28B84A-6157-4E92-9AD8-6B9B155B7B5B}" destId="{C3D5F306-7F3F-49D8-B557-F8D0949891A2}" srcOrd="2" destOrd="0" presId="urn:microsoft.com/office/officeart/2005/8/layout/venn2"/>
    <dgm:cxn modelId="{097CA82B-E152-4524-B333-96C15CA4ED12}" type="presParOf" srcId="{C3D5F306-7F3F-49D8-B557-F8D0949891A2}" destId="{AFD89439-7834-4F83-8B77-C0CAB67C8346}" srcOrd="0" destOrd="0" presId="urn:microsoft.com/office/officeart/2005/8/layout/venn2"/>
    <dgm:cxn modelId="{47BF3320-9FDB-4A38-B911-2EA45B6814D8}" type="presParOf" srcId="{C3D5F306-7F3F-49D8-B557-F8D0949891A2}" destId="{BFD57CB2-DF95-4700-84E0-6F67CB0BD5BF}" srcOrd="1" destOrd="0" presId="urn:microsoft.com/office/officeart/2005/8/layout/ven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00B256A-D884-4283-BC74-C02810860C2D}" type="doc">
      <dgm:prSet loTypeId="urn:microsoft.com/office/officeart/2005/8/layout/venn1" loCatId="relationship" qsTypeId="urn:microsoft.com/office/officeart/2005/8/quickstyle/simple1" qsCatId="simple" csTypeId="urn:microsoft.com/office/officeart/2005/8/colors/accent1_2" csCatId="accent1" phldr="1"/>
      <dgm:spPr/>
    </dgm:pt>
    <dgm:pt modelId="{A34DA2DC-FA97-4AFE-B939-26DBF96D823E}">
      <dgm:prSet phldrT="[Text]"/>
      <dgm:spPr/>
      <dgm:t>
        <a:bodyPr/>
        <a:lstStyle/>
        <a:p>
          <a:r>
            <a:rPr lang="hi-IN" b="1" dirty="0" smtClean="0"/>
            <a:t>अनुसुची ८</a:t>
          </a:r>
          <a:r>
            <a:rPr lang="en-US" dirty="0" smtClean="0"/>
            <a:t> </a:t>
          </a:r>
        </a:p>
        <a:p>
          <a:r>
            <a:rPr lang="en-US" dirty="0" smtClean="0"/>
            <a:t>    -</a:t>
          </a:r>
          <a:r>
            <a:rPr lang="hi-IN" dirty="0" smtClean="0"/>
            <a:t>आधारभुत र माध्यमिक शिक्षा</a:t>
          </a:r>
          <a:endParaRPr lang="en-US" dirty="0" smtClean="0"/>
        </a:p>
        <a:p>
          <a:r>
            <a:rPr lang="hi-IN" dirty="0" smtClean="0"/>
            <a:t> </a:t>
          </a:r>
          <a:r>
            <a:rPr lang="en-US" dirty="0" smtClean="0"/>
            <a:t>-</a:t>
          </a:r>
          <a:r>
            <a:rPr lang="hi-IN" dirty="0" smtClean="0"/>
            <a:t>स्थानिय अदालत</a:t>
          </a:r>
          <a:endParaRPr lang="en-US" dirty="0" smtClean="0"/>
        </a:p>
        <a:p>
          <a:r>
            <a:rPr lang="en-US" dirty="0" smtClean="0"/>
            <a:t>-</a:t>
          </a:r>
          <a:r>
            <a:rPr lang="hi-IN" dirty="0" smtClean="0"/>
            <a:t>मेलमिलाप</a:t>
          </a:r>
          <a:endParaRPr lang="en-US" dirty="0" smtClean="0"/>
        </a:p>
        <a:p>
          <a:r>
            <a:rPr lang="en-US" dirty="0" smtClean="0"/>
            <a:t>-</a:t>
          </a:r>
          <a:r>
            <a:rPr lang="hi-IN" dirty="0" smtClean="0"/>
            <a:t>मध्यस्थताको व्यवस्थापन</a:t>
          </a:r>
          <a:endParaRPr lang="en-US" dirty="0" smtClean="0"/>
        </a:p>
        <a:p>
          <a:r>
            <a:rPr lang="en-US" dirty="0" smtClean="0"/>
            <a:t>-</a:t>
          </a:r>
          <a:r>
            <a:rPr lang="hi-IN" dirty="0" smtClean="0"/>
            <a:t>आधारभुत स्वास्थ्य र सरसफाइ </a:t>
          </a:r>
          <a:endParaRPr lang="en-US" dirty="0" smtClean="0"/>
        </a:p>
        <a:p>
          <a:r>
            <a:rPr lang="en-US" dirty="0" smtClean="0"/>
            <a:t>-</a:t>
          </a:r>
          <a:r>
            <a:rPr lang="hi-IN" dirty="0" smtClean="0"/>
            <a:t>स्थानिय अभिलेख व्यवस्थापन</a:t>
          </a:r>
          <a:r>
            <a:rPr lang="en-US" dirty="0" smtClean="0"/>
            <a:t> </a:t>
          </a:r>
        </a:p>
        <a:p>
          <a:r>
            <a:rPr lang="en-US" dirty="0" smtClean="0"/>
            <a:t>-</a:t>
          </a:r>
          <a:r>
            <a:rPr lang="hi-IN" dirty="0" smtClean="0"/>
            <a:t>खानेपानी  </a:t>
          </a:r>
          <a:endParaRPr lang="en-US" dirty="0"/>
        </a:p>
      </dgm:t>
    </dgm:pt>
    <dgm:pt modelId="{97F8A2B9-42B5-4F52-9243-04F948C2684C}" type="parTrans" cxnId="{A6E7A0D5-F46C-4914-9BE3-A691C25169FF}">
      <dgm:prSet/>
      <dgm:spPr/>
      <dgm:t>
        <a:bodyPr/>
        <a:lstStyle/>
        <a:p>
          <a:endParaRPr lang="en-US"/>
        </a:p>
      </dgm:t>
    </dgm:pt>
    <dgm:pt modelId="{D28A1DC5-DCDE-4962-84DC-8A1C0C457998}" type="sibTrans" cxnId="{A6E7A0D5-F46C-4914-9BE3-A691C25169FF}">
      <dgm:prSet/>
      <dgm:spPr/>
      <dgm:t>
        <a:bodyPr/>
        <a:lstStyle/>
        <a:p>
          <a:endParaRPr lang="en-US"/>
        </a:p>
      </dgm:t>
    </dgm:pt>
    <dgm:pt modelId="{E92FCBA9-5316-4C78-8D19-56AE2F91B3EC}">
      <dgm:prSet phldrT="[Text]"/>
      <dgm:spPr/>
      <dgm:t>
        <a:bodyPr/>
        <a:lstStyle/>
        <a:p>
          <a:r>
            <a:rPr lang="hi-IN" dirty="0" smtClean="0"/>
            <a:t>अनुसुची ५,६,७</a:t>
          </a:r>
          <a:endParaRPr lang="en-US" dirty="0"/>
        </a:p>
      </dgm:t>
    </dgm:pt>
    <dgm:pt modelId="{FD8C87FE-1DFA-44DC-9DFF-214EB31BCA44}" type="parTrans" cxnId="{9815AC43-3B85-4238-9B49-C7D26739FA9F}">
      <dgm:prSet/>
      <dgm:spPr/>
      <dgm:t>
        <a:bodyPr/>
        <a:lstStyle/>
        <a:p>
          <a:endParaRPr lang="en-US"/>
        </a:p>
      </dgm:t>
    </dgm:pt>
    <dgm:pt modelId="{DF218CF5-F421-44F7-97A5-F256823F5E78}" type="sibTrans" cxnId="{9815AC43-3B85-4238-9B49-C7D26739FA9F}">
      <dgm:prSet/>
      <dgm:spPr/>
      <dgm:t>
        <a:bodyPr/>
        <a:lstStyle/>
        <a:p>
          <a:endParaRPr lang="en-US"/>
        </a:p>
      </dgm:t>
    </dgm:pt>
    <dgm:pt modelId="{CA5AA810-F571-4403-A75D-4727B439451F}" type="pres">
      <dgm:prSet presAssocID="{500B256A-D884-4283-BC74-C02810860C2D}" presName="compositeShape" presStyleCnt="0">
        <dgm:presLayoutVars>
          <dgm:chMax val="7"/>
          <dgm:dir/>
          <dgm:resizeHandles val="exact"/>
        </dgm:presLayoutVars>
      </dgm:prSet>
      <dgm:spPr/>
    </dgm:pt>
    <dgm:pt modelId="{4CC507DD-2584-46B8-9668-C853B3D13FB0}" type="pres">
      <dgm:prSet presAssocID="{A34DA2DC-FA97-4AFE-B939-26DBF96D823E}" presName="circ1" presStyleLbl="vennNode1" presStyleIdx="0" presStyleCnt="2" custScaleX="113580" custLinFactNeighborX="-3385"/>
      <dgm:spPr/>
      <dgm:t>
        <a:bodyPr/>
        <a:lstStyle/>
        <a:p>
          <a:endParaRPr lang="en-US"/>
        </a:p>
      </dgm:t>
    </dgm:pt>
    <dgm:pt modelId="{E20223C7-4FE6-46DE-A37B-304469AFCAEF}" type="pres">
      <dgm:prSet presAssocID="{A34DA2DC-FA97-4AFE-B939-26DBF96D823E}" presName="circ1Tx" presStyleLbl="revTx" presStyleIdx="0" presStyleCnt="0">
        <dgm:presLayoutVars>
          <dgm:chMax val="0"/>
          <dgm:chPref val="0"/>
          <dgm:bulletEnabled val="1"/>
        </dgm:presLayoutVars>
      </dgm:prSet>
      <dgm:spPr/>
      <dgm:t>
        <a:bodyPr/>
        <a:lstStyle/>
        <a:p>
          <a:endParaRPr lang="en-US"/>
        </a:p>
      </dgm:t>
    </dgm:pt>
    <dgm:pt modelId="{A70E8B81-94E7-4684-9651-63705B7446DD}" type="pres">
      <dgm:prSet presAssocID="{E92FCBA9-5316-4C78-8D19-56AE2F91B3EC}" presName="circ2" presStyleLbl="vennNode1" presStyleIdx="1" presStyleCnt="2" custScaleX="103384" custLinFactNeighborX="786"/>
      <dgm:spPr/>
      <dgm:t>
        <a:bodyPr/>
        <a:lstStyle/>
        <a:p>
          <a:endParaRPr lang="en-US"/>
        </a:p>
      </dgm:t>
    </dgm:pt>
    <dgm:pt modelId="{97F37D32-1758-4D2F-9CDC-636B94739AF4}" type="pres">
      <dgm:prSet presAssocID="{E92FCBA9-5316-4C78-8D19-56AE2F91B3EC}" presName="circ2Tx" presStyleLbl="revTx" presStyleIdx="0" presStyleCnt="0">
        <dgm:presLayoutVars>
          <dgm:chMax val="0"/>
          <dgm:chPref val="0"/>
          <dgm:bulletEnabled val="1"/>
        </dgm:presLayoutVars>
      </dgm:prSet>
      <dgm:spPr/>
      <dgm:t>
        <a:bodyPr/>
        <a:lstStyle/>
        <a:p>
          <a:endParaRPr lang="en-US"/>
        </a:p>
      </dgm:t>
    </dgm:pt>
  </dgm:ptLst>
  <dgm:cxnLst>
    <dgm:cxn modelId="{9815AC43-3B85-4238-9B49-C7D26739FA9F}" srcId="{500B256A-D884-4283-BC74-C02810860C2D}" destId="{E92FCBA9-5316-4C78-8D19-56AE2F91B3EC}" srcOrd="1" destOrd="0" parTransId="{FD8C87FE-1DFA-44DC-9DFF-214EB31BCA44}" sibTransId="{DF218CF5-F421-44F7-97A5-F256823F5E78}"/>
    <dgm:cxn modelId="{0D2CB7DF-466D-4202-BB5B-6DAC72482BFB}" type="presOf" srcId="{500B256A-D884-4283-BC74-C02810860C2D}" destId="{CA5AA810-F571-4403-A75D-4727B439451F}" srcOrd="0" destOrd="0" presId="urn:microsoft.com/office/officeart/2005/8/layout/venn1"/>
    <dgm:cxn modelId="{A2A69FAA-914E-469A-BF90-B91139B3813D}" type="presOf" srcId="{A34DA2DC-FA97-4AFE-B939-26DBF96D823E}" destId="{E20223C7-4FE6-46DE-A37B-304469AFCAEF}" srcOrd="1" destOrd="0" presId="urn:microsoft.com/office/officeart/2005/8/layout/venn1"/>
    <dgm:cxn modelId="{9A867332-6F33-496E-BAA8-F4C3CADCDB71}" type="presOf" srcId="{E92FCBA9-5316-4C78-8D19-56AE2F91B3EC}" destId="{A70E8B81-94E7-4684-9651-63705B7446DD}" srcOrd="0" destOrd="0" presId="urn:microsoft.com/office/officeart/2005/8/layout/venn1"/>
    <dgm:cxn modelId="{A6E7A0D5-F46C-4914-9BE3-A691C25169FF}" srcId="{500B256A-D884-4283-BC74-C02810860C2D}" destId="{A34DA2DC-FA97-4AFE-B939-26DBF96D823E}" srcOrd="0" destOrd="0" parTransId="{97F8A2B9-42B5-4F52-9243-04F948C2684C}" sibTransId="{D28A1DC5-DCDE-4962-84DC-8A1C0C457998}"/>
    <dgm:cxn modelId="{32AE435B-53BB-440D-99FF-67932A3A161E}" type="presOf" srcId="{A34DA2DC-FA97-4AFE-B939-26DBF96D823E}" destId="{4CC507DD-2584-46B8-9668-C853B3D13FB0}" srcOrd="0" destOrd="0" presId="urn:microsoft.com/office/officeart/2005/8/layout/venn1"/>
    <dgm:cxn modelId="{CB9BC69A-3911-4C4F-9C5B-F20F14C4D5A4}" type="presOf" srcId="{E92FCBA9-5316-4C78-8D19-56AE2F91B3EC}" destId="{97F37D32-1758-4D2F-9CDC-636B94739AF4}" srcOrd="1" destOrd="0" presId="urn:microsoft.com/office/officeart/2005/8/layout/venn1"/>
    <dgm:cxn modelId="{9F21BF8F-477B-45D4-B04A-4F7ABC59CB04}" type="presParOf" srcId="{CA5AA810-F571-4403-A75D-4727B439451F}" destId="{4CC507DD-2584-46B8-9668-C853B3D13FB0}" srcOrd="0" destOrd="0" presId="urn:microsoft.com/office/officeart/2005/8/layout/venn1"/>
    <dgm:cxn modelId="{F68E3C79-7CCD-4FE0-8F69-6398A85EB64E}" type="presParOf" srcId="{CA5AA810-F571-4403-A75D-4727B439451F}" destId="{E20223C7-4FE6-46DE-A37B-304469AFCAEF}" srcOrd="1" destOrd="0" presId="urn:microsoft.com/office/officeart/2005/8/layout/venn1"/>
    <dgm:cxn modelId="{CD2B47E8-B04D-4C18-B53C-4B2B3BC863D7}" type="presParOf" srcId="{CA5AA810-F571-4403-A75D-4727B439451F}" destId="{A70E8B81-94E7-4684-9651-63705B7446DD}" srcOrd="2" destOrd="0" presId="urn:microsoft.com/office/officeart/2005/8/layout/venn1"/>
    <dgm:cxn modelId="{45041F19-06BD-49CC-980A-1B30BAA88C0C}" type="presParOf" srcId="{CA5AA810-F571-4403-A75D-4727B439451F}" destId="{97F37D32-1758-4D2F-9CDC-636B94739AF4}" srcOrd="3" destOrd="0" presId="urn:microsoft.com/office/officeart/2005/8/layout/ven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7B2FC7-AA63-4CA3-A3EF-76D0B558B227}">
      <dsp:nvSpPr>
        <dsp:cNvPr id="0" name=""/>
        <dsp:cNvSpPr/>
      </dsp:nvSpPr>
      <dsp:spPr>
        <a:xfrm>
          <a:off x="609612" y="0"/>
          <a:ext cx="7010374" cy="54102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lvl="0" algn="ctr" defTabSz="1600200">
            <a:lnSpc>
              <a:spcPct val="90000"/>
            </a:lnSpc>
            <a:spcBef>
              <a:spcPct val="0"/>
            </a:spcBef>
            <a:spcAft>
              <a:spcPct val="35000"/>
            </a:spcAft>
          </a:pPr>
          <a:r>
            <a:rPr lang="hi-IN" sz="3600" kern="1200" dirty="0" smtClean="0"/>
            <a:t>संघ </a:t>
          </a:r>
          <a:endParaRPr lang="en-US" sz="1600" kern="1200" dirty="0"/>
        </a:p>
      </dsp:txBody>
      <dsp:txXfrm>
        <a:off x="2889736" y="270510"/>
        <a:ext cx="2450126" cy="811530"/>
      </dsp:txXfrm>
    </dsp:sp>
    <dsp:sp modelId="{99BDDBCF-E495-48BC-BC2D-771C676B01C3}">
      <dsp:nvSpPr>
        <dsp:cNvPr id="0" name=""/>
        <dsp:cNvSpPr/>
      </dsp:nvSpPr>
      <dsp:spPr>
        <a:xfrm>
          <a:off x="2085974" y="1352549"/>
          <a:ext cx="4057650" cy="405765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hi-IN" sz="2400" kern="1200" dirty="0" smtClean="0"/>
            <a:t>३ नं</a:t>
          </a:r>
          <a:r>
            <a:rPr lang="en-US" sz="2400" kern="1200" dirty="0" smtClean="0"/>
            <a:t>.</a:t>
          </a:r>
          <a:r>
            <a:rPr lang="hi-IN" sz="2400" kern="1200" dirty="0" smtClean="0"/>
            <a:t> प्रदेश </a:t>
          </a:r>
          <a:endParaRPr lang="en-US" sz="1600" kern="1200" dirty="0"/>
        </a:p>
      </dsp:txBody>
      <dsp:txXfrm>
        <a:off x="3169367" y="1606153"/>
        <a:ext cx="1890864" cy="760809"/>
      </dsp:txXfrm>
    </dsp:sp>
    <dsp:sp modelId="{AFD89439-7834-4F83-8B77-C0CAB67C8346}">
      <dsp:nvSpPr>
        <dsp:cNvPr id="0" name=""/>
        <dsp:cNvSpPr/>
      </dsp:nvSpPr>
      <dsp:spPr>
        <a:xfrm>
          <a:off x="2438395" y="2705100"/>
          <a:ext cx="3352809" cy="2705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hi-IN" sz="2400" kern="1200" dirty="0" smtClean="0"/>
            <a:t>काठमाण्डौ  महानगरपालिका</a:t>
          </a:r>
          <a:endParaRPr lang="en-US" sz="1600" kern="1200" dirty="0"/>
        </a:p>
      </dsp:txBody>
      <dsp:txXfrm>
        <a:off x="2929402" y="3381375"/>
        <a:ext cx="2370794" cy="13525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C507DD-2584-46B8-9668-C853B3D13FB0}">
      <dsp:nvSpPr>
        <dsp:cNvPr id="0" name=""/>
        <dsp:cNvSpPr/>
      </dsp:nvSpPr>
      <dsp:spPr>
        <a:xfrm>
          <a:off x="-9250" y="269176"/>
          <a:ext cx="5619991" cy="494804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hi-IN" sz="1800" b="1" kern="1200" dirty="0" smtClean="0"/>
            <a:t>अनुसुची ८</a:t>
          </a:r>
          <a:r>
            <a:rPr lang="en-US" sz="1800" kern="1200" dirty="0" smtClean="0"/>
            <a:t> </a:t>
          </a:r>
        </a:p>
        <a:p>
          <a:pPr lvl="0" algn="ctr" defTabSz="800100">
            <a:lnSpc>
              <a:spcPct val="90000"/>
            </a:lnSpc>
            <a:spcBef>
              <a:spcPct val="0"/>
            </a:spcBef>
            <a:spcAft>
              <a:spcPct val="35000"/>
            </a:spcAft>
          </a:pPr>
          <a:r>
            <a:rPr lang="en-US" sz="1800" kern="1200" dirty="0" smtClean="0"/>
            <a:t>    -</a:t>
          </a:r>
          <a:r>
            <a:rPr lang="hi-IN" sz="1800" kern="1200" dirty="0" smtClean="0"/>
            <a:t>आधारभुत र माध्यमिक शिक्षा</a:t>
          </a:r>
          <a:endParaRPr lang="en-US" sz="1800" kern="1200" dirty="0" smtClean="0"/>
        </a:p>
        <a:p>
          <a:pPr lvl="0" algn="ctr" defTabSz="800100">
            <a:lnSpc>
              <a:spcPct val="90000"/>
            </a:lnSpc>
            <a:spcBef>
              <a:spcPct val="0"/>
            </a:spcBef>
            <a:spcAft>
              <a:spcPct val="35000"/>
            </a:spcAft>
          </a:pPr>
          <a:r>
            <a:rPr lang="hi-IN" sz="1800" kern="1200" dirty="0" smtClean="0"/>
            <a:t> </a:t>
          </a:r>
          <a:r>
            <a:rPr lang="en-US" sz="1800" kern="1200" dirty="0" smtClean="0"/>
            <a:t>-</a:t>
          </a:r>
          <a:r>
            <a:rPr lang="hi-IN" sz="1800" kern="1200" dirty="0" smtClean="0"/>
            <a:t>स्थानिय अदालत</a:t>
          </a:r>
          <a:endParaRPr lang="en-US" sz="1800" kern="1200" dirty="0" smtClean="0"/>
        </a:p>
        <a:p>
          <a:pPr lvl="0" algn="ctr" defTabSz="800100">
            <a:lnSpc>
              <a:spcPct val="90000"/>
            </a:lnSpc>
            <a:spcBef>
              <a:spcPct val="0"/>
            </a:spcBef>
            <a:spcAft>
              <a:spcPct val="35000"/>
            </a:spcAft>
          </a:pPr>
          <a:r>
            <a:rPr lang="en-US" sz="1800" kern="1200" dirty="0" smtClean="0"/>
            <a:t>-</a:t>
          </a:r>
          <a:r>
            <a:rPr lang="hi-IN" sz="1800" kern="1200" dirty="0" smtClean="0"/>
            <a:t>मेलमिलाप</a:t>
          </a:r>
          <a:endParaRPr lang="en-US" sz="1800" kern="1200" dirty="0" smtClean="0"/>
        </a:p>
        <a:p>
          <a:pPr lvl="0" algn="ctr" defTabSz="800100">
            <a:lnSpc>
              <a:spcPct val="90000"/>
            </a:lnSpc>
            <a:spcBef>
              <a:spcPct val="0"/>
            </a:spcBef>
            <a:spcAft>
              <a:spcPct val="35000"/>
            </a:spcAft>
          </a:pPr>
          <a:r>
            <a:rPr lang="en-US" sz="1800" kern="1200" dirty="0" smtClean="0"/>
            <a:t>-</a:t>
          </a:r>
          <a:r>
            <a:rPr lang="hi-IN" sz="1800" kern="1200" dirty="0" smtClean="0"/>
            <a:t>मध्यस्थताको व्यवस्थापन</a:t>
          </a:r>
          <a:endParaRPr lang="en-US" sz="1800" kern="1200" dirty="0" smtClean="0"/>
        </a:p>
        <a:p>
          <a:pPr lvl="0" algn="ctr" defTabSz="800100">
            <a:lnSpc>
              <a:spcPct val="90000"/>
            </a:lnSpc>
            <a:spcBef>
              <a:spcPct val="0"/>
            </a:spcBef>
            <a:spcAft>
              <a:spcPct val="35000"/>
            </a:spcAft>
          </a:pPr>
          <a:r>
            <a:rPr lang="en-US" sz="1800" kern="1200" dirty="0" smtClean="0"/>
            <a:t>-</a:t>
          </a:r>
          <a:r>
            <a:rPr lang="hi-IN" sz="1800" kern="1200" dirty="0" smtClean="0"/>
            <a:t>आधारभुत स्वास्थ्य र सरसफाइ </a:t>
          </a:r>
          <a:endParaRPr lang="en-US" sz="1800" kern="1200" dirty="0" smtClean="0"/>
        </a:p>
        <a:p>
          <a:pPr lvl="0" algn="ctr" defTabSz="800100">
            <a:lnSpc>
              <a:spcPct val="90000"/>
            </a:lnSpc>
            <a:spcBef>
              <a:spcPct val="0"/>
            </a:spcBef>
            <a:spcAft>
              <a:spcPct val="35000"/>
            </a:spcAft>
          </a:pPr>
          <a:r>
            <a:rPr lang="en-US" sz="1800" kern="1200" dirty="0" smtClean="0"/>
            <a:t>-</a:t>
          </a:r>
          <a:r>
            <a:rPr lang="hi-IN" sz="1800" kern="1200" dirty="0" smtClean="0"/>
            <a:t>स्थानिय अभिलेख व्यवस्थापन</a:t>
          </a:r>
          <a:r>
            <a:rPr lang="en-US" sz="1800" kern="1200" dirty="0" smtClean="0"/>
            <a:t> </a:t>
          </a:r>
        </a:p>
        <a:p>
          <a:pPr lvl="0" algn="ctr" defTabSz="800100">
            <a:lnSpc>
              <a:spcPct val="90000"/>
            </a:lnSpc>
            <a:spcBef>
              <a:spcPct val="0"/>
            </a:spcBef>
            <a:spcAft>
              <a:spcPct val="35000"/>
            </a:spcAft>
          </a:pPr>
          <a:r>
            <a:rPr lang="en-US" sz="1800" kern="1200" dirty="0" smtClean="0"/>
            <a:t>-</a:t>
          </a:r>
          <a:r>
            <a:rPr lang="hi-IN" sz="1800" kern="1200" dirty="0" smtClean="0"/>
            <a:t>खानेपानी  </a:t>
          </a:r>
          <a:endParaRPr lang="en-US" sz="1800" kern="1200" dirty="0"/>
        </a:p>
      </dsp:txBody>
      <dsp:txXfrm>
        <a:off x="775523" y="852657"/>
        <a:ext cx="3240355" cy="3781084"/>
      </dsp:txXfrm>
    </dsp:sp>
    <dsp:sp modelId="{A70E8B81-94E7-4684-9651-63705B7446DD}">
      <dsp:nvSpPr>
        <dsp:cNvPr id="0" name=""/>
        <dsp:cNvSpPr/>
      </dsp:nvSpPr>
      <dsp:spPr>
        <a:xfrm>
          <a:off x="3809161" y="269176"/>
          <a:ext cx="5115488" cy="494804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hi-IN" sz="1800" kern="1200" dirty="0" smtClean="0"/>
            <a:t>अनुसुची ५,६,७</a:t>
          </a:r>
          <a:endParaRPr lang="en-US" sz="1800" kern="1200" dirty="0"/>
        </a:p>
      </dsp:txBody>
      <dsp:txXfrm>
        <a:off x="5260854" y="852657"/>
        <a:ext cx="2949471" cy="3781084"/>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72A6C6-22E6-4916-BBB2-CE654FBCC599}" type="datetimeFigureOut">
              <a:rPr lang="en-US" smtClean="0"/>
              <a:pPr/>
              <a:t>8/15/2017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5DA3FF-B7CC-4673-BB3A-E52C7683E0EE}" type="slidenum">
              <a:rPr lang="en-US" smtClean="0"/>
              <a:pPr/>
              <a:t>‹#›</a:t>
            </a:fld>
            <a:endParaRPr lang="en-US"/>
          </a:p>
        </p:txBody>
      </p:sp>
    </p:spTree>
    <p:extLst>
      <p:ext uri="{BB962C8B-B14F-4D97-AF65-F5344CB8AC3E}">
        <p14:creationId xmlns:p14="http://schemas.microsoft.com/office/powerpoint/2010/main" xmlns="" val="1040145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87192C-0CB4-4E9F-B2D4-ADD08FFA56DA}" type="slidenum">
              <a:rPr lang="en-US" smtClean="0"/>
              <a:pPr/>
              <a:t>30</a:t>
            </a:fld>
            <a:endParaRPr lang="en-US"/>
          </a:p>
        </p:txBody>
      </p:sp>
    </p:spTree>
    <p:extLst>
      <p:ext uri="{BB962C8B-B14F-4D97-AF65-F5344CB8AC3E}">
        <p14:creationId xmlns:p14="http://schemas.microsoft.com/office/powerpoint/2010/main" xmlns="" val="1226758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8/15/2017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66801"/>
            <a:ext cx="7772400" cy="2533650"/>
          </a:xfrm>
        </p:spPr>
        <p:txBody>
          <a:bodyPr>
            <a:normAutofit/>
          </a:bodyPr>
          <a:lstStyle/>
          <a:p>
            <a:r>
              <a:rPr lang="hi-IN" dirty="0"/>
              <a:t>संघीय ईकाइहरुको बीचमा राज्य शक्तीको बाँडफाँड </a:t>
            </a:r>
            <a:endParaRPr lang="en-US" dirty="0"/>
          </a:p>
        </p:txBody>
      </p:sp>
      <p:sp>
        <p:nvSpPr>
          <p:cNvPr id="3" name="Subtitle 2"/>
          <p:cNvSpPr>
            <a:spLocks noGrp="1"/>
          </p:cNvSpPr>
          <p:nvPr>
            <p:ph type="subTitle" idx="1"/>
          </p:nvPr>
        </p:nvSpPr>
        <p:spPr/>
        <p:txBody>
          <a:bodyPr/>
          <a:lstStyle/>
          <a:p>
            <a:pPr algn="r"/>
            <a:r>
              <a:rPr lang="hi-IN" dirty="0"/>
              <a:t>बालानन्द पौडेल</a:t>
            </a:r>
            <a:endParaRPr lang="en-US" dirty="0"/>
          </a:p>
        </p:txBody>
      </p:sp>
    </p:spTree>
    <p:extLst>
      <p:ext uri="{BB962C8B-B14F-4D97-AF65-F5344CB8AC3E}">
        <p14:creationId xmlns:p14="http://schemas.microsoft.com/office/powerpoint/2010/main" xmlns="" val="39734690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i-IN" dirty="0"/>
              <a:t>संघीयता</a:t>
            </a:r>
            <a:endParaRPr lang="en-US" dirty="0"/>
          </a:p>
        </p:txBody>
      </p:sp>
      <p:sp>
        <p:nvSpPr>
          <p:cNvPr id="3" name="Content Placeholder 2"/>
          <p:cNvSpPr>
            <a:spLocks noGrp="1"/>
          </p:cNvSpPr>
          <p:nvPr>
            <p:ph idx="1"/>
          </p:nvPr>
        </p:nvSpPr>
        <p:spPr/>
        <p:txBody>
          <a:bodyPr/>
          <a:lstStyle/>
          <a:p>
            <a:endParaRPr lang="hi-IN" dirty="0"/>
          </a:p>
          <a:p>
            <a:r>
              <a:rPr lang="hi-IN" sz="3600" dirty="0"/>
              <a:t>एउटै भुगोल र एउटै जनतालाई फरक फरक बिषयमा भिन्न भिन्न तहका सरकारले शासन गर्ने व्यवस्था नै संघीय व्यवस्था हो</a:t>
            </a:r>
            <a:endParaRPr lang="en-US" sz="3600" dirty="0"/>
          </a:p>
        </p:txBody>
      </p:sp>
    </p:spTree>
    <p:extLst>
      <p:ext uri="{BB962C8B-B14F-4D97-AF65-F5344CB8AC3E}">
        <p14:creationId xmlns:p14="http://schemas.microsoft.com/office/powerpoint/2010/main" xmlns="" val="26340357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i-IN" dirty="0"/>
              <a:t>संघीय स्वरुप</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3189152734"/>
              </p:ext>
            </p:extLst>
          </p:nvPr>
        </p:nvGraphicFramePr>
        <p:xfrm>
          <a:off x="381000" y="1143000"/>
          <a:ext cx="8229600" cy="541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6966663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457200" y="304800"/>
            <a:ext cx="8077198" cy="60969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extBox 2"/>
          <p:cNvSpPr txBox="1"/>
          <p:nvPr/>
        </p:nvSpPr>
        <p:spPr>
          <a:xfrm>
            <a:off x="4267200" y="4724400"/>
            <a:ext cx="762000" cy="369332"/>
          </a:xfrm>
          <a:prstGeom prst="rect">
            <a:avLst/>
          </a:prstGeom>
          <a:noFill/>
        </p:spPr>
        <p:txBody>
          <a:bodyPr wrap="square" rtlCol="0">
            <a:spAutoFit/>
          </a:bodyPr>
          <a:lstStyle/>
          <a:p>
            <a:r>
              <a:rPr lang="hi-IN" dirty="0"/>
              <a:t>७४४ </a:t>
            </a:r>
            <a:endParaRPr lang="en-US" dirty="0"/>
          </a:p>
        </p:txBody>
      </p:sp>
    </p:spTree>
    <p:extLst>
      <p:ext uri="{BB962C8B-B14F-4D97-AF65-F5344CB8AC3E}">
        <p14:creationId xmlns:p14="http://schemas.microsoft.com/office/powerpoint/2010/main" xmlns="" val="18116106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685800" y="381000"/>
            <a:ext cx="7924798" cy="5987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57707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hi-IN" dirty="0" smtClean="0"/>
              <a:t>राज्यको मुल संरचना तीन तहको हुने छ (५६-१)</a:t>
            </a:r>
            <a:endParaRPr lang="en-US" dirty="0"/>
          </a:p>
        </p:txBody>
      </p:sp>
      <p:sp>
        <p:nvSpPr>
          <p:cNvPr id="3" name="Content Placeholder 2"/>
          <p:cNvSpPr>
            <a:spLocks noGrp="1"/>
          </p:cNvSpPr>
          <p:nvPr>
            <p:ph idx="1"/>
          </p:nvPr>
        </p:nvSpPr>
        <p:spPr>
          <a:xfrm>
            <a:off x="533400" y="1600200"/>
            <a:ext cx="8229600" cy="4525963"/>
          </a:xfrm>
        </p:spPr>
        <p:txBody>
          <a:bodyPr/>
          <a:lstStyle/>
          <a:p>
            <a:r>
              <a:rPr lang="hi-IN" sz="4400" dirty="0" smtClean="0">
                <a:solidFill>
                  <a:srgbClr val="0070C0"/>
                </a:solidFill>
              </a:rPr>
              <a:t>संघ</a:t>
            </a:r>
          </a:p>
          <a:p>
            <a:r>
              <a:rPr lang="hi-IN" sz="4400" dirty="0" smtClean="0">
                <a:solidFill>
                  <a:srgbClr val="FF0000"/>
                </a:solidFill>
              </a:rPr>
              <a:t>प्रदेश र </a:t>
            </a:r>
          </a:p>
          <a:p>
            <a:r>
              <a:rPr lang="hi-IN" sz="4400" dirty="0" smtClean="0">
                <a:solidFill>
                  <a:schemeClr val="accent1">
                    <a:lumMod val="50000"/>
                  </a:schemeClr>
                </a:solidFill>
              </a:rPr>
              <a:t>स्थानीय तह </a:t>
            </a:r>
          </a:p>
          <a:p>
            <a:endParaRPr lang="en-US" dirty="0"/>
          </a:p>
        </p:txBody>
      </p:sp>
    </p:spTree>
    <p:extLst>
      <p:ext uri="{BB962C8B-B14F-4D97-AF65-F5344CB8AC3E}">
        <p14:creationId xmlns:p14="http://schemas.microsoft.com/office/powerpoint/2010/main" xmlns="" val="20461816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457200"/>
            <a:ext cx="7772400" cy="1470025"/>
          </a:xfrm>
        </p:spPr>
        <p:txBody>
          <a:bodyPr/>
          <a:lstStyle/>
          <a:p>
            <a:r>
              <a:rPr lang="hi-IN" dirty="0" smtClean="0"/>
              <a:t>स्थानीय तह (३०६ (१) ढ)</a:t>
            </a:r>
            <a:endParaRPr lang="en-US" dirty="0"/>
          </a:p>
        </p:txBody>
      </p:sp>
      <p:sp>
        <p:nvSpPr>
          <p:cNvPr id="3" name="Subtitle 2"/>
          <p:cNvSpPr>
            <a:spLocks noGrp="1"/>
          </p:cNvSpPr>
          <p:nvPr>
            <p:ph type="subTitle" idx="1"/>
          </p:nvPr>
        </p:nvSpPr>
        <p:spPr>
          <a:xfrm>
            <a:off x="457200" y="1981200"/>
            <a:ext cx="6400800" cy="2971800"/>
          </a:xfrm>
        </p:spPr>
        <p:txBody>
          <a:bodyPr>
            <a:noAutofit/>
          </a:bodyPr>
          <a:lstStyle/>
          <a:p>
            <a:endParaRPr lang="hi-IN" sz="1050" dirty="0" smtClean="0"/>
          </a:p>
          <a:p>
            <a:r>
              <a:rPr lang="hi-IN" b="1" dirty="0" smtClean="0">
                <a:solidFill>
                  <a:srgbClr val="FF0000"/>
                </a:solidFill>
              </a:rPr>
              <a:t>गाउँपालिका </a:t>
            </a:r>
          </a:p>
          <a:p>
            <a:r>
              <a:rPr lang="hi-IN" b="1" dirty="0" smtClean="0">
                <a:solidFill>
                  <a:schemeClr val="tx2">
                    <a:lumMod val="75000"/>
                  </a:schemeClr>
                </a:solidFill>
              </a:rPr>
              <a:t>नगरपालिका </a:t>
            </a:r>
            <a:endParaRPr lang="en-US" b="1" dirty="0" smtClean="0">
              <a:solidFill>
                <a:schemeClr val="tx2">
                  <a:lumMod val="75000"/>
                </a:schemeClr>
              </a:solidFill>
            </a:endParaRPr>
          </a:p>
          <a:p>
            <a:r>
              <a:rPr lang="hi-IN" b="1" dirty="0" smtClean="0">
                <a:solidFill>
                  <a:schemeClr val="tx2">
                    <a:lumMod val="75000"/>
                  </a:schemeClr>
                </a:solidFill>
              </a:rPr>
              <a:t>र </a:t>
            </a:r>
          </a:p>
          <a:p>
            <a:r>
              <a:rPr lang="hi-IN" b="1" dirty="0" smtClean="0">
                <a:solidFill>
                  <a:srgbClr val="0070C0"/>
                </a:solidFill>
              </a:rPr>
              <a:t>जिल्ला सभा </a:t>
            </a:r>
            <a:endParaRPr lang="en-US" b="1" dirty="0">
              <a:solidFill>
                <a:srgbClr val="0070C0"/>
              </a:solidFill>
            </a:endParaRPr>
          </a:p>
        </p:txBody>
      </p:sp>
    </p:spTree>
    <p:extLst>
      <p:ext uri="{BB962C8B-B14F-4D97-AF65-F5344CB8AC3E}">
        <p14:creationId xmlns:p14="http://schemas.microsoft.com/office/powerpoint/2010/main" xmlns="" val="4080694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hi-IN" dirty="0" smtClean="0"/>
              <a:t/>
            </a:r>
            <a:br>
              <a:rPr lang="hi-IN" dirty="0" smtClean="0"/>
            </a:br>
            <a:r>
              <a:rPr lang="hi-IN" dirty="0" smtClean="0"/>
              <a:t>राज्य शक्तीको प्रयोग (५६-२) </a:t>
            </a:r>
            <a:endParaRPr lang="en-US" dirty="0"/>
          </a:p>
        </p:txBody>
      </p:sp>
      <p:sp>
        <p:nvSpPr>
          <p:cNvPr id="3" name="Content Placeholder 2"/>
          <p:cNvSpPr>
            <a:spLocks noGrp="1"/>
          </p:cNvSpPr>
          <p:nvPr>
            <p:ph idx="1"/>
          </p:nvPr>
        </p:nvSpPr>
        <p:spPr/>
        <p:txBody>
          <a:bodyPr/>
          <a:lstStyle/>
          <a:p>
            <a:r>
              <a:rPr lang="hi-IN" sz="4000" dirty="0">
                <a:solidFill>
                  <a:srgbClr val="0070C0"/>
                </a:solidFill>
              </a:rPr>
              <a:t>संघ</a:t>
            </a:r>
          </a:p>
          <a:p>
            <a:r>
              <a:rPr lang="hi-IN" sz="4000" dirty="0">
                <a:solidFill>
                  <a:srgbClr val="FF0000"/>
                </a:solidFill>
              </a:rPr>
              <a:t>प्रदेश र </a:t>
            </a:r>
          </a:p>
          <a:p>
            <a:r>
              <a:rPr lang="hi-IN" sz="4000" dirty="0">
                <a:solidFill>
                  <a:schemeClr val="accent1">
                    <a:lumMod val="50000"/>
                  </a:schemeClr>
                </a:solidFill>
              </a:rPr>
              <a:t>स्थानीय तह </a:t>
            </a:r>
          </a:p>
          <a:p>
            <a:pPr marL="0" indent="0">
              <a:buNone/>
            </a:pPr>
            <a:endParaRPr lang="en-US" dirty="0"/>
          </a:p>
        </p:txBody>
      </p:sp>
    </p:spTree>
    <p:extLst>
      <p:ext uri="{BB962C8B-B14F-4D97-AF65-F5344CB8AC3E}">
        <p14:creationId xmlns:p14="http://schemas.microsoft.com/office/powerpoint/2010/main" xmlns="" val="1680148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i-IN" dirty="0" smtClean="0"/>
              <a:t>राज्य शक्ती (३०६-१-ज)</a:t>
            </a:r>
            <a:endParaRPr lang="en-US" dirty="0"/>
          </a:p>
        </p:txBody>
      </p:sp>
      <p:sp>
        <p:nvSpPr>
          <p:cNvPr id="3" name="Content Placeholder 2"/>
          <p:cNvSpPr>
            <a:spLocks noGrp="1"/>
          </p:cNvSpPr>
          <p:nvPr>
            <p:ph idx="1"/>
          </p:nvPr>
        </p:nvSpPr>
        <p:spPr/>
        <p:txBody>
          <a:bodyPr/>
          <a:lstStyle/>
          <a:p>
            <a:endParaRPr lang="hi-IN" dirty="0" smtClean="0"/>
          </a:p>
          <a:p>
            <a:r>
              <a:rPr lang="hi-IN" dirty="0" smtClean="0"/>
              <a:t>राज्यको कार्यपालिका, व्यवस्थापिका र न्यायपालिका सम्बन्धी अधीकार, </a:t>
            </a:r>
          </a:p>
          <a:p>
            <a:r>
              <a:rPr lang="hi-IN" dirty="0" smtClean="0"/>
              <a:t>सो शब्दले अवशीस्ट अधिकार समेतलाई जनाउछ। </a:t>
            </a:r>
          </a:p>
          <a:p>
            <a:pPr marL="0" indent="0">
              <a:buNone/>
            </a:pPr>
            <a:endParaRPr lang="en-US" dirty="0"/>
          </a:p>
        </p:txBody>
      </p:sp>
    </p:spTree>
    <p:extLst>
      <p:ext uri="{BB962C8B-B14F-4D97-AF65-F5344CB8AC3E}">
        <p14:creationId xmlns:p14="http://schemas.microsoft.com/office/powerpoint/2010/main" xmlns="" val="26739106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i-IN" dirty="0" smtClean="0"/>
              <a:t>राज्य शक्तिको बाँडफाँड </a:t>
            </a:r>
            <a:endParaRPr lang="en-US" dirty="0"/>
          </a:p>
        </p:txBody>
      </p:sp>
      <p:sp>
        <p:nvSpPr>
          <p:cNvPr id="3" name="Content Placeholder 2"/>
          <p:cNvSpPr>
            <a:spLocks noGrp="1"/>
          </p:cNvSpPr>
          <p:nvPr>
            <p:ph idx="1"/>
          </p:nvPr>
        </p:nvSpPr>
        <p:spPr/>
        <p:txBody>
          <a:bodyPr/>
          <a:lstStyle/>
          <a:p>
            <a:r>
              <a:rPr lang="hi-IN" dirty="0" smtClean="0"/>
              <a:t>संघ- अनुसुची- ५,७ र ९</a:t>
            </a:r>
          </a:p>
          <a:p>
            <a:r>
              <a:rPr lang="hi-IN" dirty="0" smtClean="0">
                <a:solidFill>
                  <a:srgbClr val="0070C0"/>
                </a:solidFill>
              </a:rPr>
              <a:t>प्रदेश- अनुसुची- ६,७ र ९ </a:t>
            </a:r>
          </a:p>
          <a:p>
            <a:r>
              <a:rPr lang="hi-IN" dirty="0" smtClean="0"/>
              <a:t>स्थानिय- अनुसुची- ८ र ९ </a:t>
            </a:r>
            <a:endParaRPr lang="en-US" dirty="0"/>
          </a:p>
        </p:txBody>
      </p:sp>
    </p:spTree>
    <p:extLst>
      <p:ext uri="{BB962C8B-B14F-4D97-AF65-F5344CB8AC3E}">
        <p14:creationId xmlns:p14="http://schemas.microsoft.com/office/powerpoint/2010/main" xmlns="" val="12795378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hi-IN" dirty="0"/>
              <a:t>शासन व्यवस्था</a:t>
            </a:r>
            <a:endParaRPr lang="en-US" dirty="0"/>
          </a:p>
        </p:txBody>
      </p:sp>
      <p:sp>
        <p:nvSpPr>
          <p:cNvPr id="3" name="Content Placeholder 2"/>
          <p:cNvSpPr>
            <a:spLocks noGrp="1"/>
          </p:cNvSpPr>
          <p:nvPr>
            <p:ph idx="1"/>
          </p:nvPr>
        </p:nvSpPr>
        <p:spPr>
          <a:xfrm>
            <a:off x="457200" y="1066800"/>
            <a:ext cx="8229600" cy="5562600"/>
          </a:xfrm>
        </p:spPr>
        <p:txBody>
          <a:bodyPr>
            <a:normAutofit fontScale="85000" lnSpcReduction="20000"/>
          </a:bodyPr>
          <a:lstStyle/>
          <a:p>
            <a:endParaRPr lang="hi-IN" dirty="0"/>
          </a:p>
          <a:p>
            <a:pPr marL="0" indent="0">
              <a:buNone/>
            </a:pPr>
            <a:r>
              <a:rPr lang="hi-IN" b="1" dirty="0"/>
              <a:t>संघ </a:t>
            </a:r>
          </a:p>
          <a:p>
            <a:r>
              <a:rPr lang="hi-IN" dirty="0">
                <a:solidFill>
                  <a:srgbClr val="FF0000"/>
                </a:solidFill>
              </a:rPr>
              <a:t>संविधान र कानुनको अधिनमा रही नेपालको शासन व्यवस्थाको सामान्य निर्देशन, नियन्त्रण र सन्चालन गर्ने अभिभारा मन्त्रीपरिषदमा हुनेछ। (७५-२)  </a:t>
            </a:r>
          </a:p>
          <a:p>
            <a:pPr marL="0" indent="0">
              <a:buNone/>
            </a:pPr>
            <a:r>
              <a:rPr lang="hi-IN" b="1" dirty="0"/>
              <a:t>प्रदेश</a:t>
            </a:r>
            <a:r>
              <a:rPr lang="hi-IN" dirty="0"/>
              <a:t> </a:t>
            </a:r>
          </a:p>
          <a:p>
            <a:r>
              <a:rPr lang="hi-IN" dirty="0"/>
              <a:t>संविधान र अन्य कानुनको अधिनमा रही प्रदेशको शासन व्यवस्थाको सामान्य निर्देशन, नियन्त्रण र सन्चालन गर्ने अभिभारा प्रदेश मन्त्रीपरिषदमा रहनेछ। (१६२-२) </a:t>
            </a:r>
          </a:p>
          <a:p>
            <a:pPr marL="0" indent="0">
              <a:buNone/>
            </a:pPr>
            <a:r>
              <a:rPr lang="hi-IN" b="1" dirty="0"/>
              <a:t>स्थानिय तह</a:t>
            </a:r>
          </a:p>
          <a:p>
            <a:r>
              <a:rPr lang="hi-IN" dirty="0">
                <a:solidFill>
                  <a:srgbClr val="FF0000"/>
                </a:solidFill>
              </a:rPr>
              <a:t>संविधान र अन्य कानुनको अधिनमा रही गाउँपालिका र नगरपालिकाको शासन व्यवस्थाको सामान्य निर्देशन, नियन्त्रण र सन्चालन गर्ने अभिभारा गाउँ कार्यपालिका र नगर कार्यपालिकाको हुनेछ। (२१४-३)</a:t>
            </a:r>
            <a:endParaRPr lang="en-US" dirty="0">
              <a:solidFill>
                <a:srgbClr val="FF0000"/>
              </a:solidFill>
            </a:endParaRPr>
          </a:p>
        </p:txBody>
      </p:sp>
    </p:spTree>
    <p:extLst>
      <p:ext uri="{BB962C8B-B14F-4D97-AF65-F5344CB8AC3E}">
        <p14:creationId xmlns:p14="http://schemas.microsoft.com/office/powerpoint/2010/main" xmlns="" val="32035681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i-IN" dirty="0"/>
              <a:t>शक्ती र राजनिती </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“Man is by nature a political animal”</a:t>
            </a:r>
          </a:p>
          <a:p>
            <a:pPr marL="3657600" lvl="8" indent="0">
              <a:buNone/>
            </a:pPr>
            <a:r>
              <a:rPr lang="en-US" dirty="0" smtClean="0"/>
              <a:t>-Aristotle</a:t>
            </a:r>
          </a:p>
          <a:p>
            <a:pPr marL="3657600" lvl="8" indent="0">
              <a:buNone/>
            </a:pPr>
            <a:endParaRPr lang="en-US" dirty="0" smtClean="0"/>
          </a:p>
          <a:p>
            <a:pPr marL="3657600" lvl="8" indent="-3194050">
              <a:buNone/>
            </a:pPr>
            <a:r>
              <a:rPr lang="en-US" sz="2500" dirty="0" smtClean="0"/>
              <a:t>“Politics is war without bloodshed while war is politics with bloodshed.”</a:t>
            </a:r>
          </a:p>
          <a:p>
            <a:pPr marL="3657600" lvl="8" indent="-3194050">
              <a:buNone/>
            </a:pPr>
            <a:r>
              <a:rPr lang="en-US" sz="2500" dirty="0"/>
              <a:t>	</a:t>
            </a:r>
            <a:r>
              <a:rPr lang="en-US" sz="2500" dirty="0" smtClean="0"/>
              <a:t>- Mao Zedong</a:t>
            </a:r>
          </a:p>
          <a:p>
            <a:pPr marL="3657600" lvl="8" indent="-3194050">
              <a:buNone/>
            </a:pPr>
            <a:endParaRPr lang="en-US" sz="2500" dirty="0" smtClean="0"/>
          </a:p>
          <a:p>
            <a:pPr marL="3657600" lvl="8" indent="-3194050">
              <a:buNone/>
            </a:pPr>
            <a:r>
              <a:rPr lang="en-US" sz="2500" dirty="0"/>
              <a:t> </a:t>
            </a:r>
            <a:r>
              <a:rPr lang="en-US" sz="2500" dirty="0" smtClean="0"/>
              <a:t>                       “Politics is the art of the possible.”</a:t>
            </a:r>
          </a:p>
          <a:p>
            <a:pPr marL="3657600" lvl="8" indent="-3194050">
              <a:buNone/>
            </a:pPr>
            <a:r>
              <a:rPr lang="en-US" sz="2500" dirty="0"/>
              <a:t>	</a:t>
            </a:r>
            <a:r>
              <a:rPr lang="en-US" sz="2500" dirty="0" smtClean="0"/>
              <a:t>-Otto Van </a:t>
            </a:r>
            <a:r>
              <a:rPr lang="en-US" sz="2500" dirty="0" err="1" smtClean="0"/>
              <a:t>Bismark</a:t>
            </a:r>
            <a:endParaRPr lang="en-US" sz="2500" dirty="0" smtClean="0"/>
          </a:p>
        </p:txBody>
      </p:sp>
    </p:spTree>
    <p:extLst>
      <p:ext uri="{BB962C8B-B14F-4D97-AF65-F5344CB8AC3E}">
        <p14:creationId xmlns:p14="http://schemas.microsoft.com/office/powerpoint/2010/main" xmlns="" val="17462546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i-IN" dirty="0"/>
              <a:t>प्रमाणिकरण</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hi-IN" b="1" dirty="0"/>
              <a:t>संघ</a:t>
            </a:r>
            <a:endParaRPr lang="en-US" dirty="0" smtClean="0"/>
          </a:p>
          <a:p>
            <a:r>
              <a:rPr lang="hi-IN" dirty="0" smtClean="0">
                <a:solidFill>
                  <a:srgbClr val="FF0000"/>
                </a:solidFill>
              </a:rPr>
              <a:t>नेपाल </a:t>
            </a:r>
            <a:r>
              <a:rPr lang="hi-IN" dirty="0">
                <a:solidFill>
                  <a:srgbClr val="FF0000"/>
                </a:solidFill>
              </a:rPr>
              <a:t>सरकारको नाममा हुने निर्णय वा आदेश र तत्सम्बन्धी अधिकारपत्रको प्रमाणीकरण संघिय कानुन बमोजिम हुनेछ।(७५-४) </a:t>
            </a:r>
          </a:p>
          <a:p>
            <a:pPr marL="0" indent="0">
              <a:buNone/>
            </a:pPr>
            <a:r>
              <a:rPr lang="hi-IN" b="1" dirty="0"/>
              <a:t>प्रदेश</a:t>
            </a:r>
            <a:endParaRPr lang="en-US" b="1" dirty="0" smtClean="0"/>
          </a:p>
          <a:p>
            <a:r>
              <a:rPr lang="hi-IN" dirty="0" smtClean="0"/>
              <a:t>प्रदेश </a:t>
            </a:r>
            <a:r>
              <a:rPr lang="hi-IN" dirty="0"/>
              <a:t>सरकारको नाममा हुने निर्णय वा आदेश र तत्सम्बन्धी अधिकारपत्रको प्रमाणीकरण प्रदेश कानुन बमोजिम हुनेछ।(१६२-५)</a:t>
            </a:r>
          </a:p>
          <a:p>
            <a:pPr marL="0" indent="0">
              <a:buNone/>
            </a:pPr>
            <a:r>
              <a:rPr lang="hi-IN" b="1" dirty="0" smtClean="0"/>
              <a:t>स्थानिय</a:t>
            </a:r>
            <a:r>
              <a:rPr lang="en-US" b="1" dirty="0" smtClean="0"/>
              <a:t> </a:t>
            </a:r>
            <a:r>
              <a:rPr lang="hi-IN" b="1" dirty="0"/>
              <a:t>तह</a:t>
            </a:r>
            <a:endParaRPr lang="en-US" b="1" dirty="0" smtClean="0">
              <a:solidFill>
                <a:srgbClr val="FF0000"/>
              </a:solidFill>
            </a:endParaRPr>
          </a:p>
          <a:p>
            <a:r>
              <a:rPr lang="hi-IN" dirty="0" smtClean="0">
                <a:solidFill>
                  <a:srgbClr val="FF0000"/>
                </a:solidFill>
              </a:rPr>
              <a:t>गाउँ </a:t>
            </a:r>
            <a:r>
              <a:rPr lang="hi-IN" dirty="0">
                <a:solidFill>
                  <a:srgbClr val="FF0000"/>
                </a:solidFill>
              </a:rPr>
              <a:t>कार्यपालिका र नगर कार्यपलिकाको नाममा हुने निर्णय वा आदेश र तत्सम्बन्धी अधिकारपत्रको प्रमाणीकरण स्थानिय कानुन बमोजिम हुनेछ। (२१४-५)</a:t>
            </a:r>
            <a:endParaRPr lang="en-US" dirty="0">
              <a:solidFill>
                <a:srgbClr val="FF0000"/>
              </a:solidFill>
            </a:endParaRPr>
          </a:p>
        </p:txBody>
      </p:sp>
    </p:spTree>
    <p:extLst>
      <p:ext uri="{BB962C8B-B14F-4D97-AF65-F5344CB8AC3E}">
        <p14:creationId xmlns:p14="http://schemas.microsoft.com/office/powerpoint/2010/main" xmlns="" val="16566177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i-IN" dirty="0"/>
              <a:t>कार्यकारीणी</a:t>
            </a:r>
            <a:endParaRPr lang="en-US" dirty="0"/>
          </a:p>
        </p:txBody>
      </p:sp>
      <p:sp>
        <p:nvSpPr>
          <p:cNvPr id="3" name="Content Placeholder 2"/>
          <p:cNvSpPr>
            <a:spLocks noGrp="1"/>
          </p:cNvSpPr>
          <p:nvPr>
            <p:ph idx="1"/>
          </p:nvPr>
        </p:nvSpPr>
        <p:spPr/>
        <p:txBody>
          <a:bodyPr>
            <a:normAutofit/>
          </a:bodyPr>
          <a:lstStyle/>
          <a:p>
            <a:pPr marL="0" indent="0">
              <a:buNone/>
            </a:pPr>
            <a:r>
              <a:rPr lang="hi-IN" b="1" dirty="0" smtClean="0"/>
              <a:t>संघ</a:t>
            </a:r>
            <a:endParaRPr lang="en-US" b="1" dirty="0" smtClean="0"/>
          </a:p>
          <a:p>
            <a:r>
              <a:rPr lang="en-US" dirty="0">
                <a:solidFill>
                  <a:srgbClr val="FF0000"/>
                </a:solidFill>
                <a:latin typeface="Preeti" pitchFamily="2" charset="0"/>
              </a:rPr>
              <a:t>g]</a:t>
            </a:r>
            <a:r>
              <a:rPr lang="en-US" dirty="0" err="1">
                <a:solidFill>
                  <a:srgbClr val="FF0000"/>
                </a:solidFill>
                <a:latin typeface="Preeti" pitchFamily="2" charset="0"/>
              </a:rPr>
              <a:t>kfnsf</a:t>
            </a:r>
            <a:r>
              <a:rPr lang="en-US" dirty="0">
                <a:solidFill>
                  <a:srgbClr val="FF0000"/>
                </a:solidFill>
                <a:latin typeface="Preeti" pitchFamily="2" charset="0"/>
              </a:rPr>
              <a:t>] ;+3Lo </a:t>
            </a:r>
            <a:r>
              <a:rPr lang="en-US" dirty="0" err="1">
                <a:solidFill>
                  <a:srgbClr val="FF0000"/>
                </a:solidFill>
                <a:latin typeface="Preeti" pitchFamily="2" charset="0"/>
              </a:rPr>
              <a:t>sfo</a:t>
            </a:r>
            <a:r>
              <a:rPr lang="en-US" dirty="0">
                <a:solidFill>
                  <a:srgbClr val="FF0000"/>
                </a:solidFill>
                <a:latin typeface="Preeti" pitchFamily="2" charset="0"/>
              </a:rPr>
              <a:t>{</a:t>
            </a:r>
            <a:r>
              <a:rPr lang="en-US" dirty="0" err="1">
                <a:solidFill>
                  <a:srgbClr val="FF0000"/>
                </a:solidFill>
                <a:latin typeface="Preeti" pitchFamily="2" charset="0"/>
              </a:rPr>
              <a:t>sfl</a:t>
            </a:r>
            <a:r>
              <a:rPr lang="en-US" dirty="0">
                <a:solidFill>
                  <a:srgbClr val="FF0000"/>
                </a:solidFill>
                <a:latin typeface="Preeti" pitchFamily="2" charset="0"/>
              </a:rPr>
              <a:t>/0fL ;</a:t>
            </a:r>
            <a:r>
              <a:rPr lang="en-US" dirty="0" err="1">
                <a:solidFill>
                  <a:srgbClr val="FF0000"/>
                </a:solidFill>
                <a:latin typeface="Preeti" pitchFamily="2" charset="0"/>
              </a:rPr>
              <a:t>DaGwL</a:t>
            </a:r>
            <a:r>
              <a:rPr lang="en-US" dirty="0">
                <a:solidFill>
                  <a:srgbClr val="FF0000"/>
                </a:solidFill>
                <a:latin typeface="Preeti" pitchFamily="2" charset="0"/>
              </a:rPr>
              <a:t> ;Dk"0f{ </a:t>
            </a:r>
            <a:r>
              <a:rPr lang="en-US" dirty="0" err="1">
                <a:solidFill>
                  <a:srgbClr val="FF0000"/>
                </a:solidFill>
                <a:latin typeface="Preeti" pitchFamily="2" charset="0"/>
              </a:rPr>
              <a:t>sfd</a:t>
            </a:r>
            <a:r>
              <a:rPr lang="en-US" dirty="0">
                <a:solidFill>
                  <a:srgbClr val="FF0000"/>
                </a:solidFill>
                <a:latin typeface="Preeti" pitchFamily="2" charset="0"/>
              </a:rPr>
              <a:t> g]</a:t>
            </a:r>
            <a:r>
              <a:rPr lang="en-US" dirty="0" err="1">
                <a:solidFill>
                  <a:srgbClr val="FF0000"/>
                </a:solidFill>
                <a:latin typeface="Preeti" pitchFamily="2" charset="0"/>
              </a:rPr>
              <a:t>kfn</a:t>
            </a:r>
            <a:r>
              <a:rPr lang="en-US" dirty="0">
                <a:solidFill>
                  <a:srgbClr val="FF0000"/>
                </a:solidFill>
                <a:latin typeface="Preeti" pitchFamily="2" charset="0"/>
              </a:rPr>
              <a:t> ;/sf/sf] </a:t>
            </a:r>
            <a:r>
              <a:rPr lang="en-US" dirty="0" err="1">
                <a:solidFill>
                  <a:srgbClr val="FF0000"/>
                </a:solidFill>
                <a:latin typeface="Preeti" pitchFamily="2" charset="0"/>
              </a:rPr>
              <a:t>gfddf</a:t>
            </a:r>
            <a:r>
              <a:rPr lang="en-US" dirty="0">
                <a:solidFill>
                  <a:srgbClr val="FF0000"/>
                </a:solidFill>
                <a:latin typeface="Preeti" pitchFamily="2" charset="0"/>
              </a:rPr>
              <a:t> </a:t>
            </a:r>
            <a:r>
              <a:rPr lang="en-US" dirty="0" err="1">
                <a:solidFill>
                  <a:srgbClr val="FF0000"/>
                </a:solidFill>
                <a:latin typeface="Preeti" pitchFamily="2" charset="0"/>
              </a:rPr>
              <a:t>x'g</a:t>
            </a:r>
            <a:r>
              <a:rPr lang="en-US" dirty="0">
                <a:solidFill>
                  <a:srgbClr val="FF0000"/>
                </a:solidFill>
                <a:latin typeface="Preeti" pitchFamily="2" charset="0"/>
              </a:rPr>
              <a:t>]5 .</a:t>
            </a:r>
          </a:p>
          <a:p>
            <a:pPr marL="0" indent="0">
              <a:buNone/>
            </a:pPr>
            <a:r>
              <a:rPr lang="hi-IN" b="1" dirty="0" smtClean="0"/>
              <a:t>प्रदेश</a:t>
            </a:r>
            <a:endParaRPr lang="en-US" b="1" dirty="0" smtClean="0"/>
          </a:p>
          <a:p>
            <a:r>
              <a:rPr lang="en-US" dirty="0" err="1" smtClean="0">
                <a:latin typeface="Preeti" pitchFamily="2" charset="0"/>
              </a:rPr>
              <a:t>k|b</a:t>
            </a:r>
            <a:r>
              <a:rPr lang="en-US" dirty="0" smtClean="0">
                <a:latin typeface="Preeti" pitchFamily="2" charset="0"/>
              </a:rPr>
              <a:t>]</a:t>
            </a:r>
            <a:r>
              <a:rPr lang="en-US" dirty="0" err="1" smtClean="0">
                <a:latin typeface="Preeti" pitchFamily="2" charset="0"/>
              </a:rPr>
              <a:t>zsf</a:t>
            </a:r>
            <a:r>
              <a:rPr lang="en-US" dirty="0">
                <a:latin typeface="Preeti" pitchFamily="2" charset="0"/>
              </a:rPr>
              <a:t>] </a:t>
            </a:r>
            <a:r>
              <a:rPr lang="en-US" dirty="0" err="1">
                <a:latin typeface="Preeti" pitchFamily="2" charset="0"/>
              </a:rPr>
              <a:t>sfo</a:t>
            </a:r>
            <a:r>
              <a:rPr lang="en-US" dirty="0">
                <a:latin typeface="Preeti" pitchFamily="2" charset="0"/>
              </a:rPr>
              <a:t>{</a:t>
            </a:r>
            <a:r>
              <a:rPr lang="en-US" dirty="0" err="1">
                <a:latin typeface="Preeti" pitchFamily="2" charset="0"/>
              </a:rPr>
              <a:t>sfl</a:t>
            </a:r>
            <a:r>
              <a:rPr lang="en-US" dirty="0">
                <a:latin typeface="Preeti" pitchFamily="2" charset="0"/>
              </a:rPr>
              <a:t>/0fL </a:t>
            </a:r>
            <a:r>
              <a:rPr lang="en-US" dirty="0" err="1">
                <a:latin typeface="Preeti" pitchFamily="2" charset="0"/>
              </a:rPr>
              <a:t>sfo</a:t>
            </a:r>
            <a:r>
              <a:rPr lang="en-US" dirty="0">
                <a:latin typeface="Preeti" pitchFamily="2" charset="0"/>
              </a:rPr>
              <a:t>{x¿ </a:t>
            </a:r>
            <a:r>
              <a:rPr lang="en-US" dirty="0" err="1">
                <a:latin typeface="Preeti" pitchFamily="2" charset="0"/>
              </a:rPr>
              <a:t>k|b</a:t>
            </a:r>
            <a:r>
              <a:rPr lang="en-US" dirty="0">
                <a:latin typeface="Preeti" pitchFamily="2" charset="0"/>
              </a:rPr>
              <a:t>]z ;/sf/sf </a:t>
            </a:r>
            <a:r>
              <a:rPr lang="en-US" dirty="0" err="1">
                <a:latin typeface="Preeti" pitchFamily="2" charset="0"/>
              </a:rPr>
              <a:t>gfddf</a:t>
            </a:r>
            <a:r>
              <a:rPr lang="en-US" dirty="0">
                <a:latin typeface="Preeti" pitchFamily="2" charset="0"/>
              </a:rPr>
              <a:t> </a:t>
            </a:r>
            <a:r>
              <a:rPr lang="en-US" dirty="0" err="1">
                <a:latin typeface="Preeti" pitchFamily="2" charset="0"/>
              </a:rPr>
              <a:t>x'g</a:t>
            </a:r>
            <a:r>
              <a:rPr lang="en-US" dirty="0">
                <a:latin typeface="Preeti" pitchFamily="2" charset="0"/>
              </a:rPr>
              <a:t>]5g\.</a:t>
            </a:r>
            <a:endParaRPr lang="hi-IN" dirty="0">
              <a:latin typeface="Preeti" pitchFamily="2" charset="0"/>
            </a:endParaRPr>
          </a:p>
          <a:p>
            <a:pPr marL="0" indent="0">
              <a:buNone/>
            </a:pPr>
            <a:r>
              <a:rPr lang="hi-IN" b="1" dirty="0"/>
              <a:t>स्थानिय</a:t>
            </a:r>
            <a:r>
              <a:rPr lang="en-US" b="1" dirty="0"/>
              <a:t> </a:t>
            </a:r>
            <a:r>
              <a:rPr lang="hi-IN" b="1" dirty="0" smtClean="0"/>
              <a:t>तह</a:t>
            </a:r>
            <a:endParaRPr lang="en-US" b="1" dirty="0" smtClean="0"/>
          </a:p>
          <a:p>
            <a:r>
              <a:rPr lang="en-US" dirty="0" err="1">
                <a:solidFill>
                  <a:srgbClr val="FF0000"/>
                </a:solidFill>
                <a:latin typeface="Preeti" pitchFamily="2" charset="0"/>
              </a:rPr>
              <a:t>ufpFkflnsf</a:t>
            </a:r>
            <a:r>
              <a:rPr lang="en-US" dirty="0">
                <a:solidFill>
                  <a:srgbClr val="FF0000"/>
                </a:solidFill>
                <a:latin typeface="Preeti" pitchFamily="2" charset="0"/>
              </a:rPr>
              <a:t> / </a:t>
            </a:r>
            <a:r>
              <a:rPr lang="en-US" dirty="0" err="1">
                <a:solidFill>
                  <a:srgbClr val="FF0000"/>
                </a:solidFill>
                <a:latin typeface="Preeti" pitchFamily="2" charset="0"/>
              </a:rPr>
              <a:t>gu</a:t>
            </a:r>
            <a:r>
              <a:rPr lang="en-US" dirty="0">
                <a:solidFill>
                  <a:srgbClr val="FF0000"/>
                </a:solidFill>
                <a:latin typeface="Preeti" pitchFamily="2" charset="0"/>
              </a:rPr>
              <a:t>/</a:t>
            </a:r>
            <a:r>
              <a:rPr lang="en-US" dirty="0" err="1">
                <a:solidFill>
                  <a:srgbClr val="FF0000"/>
                </a:solidFill>
                <a:latin typeface="Preeti" pitchFamily="2" charset="0"/>
              </a:rPr>
              <a:t>kflnsfsf</a:t>
            </a:r>
            <a:r>
              <a:rPr lang="en-US" dirty="0">
                <a:solidFill>
                  <a:srgbClr val="FF0000"/>
                </a:solidFill>
                <a:latin typeface="Preeti" pitchFamily="2" charset="0"/>
              </a:rPr>
              <a:t> </a:t>
            </a:r>
            <a:r>
              <a:rPr lang="en-US" dirty="0" err="1">
                <a:solidFill>
                  <a:srgbClr val="FF0000"/>
                </a:solidFill>
                <a:latin typeface="Preeti" pitchFamily="2" charset="0"/>
              </a:rPr>
              <a:t>sfo</a:t>
            </a:r>
            <a:r>
              <a:rPr lang="en-US" dirty="0">
                <a:solidFill>
                  <a:srgbClr val="FF0000"/>
                </a:solidFill>
                <a:latin typeface="Preeti" pitchFamily="2" charset="0"/>
              </a:rPr>
              <a:t>{</a:t>
            </a:r>
            <a:r>
              <a:rPr lang="en-US" dirty="0" err="1">
                <a:solidFill>
                  <a:srgbClr val="FF0000"/>
                </a:solidFill>
                <a:latin typeface="Preeti" pitchFamily="2" charset="0"/>
              </a:rPr>
              <a:t>sfl</a:t>
            </a:r>
            <a:r>
              <a:rPr lang="en-US" dirty="0">
                <a:solidFill>
                  <a:srgbClr val="FF0000"/>
                </a:solidFill>
                <a:latin typeface="Preeti" pitchFamily="2" charset="0"/>
              </a:rPr>
              <a:t>/0fL </a:t>
            </a:r>
            <a:r>
              <a:rPr lang="en-US" dirty="0" err="1">
                <a:solidFill>
                  <a:srgbClr val="FF0000"/>
                </a:solidFill>
                <a:latin typeface="Preeti" pitchFamily="2" charset="0"/>
              </a:rPr>
              <a:t>sfo</a:t>
            </a:r>
            <a:r>
              <a:rPr lang="en-US" dirty="0">
                <a:solidFill>
                  <a:srgbClr val="FF0000"/>
                </a:solidFill>
                <a:latin typeface="Preeti" pitchFamily="2" charset="0"/>
              </a:rPr>
              <a:t>{ </a:t>
            </a:r>
            <a:r>
              <a:rPr lang="en-US" dirty="0" err="1">
                <a:solidFill>
                  <a:srgbClr val="FF0000"/>
                </a:solidFill>
                <a:latin typeface="Preeti" pitchFamily="2" charset="0"/>
              </a:rPr>
              <a:t>ufpF</a:t>
            </a:r>
            <a:r>
              <a:rPr lang="en-US" dirty="0">
                <a:solidFill>
                  <a:srgbClr val="FF0000"/>
                </a:solidFill>
                <a:latin typeface="Preeti" pitchFamily="2" charset="0"/>
              </a:rPr>
              <a:t> </a:t>
            </a:r>
            <a:r>
              <a:rPr lang="en-US" dirty="0" err="1">
                <a:solidFill>
                  <a:srgbClr val="FF0000"/>
                </a:solidFill>
                <a:latin typeface="Preeti" pitchFamily="2" charset="0"/>
              </a:rPr>
              <a:t>sfo</a:t>
            </a:r>
            <a:r>
              <a:rPr lang="en-US" dirty="0">
                <a:solidFill>
                  <a:srgbClr val="FF0000"/>
                </a:solidFill>
                <a:latin typeface="Preeti" pitchFamily="2" charset="0"/>
              </a:rPr>
              <a:t>{</a:t>
            </a:r>
            <a:r>
              <a:rPr lang="en-US" dirty="0" err="1">
                <a:solidFill>
                  <a:srgbClr val="FF0000"/>
                </a:solidFill>
                <a:latin typeface="Preeti" pitchFamily="2" charset="0"/>
              </a:rPr>
              <a:t>kflnsf</a:t>
            </a:r>
            <a:r>
              <a:rPr lang="en-US" dirty="0">
                <a:solidFill>
                  <a:srgbClr val="FF0000"/>
                </a:solidFill>
                <a:latin typeface="Preeti" pitchFamily="2" charset="0"/>
              </a:rPr>
              <a:t> / </a:t>
            </a:r>
            <a:r>
              <a:rPr lang="en-US" dirty="0" err="1">
                <a:solidFill>
                  <a:srgbClr val="FF0000"/>
                </a:solidFill>
                <a:latin typeface="Preeti" pitchFamily="2" charset="0"/>
              </a:rPr>
              <a:t>gu</a:t>
            </a:r>
            <a:r>
              <a:rPr lang="en-US" dirty="0">
                <a:solidFill>
                  <a:srgbClr val="FF0000"/>
                </a:solidFill>
                <a:latin typeface="Preeti" pitchFamily="2" charset="0"/>
              </a:rPr>
              <a:t>/ </a:t>
            </a:r>
            <a:r>
              <a:rPr lang="en-US" dirty="0" err="1">
                <a:solidFill>
                  <a:srgbClr val="FF0000"/>
                </a:solidFill>
                <a:latin typeface="Preeti" pitchFamily="2" charset="0"/>
              </a:rPr>
              <a:t>sfo</a:t>
            </a:r>
            <a:r>
              <a:rPr lang="en-US" dirty="0">
                <a:solidFill>
                  <a:srgbClr val="FF0000"/>
                </a:solidFill>
                <a:latin typeface="Preeti" pitchFamily="2" charset="0"/>
              </a:rPr>
              <a:t>{</a:t>
            </a:r>
            <a:r>
              <a:rPr lang="en-US" dirty="0" err="1">
                <a:solidFill>
                  <a:srgbClr val="FF0000"/>
                </a:solidFill>
                <a:latin typeface="Preeti" pitchFamily="2" charset="0"/>
              </a:rPr>
              <a:t>kflnsfsf</a:t>
            </a:r>
            <a:r>
              <a:rPr lang="en-US" dirty="0">
                <a:solidFill>
                  <a:srgbClr val="FF0000"/>
                </a:solidFill>
                <a:latin typeface="Preeti" pitchFamily="2" charset="0"/>
              </a:rPr>
              <a:t>] </a:t>
            </a:r>
            <a:r>
              <a:rPr lang="en-US" dirty="0" err="1">
                <a:solidFill>
                  <a:srgbClr val="FF0000"/>
                </a:solidFill>
                <a:latin typeface="Preeti" pitchFamily="2" charset="0"/>
              </a:rPr>
              <a:t>gfddf</a:t>
            </a:r>
            <a:r>
              <a:rPr lang="en-US" dirty="0">
                <a:solidFill>
                  <a:srgbClr val="FF0000"/>
                </a:solidFill>
                <a:latin typeface="Preeti" pitchFamily="2" charset="0"/>
              </a:rPr>
              <a:t> </a:t>
            </a:r>
            <a:r>
              <a:rPr lang="en-US" dirty="0" err="1">
                <a:solidFill>
                  <a:srgbClr val="FF0000"/>
                </a:solidFill>
                <a:latin typeface="Preeti" pitchFamily="2" charset="0"/>
              </a:rPr>
              <a:t>x'g</a:t>
            </a:r>
            <a:r>
              <a:rPr lang="en-US" dirty="0">
                <a:solidFill>
                  <a:srgbClr val="FF0000"/>
                </a:solidFill>
                <a:latin typeface="Preeti" pitchFamily="2" charset="0"/>
              </a:rPr>
              <a:t>]5 .</a:t>
            </a:r>
            <a:endParaRPr lang="en-US" b="1" dirty="0">
              <a:solidFill>
                <a:srgbClr val="FF0000"/>
              </a:solidFill>
              <a:latin typeface="Preeti" pitchFamily="2" charset="0"/>
            </a:endParaRPr>
          </a:p>
        </p:txBody>
      </p:sp>
    </p:spTree>
    <p:extLst>
      <p:ext uri="{BB962C8B-B14F-4D97-AF65-F5344CB8AC3E}">
        <p14:creationId xmlns:p14="http://schemas.microsoft.com/office/powerpoint/2010/main" xmlns="" val="13836765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i-IN" dirty="0"/>
              <a:t>अधिकारको बाँडफाँड</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1028701699"/>
              </p:ext>
            </p:extLst>
          </p:nvPr>
        </p:nvGraphicFramePr>
        <p:xfrm>
          <a:off x="76200" y="1295400"/>
          <a:ext cx="89154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4114800" y="3012519"/>
            <a:ext cx="1905000" cy="2246769"/>
          </a:xfrm>
          <a:prstGeom prst="rect">
            <a:avLst/>
          </a:prstGeom>
          <a:noFill/>
        </p:spPr>
        <p:txBody>
          <a:bodyPr wrap="square" rtlCol="0">
            <a:spAutoFit/>
          </a:bodyPr>
          <a:lstStyle/>
          <a:p>
            <a:r>
              <a:rPr lang="en-US" sz="1600" b="1" dirty="0" smtClean="0"/>
              <a:t>    </a:t>
            </a:r>
            <a:r>
              <a:rPr lang="hi-IN" sz="2000" b="1" dirty="0" smtClean="0"/>
              <a:t>अनुसुची ९</a:t>
            </a:r>
            <a:endParaRPr lang="hi-IN" sz="1600" b="1" dirty="0"/>
          </a:p>
          <a:p>
            <a:r>
              <a:rPr lang="en-US" sz="1600" b="1" dirty="0" smtClean="0">
                <a:solidFill>
                  <a:schemeClr val="bg1"/>
                </a:solidFill>
              </a:rPr>
              <a:t>-</a:t>
            </a:r>
            <a:r>
              <a:rPr lang="hi-IN" sz="1700" b="1" dirty="0" smtClean="0">
                <a:solidFill>
                  <a:schemeClr val="bg1"/>
                </a:solidFill>
              </a:rPr>
              <a:t>शिक्षा</a:t>
            </a:r>
            <a:r>
              <a:rPr lang="en-US" sz="1700" b="1" dirty="0" smtClean="0">
                <a:solidFill>
                  <a:schemeClr val="bg1"/>
                </a:solidFill>
              </a:rPr>
              <a:t>,</a:t>
            </a:r>
          </a:p>
          <a:p>
            <a:r>
              <a:rPr lang="hi-IN" sz="1700" b="1" dirty="0" smtClean="0">
                <a:solidFill>
                  <a:schemeClr val="bg1"/>
                </a:solidFill>
              </a:rPr>
              <a:t>स्वास्थ्य र</a:t>
            </a:r>
            <a:r>
              <a:rPr lang="en-US" sz="1700" b="1" dirty="0" smtClean="0">
                <a:solidFill>
                  <a:schemeClr val="bg1"/>
                </a:solidFill>
              </a:rPr>
              <a:t> </a:t>
            </a:r>
          </a:p>
          <a:p>
            <a:r>
              <a:rPr lang="hi-IN" sz="1700" b="1" dirty="0" smtClean="0">
                <a:solidFill>
                  <a:schemeClr val="bg1"/>
                </a:solidFill>
              </a:rPr>
              <a:t>सामाजिक</a:t>
            </a:r>
            <a:r>
              <a:rPr lang="en-US" sz="1700" b="1" dirty="0" smtClean="0">
                <a:solidFill>
                  <a:schemeClr val="bg1"/>
                </a:solidFill>
              </a:rPr>
              <a:t> </a:t>
            </a:r>
            <a:r>
              <a:rPr lang="hi-IN" sz="1700" b="1" dirty="0" smtClean="0">
                <a:solidFill>
                  <a:schemeClr val="bg1"/>
                </a:solidFill>
              </a:rPr>
              <a:t>सुरक्षा</a:t>
            </a:r>
            <a:endParaRPr lang="en-US" sz="1700" b="1" dirty="0" smtClean="0">
              <a:solidFill>
                <a:schemeClr val="bg1"/>
              </a:solidFill>
            </a:endParaRPr>
          </a:p>
          <a:p>
            <a:r>
              <a:rPr lang="en-US" sz="1700" b="1" dirty="0" smtClean="0">
                <a:solidFill>
                  <a:schemeClr val="bg1"/>
                </a:solidFill>
              </a:rPr>
              <a:t>-</a:t>
            </a:r>
            <a:r>
              <a:rPr lang="hi-IN" sz="1700" b="1" dirty="0" smtClean="0">
                <a:solidFill>
                  <a:schemeClr val="bg1"/>
                </a:solidFill>
              </a:rPr>
              <a:t>व्यक्तिगत</a:t>
            </a:r>
            <a:r>
              <a:rPr lang="en-US" sz="1700" b="1" dirty="0">
                <a:solidFill>
                  <a:schemeClr val="bg1"/>
                </a:solidFill>
              </a:rPr>
              <a:t> </a:t>
            </a:r>
            <a:r>
              <a:rPr lang="hi-IN" sz="1700" b="1" dirty="0" smtClean="0">
                <a:solidFill>
                  <a:schemeClr val="bg1"/>
                </a:solidFill>
              </a:rPr>
              <a:t>घटना,</a:t>
            </a:r>
            <a:endParaRPr lang="en-US" sz="1700" b="1" dirty="0" smtClean="0">
              <a:solidFill>
                <a:schemeClr val="bg1"/>
              </a:solidFill>
            </a:endParaRPr>
          </a:p>
          <a:p>
            <a:r>
              <a:rPr lang="hi-IN" sz="1700" b="1" dirty="0" smtClean="0">
                <a:solidFill>
                  <a:schemeClr val="bg1"/>
                </a:solidFill>
              </a:rPr>
              <a:t> जन्म,</a:t>
            </a:r>
            <a:r>
              <a:rPr lang="hi-IN" sz="1700" b="1" dirty="0">
                <a:solidFill>
                  <a:schemeClr val="bg1"/>
                </a:solidFill>
              </a:rPr>
              <a:t> र</a:t>
            </a:r>
            <a:r>
              <a:rPr lang="en-US" sz="1700" b="1" dirty="0" smtClean="0">
                <a:solidFill>
                  <a:schemeClr val="bg1"/>
                </a:solidFill>
              </a:rPr>
              <a:t> </a:t>
            </a:r>
            <a:r>
              <a:rPr lang="hi-IN" sz="1700" b="1" dirty="0">
                <a:solidFill>
                  <a:schemeClr val="bg1"/>
                </a:solidFill>
              </a:rPr>
              <a:t>मृत्‍यु, </a:t>
            </a:r>
            <a:r>
              <a:rPr lang="en-US" sz="1700" b="1" dirty="0" smtClean="0">
                <a:solidFill>
                  <a:schemeClr val="bg1"/>
                </a:solidFill>
              </a:rPr>
              <a:t>   </a:t>
            </a:r>
            <a:r>
              <a:rPr lang="hi-IN" sz="1700" b="1" dirty="0" smtClean="0">
                <a:solidFill>
                  <a:schemeClr val="bg1"/>
                </a:solidFill>
              </a:rPr>
              <a:t>विवाह</a:t>
            </a:r>
            <a:r>
              <a:rPr lang="en-US" sz="1700" b="1" dirty="0" smtClean="0">
                <a:solidFill>
                  <a:schemeClr val="bg1"/>
                </a:solidFill>
              </a:rPr>
              <a:t> </a:t>
            </a:r>
            <a:r>
              <a:rPr lang="hi-IN" sz="1700" b="1" dirty="0" smtClean="0">
                <a:solidFill>
                  <a:schemeClr val="bg1"/>
                </a:solidFill>
              </a:rPr>
              <a:t>तथ्यांक</a:t>
            </a:r>
            <a:r>
              <a:rPr lang="hi-IN" sz="1700" b="1" dirty="0" smtClean="0"/>
              <a:t> </a:t>
            </a:r>
            <a:endParaRPr lang="hi-IN" sz="1700" b="1" dirty="0"/>
          </a:p>
          <a:p>
            <a:endParaRPr lang="en-US" dirty="0"/>
          </a:p>
        </p:txBody>
      </p:sp>
    </p:spTree>
    <p:extLst>
      <p:ext uri="{BB962C8B-B14F-4D97-AF65-F5344CB8AC3E}">
        <p14:creationId xmlns:p14="http://schemas.microsoft.com/office/powerpoint/2010/main" xmlns="" val="95992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hi-IN" dirty="0"/>
              <a:t>शक्ती सन्तुलन र </a:t>
            </a:r>
            <a:r>
              <a:rPr lang="hi-IN" dirty="0" smtClean="0"/>
              <a:t>प्रिथक्कीकरण</a:t>
            </a:r>
            <a:r>
              <a:rPr lang="hi-IN" dirty="0"/>
              <a:t/>
            </a:r>
            <a:br>
              <a:rPr lang="hi-IN" dirty="0"/>
            </a:br>
            <a:endParaRPr lang="en-US" dirty="0"/>
          </a:p>
        </p:txBody>
      </p:sp>
      <p:sp>
        <p:nvSpPr>
          <p:cNvPr id="3" name="Content Placeholder 2"/>
          <p:cNvSpPr>
            <a:spLocks noGrp="1"/>
          </p:cNvSpPr>
          <p:nvPr>
            <p:ph idx="1"/>
          </p:nvPr>
        </p:nvSpPr>
        <p:spPr/>
        <p:txBody>
          <a:bodyPr/>
          <a:lstStyle/>
          <a:p>
            <a:r>
              <a:rPr lang="hi-IN" dirty="0"/>
              <a:t>संघ र प्रदेशमा कार्यकारीणी, विधायिनीमा छुट्टा छुट्टै नेत्रित्व </a:t>
            </a:r>
            <a:r>
              <a:rPr lang="hi-IN" dirty="0" smtClean="0"/>
              <a:t>रहन्छ</a:t>
            </a:r>
            <a:endParaRPr lang="en-US" dirty="0" smtClean="0"/>
          </a:p>
          <a:p>
            <a:r>
              <a:rPr lang="hi-IN" dirty="0" smtClean="0"/>
              <a:t>तर</a:t>
            </a:r>
            <a:r>
              <a:rPr lang="en-US" dirty="0" smtClean="0"/>
              <a:t> </a:t>
            </a:r>
            <a:r>
              <a:rPr lang="hi-IN" dirty="0" smtClean="0"/>
              <a:t>स्थानिय</a:t>
            </a:r>
            <a:r>
              <a:rPr lang="en-US" dirty="0" smtClean="0"/>
              <a:t> </a:t>
            </a:r>
            <a:r>
              <a:rPr lang="hi-IN" dirty="0" smtClean="0"/>
              <a:t>तह</a:t>
            </a:r>
            <a:r>
              <a:rPr lang="hi-IN" dirty="0"/>
              <a:t>मा</a:t>
            </a:r>
            <a:r>
              <a:rPr lang="en-US" dirty="0" smtClean="0"/>
              <a:t> </a:t>
            </a:r>
            <a:r>
              <a:rPr lang="hi-IN" dirty="0" smtClean="0"/>
              <a:t>कार्यकारिणी</a:t>
            </a:r>
            <a:r>
              <a:rPr lang="hi-IN" dirty="0"/>
              <a:t>, विधायनी र न्यायिक नेत्रित्व एउटै हुने</a:t>
            </a:r>
          </a:p>
          <a:p>
            <a:r>
              <a:rPr lang="hi-IN" dirty="0"/>
              <a:t>राज्यका तीन वटै अँगमा एउटै व्यक्ती हुँदा शक्ती सन्तुलन र </a:t>
            </a:r>
            <a:r>
              <a:rPr lang="hi-IN" dirty="0" smtClean="0"/>
              <a:t>प्रिथक्कीकरणको </a:t>
            </a:r>
            <a:r>
              <a:rPr lang="hi-IN" dirty="0"/>
              <a:t>सिद्दान्त मर्छ कि भन्ने प्रश्न उठेको छ। </a:t>
            </a:r>
            <a:endParaRPr lang="en-US" dirty="0"/>
          </a:p>
        </p:txBody>
      </p:sp>
    </p:spTree>
    <p:extLst>
      <p:ext uri="{BB962C8B-B14F-4D97-AF65-F5344CB8AC3E}">
        <p14:creationId xmlns:p14="http://schemas.microsoft.com/office/powerpoint/2010/main" xmlns="" val="334583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1143000"/>
          </a:xfrm>
        </p:spPr>
        <p:txBody>
          <a:bodyPr>
            <a:normAutofit fontScale="90000"/>
          </a:bodyPr>
          <a:lstStyle/>
          <a:p>
            <a:r>
              <a:rPr lang="hi-IN" dirty="0"/>
              <a:t>शक्ती सन्तुलन र </a:t>
            </a:r>
            <a:r>
              <a:rPr lang="hi-IN" dirty="0" smtClean="0"/>
              <a:t>प्रिथक्कीकरण कसरी </a:t>
            </a:r>
            <a:r>
              <a:rPr lang="hi-IN" dirty="0"/>
              <a:t>हुन्छ</a:t>
            </a:r>
            <a:r>
              <a:rPr lang="hi-IN" dirty="0" smtClean="0"/>
              <a:t>?</a:t>
            </a:r>
            <a:r>
              <a:rPr lang="en-US" dirty="0" smtClean="0"/>
              <a:t>.......(</a:t>
            </a:r>
            <a:r>
              <a:rPr lang="en-US" dirty="0" err="1" smtClean="0"/>
              <a:t>i</a:t>
            </a:r>
            <a:r>
              <a:rPr lang="en-US" dirty="0" smtClean="0"/>
              <a:t>)</a:t>
            </a:r>
            <a:r>
              <a:rPr lang="hi-IN" dirty="0" smtClean="0"/>
              <a:t> </a:t>
            </a:r>
            <a:r>
              <a:rPr lang="hi-IN" dirty="0"/>
              <a:t/>
            </a:r>
            <a:br>
              <a:rPr lang="hi-IN" dirty="0"/>
            </a:br>
            <a:endParaRPr lang="en-US" dirty="0"/>
          </a:p>
        </p:txBody>
      </p:sp>
      <p:sp>
        <p:nvSpPr>
          <p:cNvPr id="3" name="Content Placeholder 2"/>
          <p:cNvSpPr>
            <a:spLocks noGrp="1"/>
          </p:cNvSpPr>
          <p:nvPr>
            <p:ph idx="1"/>
          </p:nvPr>
        </p:nvSpPr>
        <p:spPr/>
        <p:txBody>
          <a:bodyPr>
            <a:normAutofit fontScale="92500" lnSpcReduction="20000"/>
          </a:bodyPr>
          <a:lstStyle/>
          <a:p>
            <a:endParaRPr lang="hi-IN" dirty="0"/>
          </a:p>
          <a:p>
            <a:r>
              <a:rPr lang="hi-IN" dirty="0"/>
              <a:t>विधायनी र कार्यपलिकामा केही व्यक्ती समान भए पनि धेरै व्यक्ती फरक हुन्छन,</a:t>
            </a:r>
          </a:p>
          <a:p>
            <a:r>
              <a:rPr lang="hi-IN" dirty="0"/>
              <a:t>न्याय सम्बन्धी कार्य संविधानले न्यायपालिका सम्बन्धी बन्दोबस्त गरेको तीन तहको अदालतको संरचना भित्रै रहेर गर्नु पर्ने हुन्छ। </a:t>
            </a:r>
          </a:p>
          <a:p>
            <a:r>
              <a:rPr lang="hi-IN" dirty="0"/>
              <a:t>तीन तहको सरकारहरुले शक्ती सन्तुलन र </a:t>
            </a:r>
            <a:r>
              <a:rPr lang="hi-IN" dirty="0" smtClean="0"/>
              <a:t>प्रिथक्कीकरण को </a:t>
            </a:r>
            <a:r>
              <a:rPr lang="hi-IN" dirty="0"/>
              <a:t>सिद्दान्तको पालना गर्नु पर्ने संवैधानिक व्यवस्था छ। </a:t>
            </a:r>
          </a:p>
          <a:p>
            <a:pPr marL="0" indent="0">
              <a:buNone/>
            </a:pPr>
            <a:r>
              <a:rPr lang="en-US" dirty="0" smtClean="0"/>
              <a:t>				</a:t>
            </a:r>
            <a:r>
              <a:rPr lang="hi-IN" dirty="0" smtClean="0"/>
              <a:t>( </a:t>
            </a:r>
            <a:r>
              <a:rPr lang="hi-IN" dirty="0"/>
              <a:t>धारा ५६को उपधारा ६) </a:t>
            </a:r>
            <a:endParaRPr lang="en-US" dirty="0"/>
          </a:p>
        </p:txBody>
      </p:sp>
    </p:spTree>
    <p:extLst>
      <p:ext uri="{BB962C8B-B14F-4D97-AF65-F5344CB8AC3E}">
        <p14:creationId xmlns:p14="http://schemas.microsoft.com/office/powerpoint/2010/main" xmlns="" val="30740351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1143000"/>
          </a:xfrm>
        </p:spPr>
        <p:txBody>
          <a:bodyPr>
            <a:normAutofit fontScale="90000"/>
          </a:bodyPr>
          <a:lstStyle/>
          <a:p>
            <a:r>
              <a:rPr lang="hi-IN" dirty="0"/>
              <a:t>शक्ती सन्तुलन र </a:t>
            </a:r>
            <a:r>
              <a:rPr lang="hi-IN" dirty="0" smtClean="0"/>
              <a:t>प्रिथक्कीकरण कसरी </a:t>
            </a:r>
            <a:r>
              <a:rPr lang="hi-IN" dirty="0"/>
              <a:t>हुन्छ</a:t>
            </a:r>
            <a:r>
              <a:rPr lang="hi-IN" dirty="0" smtClean="0"/>
              <a:t>?</a:t>
            </a:r>
            <a:r>
              <a:rPr lang="en-US" dirty="0" smtClean="0"/>
              <a:t>.......</a:t>
            </a:r>
            <a:r>
              <a:rPr lang="en-US" dirty="0"/>
              <a:t> (</a:t>
            </a:r>
            <a:r>
              <a:rPr lang="en-US" dirty="0" smtClean="0"/>
              <a:t>ii)</a:t>
            </a:r>
            <a:r>
              <a:rPr lang="hi-IN" dirty="0" smtClean="0"/>
              <a:t> </a:t>
            </a:r>
            <a:r>
              <a:rPr lang="hi-IN" dirty="0"/>
              <a:t/>
            </a:r>
            <a:br>
              <a:rPr lang="hi-IN" dirty="0"/>
            </a:br>
            <a:endParaRPr lang="en-US" dirty="0"/>
          </a:p>
        </p:txBody>
      </p:sp>
      <p:sp>
        <p:nvSpPr>
          <p:cNvPr id="3" name="Content Placeholder 2"/>
          <p:cNvSpPr>
            <a:spLocks noGrp="1"/>
          </p:cNvSpPr>
          <p:nvPr>
            <p:ph idx="1"/>
          </p:nvPr>
        </p:nvSpPr>
        <p:spPr>
          <a:xfrm>
            <a:off x="457200" y="1981200"/>
            <a:ext cx="8229600" cy="4525963"/>
          </a:xfrm>
        </p:spPr>
        <p:txBody>
          <a:bodyPr>
            <a:normAutofit/>
          </a:bodyPr>
          <a:lstStyle/>
          <a:p>
            <a:r>
              <a:rPr lang="hi-IN" dirty="0"/>
              <a:t>महालेखा परीक्षक, अख्तियार दुरुपयोग अनुसन्धान आयोग लगायतका संवैधानिक अायोगको कार्य क्षेत्र भित्र पर्छ </a:t>
            </a:r>
          </a:p>
          <a:p>
            <a:r>
              <a:rPr lang="hi-IN" dirty="0"/>
              <a:t>जनताको प्रतक्ष निगरानीको सरकार हो</a:t>
            </a:r>
            <a:r>
              <a:rPr lang="hi-IN" dirty="0" smtClean="0"/>
              <a:t>।</a:t>
            </a:r>
            <a:endParaRPr lang="en-US" dirty="0" smtClean="0"/>
          </a:p>
          <a:p>
            <a:r>
              <a:rPr lang="hi-IN" dirty="0"/>
              <a:t>विपक्षी दलहरुको </a:t>
            </a:r>
            <a:r>
              <a:rPr lang="hi-IN" dirty="0" smtClean="0"/>
              <a:t>निगरानी। </a:t>
            </a:r>
            <a:endParaRPr lang="hi-IN" dirty="0"/>
          </a:p>
        </p:txBody>
      </p:sp>
    </p:spTree>
    <p:extLst>
      <p:ext uri="{BB962C8B-B14F-4D97-AF65-F5344CB8AC3E}">
        <p14:creationId xmlns:p14="http://schemas.microsoft.com/office/powerpoint/2010/main" xmlns="" val="24901857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i-IN" dirty="0"/>
              <a:t>सहकार्य र समन्वय</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hi-IN" b="1" dirty="0" smtClean="0"/>
              <a:t> </a:t>
            </a:r>
            <a:r>
              <a:rPr lang="hi-IN" b="1" dirty="0"/>
              <a:t>सहकार्य</a:t>
            </a:r>
          </a:p>
          <a:p>
            <a:pPr>
              <a:buFont typeface="Wingdings" panose="05000000000000000000" pitchFamily="2" charset="2"/>
              <a:buChar char="q"/>
            </a:pPr>
            <a:r>
              <a:rPr lang="hi-IN" dirty="0">
                <a:solidFill>
                  <a:srgbClr val="FF0000"/>
                </a:solidFill>
              </a:rPr>
              <a:t>गैर सरकारी संस्था</a:t>
            </a:r>
          </a:p>
          <a:p>
            <a:pPr>
              <a:buFont typeface="Wingdings" panose="05000000000000000000" pitchFamily="2" charset="2"/>
              <a:buChar char="q"/>
            </a:pPr>
            <a:r>
              <a:rPr lang="hi-IN" dirty="0">
                <a:solidFill>
                  <a:srgbClr val="FF0000"/>
                </a:solidFill>
              </a:rPr>
              <a:t>समुदायमा आधारित संस्थाहरु </a:t>
            </a:r>
          </a:p>
          <a:p>
            <a:pPr>
              <a:buFont typeface="Wingdings" panose="05000000000000000000" pitchFamily="2" charset="2"/>
              <a:buChar char="q"/>
            </a:pPr>
            <a:r>
              <a:rPr lang="hi-IN" dirty="0">
                <a:solidFill>
                  <a:srgbClr val="FF0000"/>
                </a:solidFill>
              </a:rPr>
              <a:t>अन्तराष्ट्रीय गैर सरकारी संस्था </a:t>
            </a:r>
          </a:p>
          <a:p>
            <a:pPr>
              <a:buFont typeface="Wingdings" panose="05000000000000000000" pitchFamily="2" charset="2"/>
              <a:buChar char="q"/>
            </a:pPr>
            <a:r>
              <a:rPr lang="hi-IN" dirty="0">
                <a:solidFill>
                  <a:srgbClr val="FF0000"/>
                </a:solidFill>
              </a:rPr>
              <a:t>दात्री निकायहरु </a:t>
            </a:r>
          </a:p>
          <a:p>
            <a:endParaRPr lang="hi-IN" dirty="0"/>
          </a:p>
          <a:p>
            <a:pPr marL="0" indent="0">
              <a:buNone/>
            </a:pPr>
            <a:r>
              <a:rPr lang="hi-IN" b="1" dirty="0"/>
              <a:t>अन्य स्थानिय सरकार सँग सहकार्य</a:t>
            </a:r>
            <a:r>
              <a:rPr lang="hi-IN" dirty="0"/>
              <a:t> </a:t>
            </a:r>
          </a:p>
          <a:p>
            <a:pPr marL="0" indent="0">
              <a:buNone/>
            </a:pPr>
            <a:r>
              <a:rPr lang="en-US" dirty="0" smtClean="0"/>
              <a:t> -</a:t>
            </a:r>
            <a:r>
              <a:rPr lang="hi-IN" dirty="0" smtClean="0">
                <a:solidFill>
                  <a:srgbClr val="FF0000"/>
                </a:solidFill>
              </a:rPr>
              <a:t>संयुक्त </a:t>
            </a:r>
            <a:r>
              <a:rPr lang="hi-IN" dirty="0">
                <a:solidFill>
                  <a:srgbClr val="FF0000"/>
                </a:solidFill>
              </a:rPr>
              <a:t>सेवा प्रवाह व्यवस्थापन</a:t>
            </a:r>
            <a:r>
              <a:rPr lang="hi-IN" dirty="0"/>
              <a:t> </a:t>
            </a:r>
          </a:p>
          <a:p>
            <a:endParaRPr lang="hi-IN" dirty="0"/>
          </a:p>
          <a:p>
            <a:pPr marL="0" indent="0">
              <a:buNone/>
            </a:pPr>
            <a:r>
              <a:rPr lang="hi-IN" b="1" dirty="0"/>
              <a:t>संघ र प्रदेशसँग सहकार्य </a:t>
            </a:r>
            <a:endParaRPr lang="en-US" b="1" dirty="0"/>
          </a:p>
          <a:p>
            <a:endParaRPr lang="en-US" dirty="0"/>
          </a:p>
        </p:txBody>
      </p:sp>
    </p:spTree>
    <p:extLst>
      <p:ext uri="{BB962C8B-B14F-4D97-AF65-F5344CB8AC3E}">
        <p14:creationId xmlns:p14="http://schemas.microsoft.com/office/powerpoint/2010/main" xmlns="" val="5390588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i-IN" dirty="0"/>
              <a:t>गैर सरकारी संस्था</a:t>
            </a:r>
            <a:endParaRPr lang="en-US" dirty="0"/>
          </a:p>
        </p:txBody>
      </p:sp>
      <p:sp>
        <p:nvSpPr>
          <p:cNvPr id="3" name="Content Placeholder 2"/>
          <p:cNvSpPr>
            <a:spLocks noGrp="1"/>
          </p:cNvSpPr>
          <p:nvPr>
            <p:ph idx="1"/>
          </p:nvPr>
        </p:nvSpPr>
        <p:spPr/>
        <p:txBody>
          <a:bodyPr/>
          <a:lstStyle/>
          <a:p>
            <a:r>
              <a:rPr lang="en-US" dirty="0" smtClean="0">
                <a:latin typeface="Preeti" pitchFamily="2" charset="0"/>
              </a:rPr>
              <a:t>;</a:t>
            </a:r>
            <a:r>
              <a:rPr lang="en-US" dirty="0" err="1">
                <a:latin typeface="Preeti" pitchFamily="2" charset="0"/>
              </a:rPr>
              <a:t>fd'bflos</a:t>
            </a:r>
            <a:r>
              <a:rPr lang="en-US" dirty="0">
                <a:latin typeface="Preeti" pitchFamily="2" charset="0"/>
              </a:rPr>
              <a:t> </a:t>
            </a:r>
            <a:r>
              <a:rPr lang="en-US" dirty="0" err="1">
                <a:latin typeface="Preeti" pitchFamily="2" charset="0"/>
              </a:rPr>
              <a:t>tyf</a:t>
            </a:r>
            <a:r>
              <a:rPr lang="en-US" dirty="0">
                <a:latin typeface="Preeti" pitchFamily="2" charset="0"/>
              </a:rPr>
              <a:t> /fli6«o </a:t>
            </a:r>
            <a:r>
              <a:rPr lang="en-US" dirty="0" err="1">
                <a:latin typeface="Preeti" pitchFamily="2" charset="0"/>
              </a:rPr>
              <a:t>jf</a:t>
            </a:r>
            <a:r>
              <a:rPr lang="en-US" dirty="0">
                <a:latin typeface="Preeti" pitchFamily="2" charset="0"/>
              </a:rPr>
              <a:t> </a:t>
            </a:r>
            <a:r>
              <a:rPr lang="en-US" dirty="0" err="1">
                <a:latin typeface="Preeti" pitchFamily="2" charset="0"/>
              </a:rPr>
              <a:t>cGt</a:t>
            </a:r>
            <a:r>
              <a:rPr lang="en-US" dirty="0">
                <a:latin typeface="Preeti" pitchFamily="2" charset="0"/>
              </a:rPr>
              <a:t>/f{li6«o u}/;/sf/L ;+3 ;+:</a:t>
            </a:r>
            <a:r>
              <a:rPr lang="en-US" dirty="0" err="1">
                <a:latin typeface="Preeti" pitchFamily="2" charset="0"/>
              </a:rPr>
              <a:t>yfsf</a:t>
            </a:r>
            <a:r>
              <a:rPr lang="en-US" dirty="0">
                <a:latin typeface="Preeti" pitchFamily="2" charset="0"/>
              </a:rPr>
              <a:t>] </a:t>
            </a:r>
            <a:r>
              <a:rPr lang="en-US" dirty="0" err="1">
                <a:latin typeface="Preeti" pitchFamily="2" charset="0"/>
              </a:rPr>
              <a:t>nufgL</a:t>
            </a:r>
            <a:r>
              <a:rPr lang="en-US" dirty="0">
                <a:latin typeface="Preeti" pitchFamily="2" charset="0"/>
              </a:rPr>
              <a:t> / </a:t>
            </a:r>
            <a:r>
              <a:rPr lang="en-US" dirty="0" err="1">
                <a:latin typeface="Preeti" pitchFamily="2" charset="0"/>
              </a:rPr>
              <a:t>e"ldsfnfO</a:t>
            </a:r>
            <a:r>
              <a:rPr lang="en-US" dirty="0">
                <a:latin typeface="Preeti" pitchFamily="2" charset="0"/>
              </a:rPr>
              <a:t>{ </a:t>
            </a:r>
            <a:r>
              <a:rPr lang="en-US" dirty="0" err="1">
                <a:latin typeface="Preeti" pitchFamily="2" charset="0"/>
              </a:rPr>
              <a:t>hjfkmb</a:t>
            </a:r>
            <a:r>
              <a:rPr lang="en-US" dirty="0">
                <a:latin typeface="Preeti" pitchFamily="2" charset="0"/>
              </a:rPr>
              <a:t>]</a:t>
            </a:r>
            <a:r>
              <a:rPr lang="en-US" dirty="0" err="1">
                <a:latin typeface="Preeti" pitchFamily="2" charset="0"/>
              </a:rPr>
              <a:t>xL</a:t>
            </a:r>
            <a:r>
              <a:rPr lang="en-US" dirty="0">
                <a:latin typeface="Preeti" pitchFamily="2" charset="0"/>
              </a:rPr>
              <a:t> / </a:t>
            </a:r>
            <a:r>
              <a:rPr lang="en-US" dirty="0" err="1">
                <a:latin typeface="Preeti" pitchFamily="2" charset="0"/>
              </a:rPr>
              <a:t>kf</a:t>
            </a:r>
            <a:r>
              <a:rPr lang="en-US" dirty="0">
                <a:latin typeface="Preeti" pitchFamily="2" charset="0"/>
              </a:rPr>
              <a:t>/</a:t>
            </a:r>
            <a:r>
              <a:rPr lang="en-US" dirty="0" err="1">
                <a:latin typeface="Preeti" pitchFamily="2" charset="0"/>
              </a:rPr>
              <a:t>bzL</a:t>
            </a:r>
            <a:r>
              <a:rPr lang="en-US" dirty="0">
                <a:latin typeface="Preeti" pitchFamily="2" charset="0"/>
              </a:rPr>
              <a:t>{ </a:t>
            </a:r>
            <a:r>
              <a:rPr lang="en-US" dirty="0" err="1">
                <a:latin typeface="Preeti" pitchFamily="2" charset="0"/>
              </a:rPr>
              <a:t>agfpFb</a:t>
            </a:r>
            <a:r>
              <a:rPr lang="en-US" dirty="0">
                <a:latin typeface="Preeti" pitchFamily="2" charset="0"/>
              </a:rPr>
              <a:t>} </a:t>
            </a:r>
            <a:r>
              <a:rPr lang="en-US" dirty="0" err="1">
                <a:latin typeface="Preeti" pitchFamily="2" charset="0"/>
              </a:rPr>
              <a:t>To:tf</a:t>
            </a:r>
            <a:r>
              <a:rPr lang="en-US" dirty="0">
                <a:latin typeface="Preeti" pitchFamily="2" charset="0"/>
              </a:rPr>
              <a:t> ;+:</a:t>
            </a:r>
            <a:r>
              <a:rPr lang="en-US" dirty="0" err="1">
                <a:latin typeface="Preeti" pitchFamily="2" charset="0"/>
              </a:rPr>
              <a:t>yfx¿sf</a:t>
            </a:r>
            <a:r>
              <a:rPr lang="en-US" dirty="0">
                <a:latin typeface="Preeti" pitchFamily="2" charset="0"/>
              </a:rPr>
              <a:t>] :</a:t>
            </a:r>
            <a:r>
              <a:rPr lang="en-US" dirty="0" err="1">
                <a:latin typeface="Preeti" pitchFamily="2" charset="0"/>
              </a:rPr>
              <a:t>yfkgf</a:t>
            </a:r>
            <a:r>
              <a:rPr lang="en-US" dirty="0">
                <a:latin typeface="Preeti" pitchFamily="2" charset="0"/>
              </a:rPr>
              <a:t>, :</a:t>
            </a:r>
            <a:r>
              <a:rPr lang="en-US" dirty="0" err="1">
                <a:latin typeface="Preeti" pitchFamily="2" charset="0"/>
              </a:rPr>
              <a:t>jLs</a:t>
            </a:r>
            <a:r>
              <a:rPr lang="en-US" dirty="0">
                <a:latin typeface="Preeti" pitchFamily="2" charset="0"/>
              </a:rPr>
              <a:t>[</a:t>
            </a:r>
            <a:r>
              <a:rPr lang="en-US" dirty="0" err="1">
                <a:latin typeface="Preeti" pitchFamily="2" charset="0"/>
              </a:rPr>
              <a:t>lt</a:t>
            </a:r>
            <a:r>
              <a:rPr lang="en-US" dirty="0">
                <a:latin typeface="Preeti" pitchFamily="2" charset="0"/>
              </a:rPr>
              <a:t>, ;~</a:t>
            </a:r>
            <a:r>
              <a:rPr lang="en-US" dirty="0" err="1">
                <a:latin typeface="Preeti" pitchFamily="2" charset="0"/>
              </a:rPr>
              <a:t>rfng</a:t>
            </a:r>
            <a:r>
              <a:rPr lang="en-US" dirty="0">
                <a:latin typeface="Preeti" pitchFamily="2" charset="0"/>
              </a:rPr>
              <a:t>, </a:t>
            </a:r>
            <a:r>
              <a:rPr lang="en-US" dirty="0" err="1">
                <a:latin typeface="Preeti" pitchFamily="2" charset="0"/>
              </a:rPr>
              <a:t>lgodg</a:t>
            </a:r>
            <a:r>
              <a:rPr lang="en-US" dirty="0">
                <a:latin typeface="Preeti" pitchFamily="2" charset="0"/>
              </a:rPr>
              <a:t> / </a:t>
            </a:r>
            <a:r>
              <a:rPr lang="en-US" dirty="0" err="1">
                <a:latin typeface="Preeti" pitchFamily="2" charset="0"/>
              </a:rPr>
              <a:t>Joj:yfkgsf</a:t>
            </a:r>
            <a:r>
              <a:rPr lang="en-US" dirty="0">
                <a:latin typeface="Preeti" pitchFamily="2" charset="0"/>
              </a:rPr>
              <a:t> </a:t>
            </a:r>
            <a:r>
              <a:rPr lang="en-US" dirty="0" err="1">
                <a:latin typeface="Preeti" pitchFamily="2" charset="0"/>
              </a:rPr>
              <a:t>nflu</a:t>
            </a:r>
            <a:r>
              <a:rPr lang="en-US" dirty="0">
                <a:latin typeface="Preeti" pitchFamily="2" charset="0"/>
              </a:rPr>
              <a:t> </a:t>
            </a:r>
            <a:r>
              <a:rPr lang="en-US" dirty="0" err="1">
                <a:latin typeface="Preeti" pitchFamily="2" charset="0"/>
              </a:rPr>
              <a:t>Psåf</a:t>
            </a:r>
            <a:r>
              <a:rPr lang="en-US" dirty="0">
                <a:latin typeface="Preeti" pitchFamily="2" charset="0"/>
              </a:rPr>
              <a:t>/ k|0ffnL </a:t>
            </a:r>
            <a:r>
              <a:rPr lang="en-US" dirty="0" err="1">
                <a:latin typeface="Preeti" pitchFamily="2" charset="0"/>
              </a:rPr>
              <a:t>ckgfpg</a:t>
            </a:r>
            <a:r>
              <a:rPr lang="en-US" dirty="0">
                <a:latin typeface="Preeti" pitchFamily="2" charset="0"/>
              </a:rPr>
              <a:t>] / /fli6«o </a:t>
            </a:r>
            <a:r>
              <a:rPr lang="en-US" dirty="0" err="1">
                <a:latin typeface="Preeti" pitchFamily="2" charset="0"/>
              </a:rPr>
              <a:t>cfjZostf</a:t>
            </a:r>
            <a:r>
              <a:rPr lang="en-US" dirty="0">
                <a:latin typeface="Preeti" pitchFamily="2" charset="0"/>
              </a:rPr>
              <a:t> / </a:t>
            </a:r>
            <a:r>
              <a:rPr lang="en-US" dirty="0" err="1">
                <a:latin typeface="Preeti" pitchFamily="2" charset="0"/>
              </a:rPr>
              <a:t>k|fyldstfsf</a:t>
            </a:r>
            <a:r>
              <a:rPr lang="en-US" dirty="0">
                <a:latin typeface="Preeti" pitchFamily="2" charset="0"/>
              </a:rPr>
              <a:t> If]</a:t>
            </a:r>
            <a:r>
              <a:rPr lang="en-US" dirty="0" err="1">
                <a:latin typeface="Preeti" pitchFamily="2" charset="0"/>
              </a:rPr>
              <a:t>qdf</a:t>
            </a:r>
            <a:r>
              <a:rPr lang="en-US" dirty="0">
                <a:latin typeface="Preeti" pitchFamily="2" charset="0"/>
              </a:rPr>
              <a:t> </a:t>
            </a:r>
            <a:r>
              <a:rPr lang="en-US" dirty="0" err="1">
                <a:latin typeface="Preeti" pitchFamily="2" charset="0"/>
              </a:rPr>
              <a:t>dfq</a:t>
            </a:r>
            <a:r>
              <a:rPr lang="en-US" dirty="0">
                <a:latin typeface="Preeti" pitchFamily="2" charset="0"/>
              </a:rPr>
              <a:t> </a:t>
            </a:r>
            <a:r>
              <a:rPr lang="en-US" dirty="0" err="1">
                <a:latin typeface="Preeti" pitchFamily="2" charset="0"/>
              </a:rPr>
              <a:t>To:tf</a:t>
            </a:r>
            <a:r>
              <a:rPr lang="en-US" dirty="0">
                <a:latin typeface="Preeti" pitchFamily="2" charset="0"/>
              </a:rPr>
              <a:t> ;+3 ;+:</a:t>
            </a:r>
            <a:r>
              <a:rPr lang="en-US" dirty="0" err="1">
                <a:latin typeface="Preeti" pitchFamily="2" charset="0"/>
              </a:rPr>
              <a:t>yfx¿nfO</a:t>
            </a:r>
            <a:r>
              <a:rPr lang="en-US" dirty="0">
                <a:latin typeface="Preeti" pitchFamily="2" charset="0"/>
              </a:rPr>
              <a:t>{ ;+</a:t>
            </a:r>
            <a:r>
              <a:rPr lang="en-US" dirty="0" err="1">
                <a:latin typeface="Preeti" pitchFamily="2" charset="0"/>
              </a:rPr>
              <a:t>nUg</a:t>
            </a:r>
            <a:r>
              <a:rPr lang="en-US" dirty="0">
                <a:latin typeface="Preeti" pitchFamily="2" charset="0"/>
              </a:rPr>
              <a:t> u/</a:t>
            </a:r>
            <a:r>
              <a:rPr lang="en-US" dirty="0" err="1">
                <a:latin typeface="Preeti" pitchFamily="2" charset="0"/>
              </a:rPr>
              <a:t>fpg</a:t>
            </a:r>
            <a:r>
              <a:rPr lang="en-US" dirty="0">
                <a:latin typeface="Preeti" pitchFamily="2" charset="0"/>
              </a:rPr>
              <a:t>] </a:t>
            </a:r>
            <a:r>
              <a:rPr lang="en-US" dirty="0" smtClean="0">
                <a:latin typeface="Preeti" pitchFamily="2" charset="0"/>
              </a:rPr>
              <a:t>.</a:t>
            </a:r>
          </a:p>
          <a:p>
            <a:pPr marL="0" indent="0">
              <a:buNone/>
            </a:pPr>
            <a:r>
              <a:rPr lang="en-US" b="1" dirty="0" smtClean="0">
                <a:latin typeface="Preeti" pitchFamily="2" charset="0"/>
              </a:rPr>
              <a:t>					-</a:t>
            </a:r>
            <a:r>
              <a:rPr lang="hi-IN" b="1" dirty="0">
                <a:latin typeface="Preeti" pitchFamily="2" charset="0"/>
              </a:rPr>
              <a:t>५१ -</a:t>
            </a:r>
            <a:r>
              <a:rPr lang="en-US" b="1" dirty="0">
                <a:latin typeface="Preeti" pitchFamily="2" charset="0"/>
              </a:rPr>
              <a:t> </a:t>
            </a:r>
            <a:r>
              <a:rPr lang="en-US" b="1" dirty="0" smtClean="0">
                <a:latin typeface="Preeti" pitchFamily="2" charset="0"/>
              </a:rPr>
              <a:t>-`_</a:t>
            </a:r>
            <a:r>
              <a:rPr lang="hi-IN" b="1" dirty="0">
                <a:latin typeface="Preeti" pitchFamily="2" charset="0"/>
              </a:rPr>
              <a:t> -</a:t>
            </a:r>
            <a:r>
              <a:rPr lang="en-US" dirty="0" smtClean="0">
                <a:latin typeface="Preeti" pitchFamily="2" charset="0"/>
              </a:rPr>
              <a:t> </a:t>
            </a:r>
            <a:r>
              <a:rPr lang="en-US" b="1" dirty="0">
                <a:latin typeface="Preeti" pitchFamily="2" charset="0"/>
              </a:rPr>
              <a:t>-!$_</a:t>
            </a:r>
            <a:r>
              <a:rPr lang="en-US" dirty="0" smtClean="0">
                <a:latin typeface="Preeti" pitchFamily="2" charset="0"/>
              </a:rPr>
              <a:t> </a:t>
            </a:r>
            <a:r>
              <a:rPr lang="en-US" b="1" dirty="0" smtClean="0">
                <a:latin typeface="Preeti" pitchFamily="2" charset="0"/>
              </a:rPr>
              <a:t>_</a:t>
            </a:r>
            <a:endParaRPr lang="en-US" dirty="0">
              <a:latin typeface="Preeti" pitchFamily="2" charset="0"/>
            </a:endParaRPr>
          </a:p>
        </p:txBody>
      </p:sp>
    </p:spTree>
    <p:extLst>
      <p:ext uri="{BB962C8B-B14F-4D97-AF65-F5344CB8AC3E}">
        <p14:creationId xmlns:p14="http://schemas.microsoft.com/office/powerpoint/2010/main" xmlns="" val="6492154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txBody>
          <a:bodyPr>
            <a:normAutofit fontScale="90000"/>
          </a:bodyPr>
          <a:lstStyle/>
          <a:p>
            <a:r>
              <a:rPr lang="en-US" sz="3100" dirty="0" smtClean="0"/>
              <a:t/>
            </a:r>
            <a:br>
              <a:rPr lang="en-US" sz="3100" dirty="0" smtClean="0"/>
            </a:br>
            <a:r>
              <a:rPr lang="en-US" sz="3100" dirty="0"/>
              <a:t/>
            </a:r>
            <a:br>
              <a:rPr lang="en-US" sz="3100" dirty="0"/>
            </a:br>
            <a:r>
              <a:rPr lang="hi-IN" sz="3100" dirty="0" smtClean="0"/>
              <a:t>तीन</a:t>
            </a:r>
            <a:r>
              <a:rPr lang="en-US" sz="3100" dirty="0" smtClean="0"/>
              <a:t> </a:t>
            </a:r>
            <a:r>
              <a:rPr lang="hi-IN" sz="3100" dirty="0" smtClean="0"/>
              <a:t>वटै सरकारले शासन व्यवस्था सन्चालन गर्दा निम्न कुराहरुको संरक्षण गर्नु पर्ने छ:</a:t>
            </a:r>
            <a:r>
              <a:rPr lang="en-US" sz="3100" dirty="0" smtClean="0"/>
              <a:t/>
            </a:r>
            <a:br>
              <a:rPr lang="en-US" sz="3100" dirty="0" smtClean="0"/>
            </a:br>
            <a:r>
              <a:rPr lang="hi-IN" sz="3100" dirty="0" smtClean="0"/>
              <a:t> (५६-६</a:t>
            </a:r>
            <a:r>
              <a:rPr lang="hi-IN" dirty="0" smtClean="0"/>
              <a:t>)</a:t>
            </a:r>
            <a:br>
              <a:rPr lang="hi-IN" dirty="0" smtClean="0"/>
            </a:br>
            <a:endParaRPr lang="en-US" dirty="0"/>
          </a:p>
        </p:txBody>
      </p:sp>
      <p:sp>
        <p:nvSpPr>
          <p:cNvPr id="3" name="Content Placeholder 2"/>
          <p:cNvSpPr>
            <a:spLocks noGrp="1"/>
          </p:cNvSpPr>
          <p:nvPr>
            <p:ph idx="1"/>
          </p:nvPr>
        </p:nvSpPr>
        <p:spPr>
          <a:xfrm>
            <a:off x="457200" y="1828800"/>
            <a:ext cx="8229600" cy="4297363"/>
          </a:xfrm>
        </p:spPr>
        <p:txBody>
          <a:bodyPr>
            <a:normAutofit lnSpcReduction="10000"/>
          </a:bodyPr>
          <a:lstStyle/>
          <a:p>
            <a:r>
              <a:rPr lang="hi-IN" dirty="0" smtClean="0"/>
              <a:t>(१) नेपालको स्वतन्त्रता </a:t>
            </a:r>
          </a:p>
          <a:p>
            <a:r>
              <a:rPr lang="hi-IN" dirty="0" smtClean="0"/>
              <a:t>(२) सर्वाङिड बिकास </a:t>
            </a:r>
          </a:p>
          <a:p>
            <a:r>
              <a:rPr lang="hi-IN" dirty="0" smtClean="0"/>
              <a:t>(३) सार्वभौमसत्ता </a:t>
            </a:r>
          </a:p>
          <a:p>
            <a:r>
              <a:rPr lang="hi-IN" dirty="0" smtClean="0"/>
              <a:t>(४) भौगोलिक अखण्डता </a:t>
            </a:r>
          </a:p>
          <a:p>
            <a:r>
              <a:rPr lang="hi-IN" dirty="0" smtClean="0"/>
              <a:t>(५) स्वाधिनता </a:t>
            </a:r>
          </a:p>
          <a:p>
            <a:r>
              <a:rPr lang="hi-IN" dirty="0" smtClean="0"/>
              <a:t>(६) राष्ट्रिय हित </a:t>
            </a:r>
          </a:p>
          <a:p>
            <a:r>
              <a:rPr lang="hi-IN" dirty="0" smtClean="0"/>
              <a:t>(७) बहुदलिय प्रतिस्पर्धात्मक लोकतान्त्रिक गणतन्त्रात्मक संघीय शासन प्रणाली</a:t>
            </a:r>
            <a:endParaRPr lang="en-US" dirty="0"/>
          </a:p>
        </p:txBody>
      </p:sp>
    </p:spTree>
    <p:extLst>
      <p:ext uri="{BB962C8B-B14F-4D97-AF65-F5344CB8AC3E}">
        <p14:creationId xmlns:p14="http://schemas.microsoft.com/office/powerpoint/2010/main" xmlns="" val="33160420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219200"/>
          </a:xfrm>
        </p:spPr>
        <p:txBody>
          <a:bodyPr>
            <a:normAutofit fontScale="90000"/>
          </a:bodyPr>
          <a:lstStyle/>
          <a:p>
            <a:r>
              <a:rPr lang="en-US" sz="2700" dirty="0" smtClean="0"/>
              <a:t/>
            </a:r>
            <a:br>
              <a:rPr lang="en-US" sz="2700" dirty="0" smtClean="0"/>
            </a:br>
            <a:r>
              <a:rPr lang="en-US" sz="2700" dirty="0"/>
              <a:t/>
            </a:r>
            <a:br>
              <a:rPr lang="en-US" sz="2700" dirty="0"/>
            </a:br>
            <a:r>
              <a:rPr lang="hi-IN" sz="3100" dirty="0"/>
              <a:t>तीन</a:t>
            </a:r>
            <a:r>
              <a:rPr lang="en-US" sz="3100" dirty="0"/>
              <a:t> </a:t>
            </a:r>
            <a:r>
              <a:rPr lang="hi-IN" sz="3100" dirty="0"/>
              <a:t>वटै </a:t>
            </a:r>
            <a:r>
              <a:rPr lang="hi-IN" sz="3100" dirty="0" smtClean="0"/>
              <a:t>सरकारले शासन व्यवस्था सन्चालन गर्दा निम्न कुराहरुको संरक्षण गर्नु पर्ने छ:</a:t>
            </a:r>
            <a:r>
              <a:rPr lang="en-US" sz="3100" dirty="0" smtClean="0"/>
              <a:t/>
            </a:r>
            <a:br>
              <a:rPr lang="en-US" sz="3100" dirty="0" smtClean="0"/>
            </a:br>
            <a:r>
              <a:rPr lang="hi-IN" sz="3100" dirty="0" smtClean="0"/>
              <a:t> (५६-६) </a:t>
            </a:r>
            <a:r>
              <a:rPr lang="hi-IN" dirty="0" smtClean="0"/>
              <a:t/>
            </a:r>
            <a:br>
              <a:rPr lang="hi-IN" dirty="0" smtClean="0"/>
            </a:br>
            <a:endParaRPr lang="en-US" dirty="0"/>
          </a:p>
        </p:txBody>
      </p:sp>
      <p:sp>
        <p:nvSpPr>
          <p:cNvPr id="3" name="Content Placeholder 2"/>
          <p:cNvSpPr>
            <a:spLocks noGrp="1"/>
          </p:cNvSpPr>
          <p:nvPr>
            <p:ph idx="1"/>
          </p:nvPr>
        </p:nvSpPr>
        <p:spPr/>
        <p:txBody>
          <a:bodyPr>
            <a:normAutofit fontScale="92500" lnSpcReduction="20000"/>
          </a:bodyPr>
          <a:lstStyle/>
          <a:p>
            <a:endParaRPr lang="hi-IN" dirty="0" smtClean="0"/>
          </a:p>
          <a:p>
            <a:r>
              <a:rPr lang="hi-IN" dirty="0" smtClean="0"/>
              <a:t>(८) मानव अधिकार </a:t>
            </a:r>
          </a:p>
          <a:p>
            <a:r>
              <a:rPr lang="hi-IN" dirty="0" smtClean="0"/>
              <a:t>(९) मौलिक हक </a:t>
            </a:r>
          </a:p>
          <a:p>
            <a:r>
              <a:rPr lang="hi-IN" dirty="0" smtClean="0"/>
              <a:t>(१०) कानुनी राज्य </a:t>
            </a:r>
          </a:p>
          <a:p>
            <a:r>
              <a:rPr lang="hi-IN" dirty="0" smtClean="0"/>
              <a:t>(११) शक्ती प्रिथक्कीकरण र नियन्त्रण तथा सन्तुलन </a:t>
            </a:r>
          </a:p>
          <a:p>
            <a:r>
              <a:rPr lang="hi-IN" dirty="0" smtClean="0"/>
              <a:t>(१२) बहुलता र समानतामा आधारित समतामुलक समाज </a:t>
            </a:r>
          </a:p>
          <a:p>
            <a:r>
              <a:rPr lang="hi-IN" dirty="0" smtClean="0"/>
              <a:t>(१३) समावेशी प्रतिनिधित्व </a:t>
            </a:r>
          </a:p>
          <a:p>
            <a:r>
              <a:rPr lang="hi-IN" dirty="0" smtClean="0"/>
              <a:t>(१४) पहिचान      </a:t>
            </a:r>
          </a:p>
          <a:p>
            <a:endParaRPr lang="hi-IN" dirty="0" smtClean="0"/>
          </a:p>
          <a:p>
            <a:endParaRPr lang="en-US" dirty="0"/>
          </a:p>
        </p:txBody>
      </p:sp>
    </p:spTree>
    <p:extLst>
      <p:ext uri="{BB962C8B-B14F-4D97-AF65-F5344CB8AC3E}">
        <p14:creationId xmlns:p14="http://schemas.microsoft.com/office/powerpoint/2010/main" xmlns="" val="5838904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Definitions of politics</a:t>
            </a:r>
            <a:endParaRPr lang="en-US" dirty="0"/>
          </a:p>
        </p:txBody>
      </p:sp>
      <p:sp>
        <p:nvSpPr>
          <p:cNvPr id="3" name="Content Placeholder 2"/>
          <p:cNvSpPr>
            <a:spLocks noGrp="1"/>
          </p:cNvSpPr>
          <p:nvPr>
            <p:ph idx="1"/>
          </p:nvPr>
        </p:nvSpPr>
        <p:spPr/>
        <p:txBody>
          <a:bodyPr>
            <a:normAutofit fontScale="85000" lnSpcReduction="20000"/>
          </a:bodyPr>
          <a:lstStyle/>
          <a:p>
            <a:r>
              <a:rPr lang="en-US" sz="4300" dirty="0" smtClean="0"/>
              <a:t>Politics is the exercise of power</a:t>
            </a:r>
          </a:p>
          <a:p>
            <a:r>
              <a:rPr lang="en-US" sz="4300" dirty="0" smtClean="0"/>
              <a:t>Politics is the public allocation of values</a:t>
            </a:r>
          </a:p>
          <a:p>
            <a:r>
              <a:rPr lang="en-US" sz="4300" dirty="0" smtClean="0"/>
              <a:t>Politics is the resolution of conflict</a:t>
            </a:r>
          </a:p>
          <a:p>
            <a:r>
              <a:rPr lang="en-US" sz="4300" dirty="0" smtClean="0"/>
              <a:t>Politics is the competition among individuals, groups and states pursuing their interests</a:t>
            </a:r>
          </a:p>
          <a:p>
            <a:endParaRPr lang="en-US" dirty="0"/>
          </a:p>
          <a:p>
            <a:endParaRPr lang="en-US" dirty="0" smtClean="0"/>
          </a:p>
          <a:p>
            <a:pPr marL="0" indent="0">
              <a:buNone/>
            </a:pPr>
            <a:r>
              <a:rPr lang="en-US" sz="1800" b="1" i="1" dirty="0"/>
              <a:t>	</a:t>
            </a:r>
            <a:r>
              <a:rPr lang="en-US" sz="1800" b="1" i="1" dirty="0" smtClean="0"/>
              <a:t>Source</a:t>
            </a:r>
            <a:r>
              <a:rPr lang="en-US" sz="1800" i="1" dirty="0" smtClean="0"/>
              <a:t>: </a:t>
            </a:r>
            <a:r>
              <a:rPr lang="en-US" sz="1800" i="1" dirty="0" err="1" smtClean="0"/>
              <a:t>Danzinger</a:t>
            </a:r>
            <a:r>
              <a:rPr lang="en-US" sz="1800" i="1" dirty="0" smtClean="0"/>
              <a:t>, Jams N. Understanding the Political World, 1991</a:t>
            </a:r>
            <a:endParaRPr lang="en-US" sz="1800" i="1" dirty="0"/>
          </a:p>
        </p:txBody>
      </p:sp>
    </p:spTree>
    <p:extLst>
      <p:ext uri="{BB962C8B-B14F-4D97-AF65-F5344CB8AC3E}">
        <p14:creationId xmlns:p14="http://schemas.microsoft.com/office/powerpoint/2010/main" xmlns="" val="4334538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530770" y="1828800"/>
            <a:ext cx="6172200" cy="4800600"/>
          </a:xfrm>
          <a:prstGeom prst="ellipse">
            <a:avLst/>
          </a:prstGeom>
          <a:solidFill>
            <a:schemeClr val="accent2">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0510" y="76200"/>
            <a:ext cx="9133490" cy="1905000"/>
          </a:xfrm>
        </p:spPr>
        <p:txBody>
          <a:bodyPr>
            <a:normAutofit/>
          </a:bodyPr>
          <a:lstStyle/>
          <a:p>
            <a:r>
              <a:rPr lang="ne-NP" sz="5400" b="1" u="sng" dirty="0" smtClean="0">
                <a:solidFill>
                  <a:srgbClr val="C00000"/>
                </a:solidFill>
              </a:rPr>
              <a:t>अस्पष्टताहरू</a:t>
            </a:r>
            <a:r>
              <a:rPr lang="en-US" sz="5400" b="1" u="sng" dirty="0" smtClean="0">
                <a:solidFill>
                  <a:srgbClr val="C00000"/>
                </a:solidFill>
              </a:rPr>
              <a:t> (Ambiguities)</a:t>
            </a:r>
            <a:endParaRPr lang="en-US" sz="3200" b="1" i="1" u="sng" dirty="0">
              <a:solidFill>
                <a:srgbClr val="C00000"/>
              </a:solidFill>
            </a:endParaRPr>
          </a:p>
        </p:txBody>
      </p:sp>
      <p:sp>
        <p:nvSpPr>
          <p:cNvPr id="3" name="Title 1"/>
          <p:cNvSpPr txBox="1">
            <a:spLocks/>
          </p:cNvSpPr>
          <p:nvPr/>
        </p:nvSpPr>
        <p:spPr>
          <a:xfrm>
            <a:off x="762000" y="2346434"/>
            <a:ext cx="6248400" cy="428296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ne-NP" sz="2400" b="1" dirty="0" smtClean="0"/>
              <a:t>    </a:t>
            </a:r>
            <a:r>
              <a:rPr lang="en-US" sz="2400" b="1" dirty="0" smtClean="0">
                <a:sym typeface="Symbol"/>
              </a:rPr>
              <a:t></a:t>
            </a:r>
            <a:r>
              <a:rPr lang="ne-NP" sz="2400" b="1" dirty="0" smtClean="0">
                <a:sym typeface="Symbol"/>
              </a:rPr>
              <a:t> </a:t>
            </a:r>
            <a:r>
              <a:rPr lang="en-US" sz="2400" b="1" dirty="0" smtClean="0">
                <a:sym typeface="Symbol"/>
              </a:rPr>
              <a:t></a:t>
            </a:r>
            <a:r>
              <a:rPr lang="en-US" sz="2400" b="1" dirty="0" smtClean="0"/>
              <a:t> </a:t>
            </a:r>
            <a:r>
              <a:rPr lang="ne-NP" sz="2400" b="1" dirty="0" smtClean="0"/>
              <a:t>अधिकारसूचीको </a:t>
            </a:r>
            <a:r>
              <a:rPr lang="en-US" sz="2400" b="1" dirty="0" smtClean="0"/>
              <a:t>unbundling</a:t>
            </a:r>
          </a:p>
          <a:p>
            <a:pPr algn="l"/>
            <a:r>
              <a:rPr lang="ne-NP" sz="1400" b="1" dirty="0" smtClean="0"/>
              <a:t>            (जस्तैः आधारभूत र माध्यमिक शिक्षा,....)</a:t>
            </a:r>
          </a:p>
          <a:p>
            <a:pPr algn="l"/>
            <a:r>
              <a:rPr lang="en-US" sz="1400" b="1" dirty="0" smtClean="0"/>
              <a:t/>
            </a:r>
            <a:br>
              <a:rPr lang="en-US" sz="1400" b="1" dirty="0" smtClean="0"/>
            </a:br>
            <a:r>
              <a:rPr lang="ne-NP" sz="1200" b="1" dirty="0" smtClean="0"/>
              <a:t>   </a:t>
            </a:r>
            <a:r>
              <a:rPr lang="en-US" sz="2400" b="1" dirty="0" smtClean="0">
                <a:sym typeface="Symbol"/>
              </a:rPr>
              <a:t></a:t>
            </a:r>
            <a:r>
              <a:rPr lang="en-US" sz="2400" b="1" dirty="0" smtClean="0"/>
              <a:t> </a:t>
            </a:r>
            <a:r>
              <a:rPr lang="ne-NP" sz="2400" b="1" dirty="0" smtClean="0"/>
              <a:t>साझा अधिकारसूचीको</a:t>
            </a:r>
            <a:r>
              <a:rPr lang="en-US" sz="2400" b="1" dirty="0" smtClean="0"/>
              <a:t> </a:t>
            </a:r>
            <a:r>
              <a:rPr lang="ne-NP" sz="2400" b="1" dirty="0" smtClean="0"/>
              <a:t>वाँडफाँडमा प्रष्टता</a:t>
            </a:r>
            <a:br>
              <a:rPr lang="ne-NP" sz="2400" b="1" dirty="0" smtClean="0"/>
            </a:br>
            <a:r>
              <a:rPr lang="ne-NP" sz="1400" b="1" dirty="0" smtClean="0"/>
              <a:t>      (</a:t>
            </a:r>
            <a:r>
              <a:rPr lang="en-US" sz="1400" b="1" dirty="0" smtClean="0"/>
              <a:t>e.g. </a:t>
            </a:r>
            <a:r>
              <a:rPr lang="ne-NP" sz="1400" b="1" dirty="0" smtClean="0"/>
              <a:t>केही अधिकारहरू </a:t>
            </a:r>
            <a:r>
              <a:rPr lang="en-US" sz="1400" b="1" dirty="0" smtClean="0"/>
              <a:t>overlapping</a:t>
            </a:r>
            <a:r>
              <a:rPr lang="en-US" sz="1400" b="1" dirty="0"/>
              <a:t>,</a:t>
            </a:r>
            <a:r>
              <a:rPr lang="ne-NP" sz="1400" b="1" dirty="0" smtClean="0"/>
              <a:t> </a:t>
            </a:r>
            <a:r>
              <a:rPr lang="en-US" sz="1400" b="1" dirty="0" smtClean="0"/>
              <a:t>parallel</a:t>
            </a:r>
            <a:r>
              <a:rPr lang="ne-NP" sz="1400" b="1" dirty="0"/>
              <a:t> </a:t>
            </a:r>
            <a:r>
              <a:rPr lang="ne-NP" sz="1400" b="1" dirty="0" smtClean="0"/>
              <a:t>छन् </a:t>
            </a:r>
            <a:r>
              <a:rPr lang="en-US" sz="1400" b="1" dirty="0" smtClean="0"/>
              <a:t>)</a:t>
            </a:r>
            <a:endParaRPr lang="ne-NP" sz="1400" b="1" dirty="0" smtClean="0"/>
          </a:p>
          <a:p>
            <a:pPr algn="l"/>
            <a:r>
              <a:rPr lang="en-US" sz="1600" b="1" dirty="0" smtClean="0"/>
              <a:t/>
            </a:r>
            <a:br>
              <a:rPr lang="en-US" sz="1600" b="1" dirty="0" smtClean="0"/>
            </a:br>
            <a:r>
              <a:rPr lang="en-US" sz="2400" b="1" dirty="0">
                <a:sym typeface="Symbol"/>
              </a:rPr>
              <a:t></a:t>
            </a:r>
            <a:r>
              <a:rPr lang="en-US" sz="2400" b="1" dirty="0" smtClean="0"/>
              <a:t> </a:t>
            </a:r>
            <a:r>
              <a:rPr lang="ne-NP" sz="2400" b="1" dirty="0" smtClean="0"/>
              <a:t>वित्तीय स्रोतहरूको वाँडफाँड</a:t>
            </a:r>
            <a:br>
              <a:rPr lang="ne-NP" sz="2400" b="1" dirty="0" smtClean="0"/>
            </a:br>
            <a:r>
              <a:rPr lang="ne-NP" sz="1600" b="1" dirty="0"/>
              <a:t> </a:t>
            </a:r>
            <a:r>
              <a:rPr lang="ne-NP" sz="1600" b="1" dirty="0" smtClean="0"/>
              <a:t>  (प्रदत्त राजस्वका स्रोतमा दोहोरोपना</a:t>
            </a:r>
            <a:r>
              <a:rPr lang="en-US" sz="1600" b="1" dirty="0" smtClean="0"/>
              <a:t>/fiscal transfer modality </a:t>
            </a:r>
            <a:r>
              <a:rPr lang="ne-NP" sz="1600" b="1" dirty="0" smtClean="0"/>
              <a:t/>
            </a:r>
            <a:br>
              <a:rPr lang="ne-NP" sz="1600" b="1" dirty="0" smtClean="0"/>
            </a:br>
            <a:r>
              <a:rPr lang="ne-NP" sz="1600" b="1" dirty="0" smtClean="0"/>
              <a:t>    मा अस्पष्टता</a:t>
            </a:r>
            <a:r>
              <a:rPr lang="en-US" sz="1600" b="1" dirty="0" smtClean="0"/>
              <a:t>)</a:t>
            </a:r>
          </a:p>
          <a:p>
            <a:pPr algn="l"/>
            <a:endParaRPr lang="ne-NP" sz="1600" b="1" dirty="0" smtClean="0"/>
          </a:p>
          <a:p>
            <a:pPr algn="l"/>
            <a:r>
              <a:rPr lang="ne-NP" sz="2400" b="1" dirty="0" smtClean="0">
                <a:sym typeface="Symbol"/>
              </a:rPr>
              <a:t> </a:t>
            </a:r>
            <a:r>
              <a:rPr lang="en-US" sz="2400" b="1" dirty="0" smtClean="0">
                <a:sym typeface="Symbol"/>
              </a:rPr>
              <a:t></a:t>
            </a:r>
            <a:r>
              <a:rPr lang="en-US" sz="2400" b="1" dirty="0" smtClean="0"/>
              <a:t> </a:t>
            </a:r>
            <a:r>
              <a:rPr lang="ne-NP" sz="2400" b="1" dirty="0" smtClean="0"/>
              <a:t>अधिकारसूचीको आधारमा</a:t>
            </a:r>
            <a:r>
              <a:rPr lang="en-US" sz="2400" b="1" dirty="0" smtClean="0"/>
              <a:t> </a:t>
            </a:r>
            <a:r>
              <a:rPr lang="ne-NP" sz="2400" b="1" dirty="0" smtClean="0"/>
              <a:t>संघ र प्रदेश </a:t>
            </a:r>
            <a:br>
              <a:rPr lang="ne-NP" sz="2400" b="1" dirty="0" smtClean="0"/>
            </a:br>
            <a:r>
              <a:rPr lang="ne-NP" sz="2400" b="1" dirty="0" smtClean="0"/>
              <a:t>    तहमा आवश्यक जनशक्ति तथा </a:t>
            </a:r>
            <a:br>
              <a:rPr lang="ne-NP" sz="2400" b="1" dirty="0" smtClean="0"/>
            </a:br>
            <a:r>
              <a:rPr lang="ne-NP" sz="2400" b="1" dirty="0" smtClean="0"/>
              <a:t>      हालको प्रशासनिक संयन्त्रको </a:t>
            </a:r>
            <a:br>
              <a:rPr lang="ne-NP" sz="2400" b="1" dirty="0" smtClean="0"/>
            </a:br>
            <a:r>
              <a:rPr lang="ne-NP" sz="2400" b="1" dirty="0" smtClean="0"/>
              <a:t>        रूपान्तरणको ढाँचा</a:t>
            </a:r>
          </a:p>
          <a:p>
            <a:pPr algn="l"/>
            <a:endParaRPr lang="ne-NP" sz="2600" b="1" dirty="0"/>
          </a:p>
        </p:txBody>
      </p:sp>
      <p:sp>
        <p:nvSpPr>
          <p:cNvPr id="4" name="Flowchart: Process 3"/>
          <p:cNvSpPr/>
          <p:nvPr/>
        </p:nvSpPr>
        <p:spPr>
          <a:xfrm>
            <a:off x="6629400" y="3702268"/>
            <a:ext cx="2133600" cy="1066800"/>
          </a:xfrm>
          <a:prstGeom prst="flowChartProcess">
            <a:avLst/>
          </a:prstGeom>
          <a:solidFill>
            <a:srgbClr val="C000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VIABILITY MEASURES</a:t>
            </a:r>
            <a:endParaRPr lang="en-US" sz="2800" b="1" dirty="0"/>
          </a:p>
        </p:txBody>
      </p:sp>
    </p:spTree>
    <p:extLst>
      <p:ext uri="{BB962C8B-B14F-4D97-AF65-F5344CB8AC3E}">
        <p14:creationId xmlns:p14="http://schemas.microsoft.com/office/powerpoint/2010/main" xmlns="" val="2187026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childTnLst>
                          </p:cTn>
                        </p:par>
                        <p:par>
                          <p:cTn id="33" fill="hold">
                            <p:stCondLst>
                              <p:cond delay="500"/>
                            </p:stCondLst>
                            <p:childTnLst>
                              <p:par>
                                <p:cTn id="34" presetID="21" presetClass="entr" presetSubtype="1"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heel(1)">
                                      <p:cBhvr>
                                        <p:cTn id="3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build="p" bldLvl="2"/>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hi-IN" dirty="0"/>
              <a:t>पून:संरचना र त्यसमा उठेका मुख्य सवालहरु</a:t>
            </a:r>
            <a:endParaRPr lang="en-US" dirty="0"/>
          </a:p>
        </p:txBody>
      </p:sp>
      <p:sp>
        <p:nvSpPr>
          <p:cNvPr id="3" name="Content Placeholder 2"/>
          <p:cNvSpPr>
            <a:spLocks noGrp="1"/>
          </p:cNvSpPr>
          <p:nvPr>
            <p:ph idx="1"/>
          </p:nvPr>
        </p:nvSpPr>
        <p:spPr/>
        <p:txBody>
          <a:bodyPr>
            <a:normAutofit/>
          </a:bodyPr>
          <a:lstStyle/>
          <a:p>
            <a:r>
              <a:rPr lang="hi-IN" dirty="0"/>
              <a:t>आकार र संख्या </a:t>
            </a:r>
          </a:p>
          <a:p>
            <a:r>
              <a:rPr lang="hi-IN" dirty="0"/>
              <a:t>तीन तहका सरकार बिचको </a:t>
            </a:r>
            <a:r>
              <a:rPr lang="hi-IN" dirty="0" smtClean="0"/>
              <a:t>सम्बन्ध</a:t>
            </a:r>
            <a:r>
              <a:rPr lang="en-US" dirty="0" smtClean="0"/>
              <a:t> </a:t>
            </a:r>
          </a:p>
          <a:p>
            <a:pPr marL="0" indent="0">
              <a:buNone/>
            </a:pPr>
            <a:r>
              <a:rPr lang="en-US" dirty="0" smtClean="0"/>
              <a:t>(Co-operative or hierarchical)</a:t>
            </a:r>
            <a:r>
              <a:rPr lang="hi-IN" dirty="0" smtClean="0"/>
              <a:t> </a:t>
            </a:r>
            <a:endParaRPr lang="hi-IN" dirty="0"/>
          </a:p>
          <a:p>
            <a:r>
              <a:rPr lang="hi-IN" dirty="0"/>
              <a:t>विशेष, संरक्षित र स्वायत्त क्षेत्रको निर्धारण</a:t>
            </a:r>
          </a:p>
          <a:p>
            <a:r>
              <a:rPr lang="hi-IN" dirty="0" smtClean="0"/>
              <a:t>कामको</a:t>
            </a:r>
            <a:r>
              <a:rPr lang="en-US" dirty="0" smtClean="0"/>
              <a:t> </a:t>
            </a:r>
            <a:r>
              <a:rPr lang="hi-IN" dirty="0"/>
              <a:t>बाँडफाँड</a:t>
            </a:r>
            <a:endParaRPr lang="en-US" dirty="0"/>
          </a:p>
          <a:p>
            <a:r>
              <a:rPr lang="hi-IN" dirty="0" smtClean="0"/>
              <a:t>राजस्वको</a:t>
            </a:r>
            <a:r>
              <a:rPr lang="en-US" dirty="0" smtClean="0"/>
              <a:t> </a:t>
            </a:r>
            <a:r>
              <a:rPr lang="hi-IN" dirty="0" smtClean="0"/>
              <a:t>बाँडफाँड</a:t>
            </a:r>
            <a:endParaRPr lang="hi-IN" dirty="0"/>
          </a:p>
          <a:p>
            <a:r>
              <a:rPr lang="hi-IN" dirty="0" smtClean="0"/>
              <a:t>सङ्क्रमण</a:t>
            </a:r>
            <a:r>
              <a:rPr lang="en-US" dirty="0" smtClean="0"/>
              <a:t> </a:t>
            </a:r>
            <a:r>
              <a:rPr lang="hi-IN" dirty="0" smtClean="0"/>
              <a:t>व्यवस्थापन</a:t>
            </a:r>
            <a:r>
              <a:rPr lang="en-US" dirty="0" smtClean="0"/>
              <a:t> (Transition Management)</a:t>
            </a:r>
            <a:endParaRPr lang="en-US" dirty="0"/>
          </a:p>
        </p:txBody>
      </p:sp>
    </p:spTree>
    <p:extLst>
      <p:ext uri="{BB962C8B-B14F-4D97-AF65-F5344CB8AC3E}">
        <p14:creationId xmlns:p14="http://schemas.microsoft.com/office/powerpoint/2010/main" xmlns="" val="24042830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8915400" cy="1295400"/>
          </a:xfrm>
        </p:spPr>
        <p:txBody>
          <a:bodyPr>
            <a:noAutofit/>
          </a:bodyPr>
          <a:lstStyle/>
          <a:p>
            <a:r>
              <a:rPr lang="ne-NP" sz="6600" b="1" dirty="0" smtClean="0">
                <a:solidFill>
                  <a:srgbClr val="C00000"/>
                </a:solidFill>
              </a:rPr>
              <a:t>मुख्य चुन</a:t>
            </a:r>
            <a:r>
              <a:rPr lang="ne-NP" sz="6600" b="1" dirty="0" smtClean="0">
                <a:solidFill>
                  <a:srgbClr val="C00000"/>
                </a:solidFill>
                <a:latin typeface="Mangal"/>
                <a:cs typeface="Mangal"/>
              </a:rPr>
              <a:t>ौतीहरू</a:t>
            </a:r>
            <a:endParaRPr lang="en-US" sz="6600" b="1" dirty="0">
              <a:solidFill>
                <a:srgbClr val="C00000"/>
              </a:solidFill>
            </a:endParaRPr>
          </a:p>
        </p:txBody>
      </p:sp>
      <p:sp>
        <p:nvSpPr>
          <p:cNvPr id="3" name="Content Placeholder 2"/>
          <p:cNvSpPr>
            <a:spLocks noGrp="1"/>
          </p:cNvSpPr>
          <p:nvPr>
            <p:ph idx="1"/>
          </p:nvPr>
        </p:nvSpPr>
        <p:spPr>
          <a:xfrm>
            <a:off x="762000" y="1600200"/>
            <a:ext cx="7467600" cy="4724400"/>
          </a:xfrm>
        </p:spPr>
        <p:txBody>
          <a:bodyPr>
            <a:noAutofit/>
          </a:bodyPr>
          <a:lstStyle/>
          <a:p>
            <a:r>
              <a:rPr lang="ne-NP" b="1" dirty="0" smtClean="0"/>
              <a:t>संवैधानिक प्रावधानमा वुझार्इ</a:t>
            </a:r>
          </a:p>
          <a:p>
            <a:r>
              <a:rPr lang="en-US" b="1" dirty="0" smtClean="0">
                <a:solidFill>
                  <a:srgbClr val="0070C0"/>
                </a:solidFill>
              </a:rPr>
              <a:t>Mindset change</a:t>
            </a:r>
            <a:r>
              <a:rPr lang="ne-NP" b="1" dirty="0" smtClean="0">
                <a:solidFill>
                  <a:srgbClr val="0070C0"/>
                </a:solidFill>
              </a:rPr>
              <a:t> </a:t>
            </a:r>
            <a:r>
              <a:rPr lang="ne-NP" sz="2800" b="1" dirty="0" smtClean="0">
                <a:solidFill>
                  <a:srgbClr val="0070C0"/>
                </a:solidFill>
              </a:rPr>
              <a:t>(स्थानीय निकाय </a:t>
            </a:r>
            <a:r>
              <a:rPr lang="en-US" sz="3600" b="1" dirty="0" smtClean="0">
                <a:solidFill>
                  <a:srgbClr val="0070C0"/>
                </a:solidFill>
                <a:latin typeface="Adobe Devanagari"/>
                <a:cs typeface="Adobe Devanagari"/>
              </a:rPr>
              <a:t>≠</a:t>
            </a:r>
            <a:r>
              <a:rPr lang="en-US" sz="2800" b="1" dirty="0" smtClean="0">
                <a:solidFill>
                  <a:srgbClr val="0070C0"/>
                </a:solidFill>
              </a:rPr>
              <a:t>  </a:t>
            </a:r>
            <a:r>
              <a:rPr lang="ne-NP" sz="2800" b="1" dirty="0" smtClean="0">
                <a:solidFill>
                  <a:srgbClr val="0070C0"/>
                </a:solidFill>
              </a:rPr>
              <a:t>स्थानीय तह)</a:t>
            </a:r>
            <a:endParaRPr lang="en-US" b="1" dirty="0" smtClean="0">
              <a:solidFill>
                <a:srgbClr val="0070C0"/>
              </a:solidFill>
            </a:endParaRPr>
          </a:p>
          <a:p>
            <a:r>
              <a:rPr lang="en-US" b="1" dirty="0" smtClean="0"/>
              <a:t>Unitary System based culture</a:t>
            </a:r>
          </a:p>
          <a:p>
            <a:r>
              <a:rPr lang="en-US" b="1" dirty="0" smtClean="0">
                <a:solidFill>
                  <a:srgbClr val="0070C0"/>
                </a:solidFill>
              </a:rPr>
              <a:t>Transition Plans</a:t>
            </a:r>
          </a:p>
        </p:txBody>
      </p:sp>
    </p:spTree>
    <p:extLst>
      <p:ext uri="{BB962C8B-B14F-4D97-AF65-F5344CB8AC3E}">
        <p14:creationId xmlns:p14="http://schemas.microsoft.com/office/powerpoint/2010/main" xmlns="" val="7133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dirty="0" smtClean="0"/>
              <a:t>“All government is authoritarian; and the more democratic government is the more authoritative it is; for with the people behind it, it can push authority further than any Tsar or foreign despot dare do.“ </a:t>
            </a:r>
          </a:p>
          <a:p>
            <a:pPr marL="0" indent="0">
              <a:buNone/>
            </a:pPr>
            <a:r>
              <a:rPr lang="en-US" dirty="0" smtClean="0"/>
              <a:t>				- George Bernard Shaw</a:t>
            </a:r>
            <a:endParaRPr lang="en-US" dirty="0"/>
          </a:p>
        </p:txBody>
      </p:sp>
    </p:spTree>
    <p:extLst>
      <p:ext uri="{BB962C8B-B14F-4D97-AF65-F5344CB8AC3E}">
        <p14:creationId xmlns:p14="http://schemas.microsoft.com/office/powerpoint/2010/main" xmlns="" val="129317595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dirty="0" smtClean="0"/>
              <a:t>“ As for politics, I’m an anarchist. I hate governments and rules and fetters. Can’t stand caged animals. People must be free.”</a:t>
            </a:r>
          </a:p>
          <a:p>
            <a:pPr marL="0" indent="0">
              <a:buNone/>
            </a:pPr>
            <a:r>
              <a:rPr lang="en-US" dirty="0"/>
              <a:t>	</a:t>
            </a:r>
            <a:r>
              <a:rPr lang="en-US" dirty="0" smtClean="0"/>
              <a:t>				Charlie Chaplin </a:t>
            </a:r>
            <a:endParaRPr lang="en-US" dirty="0"/>
          </a:p>
        </p:txBody>
      </p:sp>
    </p:spTree>
    <p:extLst>
      <p:ext uri="{BB962C8B-B14F-4D97-AF65-F5344CB8AC3E}">
        <p14:creationId xmlns:p14="http://schemas.microsoft.com/office/powerpoint/2010/main" xmlns="" val="13506979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dirty="0" smtClean="0"/>
              <a:t>“ If you take all the machinery in the world and dump it in the ocean, within months more than half of all humanity will die and within another six months they’d almost all be gone; if you took all the politicians in the world, put them in a rocket, and send them to moon, everyone would get along fine.“</a:t>
            </a:r>
          </a:p>
          <a:p>
            <a:pPr marL="0" indent="0">
              <a:buNone/>
            </a:pPr>
            <a:r>
              <a:rPr lang="en-US" dirty="0"/>
              <a:t>	</a:t>
            </a:r>
            <a:r>
              <a:rPr lang="en-US" dirty="0" smtClean="0"/>
              <a:t>				Buckminster Fuller</a:t>
            </a:r>
            <a:endParaRPr lang="en-US" dirty="0"/>
          </a:p>
        </p:txBody>
      </p:sp>
    </p:spTree>
    <p:extLst>
      <p:ext uri="{BB962C8B-B14F-4D97-AF65-F5344CB8AC3E}">
        <p14:creationId xmlns:p14="http://schemas.microsoft.com/office/powerpoint/2010/main" xmlns="" val="22471972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lgn="ctr">
              <a:buNone/>
            </a:pPr>
            <a:r>
              <a:rPr lang="hi-IN" sz="9600" dirty="0" smtClean="0"/>
              <a:t>धन्यवाद</a:t>
            </a:r>
            <a:r>
              <a:rPr lang="en-US" sz="9600" dirty="0" smtClean="0"/>
              <a:t>!</a:t>
            </a:r>
            <a:r>
              <a:rPr lang="hi-IN" sz="9600" dirty="0" smtClean="0"/>
              <a:t>  </a:t>
            </a:r>
            <a:endParaRPr lang="en-US" sz="9600" dirty="0" smtClean="0"/>
          </a:p>
          <a:p>
            <a:pPr marL="0" indent="0" algn="ctr">
              <a:buNone/>
            </a:pPr>
            <a:endParaRPr lang="en-US" sz="4000" dirty="0" smtClean="0"/>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467593" y="3171970"/>
            <a:ext cx="6208814" cy="2924030"/>
          </a:xfrm>
          <a:prstGeom prst="rect">
            <a:avLst/>
          </a:prstGeom>
        </p:spPr>
      </p:pic>
    </p:spTree>
    <p:extLst>
      <p:ext uri="{BB962C8B-B14F-4D97-AF65-F5344CB8AC3E}">
        <p14:creationId xmlns:p14="http://schemas.microsoft.com/office/powerpoint/2010/main" xmlns="" val="30756304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l="5220" t="19525"/>
          <a:stretch/>
        </p:blipFill>
        <p:spPr>
          <a:xfrm>
            <a:off x="76200" y="609600"/>
            <a:ext cx="9001850" cy="5732460"/>
          </a:xfrm>
        </p:spPr>
      </p:pic>
    </p:spTree>
    <p:extLst>
      <p:ext uri="{BB962C8B-B14F-4D97-AF65-F5344CB8AC3E}">
        <p14:creationId xmlns:p14="http://schemas.microsoft.com/office/powerpoint/2010/main" xmlns="" val="2461651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l="2945" t="5051" r="1994"/>
          <a:stretch/>
        </p:blipFill>
        <p:spPr>
          <a:xfrm>
            <a:off x="609600" y="453948"/>
            <a:ext cx="8129518" cy="6023052"/>
          </a:xfrm>
        </p:spPr>
      </p:pic>
    </p:spTree>
    <p:extLst>
      <p:ext uri="{BB962C8B-B14F-4D97-AF65-F5344CB8AC3E}">
        <p14:creationId xmlns:p14="http://schemas.microsoft.com/office/powerpoint/2010/main" xmlns="" val="39310558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i-IN" dirty="0"/>
              <a:t>शक्तीको बाँडफाँड</a:t>
            </a:r>
            <a:endParaRPr lang="en-US" dirty="0"/>
          </a:p>
        </p:txBody>
      </p:sp>
      <p:sp>
        <p:nvSpPr>
          <p:cNvPr id="3" name="Content Placeholder 2"/>
          <p:cNvSpPr>
            <a:spLocks noGrp="1"/>
          </p:cNvSpPr>
          <p:nvPr>
            <p:ph idx="1"/>
          </p:nvPr>
        </p:nvSpPr>
        <p:spPr/>
        <p:txBody>
          <a:bodyPr/>
          <a:lstStyle/>
          <a:p>
            <a:r>
              <a:rPr lang="hi-IN" dirty="0" smtClean="0"/>
              <a:t>राजनैतीक </a:t>
            </a:r>
            <a:r>
              <a:rPr lang="hi-IN" dirty="0"/>
              <a:t>पार्टी- चुनावको माध्यमबाट</a:t>
            </a:r>
          </a:p>
          <a:p>
            <a:r>
              <a:rPr lang="hi-IN" dirty="0"/>
              <a:t>विभिन्न सामाजिक समुहहरुको बिचमा </a:t>
            </a:r>
          </a:p>
          <a:p>
            <a:r>
              <a:rPr lang="en-US" dirty="0" smtClean="0"/>
              <a:t>Reservation </a:t>
            </a:r>
            <a:r>
              <a:rPr lang="hi-IN" dirty="0" smtClean="0"/>
              <a:t>को </a:t>
            </a:r>
            <a:r>
              <a:rPr lang="hi-IN" dirty="0"/>
              <a:t>माध्यमबाट अधिकारको विभाजन (अल्पसंख्यक, महिला, दलित)</a:t>
            </a:r>
          </a:p>
          <a:p>
            <a:pPr marL="0" indent="0">
              <a:buNone/>
            </a:pPr>
            <a:endParaRPr lang="en-US" dirty="0"/>
          </a:p>
        </p:txBody>
      </p:sp>
    </p:spTree>
    <p:extLst>
      <p:ext uri="{BB962C8B-B14F-4D97-AF65-F5344CB8AC3E}">
        <p14:creationId xmlns:p14="http://schemas.microsoft.com/office/powerpoint/2010/main" xmlns="" val="4776161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i-IN" dirty="0"/>
              <a:t>शक्तीको बाँडफाँड</a:t>
            </a:r>
            <a:endParaRPr lang="en-US" dirty="0"/>
          </a:p>
        </p:txBody>
      </p:sp>
      <p:sp>
        <p:nvSpPr>
          <p:cNvPr id="3" name="Content Placeholder 2"/>
          <p:cNvSpPr>
            <a:spLocks noGrp="1"/>
          </p:cNvSpPr>
          <p:nvPr>
            <p:ph idx="1"/>
          </p:nvPr>
        </p:nvSpPr>
        <p:spPr/>
        <p:txBody>
          <a:bodyPr/>
          <a:lstStyle/>
          <a:p>
            <a:pPr marL="0" indent="0">
              <a:buNone/>
            </a:pPr>
            <a:r>
              <a:rPr lang="hi-IN" dirty="0"/>
              <a:t>राज्य तहहरुको बिचमा </a:t>
            </a:r>
          </a:p>
          <a:p>
            <a:pPr marL="0" indent="0">
              <a:buNone/>
            </a:pPr>
            <a:r>
              <a:rPr lang="hi-IN" dirty="0"/>
              <a:t>-केन्द्रिय सरकार</a:t>
            </a:r>
          </a:p>
          <a:p>
            <a:pPr marL="0" indent="0">
              <a:buNone/>
            </a:pPr>
            <a:r>
              <a:rPr lang="hi-IN" dirty="0"/>
              <a:t>-प्रदेश सरकार</a:t>
            </a:r>
          </a:p>
          <a:p>
            <a:pPr marL="0" indent="0">
              <a:buNone/>
            </a:pPr>
            <a:r>
              <a:rPr lang="hi-IN" dirty="0"/>
              <a:t>-स्थानिय सरकार</a:t>
            </a:r>
            <a:endParaRPr lang="en-US" dirty="0"/>
          </a:p>
        </p:txBody>
      </p:sp>
    </p:spTree>
    <p:extLst>
      <p:ext uri="{BB962C8B-B14F-4D97-AF65-F5344CB8AC3E}">
        <p14:creationId xmlns:p14="http://schemas.microsoft.com/office/powerpoint/2010/main" xmlns="" val="31419235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i-IN" dirty="0"/>
              <a:t>शक्तीको बाँडफाँड</a:t>
            </a:r>
            <a:endParaRPr lang="en-US" dirty="0"/>
          </a:p>
        </p:txBody>
      </p:sp>
      <p:sp>
        <p:nvSpPr>
          <p:cNvPr id="3" name="Content Placeholder 2"/>
          <p:cNvSpPr>
            <a:spLocks noGrp="1"/>
          </p:cNvSpPr>
          <p:nvPr>
            <p:ph idx="1"/>
          </p:nvPr>
        </p:nvSpPr>
        <p:spPr/>
        <p:txBody>
          <a:bodyPr/>
          <a:lstStyle/>
          <a:p>
            <a:pPr marL="0" indent="0">
              <a:buNone/>
            </a:pPr>
            <a:r>
              <a:rPr lang="hi-IN" dirty="0"/>
              <a:t>राज्य </a:t>
            </a:r>
            <a:r>
              <a:rPr lang="hi-IN" dirty="0" smtClean="0"/>
              <a:t>अँगहरुको बिचमा</a:t>
            </a:r>
            <a:endParaRPr lang="hi-IN" dirty="0"/>
          </a:p>
          <a:p>
            <a:pPr marL="0" indent="0">
              <a:buNone/>
            </a:pPr>
            <a:r>
              <a:rPr lang="hi-IN" dirty="0"/>
              <a:t>-कार्यकारीणी </a:t>
            </a:r>
          </a:p>
          <a:p>
            <a:pPr marL="0" indent="0">
              <a:buNone/>
            </a:pPr>
            <a:r>
              <a:rPr lang="hi-IN" dirty="0"/>
              <a:t>-विधायनी </a:t>
            </a:r>
          </a:p>
          <a:p>
            <a:pPr marL="0" indent="0">
              <a:buNone/>
            </a:pPr>
            <a:r>
              <a:rPr lang="hi-IN" dirty="0"/>
              <a:t>-न्यायिक</a:t>
            </a:r>
            <a:endParaRPr lang="en-US" dirty="0"/>
          </a:p>
        </p:txBody>
      </p:sp>
    </p:spTree>
    <p:extLst>
      <p:ext uri="{BB962C8B-B14F-4D97-AF65-F5344CB8AC3E}">
        <p14:creationId xmlns:p14="http://schemas.microsoft.com/office/powerpoint/2010/main" xmlns="" val="33891414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xmlns="" val="3142008218"/>
              </p:ext>
            </p:extLst>
          </p:nvPr>
        </p:nvGraphicFramePr>
        <p:xfrm>
          <a:off x="152400" y="228601"/>
          <a:ext cx="8839201" cy="6476999"/>
        </p:xfrm>
        <a:graphic>
          <a:graphicData uri="http://schemas.openxmlformats.org/drawingml/2006/table">
            <a:tbl>
              <a:tblPr firstRow="1" bandRow="1">
                <a:tableStyleId>{5940675A-B579-460E-94D1-54222C63F5DA}</a:tableStyleId>
              </a:tblPr>
              <a:tblGrid>
                <a:gridCol w="1818350"/>
                <a:gridCol w="1818350"/>
                <a:gridCol w="2003552"/>
                <a:gridCol w="3198949"/>
              </a:tblGrid>
              <a:tr h="564285">
                <a:tc gridSpan="4">
                  <a:txBody>
                    <a:bodyPr/>
                    <a:lstStyle/>
                    <a:p>
                      <a:pPr algn="ctr"/>
                      <a:r>
                        <a:rPr lang="hi-IN" sz="2400" b="1" dirty="0" smtClean="0"/>
                        <a:t>राज्य</a:t>
                      </a:r>
                      <a:r>
                        <a:rPr lang="en-US" sz="2400" b="1" dirty="0" smtClean="0"/>
                        <a:t> </a:t>
                      </a:r>
                      <a:r>
                        <a:rPr lang="hi-IN" sz="2400" b="1" dirty="0" smtClean="0"/>
                        <a:t>शक्तीको बाँडफाँड</a:t>
                      </a:r>
                      <a:endParaRPr lang="en-US" sz="2400" b="1"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973971">
                <a:tc>
                  <a:txBody>
                    <a:bodyPr/>
                    <a:lstStyle/>
                    <a:p>
                      <a:endParaRPr lang="en-US" dirty="0"/>
                    </a:p>
                  </a:txBody>
                  <a:tcPr/>
                </a:tc>
                <a:tc>
                  <a:txBody>
                    <a:bodyPr/>
                    <a:lstStyle/>
                    <a:p>
                      <a:pPr marL="0" indent="0">
                        <a:buNone/>
                      </a:pPr>
                      <a:r>
                        <a:rPr lang="hi-IN" sz="2400" b="1" dirty="0" smtClean="0"/>
                        <a:t>विधायनी</a:t>
                      </a:r>
                      <a:endParaRPr lang="hi-IN" b="1" dirty="0" smtClean="0"/>
                    </a:p>
                  </a:txBody>
                  <a:tcPr/>
                </a:tc>
                <a:tc>
                  <a:txBody>
                    <a:bodyPr/>
                    <a:lstStyle/>
                    <a:p>
                      <a:r>
                        <a:rPr lang="hi-IN" sz="2400" b="1" dirty="0" smtClean="0"/>
                        <a:t>कार्यकारीणी</a:t>
                      </a:r>
                      <a:endParaRPr lang="en-US" sz="24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i-IN" sz="2400" b="1" dirty="0" smtClean="0"/>
                        <a:t>न्यायिक</a:t>
                      </a:r>
                      <a:endParaRPr lang="en-US" sz="2400" b="1" dirty="0" smtClean="0"/>
                    </a:p>
                    <a:p>
                      <a:endParaRPr lang="en-US" dirty="0"/>
                    </a:p>
                  </a:txBody>
                  <a:tcPr/>
                </a:tc>
              </a:tr>
              <a:tr h="2083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i-IN" sz="2400" b="1" dirty="0" smtClean="0"/>
                        <a:t>संघ</a:t>
                      </a:r>
                      <a:endParaRPr lang="en-US" sz="2400" b="1" dirty="0" smtClean="0"/>
                    </a:p>
                    <a:p>
                      <a:endParaRPr lang="en-US" sz="2400" b="1" dirty="0"/>
                    </a:p>
                  </a:txBody>
                  <a:tcPr/>
                </a:tc>
                <a:tc>
                  <a:txBody>
                    <a:bodyPr/>
                    <a:lstStyle/>
                    <a:p>
                      <a:r>
                        <a:rPr lang="hi-IN" sz="2000" dirty="0" smtClean="0"/>
                        <a:t>संघइय व्यवस्थापिका (प्रतिनिधि सभा र राष्ट्रिय सभा) </a:t>
                      </a:r>
                    </a:p>
                  </a:txBody>
                  <a:tcPr/>
                </a:tc>
                <a:tc>
                  <a:txBody>
                    <a:bodyPr/>
                    <a:lstStyle/>
                    <a:p>
                      <a:r>
                        <a:rPr lang="hi-IN" sz="2000" dirty="0" smtClean="0"/>
                        <a:t> नेपाल सरकार</a:t>
                      </a:r>
                      <a:endParaRPr lang="en-US" sz="2000" dirty="0" smtClean="0"/>
                    </a:p>
                  </a:txBody>
                  <a:tcPr/>
                </a:tc>
                <a:tc>
                  <a:txBody>
                    <a:bodyPr/>
                    <a:lstStyle/>
                    <a:p>
                      <a:r>
                        <a:rPr lang="hi-IN" sz="2000" dirty="0" smtClean="0"/>
                        <a:t>सर्वोच्च अदालत </a:t>
                      </a:r>
                    </a:p>
                    <a:p>
                      <a:r>
                        <a:rPr lang="hi-IN" sz="2000" dirty="0" smtClean="0"/>
                        <a:t> </a:t>
                      </a:r>
                    </a:p>
                  </a:txBody>
                  <a:tcPr/>
                </a:tc>
              </a:tr>
              <a:tr h="1241597">
                <a:tc>
                  <a:txBody>
                    <a:bodyPr/>
                    <a:lstStyle/>
                    <a:p>
                      <a:r>
                        <a:rPr lang="hi-IN" sz="2400" b="1" dirty="0" smtClean="0"/>
                        <a:t>प्रदेश</a:t>
                      </a:r>
                      <a:endParaRPr lang="en-US" sz="2400" b="1" dirty="0"/>
                    </a:p>
                  </a:txBody>
                  <a:tcPr/>
                </a:tc>
                <a:tc>
                  <a:txBody>
                    <a:bodyPr/>
                    <a:lstStyle/>
                    <a:p>
                      <a:r>
                        <a:rPr lang="hi-IN" sz="2000" dirty="0" smtClean="0"/>
                        <a:t>प्रदेश सभा</a:t>
                      </a:r>
                      <a:endParaRPr lang="en-US" sz="2000" dirty="0" smtClean="0"/>
                    </a:p>
                    <a:p>
                      <a:endParaRPr 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i-IN" sz="2000" dirty="0" smtClean="0"/>
                        <a:t>प्रदेश सरकार</a:t>
                      </a:r>
                      <a:endParaRPr 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i-IN" sz="2000" dirty="0" smtClean="0"/>
                        <a:t>उच्च  अदालत</a:t>
                      </a:r>
                    </a:p>
                    <a:p>
                      <a:endParaRPr lang="en-US" sz="2000" dirty="0"/>
                    </a:p>
                  </a:txBody>
                  <a:tcPr/>
                </a:tc>
              </a:tr>
              <a:tr h="1614076">
                <a:tc>
                  <a:txBody>
                    <a:bodyPr/>
                    <a:lstStyle/>
                    <a:p>
                      <a:r>
                        <a:rPr lang="hi-IN" sz="2400" b="1" dirty="0" smtClean="0"/>
                        <a:t>स्थानिय</a:t>
                      </a:r>
                      <a:endParaRPr lang="en-US" sz="24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 </a:t>
                      </a:r>
                      <a:r>
                        <a:rPr lang="hi-IN" sz="2000" dirty="0" smtClean="0"/>
                        <a:t>गाँउ सभा </a:t>
                      </a:r>
                      <a:endParaRPr lang="en-US" sz="20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 </a:t>
                      </a:r>
                      <a:r>
                        <a:rPr lang="hi-IN" sz="2000" dirty="0" smtClean="0"/>
                        <a:t>नगर सभा</a:t>
                      </a:r>
                    </a:p>
                    <a:p>
                      <a:endParaRPr 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 </a:t>
                      </a:r>
                      <a:r>
                        <a:rPr lang="hi-IN" sz="2000" dirty="0" smtClean="0"/>
                        <a:t>गाँउ कार्यपालिका </a:t>
                      </a:r>
                      <a:r>
                        <a:rPr lang="en-US" sz="2000" dirty="0" smtClean="0"/>
                        <a:t>- </a:t>
                      </a:r>
                      <a:r>
                        <a:rPr lang="hi-IN" sz="2000" dirty="0" smtClean="0"/>
                        <a:t>नगर कार्यपालिका</a:t>
                      </a:r>
                    </a:p>
                    <a:p>
                      <a:endParaRPr lang="en-US" sz="2000" dirty="0"/>
                    </a:p>
                  </a:txBody>
                  <a:tcPr/>
                </a:tc>
                <a:tc>
                  <a:txBody>
                    <a:bodyPr/>
                    <a:lstStyle/>
                    <a:p>
                      <a:r>
                        <a:rPr lang="en-US" sz="2000" dirty="0" smtClean="0"/>
                        <a:t>- </a:t>
                      </a:r>
                      <a:r>
                        <a:rPr lang="hi-IN" sz="2000" dirty="0" smtClean="0"/>
                        <a:t>जिल्ला अदालत</a:t>
                      </a:r>
                    </a:p>
                    <a:p>
                      <a:r>
                        <a:rPr lang="en-US" sz="2000" dirty="0" smtClean="0"/>
                        <a:t>- </a:t>
                      </a:r>
                      <a:r>
                        <a:rPr lang="hi-IN" sz="2000" dirty="0" smtClean="0"/>
                        <a:t>स्थानिय</a:t>
                      </a:r>
                      <a:r>
                        <a:rPr lang="en-US" sz="2000" dirty="0" smtClean="0"/>
                        <a:t> </a:t>
                      </a:r>
                      <a:r>
                        <a:rPr lang="hi-IN" sz="2000" dirty="0" smtClean="0"/>
                        <a:t>अदालत </a:t>
                      </a:r>
                    </a:p>
                    <a:p>
                      <a:r>
                        <a:rPr lang="en-US" sz="2000" dirty="0" smtClean="0"/>
                        <a:t>- </a:t>
                      </a:r>
                      <a:r>
                        <a:rPr lang="hi-IN" sz="2000" dirty="0" smtClean="0"/>
                        <a:t>न्यायिक</a:t>
                      </a:r>
                      <a:r>
                        <a:rPr lang="en-US" sz="2000" dirty="0" smtClean="0"/>
                        <a:t> </a:t>
                      </a:r>
                      <a:r>
                        <a:rPr lang="hi-IN" sz="2000" dirty="0" smtClean="0"/>
                        <a:t>अदालत</a:t>
                      </a:r>
                      <a:endParaRPr lang="en-US" sz="2000" dirty="0" smtClean="0"/>
                    </a:p>
                    <a:p>
                      <a:endParaRPr lang="en-US" sz="2000" dirty="0"/>
                    </a:p>
                  </a:txBody>
                  <a:tcPr/>
                </a:tc>
              </a:tr>
            </a:tbl>
          </a:graphicData>
        </a:graphic>
      </p:graphicFrame>
    </p:spTree>
    <p:extLst>
      <p:ext uri="{BB962C8B-B14F-4D97-AF65-F5344CB8AC3E}">
        <p14:creationId xmlns:p14="http://schemas.microsoft.com/office/powerpoint/2010/main" xmlns="" val="25313201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TotalTime>
  <Words>1022</Words>
  <Application>Microsoft Office PowerPoint</Application>
  <PresentationFormat>On-screen Show (4:3)</PresentationFormat>
  <Paragraphs>195</Paragraphs>
  <Slides>36</Slides>
  <Notes>1</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संघीय ईकाइहरुको बीचमा राज्य शक्तीको बाँडफाँड </vt:lpstr>
      <vt:lpstr>शक्ती र राजनिती </vt:lpstr>
      <vt:lpstr>Definitions of politics</vt:lpstr>
      <vt:lpstr>Slide 4</vt:lpstr>
      <vt:lpstr>Slide 5</vt:lpstr>
      <vt:lpstr>शक्तीको बाँडफाँड</vt:lpstr>
      <vt:lpstr>शक्तीको बाँडफाँड</vt:lpstr>
      <vt:lpstr>शक्तीको बाँडफाँड</vt:lpstr>
      <vt:lpstr>Slide 9</vt:lpstr>
      <vt:lpstr>संघीयता</vt:lpstr>
      <vt:lpstr>संघीय स्वरुप</vt:lpstr>
      <vt:lpstr>Slide 12</vt:lpstr>
      <vt:lpstr>Slide 13</vt:lpstr>
      <vt:lpstr>राज्यको मुल संरचना तीन तहको हुने छ (५६-१)</vt:lpstr>
      <vt:lpstr>स्थानीय तह (३०६ (१) ढ)</vt:lpstr>
      <vt:lpstr> राज्य शक्तीको प्रयोग (५६-२) </vt:lpstr>
      <vt:lpstr>राज्य शक्ती (३०६-१-ज)</vt:lpstr>
      <vt:lpstr>राज्य शक्तिको बाँडफाँड </vt:lpstr>
      <vt:lpstr>शासन व्यवस्था</vt:lpstr>
      <vt:lpstr>प्रमाणिकरण</vt:lpstr>
      <vt:lpstr>कार्यकारीणी</vt:lpstr>
      <vt:lpstr>अधिकारको बाँडफाँड</vt:lpstr>
      <vt:lpstr>शक्ती सन्तुलन र प्रिथक्कीकरण </vt:lpstr>
      <vt:lpstr>शक्ती सन्तुलन र प्रिथक्कीकरण कसरी हुन्छ?.......(i)  </vt:lpstr>
      <vt:lpstr>शक्ती सन्तुलन र प्रिथक्कीकरण कसरी हुन्छ?....... (ii)  </vt:lpstr>
      <vt:lpstr>सहकार्य र समन्वय</vt:lpstr>
      <vt:lpstr>गैर सरकारी संस्था</vt:lpstr>
      <vt:lpstr>  तीन वटै सरकारले शासन व्यवस्था सन्चालन गर्दा निम्न कुराहरुको संरक्षण गर्नु पर्ने छ:  (५६-६) </vt:lpstr>
      <vt:lpstr>  तीन वटै सरकारले शासन व्यवस्था सन्चालन गर्दा निम्न कुराहरुको संरक्षण गर्नु पर्ने छ:  (५६-६)  </vt:lpstr>
      <vt:lpstr>अस्पष्टताहरू (Ambiguities)</vt:lpstr>
      <vt:lpstr>पून:संरचना र त्यसमा उठेका मुख्य सवालहरु</vt:lpstr>
      <vt:lpstr>मुख्य चुनौतीहरू</vt:lpstr>
      <vt:lpstr>Slide 33</vt:lpstr>
      <vt:lpstr>Slide 34</vt:lpstr>
      <vt:lpstr>Slide 35</vt:lpstr>
      <vt:lpstr>Slide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स्थानिय तहमा  बाल अधिकारका समस्या, सम्बोधनका प्रकृया तथा उपायहरु</dc:title>
  <dc:creator>User</dc:creator>
  <cp:lastModifiedBy>user</cp:lastModifiedBy>
  <cp:revision>24</cp:revision>
  <dcterms:created xsi:type="dcterms:W3CDTF">2006-08-16T00:00:00Z</dcterms:created>
  <dcterms:modified xsi:type="dcterms:W3CDTF">2017-08-15T03:01:48Z</dcterms:modified>
</cp:coreProperties>
</file>