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5" r:id="rId4"/>
    <p:sldId id="257" r:id="rId5"/>
    <p:sldId id="267" r:id="rId6"/>
    <p:sldId id="263" r:id="rId7"/>
    <p:sldId id="259" r:id="rId8"/>
    <p:sldId id="260" r:id="rId9"/>
    <p:sldId id="261" r:id="rId10"/>
    <p:sldId id="262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4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2B73F-9044-4B3D-83B6-7141C543B0DD}" type="datetimeFigureOut">
              <a:rPr lang="en-GB" smtClean="0"/>
              <a:t>11/12/2017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71283-5341-4249-9EFA-A3EC924E9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130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2B73F-9044-4B3D-83B6-7141C543B0DD}" type="datetimeFigureOut">
              <a:rPr lang="en-GB" smtClean="0"/>
              <a:t>11/12/2017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71283-5341-4249-9EFA-A3EC924E9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757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2B73F-9044-4B3D-83B6-7141C543B0DD}" type="datetimeFigureOut">
              <a:rPr lang="en-GB" smtClean="0"/>
              <a:t>11/12/2017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71283-5341-4249-9EFA-A3EC924E9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9561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1F3B11F8-1D90-444D-A6B8-2A124D82B7F4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AF0E4FE-961B-48AB-B4AF-6FF6ADB6B5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276008"/>
      </p:ext>
    </p:extLst>
  </p:cSld>
  <p:clrMapOvr>
    <a:masterClrMapping/>
  </p:clrMapOvr>
  <p:transition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1F3B11F8-1D90-444D-A6B8-2A124D82B7F4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AF0E4FE-961B-48AB-B4AF-6FF6ADB6B5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7283"/>
      </p:ext>
    </p:extLst>
  </p:cSld>
  <p:clrMapOvr>
    <a:masterClrMapping/>
  </p:clrMapOvr>
  <p:transition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1F3B11F8-1D90-444D-A6B8-2A124D82B7F4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AF0E4FE-961B-48AB-B4AF-6FF6ADB6B5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13105"/>
      </p:ext>
    </p:extLst>
  </p:cSld>
  <p:clrMapOvr>
    <a:masterClrMapping/>
  </p:clrMapOvr>
  <p:transition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1F3B11F8-1D90-444D-A6B8-2A124D82B7F4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AF0E4FE-961B-48AB-B4AF-6FF6ADB6B5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021512"/>
      </p:ext>
    </p:extLst>
  </p:cSld>
  <p:clrMapOvr>
    <a:masterClrMapping/>
  </p:clrMapOvr>
  <p:transition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1F3B11F8-1D90-444D-A6B8-2A124D82B7F4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AF0E4FE-961B-48AB-B4AF-6FF6ADB6B5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319514"/>
      </p:ext>
    </p:extLst>
  </p:cSld>
  <p:clrMapOvr>
    <a:masterClrMapping/>
  </p:clrMapOvr>
  <p:transition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1F3B11F8-1D90-444D-A6B8-2A124D82B7F4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AF0E4FE-961B-48AB-B4AF-6FF6ADB6B5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318217"/>
      </p:ext>
    </p:extLst>
  </p:cSld>
  <p:clrMapOvr>
    <a:masterClrMapping/>
  </p:clrMapOvr>
  <p:transition>
    <p:zo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1F3B11F8-1D90-444D-A6B8-2A124D82B7F4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AF0E4FE-961B-48AB-B4AF-6FF6ADB6B5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285396"/>
      </p:ext>
    </p:extLst>
  </p:cSld>
  <p:clrMapOvr>
    <a:masterClrMapping/>
  </p:clrMapOvr>
  <p:transition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1F3B11F8-1D90-444D-A6B8-2A124D82B7F4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AF0E4FE-961B-48AB-B4AF-6FF6ADB6B5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966584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2B73F-9044-4B3D-83B6-7141C543B0DD}" type="datetimeFigureOut">
              <a:rPr lang="en-GB" smtClean="0"/>
              <a:t>11/12/2017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71283-5341-4249-9EFA-A3EC924E9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3858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1F3B11F8-1D90-444D-A6B8-2A124D82B7F4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AF0E4FE-961B-48AB-B4AF-6FF6ADB6B5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643307"/>
      </p:ext>
    </p:extLst>
  </p:cSld>
  <p:clrMapOvr>
    <a:masterClrMapping/>
  </p:clrMapOvr>
  <p:transition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1F3B11F8-1D90-444D-A6B8-2A124D82B7F4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AF0E4FE-961B-48AB-B4AF-6FF6ADB6B5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713122"/>
      </p:ext>
    </p:extLst>
  </p:cSld>
  <p:clrMapOvr>
    <a:masterClrMapping/>
  </p:clrMapOvr>
  <p:transition>
    <p:zo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1F3B11F8-1D90-444D-A6B8-2A124D82B7F4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AF0E4FE-961B-48AB-B4AF-6FF6ADB6B5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392336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2B73F-9044-4B3D-83B6-7141C543B0DD}" type="datetimeFigureOut">
              <a:rPr lang="en-GB" smtClean="0"/>
              <a:t>11/12/2017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71283-5341-4249-9EFA-A3EC924E9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361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2B73F-9044-4B3D-83B6-7141C543B0DD}" type="datetimeFigureOut">
              <a:rPr lang="en-GB" smtClean="0"/>
              <a:t>11/12/2017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71283-5341-4249-9EFA-A3EC924E9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755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2B73F-9044-4B3D-83B6-7141C543B0DD}" type="datetimeFigureOut">
              <a:rPr lang="en-GB" smtClean="0"/>
              <a:t>11/12/2017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71283-5341-4249-9EFA-A3EC924E9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6533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2B73F-9044-4B3D-83B6-7141C543B0DD}" type="datetimeFigureOut">
              <a:rPr lang="en-GB" smtClean="0"/>
              <a:t>11/12/2017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71283-5341-4249-9EFA-A3EC924E9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272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2B73F-9044-4B3D-83B6-7141C543B0DD}" type="datetimeFigureOut">
              <a:rPr lang="en-GB" smtClean="0"/>
              <a:t>11/12/2017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71283-5341-4249-9EFA-A3EC924E9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734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2B73F-9044-4B3D-83B6-7141C543B0DD}" type="datetimeFigureOut">
              <a:rPr lang="en-GB" smtClean="0"/>
              <a:t>11/12/2017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71283-5341-4249-9EFA-A3EC924E9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07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2B73F-9044-4B3D-83B6-7141C543B0DD}" type="datetimeFigureOut">
              <a:rPr lang="en-GB" smtClean="0"/>
              <a:t>11/12/2017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71283-5341-4249-9EFA-A3EC924E9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123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2B73F-9044-4B3D-83B6-7141C543B0DD}" type="datetimeFigureOut">
              <a:rPr lang="en-GB" smtClean="0"/>
              <a:t>11/12/2017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71283-5341-4249-9EFA-A3EC924E9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594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66" y="85022"/>
            <a:ext cx="1028467" cy="73125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8" name="Straight Connector 7"/>
          <p:cNvCxnSpPr/>
          <p:nvPr userDrawn="1"/>
        </p:nvCxnSpPr>
        <p:spPr>
          <a:xfrm flipV="1">
            <a:off x="0" y="914402"/>
            <a:ext cx="9144000" cy="54591"/>
          </a:xfrm>
          <a:prstGeom prst="line">
            <a:avLst/>
          </a:prstGeom>
          <a:ln w="5397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V="1">
            <a:off x="52581" y="6705602"/>
            <a:ext cx="8939020" cy="15877"/>
          </a:xfrm>
          <a:prstGeom prst="line">
            <a:avLst/>
          </a:prstGeom>
          <a:ln w="5080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73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317901" y="176980"/>
            <a:ext cx="7643446" cy="60959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en-GB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LEADERSHIP AND MANAGEMENT</a:t>
            </a:r>
            <a:endParaRPr lang="en-GB" sz="28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51"/>
          <a:stretch/>
        </p:blipFill>
        <p:spPr>
          <a:xfrm>
            <a:off x="398585" y="1902542"/>
            <a:ext cx="8417169" cy="4955458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950894" y="1039195"/>
            <a:ext cx="7637206" cy="804353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ORGANISATION  STUDY VISIT</a:t>
            </a:r>
          </a:p>
          <a:p>
            <a:pPr algn="ctr">
              <a:defRPr/>
            </a:pPr>
            <a:r>
              <a:rPr lang="en-GB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DISTRICT COURT LALITPUR</a:t>
            </a:r>
            <a:endParaRPr lang="en-GB" sz="28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30634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6"/>
          <p:cNvSpPr txBox="1">
            <a:spLocks noChangeArrowheads="1"/>
          </p:cNvSpPr>
          <p:nvPr/>
        </p:nvSpPr>
        <p:spPr bwMode="auto">
          <a:xfrm>
            <a:off x="1676400" y="152400"/>
            <a:ext cx="6858000" cy="618708"/>
          </a:xfrm>
          <a:prstGeom prst="roundRect">
            <a:avLst>
              <a:gd name="adj" fmla="val 10578"/>
            </a:avLst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ne-NP" sz="3200" b="1" dirty="0">
              <a:solidFill>
                <a:prstClr val="black"/>
              </a:solidFill>
              <a:latin typeface="Times New Roman" panose="02020603050405020304" pitchFamily="18" charset="0"/>
              <a:cs typeface="Mangal" panose="02040503050203030202" pitchFamily="18" charset="0"/>
            </a:endParaRPr>
          </a:p>
        </p:txBody>
      </p:sp>
      <p:sp>
        <p:nvSpPr>
          <p:cNvPr id="4" name="TextBox 76"/>
          <p:cNvSpPr txBox="1">
            <a:spLocks noChangeArrowheads="1"/>
          </p:cNvSpPr>
          <p:nvPr/>
        </p:nvSpPr>
        <p:spPr bwMode="auto">
          <a:xfrm>
            <a:off x="501445" y="2585883"/>
            <a:ext cx="8465574" cy="2181761"/>
          </a:xfrm>
          <a:prstGeom prst="roundRect">
            <a:avLst>
              <a:gd name="adj" fmla="val 10578"/>
            </a:avLst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Mangal" panose="02040503050203030202" pitchFamily="18" charset="0"/>
              </a:rPr>
              <a:t>Government organisation can be one of best </a:t>
            </a:r>
            <a:r>
              <a:rPr lang="en-GB" sz="3200" b="1" dirty="0">
                <a:solidFill>
                  <a:prstClr val="black"/>
                </a:solidFill>
                <a:latin typeface="Times New Roman" panose="02020603050405020304" pitchFamily="18" charset="0"/>
                <a:cs typeface="Mangal" panose="02040503050203030202" pitchFamily="18" charset="0"/>
              </a:rPr>
              <a:t>if  resource </a:t>
            </a: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Mangal" panose="02040503050203030202" pitchFamily="18" charset="0"/>
              </a:rPr>
              <a:t>is </a:t>
            </a:r>
            <a:r>
              <a:rPr lang="en-GB" sz="3200" b="1" dirty="0">
                <a:solidFill>
                  <a:prstClr val="black"/>
                </a:solidFill>
                <a:latin typeface="Times New Roman" panose="02020603050405020304" pitchFamily="18" charset="0"/>
                <a:cs typeface="Mangal" panose="02040503050203030202" pitchFamily="18" charset="0"/>
              </a:rPr>
              <a:t>managed properly </a:t>
            </a:r>
            <a:endParaRPr lang="en-GB" sz="3200" b="1" dirty="0" smtClean="0">
              <a:solidFill>
                <a:prstClr val="black"/>
              </a:solidFill>
              <a:latin typeface="Times New Roman" panose="02020603050405020304" pitchFamily="18" charset="0"/>
              <a:cs typeface="Mangal" panose="02040503050203030202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Mangal" panose="02040503050203030202" pitchFamily="18" charset="0"/>
              </a:rPr>
              <a:t>Team spirit and Continuous training is vital for organisational development</a:t>
            </a:r>
          </a:p>
        </p:txBody>
      </p:sp>
    </p:spTree>
    <p:extLst>
      <p:ext uri="{BB962C8B-B14F-4D97-AF65-F5344CB8AC3E}">
        <p14:creationId xmlns:p14="http://schemas.microsoft.com/office/powerpoint/2010/main" val="260706081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6"/>
          <p:cNvSpPr txBox="1">
            <a:spLocks noChangeArrowheads="1"/>
          </p:cNvSpPr>
          <p:nvPr/>
        </p:nvSpPr>
        <p:spPr bwMode="auto">
          <a:xfrm>
            <a:off x="1676400" y="152400"/>
            <a:ext cx="6858000" cy="618708"/>
          </a:xfrm>
          <a:prstGeom prst="roundRect">
            <a:avLst>
              <a:gd name="adj" fmla="val 10578"/>
            </a:avLst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SEQUENCE OF PRESENTATION </a:t>
            </a:r>
            <a:endParaRPr lang="ne-NP" sz="3200" b="1" dirty="0">
              <a:solidFill>
                <a:prstClr val="black"/>
              </a:solidFill>
              <a:latin typeface="Times New Roman" panose="02020603050405020304" pitchFamily="18" charset="0"/>
              <a:cs typeface="Mangal" panose="02040503050203030202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825909" y="2403987"/>
            <a:ext cx="7344697" cy="184354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en-GB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Overview of the Organisation</a:t>
            </a: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en-GB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Reasons of Organisational Success</a:t>
            </a: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en-GB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Learning </a:t>
            </a:r>
            <a:endParaRPr lang="en-GB" sz="28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17044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6"/>
          <p:cNvSpPr txBox="1">
            <a:spLocks noChangeArrowheads="1"/>
          </p:cNvSpPr>
          <p:nvPr/>
        </p:nvSpPr>
        <p:spPr bwMode="auto">
          <a:xfrm>
            <a:off x="1676400" y="152400"/>
            <a:ext cx="6858000" cy="618708"/>
          </a:xfrm>
          <a:prstGeom prst="roundRect">
            <a:avLst>
              <a:gd name="adj" fmla="val 10578"/>
            </a:avLst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Overview of the Organisation</a:t>
            </a:r>
          </a:p>
        </p:txBody>
      </p:sp>
      <p:sp>
        <p:nvSpPr>
          <p:cNvPr id="4" name="TextBox 76"/>
          <p:cNvSpPr txBox="1">
            <a:spLocks noChangeArrowheads="1"/>
          </p:cNvSpPr>
          <p:nvPr/>
        </p:nvSpPr>
        <p:spPr bwMode="auto">
          <a:xfrm>
            <a:off x="280220" y="1730478"/>
            <a:ext cx="4955458" cy="2833033"/>
          </a:xfrm>
          <a:prstGeom prst="roundRect">
            <a:avLst>
              <a:gd name="adj" fmla="val 10578"/>
            </a:avLst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q"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District Court </a:t>
            </a:r>
            <a:r>
              <a:rPr lang="en-GB" sz="24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Estb</a:t>
            </a:r>
            <a:r>
              <a:rPr lang="en-GB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2021 BS</a:t>
            </a:r>
          </a:p>
          <a:p>
            <a:pPr marL="457200" indent="-457200" algn="just">
              <a:buFont typeface="Wingdings" panose="05000000000000000000" pitchFamily="2" charset="2"/>
              <a:buChar char="q"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Legal responsibility to cover whole </a:t>
            </a:r>
            <a:r>
              <a:rPr lang="en-GB" sz="24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Lalitpur</a:t>
            </a:r>
            <a:r>
              <a:rPr lang="en-GB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District</a:t>
            </a:r>
          </a:p>
          <a:p>
            <a:pPr marL="457200" indent="-457200" algn="just">
              <a:buFont typeface="Wingdings" panose="05000000000000000000" pitchFamily="2" charset="2"/>
              <a:buChar char="q"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Strength- 81 including 6 Judges</a:t>
            </a:r>
          </a:p>
          <a:p>
            <a:pPr marL="457200" indent="-457200" algn="just">
              <a:buFont typeface="Wingdings" panose="05000000000000000000" pitchFamily="2" charset="2"/>
              <a:buChar char="q"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of the </a:t>
            </a:r>
            <a:r>
              <a:rPr lang="en-GB" sz="2400" b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best </a:t>
            </a:r>
            <a:r>
              <a:rPr lang="en-GB" sz="2400" b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managed District </a:t>
            </a:r>
            <a:r>
              <a:rPr lang="en-GB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Courts of Nepal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625" y="2053712"/>
            <a:ext cx="3097162" cy="237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22223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6"/>
          <p:cNvSpPr txBox="1">
            <a:spLocks noChangeArrowheads="1"/>
          </p:cNvSpPr>
          <p:nvPr/>
        </p:nvSpPr>
        <p:spPr bwMode="auto">
          <a:xfrm>
            <a:off x="1676400" y="152400"/>
            <a:ext cx="6858000" cy="618708"/>
          </a:xfrm>
          <a:prstGeom prst="roundRect">
            <a:avLst>
              <a:gd name="adj" fmla="val 10578"/>
            </a:avLst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Vision and Mission of Organisation</a:t>
            </a:r>
            <a:endParaRPr lang="en-GB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76"/>
          <p:cNvSpPr txBox="1">
            <a:spLocks noChangeArrowheads="1"/>
          </p:cNvSpPr>
          <p:nvPr/>
        </p:nvSpPr>
        <p:spPr bwMode="auto">
          <a:xfrm>
            <a:off x="206477" y="1066800"/>
            <a:ext cx="8672052" cy="1660743"/>
          </a:xfrm>
          <a:prstGeom prst="roundRect">
            <a:avLst>
              <a:gd name="adj" fmla="val 10578"/>
            </a:avLst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q"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Vision- Establishment of free, effective and efficient legal system that form rule of law preventing people’s right </a:t>
            </a:r>
          </a:p>
          <a:p>
            <a:pPr marL="457200" indent="-457200" algn="just">
              <a:buFont typeface="Wingdings" panose="05000000000000000000" pitchFamily="2" charset="2"/>
              <a:buChar char="q"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Mission- Provide Neutral legal procedure based on constitution, Law and legal norms  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58" y="2861188"/>
            <a:ext cx="8539316" cy="368525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56977833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6"/>
          <p:cNvSpPr txBox="1">
            <a:spLocks noChangeArrowheads="1"/>
          </p:cNvSpPr>
          <p:nvPr/>
        </p:nvSpPr>
        <p:spPr bwMode="auto">
          <a:xfrm>
            <a:off x="1676400" y="152400"/>
            <a:ext cx="6858000" cy="618708"/>
          </a:xfrm>
          <a:prstGeom prst="roundRect">
            <a:avLst>
              <a:gd name="adj" fmla="val 10578"/>
            </a:avLst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Organisation Goal Set </a:t>
            </a:r>
            <a:endParaRPr lang="en-GB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76"/>
          <p:cNvSpPr txBox="1">
            <a:spLocks noChangeArrowheads="1"/>
          </p:cNvSpPr>
          <p:nvPr/>
        </p:nvSpPr>
        <p:spPr bwMode="auto">
          <a:xfrm>
            <a:off x="369089" y="1671484"/>
            <a:ext cx="5028821" cy="4005322"/>
          </a:xfrm>
          <a:prstGeom prst="roundRect">
            <a:avLst>
              <a:gd name="adj" fmla="val 10578"/>
            </a:avLst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q"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Completion of legal process with in time frame fixed by law</a:t>
            </a:r>
          </a:p>
          <a:p>
            <a:pPr marL="457200" indent="-457200" algn="just">
              <a:buFont typeface="Wingdings" panose="05000000000000000000" pitchFamily="2" charset="2"/>
              <a:buChar char="q"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Continuous Hearing</a:t>
            </a:r>
          </a:p>
          <a:p>
            <a:pPr marL="457200" indent="-457200" algn="just">
              <a:buFont typeface="Wingdings" panose="05000000000000000000" pitchFamily="2" charset="2"/>
              <a:buChar char="q"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frame for completion of Hearing</a:t>
            </a:r>
          </a:p>
          <a:p>
            <a:pPr marL="457200" indent="-457200" algn="just">
              <a:buFont typeface="Wingdings" panose="05000000000000000000" pitchFamily="2" charset="2"/>
              <a:buChar char="q"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Orientation of general public about the </a:t>
            </a:r>
            <a:r>
              <a:rPr lang="en-GB" sz="24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svcs</a:t>
            </a:r>
            <a:r>
              <a:rPr lang="en-GB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court</a:t>
            </a:r>
          </a:p>
          <a:p>
            <a:pPr marL="457200" indent="-457200" algn="just">
              <a:buFont typeface="Wingdings" panose="05000000000000000000" pitchFamily="2" charset="2"/>
              <a:buChar char="q"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“May I Help you’’ Program</a:t>
            </a:r>
          </a:p>
          <a:p>
            <a:pPr marL="457200" indent="-457200" algn="just">
              <a:buFont typeface="Wingdings" panose="05000000000000000000" pitchFamily="2" charset="2"/>
              <a:buChar char="q"/>
              <a:defRPr/>
            </a:pPr>
            <a:r>
              <a:rPr lang="en-GB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Emphasis in Reconciliation  </a:t>
            </a:r>
          </a:p>
          <a:p>
            <a:pPr marL="457200" indent="-457200" algn="just">
              <a:buFont typeface="Wingdings" panose="05000000000000000000" pitchFamily="2" charset="2"/>
              <a:buChar char="q"/>
              <a:defRPr/>
            </a:pPr>
            <a:r>
              <a:rPr lang="en-GB" sz="24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Svcs</a:t>
            </a:r>
            <a:r>
              <a:rPr lang="en-GB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smile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667"/>
          <a:stretch/>
        </p:blipFill>
        <p:spPr>
          <a:xfrm rot="5400000">
            <a:off x="5442152" y="2109022"/>
            <a:ext cx="3657603" cy="330363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50290009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6"/>
          <p:cNvSpPr txBox="1">
            <a:spLocks noChangeArrowheads="1"/>
          </p:cNvSpPr>
          <p:nvPr/>
        </p:nvSpPr>
        <p:spPr bwMode="auto">
          <a:xfrm>
            <a:off x="1676400" y="152400"/>
            <a:ext cx="6858000" cy="618708"/>
          </a:xfrm>
          <a:prstGeom prst="roundRect">
            <a:avLst>
              <a:gd name="adj" fmla="val 10578"/>
            </a:avLst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Mantra of Success</a:t>
            </a:r>
            <a:endParaRPr lang="ne-NP" sz="3200" b="1" dirty="0">
              <a:solidFill>
                <a:prstClr val="black"/>
              </a:solidFill>
              <a:latin typeface="Times New Roman" panose="02020603050405020304" pitchFamily="18" charset="0"/>
              <a:cs typeface="Mangal" panose="02040503050203030202" pitchFamily="18" charset="0"/>
            </a:endParaRPr>
          </a:p>
        </p:txBody>
      </p:sp>
      <p:sp>
        <p:nvSpPr>
          <p:cNvPr id="4" name="TextBox 76"/>
          <p:cNvSpPr txBox="1">
            <a:spLocks noChangeArrowheads="1"/>
          </p:cNvSpPr>
          <p:nvPr/>
        </p:nvSpPr>
        <p:spPr bwMode="auto">
          <a:xfrm>
            <a:off x="383458" y="1273277"/>
            <a:ext cx="8465574" cy="4786848"/>
          </a:xfrm>
          <a:prstGeom prst="roundRect">
            <a:avLst>
              <a:gd name="adj" fmla="val 10578"/>
            </a:avLst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management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Mangal" panose="02040503050203030202" pitchFamily="18" charset="0"/>
              </a:rPr>
              <a:t>Adherence to commitment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Mangal" panose="02040503050203030202" pitchFamily="18" charset="0"/>
              </a:rPr>
              <a:t>Access to public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Mangal" panose="02040503050203030202" pitchFamily="18" charset="0"/>
              </a:rPr>
              <a:t>Long term Planning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Mangal" panose="02040503050203030202" pitchFamily="18" charset="0"/>
              </a:rPr>
              <a:t>Resources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Mangal" panose="02040503050203030202" pitchFamily="18" charset="0"/>
              </a:rPr>
              <a:t>Information Technology and Training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Mangal" panose="02040503050203030202" pitchFamily="18" charset="0"/>
              </a:rPr>
              <a:t>Team Work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Mangal" panose="02040503050203030202" pitchFamily="18" charset="0"/>
              </a:rPr>
              <a:t>Direct Observation and involvement of leadership in cases</a:t>
            </a:r>
          </a:p>
        </p:txBody>
      </p:sp>
    </p:spTree>
    <p:extLst>
      <p:ext uri="{BB962C8B-B14F-4D97-AF65-F5344CB8AC3E}">
        <p14:creationId xmlns:p14="http://schemas.microsoft.com/office/powerpoint/2010/main" val="241882792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6"/>
          <p:cNvSpPr txBox="1">
            <a:spLocks noChangeArrowheads="1"/>
          </p:cNvSpPr>
          <p:nvPr/>
        </p:nvSpPr>
        <p:spPr bwMode="auto">
          <a:xfrm>
            <a:off x="1676400" y="152400"/>
            <a:ext cx="6858000" cy="618708"/>
          </a:xfrm>
          <a:prstGeom prst="roundRect">
            <a:avLst>
              <a:gd name="adj" fmla="val 10578"/>
            </a:avLst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Mantra of Success</a:t>
            </a:r>
            <a:endParaRPr lang="ne-NP" sz="3200" b="1" dirty="0">
              <a:solidFill>
                <a:prstClr val="black"/>
              </a:solidFill>
              <a:latin typeface="Times New Roman" panose="02020603050405020304" pitchFamily="18" charset="0"/>
              <a:cs typeface="Mangal" panose="02040503050203030202" pitchFamily="18" charset="0"/>
            </a:endParaRPr>
          </a:p>
        </p:txBody>
      </p:sp>
      <p:sp>
        <p:nvSpPr>
          <p:cNvPr id="4" name="TextBox 76"/>
          <p:cNvSpPr txBox="1">
            <a:spLocks noChangeArrowheads="1"/>
          </p:cNvSpPr>
          <p:nvPr/>
        </p:nvSpPr>
        <p:spPr bwMode="auto">
          <a:xfrm>
            <a:off x="383458" y="1273277"/>
            <a:ext cx="8465574" cy="4786848"/>
          </a:xfrm>
          <a:prstGeom prst="roundRect">
            <a:avLst>
              <a:gd name="adj" fmla="val 10578"/>
            </a:avLst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Minimisation of Financial Burden 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Mangal" panose="02040503050203030202" pitchFamily="18" charset="0"/>
              </a:rPr>
              <a:t>Help Desk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Mangal" panose="02040503050203030202" pitchFamily="18" charset="0"/>
              </a:rPr>
              <a:t>Infrastructure Management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Mangal" panose="02040503050203030202" pitchFamily="18" charset="0"/>
              </a:rPr>
              <a:t>Strategic Planning- Stage III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Mangal" panose="02040503050203030202" pitchFamily="18" charset="0"/>
              </a:rPr>
              <a:t>Training of legal Methodology to new recruits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Mangal" panose="02040503050203030202" pitchFamily="18" charset="0"/>
              </a:rPr>
              <a:t>Combine Leadership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Mangal" panose="02040503050203030202" pitchFamily="18" charset="0"/>
              </a:rPr>
              <a:t>Rewards and Incentives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Mangal" panose="02040503050203030202" pitchFamily="18" charset="0"/>
              </a:rPr>
              <a:t>Minimum use of donation</a:t>
            </a:r>
          </a:p>
        </p:txBody>
      </p:sp>
    </p:spTree>
    <p:extLst>
      <p:ext uri="{BB962C8B-B14F-4D97-AF65-F5344CB8AC3E}">
        <p14:creationId xmlns:p14="http://schemas.microsoft.com/office/powerpoint/2010/main" val="40398890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6"/>
          <p:cNvSpPr txBox="1">
            <a:spLocks noChangeArrowheads="1"/>
          </p:cNvSpPr>
          <p:nvPr/>
        </p:nvSpPr>
        <p:spPr bwMode="auto">
          <a:xfrm>
            <a:off x="1676400" y="152400"/>
            <a:ext cx="6858000" cy="618708"/>
          </a:xfrm>
          <a:prstGeom prst="roundRect">
            <a:avLst>
              <a:gd name="adj" fmla="val 10578"/>
            </a:avLst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Mantra of Success</a:t>
            </a:r>
            <a:endParaRPr lang="ne-NP" sz="3200" b="1" dirty="0">
              <a:solidFill>
                <a:prstClr val="black"/>
              </a:solidFill>
              <a:latin typeface="Times New Roman" panose="02020603050405020304" pitchFamily="18" charset="0"/>
              <a:cs typeface="Mangal" panose="02040503050203030202" pitchFamily="18" charset="0"/>
            </a:endParaRPr>
          </a:p>
        </p:txBody>
      </p:sp>
      <p:sp>
        <p:nvSpPr>
          <p:cNvPr id="4" name="TextBox 76"/>
          <p:cNvSpPr txBox="1">
            <a:spLocks noChangeArrowheads="1"/>
          </p:cNvSpPr>
          <p:nvPr/>
        </p:nvSpPr>
        <p:spPr bwMode="auto">
          <a:xfrm>
            <a:off x="383458" y="1273277"/>
            <a:ext cx="8465574" cy="3744813"/>
          </a:xfrm>
          <a:prstGeom prst="roundRect">
            <a:avLst>
              <a:gd name="adj" fmla="val 10578"/>
            </a:avLst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Svc delivery and management system balanced 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Sufficient Staffing 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Quick action 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free service to poor 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free papers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Availability of complaint hearing system </a:t>
            </a:r>
            <a:endParaRPr lang="en-GB" sz="3200" b="1" dirty="0" smtClean="0">
              <a:solidFill>
                <a:prstClr val="black"/>
              </a:solidFill>
              <a:latin typeface="Times New Roman" panose="02020603050405020304" pitchFamily="18" charset="0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72816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6"/>
          <p:cNvSpPr txBox="1">
            <a:spLocks noChangeArrowheads="1"/>
          </p:cNvSpPr>
          <p:nvPr/>
        </p:nvSpPr>
        <p:spPr bwMode="auto">
          <a:xfrm>
            <a:off x="1676400" y="152400"/>
            <a:ext cx="6858000" cy="618708"/>
          </a:xfrm>
          <a:prstGeom prst="roundRect">
            <a:avLst>
              <a:gd name="adj" fmla="val 10578"/>
            </a:avLst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Learning</a:t>
            </a:r>
            <a:endParaRPr lang="ne-NP" sz="3200" b="1" dirty="0">
              <a:solidFill>
                <a:prstClr val="black"/>
              </a:solidFill>
              <a:latin typeface="Times New Roman" panose="02020603050405020304" pitchFamily="18" charset="0"/>
              <a:cs typeface="Mangal" panose="02040503050203030202" pitchFamily="18" charset="0"/>
            </a:endParaRPr>
          </a:p>
        </p:txBody>
      </p:sp>
      <p:sp>
        <p:nvSpPr>
          <p:cNvPr id="4" name="TextBox 76"/>
          <p:cNvSpPr txBox="1">
            <a:spLocks noChangeArrowheads="1"/>
          </p:cNvSpPr>
          <p:nvPr/>
        </p:nvSpPr>
        <p:spPr bwMode="auto">
          <a:xfrm>
            <a:off x="383458" y="1273277"/>
            <a:ext cx="8465574" cy="3744813"/>
          </a:xfrm>
          <a:prstGeom prst="roundRect">
            <a:avLst>
              <a:gd name="adj" fmla="val 10578"/>
            </a:avLst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Combine leadership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 and resource management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Training 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Team Work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Establishment of Mechanism for quick service delivery</a:t>
            </a:r>
          </a:p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en-GB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Infrastructure management</a:t>
            </a:r>
            <a:endParaRPr lang="en-GB" sz="3200" b="1" dirty="0" smtClean="0">
              <a:solidFill>
                <a:prstClr val="black"/>
              </a:solidFill>
              <a:latin typeface="Times New Roman" panose="02020603050405020304" pitchFamily="18" charset="0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38162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264</Words>
  <Application>Microsoft Office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Mangal</vt:lpstr>
      <vt:lpstr>Times New Roman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Sumann PC</dc:creator>
  <cp:lastModifiedBy>Sumann PC</cp:lastModifiedBy>
  <cp:revision>22</cp:revision>
  <dcterms:created xsi:type="dcterms:W3CDTF">2017-12-10T07:06:05Z</dcterms:created>
  <dcterms:modified xsi:type="dcterms:W3CDTF">2017-12-11T04:30:26Z</dcterms:modified>
</cp:coreProperties>
</file>