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57"/>
  </p:notesMasterIdLst>
  <p:handoutMasterIdLst>
    <p:handoutMasterId r:id="rId58"/>
  </p:handoutMasterIdLst>
  <p:sldIdLst>
    <p:sldId id="256" r:id="rId3"/>
    <p:sldId id="477" r:id="rId4"/>
    <p:sldId id="626" r:id="rId5"/>
    <p:sldId id="579" r:id="rId6"/>
    <p:sldId id="443" r:id="rId7"/>
    <p:sldId id="531" r:id="rId8"/>
    <p:sldId id="607" r:id="rId9"/>
    <p:sldId id="491" r:id="rId10"/>
    <p:sldId id="446" r:id="rId11"/>
    <p:sldId id="601" r:id="rId12"/>
    <p:sldId id="596" r:id="rId13"/>
    <p:sldId id="597" r:id="rId14"/>
    <p:sldId id="598" r:id="rId15"/>
    <p:sldId id="599" r:id="rId16"/>
    <p:sldId id="572" r:id="rId17"/>
    <p:sldId id="513" r:id="rId18"/>
    <p:sldId id="610" r:id="rId19"/>
    <p:sldId id="611" r:id="rId20"/>
    <p:sldId id="612" r:id="rId21"/>
    <p:sldId id="452" r:id="rId22"/>
    <p:sldId id="573" r:id="rId23"/>
    <p:sldId id="487" r:id="rId24"/>
    <p:sldId id="576" r:id="rId25"/>
    <p:sldId id="455" r:id="rId26"/>
    <p:sldId id="489" r:id="rId27"/>
    <p:sldId id="492" r:id="rId28"/>
    <p:sldId id="493" r:id="rId29"/>
    <p:sldId id="497" r:id="rId30"/>
    <p:sldId id="618" r:id="rId31"/>
    <p:sldId id="619" r:id="rId32"/>
    <p:sldId id="613" r:id="rId33"/>
    <p:sldId id="614" r:id="rId34"/>
    <p:sldId id="615" r:id="rId35"/>
    <p:sldId id="616" r:id="rId36"/>
    <p:sldId id="617" r:id="rId37"/>
    <p:sldId id="622" r:id="rId38"/>
    <p:sldId id="495" r:id="rId39"/>
    <p:sldId id="589" r:id="rId40"/>
    <p:sldId id="608" r:id="rId41"/>
    <p:sldId id="623" r:id="rId42"/>
    <p:sldId id="496" r:id="rId43"/>
    <p:sldId id="620" r:id="rId44"/>
    <p:sldId id="554" r:id="rId45"/>
    <p:sldId id="555" r:id="rId46"/>
    <p:sldId id="602" r:id="rId47"/>
    <p:sldId id="603" r:id="rId48"/>
    <p:sldId id="604" r:id="rId49"/>
    <p:sldId id="605" r:id="rId50"/>
    <p:sldId id="606" r:id="rId51"/>
    <p:sldId id="529" r:id="rId52"/>
    <p:sldId id="624" r:id="rId53"/>
    <p:sldId id="625" r:id="rId54"/>
    <p:sldId id="621" r:id="rId55"/>
    <p:sldId id="510" r:id="rId5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171DBA"/>
    <a:srgbClr val="0022E5"/>
    <a:srgbClr val="CCECFF"/>
    <a:srgbClr val="A50021"/>
    <a:srgbClr val="660066"/>
    <a:srgbClr val="003300"/>
    <a:srgbClr val="663300"/>
    <a:srgbClr val="0000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21029" autoAdjust="0"/>
    <p:restoredTop sz="94577" autoAdjust="0"/>
  </p:normalViewPr>
  <p:slideViewPr>
    <p:cSldViewPr snapToGrid="0" snapToObjects="1">
      <p:cViewPr>
        <p:scale>
          <a:sx n="60" d="100"/>
          <a:sy n="60" d="100"/>
        </p:scale>
        <p:origin x="-78" y="-78"/>
      </p:cViewPr>
      <p:guideLst>
        <p:guide orient="horz" pos="2160"/>
        <p:guide pos="2880"/>
      </p:guideLst>
    </p:cSldViewPr>
  </p:slideViewPr>
  <p:outlineViewPr>
    <p:cViewPr>
      <p:scale>
        <a:sx n="33" d="100"/>
        <a:sy n="33" d="100"/>
      </p:scale>
      <p:origin x="0" y="87784"/>
    </p:cViewPr>
  </p:outlineViewPr>
  <p:notesTextViewPr>
    <p:cViewPr>
      <p:scale>
        <a:sx n="100" d="100"/>
        <a:sy n="100" d="100"/>
      </p:scale>
      <p:origin x="0" y="0"/>
    </p:cViewPr>
  </p:notesTextViewPr>
  <p:sorterViewPr>
    <p:cViewPr>
      <p:scale>
        <a:sx n="150" d="100"/>
        <a:sy n="150" d="100"/>
      </p:scale>
      <p:origin x="0" y="3582"/>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4082FF1-318E-5C4C-9B83-BC7AC022E293}" type="datetimeFigureOut">
              <a:rPr lang="en-US" smtClean="0"/>
              <a:pPr/>
              <a:t>12/9/2014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839EF1C-CFBE-EF4E-8E1F-5D74E6EF6A57}" type="slidenum">
              <a:rPr lang="en-US" smtClean="0"/>
              <a:pPr/>
              <a:t>‹#›</a:t>
            </a:fld>
            <a:endParaRPr lang="en-US"/>
          </a:p>
        </p:txBody>
      </p:sp>
    </p:spTree>
    <p:extLst>
      <p:ext uri="{BB962C8B-B14F-4D97-AF65-F5344CB8AC3E}">
        <p14:creationId xmlns:p14="http://schemas.microsoft.com/office/powerpoint/2010/main" xmlns="" val="392023055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100A15-357A-7B4C-BCAA-FB7020350001}" type="datetimeFigureOut">
              <a:rPr lang="en-US" smtClean="0"/>
              <a:pPr/>
              <a:t>12/9/2014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9068F0-B201-8F43-9C6D-03ECF6FCF331}" type="slidenum">
              <a:rPr lang="en-US" smtClean="0"/>
              <a:pPr/>
              <a:t>‹#›</a:t>
            </a:fld>
            <a:endParaRPr lang="en-US"/>
          </a:p>
        </p:txBody>
      </p:sp>
    </p:spTree>
    <p:extLst>
      <p:ext uri="{BB962C8B-B14F-4D97-AF65-F5344CB8AC3E}">
        <p14:creationId xmlns:p14="http://schemas.microsoft.com/office/powerpoint/2010/main" xmlns="" val="202350899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9068F0-B201-8F43-9C6D-03ECF6FCF331}"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1936"/>
            <a:ext cx="7772400" cy="2079842"/>
          </a:xfrm>
        </p:spPr>
        <p:txBody>
          <a:bodyPr>
            <a:normAutofit/>
          </a:bodyPr>
          <a:lstStyle>
            <a:lvl1pPr>
              <a:defRPr sz="5400">
                <a:solidFill>
                  <a:schemeClr val="tx2">
                    <a:lumMod val="75000"/>
                  </a:schemeClr>
                </a:solidFill>
                <a:latin typeface="Perpetua"/>
              </a:defRPr>
            </a:lvl1pPr>
          </a:lstStyle>
          <a:p>
            <a:r>
              <a:rPr lang="fr-CA" dirty="0" smtClean="0"/>
              <a:t>Click to </a:t>
            </a:r>
            <a:r>
              <a:rPr lang="fr-CA" dirty="0" err="1" smtClean="0"/>
              <a:t>edit</a:t>
            </a:r>
            <a:r>
              <a:rPr lang="fr-CA" dirty="0" smtClean="0"/>
              <a:t> Master </a:t>
            </a:r>
            <a:r>
              <a:rPr lang="fr-CA" dirty="0" err="1" smtClean="0"/>
              <a:t>title</a:t>
            </a:r>
            <a:r>
              <a:rPr lang="fr-CA" dirty="0" smtClean="0"/>
              <a:t> style</a:t>
            </a:r>
            <a:endParaRPr lang="en-US" dirty="0"/>
          </a:p>
        </p:txBody>
      </p:sp>
      <p:sp>
        <p:nvSpPr>
          <p:cNvPr id="3" name="Subtitle 2"/>
          <p:cNvSpPr>
            <a:spLocks noGrp="1"/>
          </p:cNvSpPr>
          <p:nvPr>
            <p:ph type="subTitle" idx="1"/>
          </p:nvPr>
        </p:nvSpPr>
        <p:spPr>
          <a:xfrm>
            <a:off x="1371600" y="3502890"/>
            <a:ext cx="6400800" cy="1532514"/>
          </a:xfrm>
        </p:spPr>
        <p:txBody>
          <a:bodyPr>
            <a:normAutofit/>
          </a:bodyPr>
          <a:lstStyle>
            <a:lvl1pPr marL="0" indent="0" algn="ctr">
              <a:buNone/>
              <a:defRPr sz="3600">
                <a:solidFill>
                  <a:schemeClr val="tx1">
                    <a:tint val="75000"/>
                  </a:schemeClr>
                </a:solidFill>
                <a:latin typeface="Perpetua"/>
                <a:cs typeface="Perpetu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A" dirty="0" smtClean="0"/>
              <a:t>Click to </a:t>
            </a:r>
            <a:r>
              <a:rPr lang="fr-CA" dirty="0" err="1" smtClean="0"/>
              <a:t>edit</a:t>
            </a:r>
            <a:r>
              <a:rPr lang="fr-CA" dirty="0" smtClean="0"/>
              <a:t> Master </a:t>
            </a:r>
            <a:r>
              <a:rPr lang="fr-CA" dirty="0" err="1" smtClean="0"/>
              <a:t>subtitle</a:t>
            </a:r>
            <a:r>
              <a:rPr lang="fr-CA" dirty="0" smtClean="0"/>
              <a:t> style</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F3646B9-F02C-444C-9B91-0CC8C053B5CA}" type="datetime1">
              <a:rPr lang="en-CA" smtClean="0"/>
              <a:pPr/>
              <a:t>09/12/2014</a:t>
            </a:fld>
            <a:endParaRPr lang="en-US" dirty="0"/>
          </a:p>
        </p:txBody>
      </p:sp>
    </p:spTree>
    <p:extLst>
      <p:ext uri="{BB962C8B-B14F-4D97-AF65-F5344CB8AC3E}">
        <p14:creationId xmlns:p14="http://schemas.microsoft.com/office/powerpoint/2010/main" xmlns="" val="427799957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fr-CA"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F9C81D62-A7F6-4EBF-9C4E-C2E31CDF8EF8}" type="datetime1">
              <a:rPr lang="en-CA" smtClean="0"/>
              <a:pPr/>
              <a:t>09/12/2014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B2B404-82EF-1C4F-9575-979F701D94AB}" type="slidenum">
              <a:rPr lang="en-US" smtClean="0"/>
              <a:pPr/>
              <a:t>‹#›</a:t>
            </a:fld>
            <a:endParaRPr lang="en-US"/>
          </a:p>
        </p:txBody>
      </p:sp>
    </p:spTree>
    <p:extLst>
      <p:ext uri="{BB962C8B-B14F-4D97-AF65-F5344CB8AC3E}">
        <p14:creationId xmlns:p14="http://schemas.microsoft.com/office/powerpoint/2010/main" xmlns="" val="812551857"/>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3EBE9A76-393E-4A5E-BE4B-F78226236CEA}" type="datetime1">
              <a:rPr lang="en-CA" smtClean="0"/>
              <a:pPr/>
              <a:t>09/12/2014</a:t>
            </a:fld>
            <a:endParaRPr lang="en-US" dirty="0"/>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D8C65CD4-4532-4BE1-8C63-F14010E15A23}" type="slidenum">
              <a:rPr lang="en-CA" smtClean="0"/>
              <a:pPr/>
              <a:t>‹#›</a:t>
            </a:fld>
            <a:endParaRPr lang="en-CA"/>
          </a:p>
        </p:txBody>
      </p:sp>
      <p:pic>
        <p:nvPicPr>
          <p:cNvPr id="13" name="Picture 12" descr="tn?sid=887972904&amp;mid=AO8mvs4AARuhTOuNUQoiIB7MJtY&amp;midoffset=1_448&amp;partid=3&amp;f=393&amp;fid=Inbox"/>
          <p:cNvPicPr/>
          <p:nvPr/>
        </p:nvPicPr>
        <p:blipFill>
          <a:blip r:embed="rId2" cstate="print">
            <a:lum/>
          </a:blip>
          <a:srcRect/>
          <a:stretch>
            <a:fillRect/>
          </a:stretch>
        </p:blipFill>
        <p:spPr bwMode="auto">
          <a:xfrm>
            <a:off x="0" y="0"/>
            <a:ext cx="1428750" cy="1268760"/>
          </a:xfrm>
          <a:prstGeom prst="rect">
            <a:avLst/>
          </a:prstGeom>
          <a:noFill/>
          <a:ln w="9525">
            <a:noFill/>
            <a:miter lim="800000"/>
            <a:headEnd/>
            <a:tailEnd/>
          </a:ln>
        </p:spPr>
      </p:pic>
    </p:spTree>
    <p:extLst>
      <p:ext uri="{BB962C8B-B14F-4D97-AF65-F5344CB8AC3E}">
        <p14:creationId xmlns:p14="http://schemas.microsoft.com/office/powerpoint/2010/main" xmlns="" val="2152434817"/>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31640" y="228600"/>
            <a:ext cx="7632848" cy="990600"/>
          </a:xfrm>
        </p:spPr>
        <p:txBody>
          <a:bodyPr>
            <a:normAutofit/>
          </a:bodyPr>
          <a:lstStyle>
            <a:lvl1pPr>
              <a:defRPr sz="4800"/>
            </a:lvl1pPr>
          </a:lstStyle>
          <a:p>
            <a:r>
              <a:rPr kumimoji="0" lang="en-US" dirty="0" smtClean="0"/>
              <a:t>Click to edit Master title style</a:t>
            </a:r>
            <a:endParaRPr kumimoji="0" lang="en-US" dirty="0"/>
          </a:p>
        </p:txBody>
      </p:sp>
      <p:sp>
        <p:nvSpPr>
          <p:cNvPr id="4" name="Date Placeholder 3"/>
          <p:cNvSpPr>
            <a:spLocks noGrp="1"/>
          </p:cNvSpPr>
          <p:nvPr>
            <p:ph type="dt" sz="half" idx="10"/>
          </p:nvPr>
        </p:nvSpPr>
        <p:spPr/>
        <p:txBody>
          <a:bodyPr/>
          <a:lstStyle/>
          <a:p>
            <a:fld id="{EBB5CAE5-6959-42A2-8636-21047B4E75FE}" type="datetime1">
              <a:rPr lang="en-CA" smtClean="0"/>
              <a:pPr/>
              <a:t>09/12/2014</a:t>
            </a:fld>
            <a:endParaRPr lang="en-CA"/>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DB2B404-82EF-1C4F-9575-979F701D94AB}"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normAutofit/>
          </a:bodyPr>
          <a:lstStyle>
            <a:lvl1pPr>
              <a:defRPr sz="3600"/>
            </a:lvl1pPr>
            <a:lvl2pPr>
              <a:buFont typeface="Courier New" pitchFamily="49" charset="0"/>
              <a:buChar char="o"/>
              <a:defRPr sz="3600"/>
            </a:lvl2pPr>
            <a:lvl3pPr>
              <a:defRPr sz="3600"/>
            </a:lvl3pPr>
            <a:lvl4pPr>
              <a:defRPr sz="3600"/>
            </a:lvl4pPr>
            <a:lvl5pPr>
              <a:defRPr sz="3600"/>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pic>
        <p:nvPicPr>
          <p:cNvPr id="10" name="Picture 9" descr="tn?sid=887972904&amp;mid=AO8mvs4AARuhTOuNUQoiIB7MJtY&amp;midoffset=1_448&amp;partid=3&amp;f=393&amp;fid=Inbox"/>
          <p:cNvPicPr/>
          <p:nvPr/>
        </p:nvPicPr>
        <p:blipFill>
          <a:blip r:embed="rId2" cstate="print"/>
          <a:srcRect/>
          <a:stretch>
            <a:fillRect/>
          </a:stretch>
        </p:blipFill>
        <p:spPr bwMode="auto">
          <a:xfrm>
            <a:off x="8269" y="0"/>
            <a:ext cx="1428750" cy="1268760"/>
          </a:xfrm>
          <a:prstGeom prst="rect">
            <a:avLst/>
          </a:prstGeom>
          <a:noFill/>
          <a:ln w="9525">
            <a:noFill/>
            <a:miter lim="800000"/>
            <a:headEnd/>
            <a:tailEnd/>
          </a:ln>
        </p:spPr>
      </p:pic>
    </p:spTree>
    <p:extLst>
      <p:ext uri="{BB962C8B-B14F-4D97-AF65-F5344CB8AC3E}">
        <p14:creationId xmlns:p14="http://schemas.microsoft.com/office/powerpoint/2010/main" xmlns="" val="3485070923"/>
      </p:ext>
    </p:extLst>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54D9D19B-1597-4B0F-95C5-E167E83E2B44}" type="datetime1">
              <a:rPr lang="en-CA" smtClean="0"/>
              <a:pPr/>
              <a:t>09/12/2014</a:t>
            </a:fld>
            <a:endParaRPr lang="en-CA"/>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1DB2B404-82EF-1C4F-9575-979F701D94AB}" type="slidenum">
              <a:rPr lang="en-US" smtClean="0"/>
              <a:pPr/>
              <a:t>‹#›</a:t>
            </a:fld>
            <a:endParaRPr lang="en-US"/>
          </a:p>
        </p:txBody>
      </p:sp>
      <p:sp>
        <p:nvSpPr>
          <p:cNvPr id="14" name="Footer Placeholder 13"/>
          <p:cNvSpPr>
            <a:spLocks noGrp="1"/>
          </p:cNvSpPr>
          <p:nvPr>
            <p:ph type="ftr" sz="quarter" idx="12"/>
          </p:nvPr>
        </p:nvSpPr>
        <p:spPr/>
        <p:txBody>
          <a:bodyPr/>
          <a:lstStyle/>
          <a:p>
            <a:endParaRPr lang="en-US" dirty="0"/>
          </a:p>
        </p:txBody>
      </p:sp>
      <p:pic>
        <p:nvPicPr>
          <p:cNvPr id="10" name="Picture 9" descr="tn?sid=887972904&amp;mid=AO8mvs4AARuhTOuNUQoiIB7MJtY&amp;midoffset=1_448&amp;partid=3&amp;f=393&amp;fid=Inbox"/>
          <p:cNvPicPr/>
          <p:nvPr userDrawn="1"/>
        </p:nvPicPr>
        <p:blipFill>
          <a:blip r:embed="rId2" cstate="print"/>
          <a:srcRect/>
          <a:stretch>
            <a:fillRect/>
          </a:stretch>
        </p:blipFill>
        <p:spPr bwMode="auto">
          <a:xfrm>
            <a:off x="8269" y="0"/>
            <a:ext cx="1428750" cy="1268760"/>
          </a:xfrm>
          <a:prstGeom prst="rect">
            <a:avLst/>
          </a:prstGeom>
          <a:noFill/>
          <a:ln w="9525">
            <a:noFill/>
            <a:miter lim="800000"/>
            <a:headEnd/>
            <a:tailEnd/>
          </a:ln>
        </p:spPr>
      </p:pic>
    </p:spTree>
    <p:extLst>
      <p:ext uri="{BB962C8B-B14F-4D97-AF65-F5344CB8AC3E}">
        <p14:creationId xmlns:p14="http://schemas.microsoft.com/office/powerpoint/2010/main" xmlns="" val="4244635172"/>
      </p:ext>
    </p:extLst>
  </p:cSld>
  <p:clrMapOvr>
    <a:overrideClrMapping bg1="lt1" tx1="dk1" bg2="lt2" tx2="dk2" accent1="accent1" accent2="accent2" accent3="accent3" accent4="accent4" accent5="accent5" accent6="accent6" hlink="hlink" folHlink="folHlink"/>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43FCFAEF-42AF-4AC2-B42F-E501B33EA7B9}" type="datetime1">
              <a:rPr lang="en-CA" smtClean="0"/>
              <a:pPr/>
              <a:t>09/12/2014</a:t>
            </a:fld>
            <a:endParaRPr lang="en-US"/>
          </a:p>
        </p:txBody>
      </p:sp>
      <p:sp>
        <p:nvSpPr>
          <p:cNvPr id="10" name="Slide Number Placeholder 9"/>
          <p:cNvSpPr>
            <a:spLocks noGrp="1"/>
          </p:cNvSpPr>
          <p:nvPr>
            <p:ph type="sldNum" sz="quarter" idx="16"/>
          </p:nvPr>
        </p:nvSpPr>
        <p:spPr/>
        <p:txBody>
          <a:bodyPr rtlCol="0"/>
          <a:lstStyle/>
          <a:p>
            <a:fld id="{1DB2B404-82EF-1C4F-9575-979F701D94A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a:p>
        </p:txBody>
      </p:sp>
      <p:pic>
        <p:nvPicPr>
          <p:cNvPr id="13" name="Picture 12" descr="tn?sid=887972904&amp;mid=AO8mvs4AARuhTOuNUQoiIB7MJtY&amp;midoffset=1_448&amp;partid=3&amp;f=393&amp;fid=Inbox"/>
          <p:cNvPicPr/>
          <p:nvPr userDrawn="1"/>
        </p:nvPicPr>
        <p:blipFill>
          <a:blip r:embed="rId2" cstate="print"/>
          <a:srcRect/>
          <a:stretch>
            <a:fillRect/>
          </a:stretch>
        </p:blipFill>
        <p:spPr bwMode="auto">
          <a:xfrm>
            <a:off x="8269" y="0"/>
            <a:ext cx="1428750" cy="1268760"/>
          </a:xfrm>
          <a:prstGeom prst="rect">
            <a:avLst/>
          </a:prstGeom>
          <a:noFill/>
          <a:ln w="9525">
            <a:noFill/>
            <a:miter lim="800000"/>
            <a:headEnd/>
            <a:tailEnd/>
          </a:ln>
        </p:spPr>
      </p:pic>
    </p:spTree>
    <p:extLst>
      <p:ext uri="{BB962C8B-B14F-4D97-AF65-F5344CB8AC3E}">
        <p14:creationId xmlns:p14="http://schemas.microsoft.com/office/powerpoint/2010/main" xmlns="" val="3180437447"/>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90434215-16A1-41E3-A5C5-77CB00196A9E}" type="datetime1">
              <a:rPr lang="en-CA" smtClean="0"/>
              <a:pPr/>
              <a:t>09/12/2014</a:t>
            </a:fld>
            <a:endParaRPr lang="en-US"/>
          </a:p>
        </p:txBody>
      </p:sp>
      <p:sp>
        <p:nvSpPr>
          <p:cNvPr id="12" name="Slide Number Placeholder 11"/>
          <p:cNvSpPr>
            <a:spLocks noGrp="1"/>
          </p:cNvSpPr>
          <p:nvPr>
            <p:ph type="sldNum" sz="quarter" idx="16"/>
          </p:nvPr>
        </p:nvSpPr>
        <p:spPr/>
        <p:txBody>
          <a:bodyPr rtlCol="0"/>
          <a:lstStyle/>
          <a:p>
            <a:fld id="{1DB2B404-82EF-1C4F-9575-979F701D94AB}"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pic>
        <p:nvPicPr>
          <p:cNvPr id="17" name="Picture 16" descr="tn?sid=887972904&amp;mid=AO8mvs4AARuhTOuNUQoiIB7MJtY&amp;midoffset=1_448&amp;partid=3&amp;f=393&amp;fid=Inbox"/>
          <p:cNvPicPr/>
          <p:nvPr userDrawn="1"/>
        </p:nvPicPr>
        <p:blipFill>
          <a:blip r:embed="rId2" cstate="print"/>
          <a:srcRect/>
          <a:stretch>
            <a:fillRect/>
          </a:stretch>
        </p:blipFill>
        <p:spPr bwMode="auto">
          <a:xfrm>
            <a:off x="8269" y="0"/>
            <a:ext cx="1428750" cy="1268760"/>
          </a:xfrm>
          <a:prstGeom prst="rect">
            <a:avLst/>
          </a:prstGeom>
          <a:noFill/>
          <a:ln w="9525">
            <a:noFill/>
            <a:miter lim="800000"/>
            <a:headEnd/>
            <a:tailEnd/>
          </a:ln>
        </p:spPr>
      </p:pic>
    </p:spTree>
    <p:extLst>
      <p:ext uri="{BB962C8B-B14F-4D97-AF65-F5344CB8AC3E}">
        <p14:creationId xmlns:p14="http://schemas.microsoft.com/office/powerpoint/2010/main" xmlns="" val="195484208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effectLst>
                  <a:outerShdw blurRad="38100" dist="38100" dir="2700000" algn="tl">
                    <a:srgbClr val="000000">
                      <a:alpha val="43137"/>
                    </a:srgbClr>
                  </a:outerShdw>
                </a:effectLst>
              </a:defRPr>
            </a:lvl1pPr>
          </a:lstStyle>
          <a:p>
            <a:r>
              <a:rPr kumimoji="0" lang="en-US" dirty="0" smtClean="0"/>
              <a:t>Click to edit Master title style</a:t>
            </a:r>
            <a:endParaRPr kumimoji="0" lang="en-US" dirty="0"/>
          </a:p>
        </p:txBody>
      </p:sp>
      <p:sp>
        <p:nvSpPr>
          <p:cNvPr id="3" name="Date Placeholder 2"/>
          <p:cNvSpPr>
            <a:spLocks noGrp="1"/>
          </p:cNvSpPr>
          <p:nvPr>
            <p:ph type="dt" sz="half" idx="10"/>
          </p:nvPr>
        </p:nvSpPr>
        <p:spPr/>
        <p:txBody>
          <a:bodyPr/>
          <a:lstStyle/>
          <a:p>
            <a:fld id="{397DE768-4D86-4CF7-BFEB-9363547B82CA}" type="datetime1">
              <a:rPr lang="en-CA" smtClean="0"/>
              <a:pPr/>
              <a:t>09/12/2014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1DB2B404-82EF-1C4F-9575-979F701D94AB}" type="slidenum">
              <a:rPr lang="en-US" smtClean="0"/>
              <a:pPr/>
              <a:t>‹#›</a:t>
            </a:fld>
            <a:endParaRPr lang="en-US"/>
          </a:p>
        </p:txBody>
      </p:sp>
      <p:pic>
        <p:nvPicPr>
          <p:cNvPr id="6" name="Picture 5" descr="tn?sid=887972904&amp;mid=AO8mvs4AARuhTOuNUQoiIB7MJtY&amp;midoffset=1_448&amp;partid=3&amp;f=393&amp;fid=Inbox"/>
          <p:cNvPicPr/>
          <p:nvPr userDrawn="1"/>
        </p:nvPicPr>
        <p:blipFill>
          <a:blip r:embed="rId2" cstate="print"/>
          <a:srcRect/>
          <a:stretch>
            <a:fillRect/>
          </a:stretch>
        </p:blipFill>
        <p:spPr bwMode="auto">
          <a:xfrm>
            <a:off x="8269" y="0"/>
            <a:ext cx="1428750" cy="1268760"/>
          </a:xfrm>
          <a:prstGeom prst="rect">
            <a:avLst/>
          </a:prstGeom>
          <a:noFill/>
          <a:ln w="9525">
            <a:noFill/>
            <a:miter lim="800000"/>
            <a:headEnd/>
            <a:tailEnd/>
          </a:ln>
        </p:spPr>
      </p:pic>
    </p:spTree>
    <p:extLst>
      <p:ext uri="{BB962C8B-B14F-4D97-AF65-F5344CB8AC3E}">
        <p14:creationId xmlns:p14="http://schemas.microsoft.com/office/powerpoint/2010/main" xmlns="" val="4369535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57CBBA-ACCC-42CA-A1A0-427146BC205A}" type="datetime1">
              <a:rPr lang="en-CA" smtClean="0"/>
              <a:pPr/>
              <a:t>09/12/2014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1DB2B404-82EF-1C4F-9575-979F701D94AB}" type="slidenum">
              <a:rPr lang="en-US" smtClean="0"/>
              <a:pPr/>
              <a:t>‹#›</a:t>
            </a:fld>
            <a:endParaRPr lang="en-US"/>
          </a:p>
        </p:txBody>
      </p:sp>
      <p:pic>
        <p:nvPicPr>
          <p:cNvPr id="5" name="Picture 4" descr="tn?sid=887972904&amp;mid=AO8mvs4AARuhTOuNUQoiIB7MJtY&amp;midoffset=1_448&amp;partid=3&amp;f=393&amp;fid=Inbox"/>
          <p:cNvPicPr/>
          <p:nvPr userDrawn="1"/>
        </p:nvPicPr>
        <p:blipFill>
          <a:blip r:embed="rId2" cstate="print"/>
          <a:srcRect/>
          <a:stretch>
            <a:fillRect/>
          </a:stretch>
        </p:blipFill>
        <p:spPr bwMode="auto">
          <a:xfrm>
            <a:off x="8269" y="0"/>
            <a:ext cx="1428750" cy="1268760"/>
          </a:xfrm>
          <a:prstGeom prst="rect">
            <a:avLst/>
          </a:prstGeom>
          <a:noFill/>
          <a:ln w="9525">
            <a:noFill/>
            <a:miter lim="800000"/>
            <a:headEnd/>
            <a:tailEnd/>
          </a:ln>
        </p:spPr>
      </p:pic>
    </p:spTree>
    <p:extLst>
      <p:ext uri="{BB962C8B-B14F-4D97-AF65-F5344CB8AC3E}">
        <p14:creationId xmlns:p14="http://schemas.microsoft.com/office/powerpoint/2010/main" xmlns="" val="265105508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C1D113CD-2ECE-42FB-9E0F-E0455F5975BD}" type="datetime1">
              <a:rPr lang="en-CA" smtClean="0"/>
              <a:pPr/>
              <a:t>09/12/2014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1DB2B404-82EF-1C4F-9575-979F701D94AB}"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pic>
        <p:nvPicPr>
          <p:cNvPr id="8" name="Picture 7" descr="tn?sid=887972904&amp;mid=AO8mvs4AARuhTOuNUQoiIB7MJtY&amp;midoffset=1_448&amp;partid=3&amp;f=393&amp;fid=Inbox"/>
          <p:cNvPicPr/>
          <p:nvPr userDrawn="1"/>
        </p:nvPicPr>
        <p:blipFill>
          <a:blip r:embed="rId2" cstate="print"/>
          <a:srcRect/>
          <a:stretch>
            <a:fillRect/>
          </a:stretch>
        </p:blipFill>
        <p:spPr bwMode="auto">
          <a:xfrm>
            <a:off x="8269" y="0"/>
            <a:ext cx="1428750" cy="1268760"/>
          </a:xfrm>
          <a:prstGeom prst="rect">
            <a:avLst/>
          </a:prstGeom>
          <a:noFill/>
          <a:ln w="9525">
            <a:noFill/>
            <a:miter lim="800000"/>
            <a:headEnd/>
            <a:tailEnd/>
          </a:ln>
        </p:spPr>
      </p:pic>
    </p:spTree>
    <p:extLst>
      <p:ext uri="{BB962C8B-B14F-4D97-AF65-F5344CB8AC3E}">
        <p14:creationId xmlns:p14="http://schemas.microsoft.com/office/powerpoint/2010/main" xmlns="" val="47430132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E9050EC0-C34B-4DE9-85B6-3055B11D5FDB}" type="datetime1">
              <a:rPr lang="en-CA" smtClean="0"/>
              <a:pPr/>
              <a:t>09/12/2014</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1DB2B404-82EF-1C4F-9575-979F701D94AB}"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pic>
        <p:nvPicPr>
          <p:cNvPr id="15" name="Picture 14" descr="tn?sid=887972904&amp;mid=AO8mvs4AARuhTOuNUQoiIB7MJtY&amp;midoffset=1_448&amp;partid=3&amp;f=393&amp;fid=Inbox"/>
          <p:cNvPicPr/>
          <p:nvPr userDrawn="1"/>
        </p:nvPicPr>
        <p:blipFill>
          <a:blip r:embed="rId2" cstate="print"/>
          <a:srcRect/>
          <a:stretch>
            <a:fillRect/>
          </a:stretch>
        </p:blipFill>
        <p:spPr bwMode="auto">
          <a:xfrm>
            <a:off x="8269" y="0"/>
            <a:ext cx="1428750" cy="1268760"/>
          </a:xfrm>
          <a:prstGeom prst="rect">
            <a:avLst/>
          </a:prstGeom>
          <a:noFill/>
          <a:ln w="9525">
            <a:noFill/>
            <a:miter lim="800000"/>
            <a:headEnd/>
            <a:tailEnd/>
          </a:ln>
        </p:spPr>
      </p:pic>
    </p:spTree>
    <p:extLst>
      <p:ext uri="{BB962C8B-B14F-4D97-AF65-F5344CB8AC3E}">
        <p14:creationId xmlns:p14="http://schemas.microsoft.com/office/powerpoint/2010/main" xmlns="" val="3026911918"/>
      </p:ext>
    </p:extLst>
  </p:cSld>
  <p:clrMapOvr>
    <a:overrideClrMapping bg1="lt1" tx1="dk1" bg2="lt2" tx2="dk2" accent1="accent1" accent2="accent2" accent3="accent3" accent4="accent4" accent5="accent5" accent6="accent6" hlink="hlink" folHlink="folHlink"/>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85694"/>
          </a:xfrm>
        </p:spPr>
        <p:txBody>
          <a:bodyPr/>
          <a:lstStyle>
            <a:lvl1pPr algn="l">
              <a:defRPr>
                <a:solidFill>
                  <a:srgbClr val="000090"/>
                </a:solidFill>
                <a:latin typeface="Perpetua"/>
                <a:cs typeface="Perpetua"/>
              </a:defRPr>
            </a:lvl1pPr>
          </a:lstStyle>
          <a:p>
            <a:r>
              <a:rPr lang="fr-CA" dirty="0" smtClean="0"/>
              <a:t>Click to </a:t>
            </a:r>
            <a:r>
              <a:rPr lang="fr-CA" dirty="0" err="1" smtClean="0"/>
              <a:t>edit</a:t>
            </a:r>
            <a:r>
              <a:rPr lang="fr-CA" dirty="0" smtClean="0"/>
              <a:t> Master </a:t>
            </a:r>
            <a:r>
              <a:rPr lang="fr-CA" dirty="0" err="1" smtClean="0"/>
              <a:t>title</a:t>
            </a:r>
            <a:r>
              <a:rPr lang="fr-CA" dirty="0" smtClean="0"/>
              <a:t> style</a:t>
            </a:r>
            <a:endParaRPr lang="en-US" dirty="0"/>
          </a:p>
        </p:txBody>
      </p:sp>
      <p:sp>
        <p:nvSpPr>
          <p:cNvPr id="3" name="Content Placeholder 2"/>
          <p:cNvSpPr>
            <a:spLocks noGrp="1"/>
          </p:cNvSpPr>
          <p:nvPr>
            <p:ph idx="1"/>
          </p:nvPr>
        </p:nvSpPr>
        <p:spPr>
          <a:xfrm>
            <a:off x="457200" y="1379264"/>
            <a:ext cx="8229600" cy="4746900"/>
          </a:xfrm>
        </p:spPr>
        <p:txBody>
          <a:bodyPr/>
          <a:lstStyle>
            <a:lvl1pPr>
              <a:defRPr>
                <a:latin typeface="Perpetua"/>
                <a:cs typeface="Perpetua"/>
              </a:defRPr>
            </a:lvl1pPr>
            <a:lvl2pPr>
              <a:defRPr>
                <a:latin typeface="Perpetua"/>
                <a:cs typeface="Perpetua"/>
              </a:defRPr>
            </a:lvl2pPr>
            <a:lvl3pPr>
              <a:defRPr>
                <a:latin typeface="Perpetua"/>
                <a:cs typeface="Perpetua"/>
              </a:defRPr>
            </a:lvl3pPr>
            <a:lvl4pPr>
              <a:defRPr>
                <a:latin typeface="Perpetua"/>
                <a:cs typeface="Perpetua"/>
              </a:defRPr>
            </a:lvl4pPr>
            <a:lvl5pPr>
              <a:defRPr>
                <a:latin typeface="Perpetua"/>
                <a:cs typeface="Perpetua"/>
              </a:defRPr>
            </a:lvl5pPr>
          </a:lstStyle>
          <a:p>
            <a:pPr lvl="0"/>
            <a:r>
              <a:rPr lang="fr-CA" dirty="0" smtClean="0"/>
              <a:t>Click to </a:t>
            </a:r>
            <a:r>
              <a:rPr lang="fr-CA" dirty="0" err="1" smtClean="0"/>
              <a:t>edit</a:t>
            </a:r>
            <a:r>
              <a:rPr lang="fr-CA" dirty="0" smtClean="0"/>
              <a:t> Master </a:t>
            </a:r>
            <a:r>
              <a:rPr lang="fr-CA" dirty="0" err="1" smtClean="0"/>
              <a:t>text</a:t>
            </a:r>
            <a:r>
              <a:rPr lang="fr-CA" dirty="0" smtClean="0"/>
              <a:t> styles</a:t>
            </a:r>
          </a:p>
          <a:p>
            <a:pPr lvl="1"/>
            <a:r>
              <a:rPr lang="fr-CA" dirty="0" smtClean="0"/>
              <a:t>Second </a:t>
            </a:r>
            <a:r>
              <a:rPr lang="fr-CA" dirty="0" err="1" smtClean="0"/>
              <a:t>level</a:t>
            </a:r>
            <a:endParaRPr lang="fr-CA" dirty="0" smtClean="0"/>
          </a:p>
          <a:p>
            <a:pPr lvl="2"/>
            <a:r>
              <a:rPr lang="fr-CA" dirty="0" err="1" smtClean="0"/>
              <a:t>Third</a:t>
            </a:r>
            <a:r>
              <a:rPr lang="fr-CA" dirty="0" smtClean="0"/>
              <a:t> </a:t>
            </a:r>
            <a:r>
              <a:rPr lang="fr-CA" dirty="0" err="1" smtClean="0"/>
              <a:t>level</a:t>
            </a:r>
            <a:endParaRPr lang="fr-CA" dirty="0" smtClean="0"/>
          </a:p>
          <a:p>
            <a:pPr lvl="3"/>
            <a:r>
              <a:rPr lang="fr-CA" dirty="0" err="1" smtClean="0"/>
              <a:t>Fourth</a:t>
            </a:r>
            <a:r>
              <a:rPr lang="fr-CA" dirty="0" smtClean="0"/>
              <a:t> </a:t>
            </a:r>
            <a:r>
              <a:rPr lang="fr-CA" dirty="0" err="1" smtClean="0"/>
              <a:t>level</a:t>
            </a:r>
            <a:endParaRPr lang="fr-CA" dirty="0" smtClean="0"/>
          </a:p>
          <a:p>
            <a:pPr lvl="4"/>
            <a:r>
              <a:rPr lang="fr-CA" dirty="0" err="1" smtClean="0"/>
              <a:t>Fifth</a:t>
            </a:r>
            <a:r>
              <a:rPr lang="fr-CA" dirty="0" smtClean="0"/>
              <a:t> </a:t>
            </a:r>
            <a:r>
              <a:rPr lang="fr-CA" dirty="0" err="1" smtClean="0"/>
              <a:t>level</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B2B404-82EF-1C4F-9575-979F701D94AB}" type="slidenum">
              <a:rPr lang="en-US" smtClean="0"/>
              <a:pPr/>
              <a:t>‹#›</a:t>
            </a:fld>
            <a:endParaRPr lang="en-US"/>
          </a:p>
        </p:txBody>
      </p:sp>
    </p:spTree>
    <p:extLst>
      <p:ext uri="{BB962C8B-B14F-4D97-AF65-F5344CB8AC3E}">
        <p14:creationId xmlns:p14="http://schemas.microsoft.com/office/powerpoint/2010/main" xmlns="" val="2534400131"/>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54AD1E0-F87B-48AD-843D-A7F217AE5579}" type="datetime1">
              <a:rPr lang="en-CA" smtClean="0"/>
              <a:pPr/>
              <a:t>09/12/2014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B2B404-82EF-1C4F-9575-979F701D94AB}" type="slidenum">
              <a:rPr lang="en-US" smtClean="0"/>
              <a:pPr/>
              <a:t>‹#›</a:t>
            </a:fld>
            <a:endParaRPr lang="en-US"/>
          </a:p>
        </p:txBody>
      </p:sp>
    </p:spTree>
    <p:extLst>
      <p:ext uri="{BB962C8B-B14F-4D97-AF65-F5344CB8AC3E}">
        <p14:creationId xmlns:p14="http://schemas.microsoft.com/office/powerpoint/2010/main" xmlns="" val="30052875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0FF9FE23-4879-4814-8417-7A2CBB9D9CB2}" type="datetime1">
              <a:rPr lang="en-CA" smtClean="0"/>
              <a:pPr/>
              <a:t>09/12/2014</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1DB2B404-82EF-1C4F-9575-979F701D94AB}" type="slidenum">
              <a:rPr lang="en-US" smtClean="0"/>
              <a:pPr/>
              <a:t>‹#›</a:t>
            </a:fld>
            <a:endParaRPr lang="en-US"/>
          </a:p>
        </p:txBody>
      </p:sp>
    </p:spTree>
    <p:extLst>
      <p:ext uri="{BB962C8B-B14F-4D97-AF65-F5344CB8AC3E}">
        <p14:creationId xmlns:p14="http://schemas.microsoft.com/office/powerpoint/2010/main" xmlns="" val="816062090"/>
      </p:ext>
    </p:extLst>
  </p:cSld>
  <p:clrMapOvr>
    <a:overrideClrMapping bg1="lt1" tx1="dk1" bg2="lt2" tx2="dk2" accent1="accent1" accent2="accent2" accent3="accent3" accent4="accent4" accent5="accent5" accent6="accent6" hlink="hlink" folHlink="folHlink"/>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617538"/>
            <a:ext cx="7793037"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182688" y="2017713"/>
            <a:ext cx="7772400" cy="4114800"/>
          </a:xfrm>
        </p:spPr>
        <p:txBody>
          <a:bodyPr/>
          <a:lstStyle/>
          <a:p>
            <a:pPr lvl="0"/>
            <a:endParaRPr lang="en-US" noProof="0" smtClean="0"/>
          </a:p>
        </p:txBody>
      </p:sp>
      <p:sp>
        <p:nvSpPr>
          <p:cNvPr id="4" name="Rectangle 11"/>
          <p:cNvSpPr>
            <a:spLocks noGrp="1" noChangeArrowheads="1"/>
          </p:cNvSpPr>
          <p:nvPr>
            <p:ph type="dt" sz="half" idx="10"/>
          </p:nvPr>
        </p:nvSpPr>
        <p:spPr/>
        <p:txBody>
          <a:bodyPr/>
          <a:lstStyle>
            <a:lvl1pPr>
              <a:defRPr/>
            </a:lvl1pPr>
          </a:lstStyle>
          <a:p>
            <a:pPr>
              <a:defRPr/>
            </a:pPr>
            <a:fld id="{630503B5-732A-4EFB-B979-9BC3E055EA05}" type="datetime1">
              <a:rPr lang="en-CA" smtClean="0"/>
              <a:pPr>
                <a:defRPr/>
              </a:pPr>
              <a:t>09/12/2014</a:t>
            </a:fld>
            <a:endParaRPr lang="en-US"/>
          </a:p>
        </p:txBody>
      </p:sp>
      <p:sp>
        <p:nvSpPr>
          <p:cNvPr id="5" name="Rectangle 12"/>
          <p:cNvSpPr>
            <a:spLocks noGrp="1" noChangeArrowheads="1"/>
          </p:cNvSpPr>
          <p:nvPr>
            <p:ph type="ftr" sz="quarter" idx="11"/>
          </p:nvPr>
        </p:nvSpPr>
        <p:spPr/>
        <p:txBody>
          <a:bodyPr/>
          <a:lstStyle>
            <a:lvl1pPr>
              <a:defRPr/>
            </a:lvl1pPr>
          </a:lstStyle>
          <a:p>
            <a:pPr>
              <a:defRPr/>
            </a:pPr>
            <a:endParaRPr lang="en-US"/>
          </a:p>
        </p:txBody>
      </p:sp>
      <p:sp>
        <p:nvSpPr>
          <p:cNvPr id="6" name="Rectangle 13"/>
          <p:cNvSpPr>
            <a:spLocks noGrp="1" noChangeArrowheads="1"/>
          </p:cNvSpPr>
          <p:nvPr>
            <p:ph type="sldNum" sz="quarter" idx="12"/>
          </p:nvPr>
        </p:nvSpPr>
        <p:spPr/>
        <p:txBody>
          <a:bodyPr/>
          <a:lstStyle>
            <a:lvl1pPr>
              <a:defRPr/>
            </a:lvl1pPr>
          </a:lstStyle>
          <a:p>
            <a:pPr>
              <a:defRPr/>
            </a:pPr>
            <a:fld id="{CC8503AB-C7AF-482E-BA2E-BCBE4FA347F1}" type="slidenum">
              <a:rPr lang="en-US"/>
              <a:pPr>
                <a:defRPr/>
              </a:pPr>
              <a:t>‹#›</a:t>
            </a:fld>
            <a:endParaRPr lang="en-US"/>
          </a:p>
        </p:txBody>
      </p:sp>
      <p:pic>
        <p:nvPicPr>
          <p:cNvPr id="7" name="Picture 6" descr="tn?sid=887972904&amp;mid=AO8mvs4AARuhTOuNUQoiIB7MJtY&amp;midoffset=1_448&amp;partid=3&amp;f=393&amp;fid=Inbox"/>
          <p:cNvPicPr/>
          <p:nvPr userDrawn="1"/>
        </p:nvPicPr>
        <p:blipFill>
          <a:blip r:embed="rId2" cstate="print"/>
          <a:srcRect/>
          <a:stretch>
            <a:fillRect/>
          </a:stretch>
        </p:blipFill>
        <p:spPr bwMode="auto">
          <a:xfrm>
            <a:off x="8269" y="0"/>
            <a:ext cx="1428750" cy="1268760"/>
          </a:xfrm>
          <a:prstGeom prst="rect">
            <a:avLst/>
          </a:prstGeom>
          <a:noFill/>
          <a:ln w="9525">
            <a:noFill/>
            <a:miter lim="800000"/>
            <a:headEnd/>
            <a:tailEnd/>
          </a:ln>
        </p:spPr>
      </p:pic>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ED8BD90D-1B3E-4699-B3D9-2DD47973B939}" type="datetime1">
              <a:rPr lang="en-CA" smtClean="0"/>
              <a:pPr/>
              <a:t>09/12/2014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B2B404-82EF-1C4F-9575-979F701D94AB}" type="slidenum">
              <a:rPr lang="en-US" smtClean="0"/>
              <a:pPr/>
              <a:t>‹#›</a:t>
            </a:fld>
            <a:endParaRPr lang="en-US" dirty="0"/>
          </a:p>
        </p:txBody>
      </p:sp>
    </p:spTree>
    <p:extLst>
      <p:ext uri="{BB962C8B-B14F-4D97-AF65-F5344CB8AC3E}">
        <p14:creationId xmlns:p14="http://schemas.microsoft.com/office/powerpoint/2010/main" xmlns="" val="14089999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CA"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A"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A"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5C507AE2-011C-4316-B679-5D98C7D645AB}" type="datetime1">
              <a:rPr lang="en-CA" smtClean="0"/>
              <a:pPr/>
              <a:t>09/12/2014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DB2B404-82EF-1C4F-9575-979F701D94AB}" type="slidenum">
              <a:rPr lang="en-US" smtClean="0"/>
              <a:pPr/>
              <a:t>‹#›</a:t>
            </a:fld>
            <a:endParaRPr lang="en-US"/>
          </a:p>
        </p:txBody>
      </p:sp>
    </p:spTree>
    <p:extLst>
      <p:ext uri="{BB962C8B-B14F-4D97-AF65-F5344CB8AC3E}">
        <p14:creationId xmlns:p14="http://schemas.microsoft.com/office/powerpoint/2010/main" xmlns="" val="3712144246"/>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A84F1C51-1611-4437-8885-2DAA4C1DCF14}" type="datetime1">
              <a:rPr lang="en-CA" smtClean="0"/>
              <a:pPr/>
              <a:t>09/12/2014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DB2B404-82EF-1C4F-9575-979F701D94AB}" type="slidenum">
              <a:rPr lang="en-US" smtClean="0"/>
              <a:pPr/>
              <a:t>‹#›</a:t>
            </a:fld>
            <a:endParaRPr lang="en-US"/>
          </a:p>
        </p:txBody>
      </p:sp>
    </p:spTree>
    <p:extLst>
      <p:ext uri="{BB962C8B-B14F-4D97-AF65-F5344CB8AC3E}">
        <p14:creationId xmlns:p14="http://schemas.microsoft.com/office/powerpoint/2010/main" xmlns="" val="148316265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AC8D7B0A-9CCB-4969-AE7E-36CDCEBED0FB}" type="datetime1">
              <a:rPr lang="en-CA" smtClean="0"/>
              <a:pPr/>
              <a:t>09/12/2014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DB2B404-82EF-1C4F-9575-979F701D94AB}" type="slidenum">
              <a:rPr lang="en-US" smtClean="0"/>
              <a:pPr/>
              <a:t>‹#›</a:t>
            </a:fld>
            <a:endParaRPr lang="en-US"/>
          </a:p>
        </p:txBody>
      </p:sp>
    </p:spTree>
    <p:extLst>
      <p:ext uri="{BB962C8B-B14F-4D97-AF65-F5344CB8AC3E}">
        <p14:creationId xmlns:p14="http://schemas.microsoft.com/office/powerpoint/2010/main" xmlns="" val="870913965"/>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fr-CA"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A"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2B875ECE-E21E-4EA1-B8EF-072B48D98181}" type="datetime1">
              <a:rPr lang="en-CA" smtClean="0"/>
              <a:pPr/>
              <a:t>09/12/2014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B2B404-82EF-1C4F-9575-979F701D94AB}" type="slidenum">
              <a:rPr lang="en-US" smtClean="0"/>
              <a:pPr/>
              <a:t>‹#›</a:t>
            </a:fld>
            <a:endParaRPr lang="en-US"/>
          </a:p>
        </p:txBody>
      </p:sp>
    </p:spTree>
    <p:extLst>
      <p:ext uri="{BB962C8B-B14F-4D97-AF65-F5344CB8AC3E}">
        <p14:creationId xmlns:p14="http://schemas.microsoft.com/office/powerpoint/2010/main" xmlns="" val="199771359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fr-CA"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A"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4B8ECD6-0051-4E5C-8DC6-B9BE8212CC44}" type="datetime1">
              <a:rPr lang="en-CA" smtClean="0"/>
              <a:pPr/>
              <a:t>09/12/2014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B2B404-82EF-1C4F-9575-979F701D94AB}" type="slidenum">
              <a:rPr lang="en-US" smtClean="0"/>
              <a:pPr/>
              <a:t>‹#›</a:t>
            </a:fld>
            <a:endParaRPr lang="en-US"/>
          </a:p>
        </p:txBody>
      </p:sp>
    </p:spTree>
    <p:extLst>
      <p:ext uri="{BB962C8B-B14F-4D97-AF65-F5344CB8AC3E}">
        <p14:creationId xmlns:p14="http://schemas.microsoft.com/office/powerpoint/2010/main" xmlns="" val="354641985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78D1DFC5-4232-4056-8EAB-A88DC22CD76E}" type="datetime1">
              <a:rPr lang="en-CA" smtClean="0"/>
              <a:pPr/>
              <a:t>09/12/2014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B2B404-82EF-1C4F-9575-979F701D94AB}" type="slidenum">
              <a:rPr lang="en-US" smtClean="0"/>
              <a:pPr/>
              <a:t>‹#›</a:t>
            </a:fld>
            <a:endParaRPr lang="en-US"/>
          </a:p>
        </p:txBody>
      </p:sp>
    </p:spTree>
    <p:extLst>
      <p:ext uri="{BB962C8B-B14F-4D97-AF65-F5344CB8AC3E}">
        <p14:creationId xmlns:p14="http://schemas.microsoft.com/office/powerpoint/2010/main" xmlns="" val="163108622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heme" Target="../theme/theme2.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CA"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B2B404-82EF-1C4F-9575-979F701D94AB}" type="slidenum">
              <a:rPr lang="en-US" smtClean="0"/>
              <a:pPr/>
              <a:t>‹#›</a:t>
            </a:fld>
            <a:endParaRPr lang="en-US"/>
          </a:p>
        </p:txBody>
      </p:sp>
    </p:spTree>
    <p:extLst>
      <p:ext uri="{BB962C8B-B14F-4D97-AF65-F5344CB8AC3E}">
        <p14:creationId xmlns:p14="http://schemas.microsoft.com/office/powerpoint/2010/main" xmlns="" val="25781995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transition/>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dirty="0" smtClean="0"/>
              <a:t>Click to edit Master title style</a:t>
            </a:r>
            <a:endParaRPr kumimoji="0" lang="en-US" dirty="0"/>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2A51135C-5196-4551-9220-28EBB7A4E7BD}" type="datetime1">
              <a:rPr lang="en-CA" smtClean="0"/>
              <a:pPr/>
              <a:t>09/12/2014</a:t>
            </a:fld>
            <a:endParaRPr lang="en-CA"/>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1DB2B404-82EF-1C4F-9575-979F701D94AB}" type="slidenum">
              <a:rPr lang="en-US" smtClean="0"/>
              <a:pPr/>
              <a:t>‹#›</a:t>
            </a:fld>
            <a:endParaRPr lang="en-US"/>
          </a:p>
        </p:txBody>
      </p:sp>
      <p:pic>
        <p:nvPicPr>
          <p:cNvPr id="10" name="Picture 9" descr="tn?sid=887972904&amp;mid=AO8mvs4AARuhTOuNUQoiIB7MJtY&amp;midoffset=1_448&amp;partid=3&amp;f=393&amp;fid=Inbox"/>
          <p:cNvPicPr/>
          <p:nvPr userDrawn="1"/>
        </p:nvPicPr>
        <p:blipFill>
          <a:blip r:embed="rId14" cstate="print"/>
          <a:srcRect/>
          <a:stretch>
            <a:fillRect/>
          </a:stretch>
        </p:blipFill>
        <p:spPr bwMode="auto">
          <a:xfrm>
            <a:off x="8269" y="0"/>
            <a:ext cx="1428750" cy="1268760"/>
          </a:xfrm>
          <a:prstGeom prst="rect">
            <a:avLst/>
          </a:prstGeom>
          <a:noFill/>
          <a:ln w="9525">
            <a:noFill/>
            <a:miter lim="800000"/>
            <a:headEnd/>
            <a:tailEnd/>
          </a:ln>
        </p:spPr>
      </p:pic>
    </p:spTree>
    <p:extLst>
      <p:ext uri="{BB962C8B-B14F-4D97-AF65-F5344CB8AC3E}">
        <p14:creationId xmlns:p14="http://schemas.microsoft.com/office/powerpoint/2010/main" xmlns="" val="379818855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 lvl="2">
            <p:tnLst>
              <p:par>
                <p:cTn presetID="1"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 lvl="3">
            <p:tnLst>
              <p:par>
                <p:cTn presetID="1"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 lvl="4">
            <p:tnLst>
              <p:par>
                <p:cTn presetID="1"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 lvl="5">
            <p:tnLst>
              <p:par>
                <p:cTn presetID="1"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Lst>
      </p:bldP>
    </p:bldLst>
  </p:timing>
  <p:hf hdr="0" ftr="0" dt="0"/>
  <p:txStyles>
    <p:titleStyle>
      <a:lvl1pPr algn="l" rtl="0" eaLnBrk="1" latinLnBrk="0" hangingPunct="1">
        <a:spcBef>
          <a:spcPct val="0"/>
        </a:spcBef>
        <a:buNone/>
        <a:defRPr kumimoji="0" sz="48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36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32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8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8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8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0" y="1891861"/>
            <a:ext cx="9067801" cy="1828800"/>
          </a:xfrm>
        </p:spPr>
        <p:txBody>
          <a:bodyPr>
            <a:noAutofit/>
          </a:bodyPr>
          <a:lstStyle/>
          <a:p>
            <a:pPr algn="r"/>
            <a:r>
              <a:rPr lang="en-US" sz="6000" b="1" dirty="0" smtClean="0">
                <a:effectLst>
                  <a:outerShdw blurRad="38100" dist="38100" dir="2700000" algn="tl">
                    <a:srgbClr val="000000">
                      <a:alpha val="43137"/>
                    </a:srgbClr>
                  </a:outerShdw>
                </a:effectLst>
              </a:rPr>
              <a:t>Strategic management</a:t>
            </a:r>
            <a:endParaRPr lang="en-US" sz="6000" b="1" dirty="0">
              <a:effectLst>
                <a:outerShdw blurRad="38100" dist="38100" dir="2700000" algn="tl">
                  <a:srgbClr val="000000">
                    <a:alpha val="43137"/>
                  </a:srgbClr>
                </a:outerShdw>
              </a:effectLst>
            </a:endParaRPr>
          </a:p>
        </p:txBody>
      </p:sp>
      <p:sp>
        <p:nvSpPr>
          <p:cNvPr id="8" name="TextBox 7"/>
          <p:cNvSpPr txBox="1"/>
          <p:nvPr/>
        </p:nvSpPr>
        <p:spPr>
          <a:xfrm>
            <a:off x="4745415" y="4845861"/>
            <a:ext cx="4225159" cy="954107"/>
          </a:xfrm>
          <a:prstGeom prst="rect">
            <a:avLst/>
          </a:prstGeom>
          <a:noFill/>
        </p:spPr>
        <p:txBody>
          <a:bodyPr wrap="square" rtlCol="0">
            <a:spAutoFit/>
          </a:bodyPr>
          <a:lstStyle/>
          <a:p>
            <a:pPr algn="r">
              <a:buFontTx/>
              <a:buChar char="-"/>
            </a:pPr>
            <a:r>
              <a:rPr lang="en-US" sz="2800" dirty="0" err="1" smtClean="0"/>
              <a:t>Tarak</a:t>
            </a:r>
            <a:r>
              <a:rPr lang="en-US" sz="2800" dirty="0" smtClean="0"/>
              <a:t> </a:t>
            </a:r>
            <a:r>
              <a:rPr lang="en-US" sz="2800" dirty="0" err="1" smtClean="0"/>
              <a:t>Bahadur</a:t>
            </a:r>
            <a:r>
              <a:rPr lang="en-US" sz="2800" dirty="0" smtClean="0"/>
              <a:t> K.C., PhD</a:t>
            </a:r>
          </a:p>
          <a:p>
            <a:pPr algn="r">
              <a:buFontTx/>
              <a:buChar char="-"/>
            </a:pPr>
            <a:r>
              <a:rPr lang="en-US" sz="2800" dirty="0" err="1" smtClean="0"/>
              <a:t>Santosh</a:t>
            </a:r>
            <a:r>
              <a:rPr lang="en-US" sz="2800" dirty="0" smtClean="0"/>
              <a:t> </a:t>
            </a:r>
            <a:r>
              <a:rPr lang="en-US" sz="2800" dirty="0" err="1" smtClean="0"/>
              <a:t>Koirala</a:t>
            </a:r>
            <a:endParaRPr lang="en-US" sz="2800" dirty="0" smtClean="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3556061403"/>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149770"/>
            <a:ext cx="7632848" cy="990600"/>
          </a:xfrm>
        </p:spPr>
        <p:txBody>
          <a:bodyPr>
            <a:normAutofit/>
          </a:bodyPr>
          <a:lstStyle/>
          <a:p>
            <a:r>
              <a:rPr lang="en-US" sz="5400" dirty="0" smtClean="0">
                <a:effectLst>
                  <a:outerShdw blurRad="38100" dist="38100" dir="2700000" algn="tl">
                    <a:srgbClr val="000000">
                      <a:alpha val="43137"/>
                    </a:srgbClr>
                  </a:outerShdw>
                </a:effectLst>
              </a:rPr>
              <a:t>Strategy </a:t>
            </a:r>
            <a:endParaRPr lang="en-US" sz="5400" dirty="0">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normAutofit fontScale="85000" lnSpcReduction="20000"/>
          </a:bodyPr>
          <a:lstStyle/>
          <a:p>
            <a:fld id="{1DB2B404-82EF-1C4F-9575-979F701D94AB}" type="slidenum">
              <a:rPr lang="en-US" smtClean="0"/>
              <a:pPr/>
              <a:t>10</a:t>
            </a:fld>
            <a:endParaRPr lang="en-US"/>
          </a:p>
        </p:txBody>
      </p:sp>
      <p:sp>
        <p:nvSpPr>
          <p:cNvPr id="4" name="Content Placeholder 3"/>
          <p:cNvSpPr>
            <a:spLocks noGrp="1"/>
          </p:cNvSpPr>
          <p:nvPr>
            <p:ph sz="quarter" idx="1"/>
          </p:nvPr>
        </p:nvSpPr>
        <p:spPr/>
        <p:txBody>
          <a:bodyPr>
            <a:normAutofit/>
          </a:bodyPr>
          <a:lstStyle/>
          <a:p>
            <a:pPr marL="742950" indent="-742950">
              <a:buFont typeface="+mj-lt"/>
              <a:buAutoNum type="arabicPeriod"/>
            </a:pPr>
            <a:r>
              <a:rPr lang="en-US" sz="4400" dirty="0" smtClean="0"/>
              <a:t>Managerial Intent</a:t>
            </a:r>
          </a:p>
          <a:p>
            <a:pPr marL="1062990" lvl="1" indent="-742950">
              <a:buFont typeface="+mj-lt"/>
              <a:buAutoNum type="arabicPeriod"/>
            </a:pPr>
            <a:r>
              <a:rPr lang="en-US" sz="4400" dirty="0" smtClean="0"/>
              <a:t>Logical incremental</a:t>
            </a:r>
          </a:p>
          <a:p>
            <a:pPr marL="1062990" lvl="1" indent="-742950">
              <a:buFont typeface="+mj-lt"/>
              <a:buAutoNum type="arabicPeriod"/>
            </a:pPr>
            <a:r>
              <a:rPr lang="en-US" sz="4400" dirty="0" smtClean="0"/>
              <a:t>Rational command</a:t>
            </a:r>
          </a:p>
          <a:p>
            <a:pPr marL="742950" indent="-742950">
              <a:buFont typeface="+mj-lt"/>
              <a:buAutoNum type="arabicPeriod"/>
            </a:pPr>
            <a:r>
              <a:rPr lang="en-US" sz="4400" dirty="0" smtClean="0"/>
              <a:t>Cultural / Political Process</a:t>
            </a:r>
          </a:p>
          <a:p>
            <a:pPr marL="742950" lvl="1" indent="-742950">
              <a:spcBef>
                <a:spcPts val="700"/>
              </a:spcBef>
              <a:buClr>
                <a:schemeClr val="accent2"/>
              </a:buClr>
              <a:buSzPct val="60000"/>
              <a:buNone/>
            </a:pPr>
            <a:endParaRPr lang="en-US" sz="4400" dirty="0" smtClean="0"/>
          </a:p>
          <a:p>
            <a:pPr marL="742950" indent="-742950">
              <a:buFont typeface="+mj-lt"/>
              <a:buAutoNum type="arabicPeriod"/>
            </a:pPr>
            <a:endParaRPr lang="en-US" sz="4400" dirty="0"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ffectLst>
                  <a:outerShdw blurRad="38100" dist="38100" dir="2700000" algn="tl">
                    <a:srgbClr val="000000">
                      <a:alpha val="43137"/>
                    </a:srgbClr>
                  </a:outerShdw>
                </a:effectLst>
              </a:rPr>
              <a:t>1. Strategy: A Managerial Intent</a:t>
            </a:r>
            <a:endParaRPr lang="en-US" dirty="0">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normAutofit fontScale="85000" lnSpcReduction="20000"/>
          </a:bodyPr>
          <a:lstStyle/>
          <a:p>
            <a:fld id="{1DB2B404-82EF-1C4F-9575-979F701D94AB}" type="slidenum">
              <a:rPr lang="en-US" smtClean="0"/>
              <a:pPr/>
              <a:t>11</a:t>
            </a:fld>
            <a:endParaRPr lang="en-US"/>
          </a:p>
        </p:txBody>
      </p:sp>
      <p:sp>
        <p:nvSpPr>
          <p:cNvPr id="4" name="Content Placeholder 3"/>
          <p:cNvSpPr>
            <a:spLocks noGrp="1"/>
          </p:cNvSpPr>
          <p:nvPr>
            <p:ph sz="quarter" idx="1"/>
          </p:nvPr>
        </p:nvSpPr>
        <p:spPr>
          <a:xfrm>
            <a:off x="612648" y="1600199"/>
            <a:ext cx="8153400" cy="4832131"/>
          </a:xfrm>
        </p:spPr>
        <p:txBody>
          <a:bodyPr>
            <a:normAutofit lnSpcReduction="10000"/>
          </a:bodyPr>
          <a:lstStyle/>
          <a:p>
            <a:pPr marL="457200" indent="-457200"/>
            <a:r>
              <a:rPr lang="en-US" sz="4000" b="1" dirty="0" smtClean="0"/>
              <a:t>Logical incremental</a:t>
            </a:r>
          </a:p>
          <a:p>
            <a:pPr marL="914400" lvl="1" indent="-547688"/>
            <a:r>
              <a:rPr lang="en-US" dirty="0" smtClean="0"/>
              <a:t>Standardized planning procedures</a:t>
            </a:r>
          </a:p>
          <a:p>
            <a:pPr marL="914400" lvl="1" indent="-547688"/>
            <a:r>
              <a:rPr lang="en-US" dirty="0" smtClean="0"/>
              <a:t>Systematic data collection and analysis</a:t>
            </a:r>
          </a:p>
          <a:p>
            <a:pPr marL="914400" lvl="1" indent="-547688"/>
            <a:r>
              <a:rPr lang="en-US" dirty="0" smtClean="0"/>
              <a:t>Constant environmental scanning</a:t>
            </a:r>
          </a:p>
          <a:p>
            <a:pPr marL="914400" lvl="1" indent="-547688"/>
            <a:r>
              <a:rPr lang="en-US" dirty="0" smtClean="0"/>
              <a:t>On going adjustment of strategy</a:t>
            </a:r>
          </a:p>
          <a:p>
            <a:pPr marL="914400" lvl="1" indent="-547688"/>
            <a:r>
              <a:rPr lang="en-US" dirty="0" smtClean="0"/>
              <a:t>Tentative commitment to strategy</a:t>
            </a:r>
          </a:p>
          <a:p>
            <a:pPr marL="914400" lvl="1" indent="-547688"/>
            <a:r>
              <a:rPr lang="en-US" dirty="0" smtClean="0"/>
              <a:t>Step by step small scale change</a:t>
            </a:r>
            <a:endParaRPr lang="en-US"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Strategy: A ….</a:t>
            </a:r>
            <a:endParaRPr lang="en-US" dirty="0">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normAutofit fontScale="85000" lnSpcReduction="20000"/>
          </a:bodyPr>
          <a:lstStyle/>
          <a:p>
            <a:fld id="{1DB2B404-82EF-1C4F-9575-979F701D94AB}" type="slidenum">
              <a:rPr lang="en-US" smtClean="0"/>
              <a:pPr/>
              <a:t>12</a:t>
            </a:fld>
            <a:endParaRPr lang="en-US"/>
          </a:p>
        </p:txBody>
      </p:sp>
      <p:sp>
        <p:nvSpPr>
          <p:cNvPr id="4" name="Content Placeholder 3"/>
          <p:cNvSpPr>
            <a:spLocks noGrp="1"/>
          </p:cNvSpPr>
          <p:nvPr>
            <p:ph sz="quarter" idx="1"/>
          </p:nvPr>
        </p:nvSpPr>
        <p:spPr/>
        <p:txBody>
          <a:bodyPr>
            <a:normAutofit/>
          </a:bodyPr>
          <a:lstStyle/>
          <a:p>
            <a:pPr marL="457200" indent="-457200"/>
            <a:r>
              <a:rPr lang="en-US" sz="4000" b="1" dirty="0" smtClean="0"/>
              <a:t>Rational command </a:t>
            </a:r>
          </a:p>
          <a:p>
            <a:pPr marL="693738" lvl="1" indent="-327025"/>
            <a:r>
              <a:rPr lang="en-US" dirty="0" smtClean="0"/>
              <a:t>Senior managers determines and direct strategy</a:t>
            </a:r>
          </a:p>
          <a:p>
            <a:pPr marL="693738" lvl="1" indent="-327025"/>
            <a:r>
              <a:rPr lang="en-US" dirty="0" smtClean="0"/>
              <a:t>Strong vision or mission</a:t>
            </a:r>
          </a:p>
          <a:p>
            <a:pPr marL="693738" lvl="1" indent="-327025"/>
            <a:r>
              <a:rPr lang="en-US" dirty="0" smtClean="0"/>
              <a:t>Definite and precise objectives</a:t>
            </a:r>
          </a:p>
          <a:p>
            <a:pPr marL="693738" lvl="1" indent="-327025"/>
            <a:r>
              <a:rPr lang="en-US" dirty="0" smtClean="0"/>
              <a:t>Analysis and evaluation of environments</a:t>
            </a:r>
          </a:p>
          <a:p>
            <a:pPr marL="693738" lvl="1" indent="-327025"/>
            <a:r>
              <a:rPr lang="en-US" dirty="0" smtClean="0"/>
              <a:t>Clear plans</a:t>
            </a:r>
            <a:endParaRPr lang="en-US"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ffectLst>
                  <a:outerShdw blurRad="38100" dist="38100" dir="2700000" algn="tl">
                    <a:srgbClr val="000000">
                      <a:alpha val="43137"/>
                    </a:srgbClr>
                  </a:outerShdw>
                </a:effectLst>
              </a:rPr>
              <a:t>2. Strategy: A Cultural/Political Process</a:t>
            </a:r>
            <a:endParaRPr lang="en-US" dirty="0">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normAutofit fontScale="85000" lnSpcReduction="20000"/>
          </a:bodyPr>
          <a:lstStyle/>
          <a:p>
            <a:fld id="{1DB2B404-82EF-1C4F-9575-979F701D94AB}" type="slidenum">
              <a:rPr lang="en-US" smtClean="0"/>
              <a:pPr/>
              <a:t>13</a:t>
            </a:fld>
            <a:endParaRPr lang="en-US"/>
          </a:p>
        </p:txBody>
      </p:sp>
      <p:sp>
        <p:nvSpPr>
          <p:cNvPr id="4" name="Content Placeholder 3"/>
          <p:cNvSpPr>
            <a:spLocks noGrp="1"/>
          </p:cNvSpPr>
          <p:nvPr>
            <p:ph sz="quarter" idx="1"/>
          </p:nvPr>
        </p:nvSpPr>
        <p:spPr>
          <a:xfrm>
            <a:off x="315310" y="1395241"/>
            <a:ext cx="8649178" cy="4769069"/>
          </a:xfrm>
        </p:spPr>
        <p:txBody>
          <a:bodyPr>
            <a:noAutofit/>
          </a:bodyPr>
          <a:lstStyle/>
          <a:p>
            <a:pPr marL="457200" indent="-457200">
              <a:spcBef>
                <a:spcPts val="0"/>
              </a:spcBef>
            </a:pPr>
            <a:r>
              <a:rPr lang="en-US" sz="4000" b="1" dirty="0" smtClean="0"/>
              <a:t>Muddling through</a:t>
            </a:r>
          </a:p>
          <a:p>
            <a:pPr marL="741363" lvl="1" indent="-500063">
              <a:spcBef>
                <a:spcPts val="0"/>
              </a:spcBef>
            </a:pPr>
            <a:r>
              <a:rPr lang="en-US" sz="3500" dirty="0" smtClean="0"/>
              <a:t>Managing conflicting interest groups</a:t>
            </a:r>
          </a:p>
          <a:p>
            <a:pPr marL="741363" lvl="1" indent="-500063">
              <a:spcBef>
                <a:spcPts val="0"/>
              </a:spcBef>
            </a:pPr>
            <a:r>
              <a:rPr lang="en-US" sz="3500" dirty="0" smtClean="0"/>
              <a:t>Powerful groups with control over critical resources more likely to influence strategy</a:t>
            </a:r>
          </a:p>
          <a:p>
            <a:pPr marL="741363" lvl="1" indent="-500063">
              <a:spcBef>
                <a:spcPts val="0"/>
              </a:spcBef>
            </a:pPr>
            <a:r>
              <a:rPr lang="en-US" sz="3500" dirty="0" smtClean="0"/>
              <a:t>Standardized way of doing things</a:t>
            </a:r>
          </a:p>
          <a:p>
            <a:pPr marL="741363" lvl="1" indent="-500063">
              <a:spcBef>
                <a:spcPts val="0"/>
              </a:spcBef>
            </a:pPr>
            <a:r>
              <a:rPr lang="en-US" sz="3500" dirty="0" smtClean="0"/>
              <a:t>Routines and procedures embedded in organizational strategy</a:t>
            </a:r>
          </a:p>
          <a:p>
            <a:pPr marL="741363" lvl="1" indent="-500063">
              <a:spcBef>
                <a:spcPts val="0"/>
              </a:spcBef>
            </a:pPr>
            <a:r>
              <a:rPr lang="en-US" sz="3500" dirty="0" smtClean="0"/>
              <a:t>Deeply rooted beliefs and assumptions</a:t>
            </a:r>
          </a:p>
          <a:p>
            <a:pPr marL="741363" lvl="1" indent="-500063">
              <a:spcBef>
                <a:spcPts val="0"/>
              </a:spcBef>
            </a:pPr>
            <a:r>
              <a:rPr lang="en-US" sz="3500" dirty="0" smtClean="0"/>
              <a:t>Strong resistance to change</a:t>
            </a:r>
          </a:p>
          <a:p>
            <a:pPr marL="741363" lvl="1" indent="-500063">
              <a:spcBef>
                <a:spcPts val="0"/>
              </a:spcBef>
            </a:pPr>
            <a:r>
              <a:rPr lang="en-US" sz="3500" dirty="0" smtClean="0"/>
              <a:t>Gradual </a:t>
            </a:r>
            <a:r>
              <a:rPr lang="en-US" dirty="0" smtClean="0"/>
              <a:t>adjustment to strategy</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effectLst>
                  <a:outerShdw blurRad="38100" dist="38100" dir="2700000" algn="tl">
                    <a:srgbClr val="000000">
                      <a:alpha val="43137"/>
                    </a:srgbClr>
                  </a:outerShdw>
                </a:effectLst>
              </a:rPr>
              <a:t>Strategy: A ….</a:t>
            </a:r>
            <a:endParaRPr lang="en-US" dirty="0">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normAutofit fontScale="85000" lnSpcReduction="20000"/>
          </a:bodyPr>
          <a:lstStyle/>
          <a:p>
            <a:fld id="{1DB2B404-82EF-1C4F-9575-979F701D94AB}" type="slidenum">
              <a:rPr lang="en-US" smtClean="0"/>
              <a:pPr/>
              <a:t>14</a:t>
            </a:fld>
            <a:endParaRPr lang="en-US"/>
          </a:p>
        </p:txBody>
      </p:sp>
      <p:sp>
        <p:nvSpPr>
          <p:cNvPr id="4" name="Content Placeholder 3"/>
          <p:cNvSpPr>
            <a:spLocks noGrp="1"/>
          </p:cNvSpPr>
          <p:nvPr>
            <p:ph sz="quarter" idx="1"/>
          </p:nvPr>
        </p:nvSpPr>
        <p:spPr>
          <a:xfrm>
            <a:off x="612648" y="1426773"/>
            <a:ext cx="8153400" cy="4769069"/>
          </a:xfrm>
        </p:spPr>
        <p:txBody>
          <a:bodyPr>
            <a:noAutofit/>
          </a:bodyPr>
          <a:lstStyle/>
          <a:p>
            <a:pPr marL="457200" indent="-457200"/>
            <a:r>
              <a:rPr lang="en-US" sz="4000" b="1" dirty="0" smtClean="0"/>
              <a:t>Externally dependent</a:t>
            </a:r>
          </a:p>
          <a:p>
            <a:pPr marL="914400" lvl="1" indent="-547688">
              <a:spcBef>
                <a:spcPts val="0"/>
              </a:spcBef>
            </a:pPr>
            <a:r>
              <a:rPr lang="en-US" sz="3500" dirty="0" smtClean="0"/>
              <a:t>Strategy is imposed by external forces (e.g. legislation, parent organization)</a:t>
            </a:r>
          </a:p>
          <a:p>
            <a:pPr marL="914400" lvl="1" indent="-547688">
              <a:spcBef>
                <a:spcPts val="0"/>
              </a:spcBef>
            </a:pPr>
            <a:r>
              <a:rPr lang="en-US" sz="3500" dirty="0" smtClean="0"/>
              <a:t>Freedom of choice severely restricted</a:t>
            </a:r>
          </a:p>
          <a:p>
            <a:pPr marL="914400" lvl="1" indent="-547688">
              <a:spcBef>
                <a:spcPts val="0"/>
              </a:spcBef>
            </a:pPr>
            <a:r>
              <a:rPr lang="en-US" sz="3500" dirty="0" smtClean="0"/>
              <a:t>Groups dealing with the environment have greater influence over strategy</a:t>
            </a:r>
          </a:p>
          <a:p>
            <a:pPr marL="914400" lvl="1" indent="-547688">
              <a:spcBef>
                <a:spcPts val="0"/>
              </a:spcBef>
            </a:pPr>
            <a:r>
              <a:rPr lang="en-US" sz="3500" dirty="0" smtClean="0"/>
              <a:t>Political activity within organization and between environment likely</a:t>
            </a:r>
          </a:p>
          <a:p>
            <a:pPr marL="914400" lvl="1" indent="-547688">
              <a:spcBef>
                <a:spcPts val="0"/>
              </a:spcBef>
            </a:pPr>
            <a:r>
              <a:rPr lang="en-US" sz="3500" dirty="0" smtClean="0"/>
              <a:t>Externally driven strategy</a:t>
            </a:r>
          </a:p>
          <a:p>
            <a:pPr lvl="1">
              <a:buNone/>
            </a:pPr>
            <a:r>
              <a:rPr lang="en-US" sz="2400" dirty="0" smtClean="0"/>
              <a:t>						- Johnson &amp; </a:t>
            </a:r>
            <a:r>
              <a:rPr lang="en-US" sz="2400" dirty="0" err="1" smtClean="0"/>
              <a:t>Scholes</a:t>
            </a:r>
            <a:endParaRPr lang="en-US" sz="3200"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1DB2B404-82EF-1C4F-9575-979F701D94AB}" type="slidenum">
              <a:rPr lang="en-US" smtClean="0"/>
              <a:pPr/>
              <a:t>15</a:t>
            </a:fld>
            <a:endParaRPr lang="en-US"/>
          </a:p>
        </p:txBody>
      </p:sp>
      <p:pic>
        <p:nvPicPr>
          <p:cNvPr id="5" name="Content Placeholder 4" descr="http://benmbartlett.com/wp-content/uploads/2011/07/what-is-strategic-thinking.gif"/>
          <p:cNvPicPr>
            <a:picLocks noGrp="1"/>
          </p:cNvPicPr>
          <p:nvPr>
            <p:ph sz="quarter" idx="1"/>
          </p:nvPr>
        </p:nvPicPr>
        <p:blipFill>
          <a:blip r:embed="rId2"/>
          <a:srcRect/>
          <a:stretch>
            <a:fillRect/>
          </a:stretch>
        </p:blipFill>
        <p:spPr bwMode="auto">
          <a:xfrm>
            <a:off x="756745" y="1516698"/>
            <a:ext cx="7299434" cy="5010225"/>
          </a:xfrm>
          <a:prstGeom prst="rect">
            <a:avLst/>
          </a:prstGeom>
          <a:noFill/>
          <a:ln w="9525">
            <a:noFill/>
            <a:miter lim="800000"/>
            <a:headEnd/>
            <a:tailEnd/>
          </a:ln>
        </p:spPr>
      </p:pic>
      <p:sp>
        <p:nvSpPr>
          <p:cNvPr id="6" name="Title 3"/>
          <p:cNvSpPr>
            <a:spLocks noGrp="1"/>
          </p:cNvSpPr>
          <p:nvPr>
            <p:ph type="title"/>
          </p:nvPr>
        </p:nvSpPr>
        <p:spPr/>
        <p:txBody>
          <a:bodyPr>
            <a:normAutofit/>
          </a:bodyPr>
          <a:lstStyle/>
          <a:p>
            <a:r>
              <a:rPr lang="en-US" sz="5400" b="1" dirty="0" smtClean="0">
                <a:effectLst>
                  <a:outerShdw blurRad="38100" dist="38100" dir="2700000" algn="tl">
                    <a:srgbClr val="000000">
                      <a:alpha val="43137"/>
                    </a:srgbClr>
                  </a:outerShdw>
                </a:effectLst>
              </a:rPr>
              <a:t>Strategic Thinking</a:t>
            </a:r>
            <a:endParaRPr lang="en-US" sz="5400" b="1" dirty="0">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445342" y="228600"/>
            <a:ext cx="7317658" cy="990600"/>
          </a:xfrm>
        </p:spPr>
        <p:txBody>
          <a:bodyPr>
            <a:normAutofit/>
          </a:bodyPr>
          <a:lstStyle/>
          <a:p>
            <a:r>
              <a:rPr lang="en-US" sz="4000" b="0" dirty="0" smtClean="0"/>
              <a:t>Strategic Thinking- Development</a:t>
            </a:r>
            <a:endParaRPr lang="en-US" sz="4000" b="0" dirty="0"/>
          </a:p>
        </p:txBody>
      </p:sp>
      <p:sp>
        <p:nvSpPr>
          <p:cNvPr id="5" name="Slide Number Placeholder 4"/>
          <p:cNvSpPr>
            <a:spLocks noGrp="1"/>
          </p:cNvSpPr>
          <p:nvPr>
            <p:ph type="sldNum" sz="quarter" idx="12"/>
          </p:nvPr>
        </p:nvSpPr>
        <p:spPr/>
        <p:txBody>
          <a:bodyPr>
            <a:normAutofit fontScale="85000" lnSpcReduction="20000"/>
          </a:bodyPr>
          <a:lstStyle/>
          <a:p>
            <a:fld id="{1DB2B404-82EF-1C4F-9575-979F701D94AB}" type="slidenum">
              <a:rPr lang="en-US" smtClean="0"/>
              <a:pPr/>
              <a:t>16</a:t>
            </a:fld>
            <a:endParaRPr lang="en-US" dirty="0"/>
          </a:p>
        </p:txBody>
      </p:sp>
      <p:cxnSp>
        <p:nvCxnSpPr>
          <p:cNvPr id="11" name="Straight Arrow Connector 10"/>
          <p:cNvCxnSpPr/>
          <p:nvPr/>
        </p:nvCxnSpPr>
        <p:spPr>
          <a:xfrm rot="16200000" flipV="1">
            <a:off x="256883" y="3531046"/>
            <a:ext cx="4028697" cy="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4" name="Straight Arrow Connector 13"/>
          <p:cNvCxnSpPr/>
          <p:nvPr/>
        </p:nvCxnSpPr>
        <p:spPr>
          <a:xfrm>
            <a:off x="2271230" y="5545395"/>
            <a:ext cx="5678151"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6" name="TextBox 15"/>
          <p:cNvSpPr txBox="1"/>
          <p:nvPr/>
        </p:nvSpPr>
        <p:spPr>
          <a:xfrm>
            <a:off x="1445342" y="3141415"/>
            <a:ext cx="553998" cy="973394"/>
          </a:xfrm>
          <a:prstGeom prst="rect">
            <a:avLst/>
          </a:prstGeom>
          <a:noFill/>
        </p:spPr>
        <p:txBody>
          <a:bodyPr vert="vert270" wrap="square" rtlCol="0">
            <a:spAutoFit/>
          </a:bodyPr>
          <a:lstStyle/>
          <a:p>
            <a:r>
              <a:rPr lang="en-US" sz="2400" b="1" dirty="0" smtClean="0"/>
              <a:t>Impact</a:t>
            </a:r>
            <a:endParaRPr lang="en-US" sz="2400" b="1" dirty="0"/>
          </a:p>
        </p:txBody>
      </p:sp>
      <p:sp>
        <p:nvSpPr>
          <p:cNvPr id="17" name="TextBox 16"/>
          <p:cNvSpPr txBox="1"/>
          <p:nvPr/>
        </p:nvSpPr>
        <p:spPr>
          <a:xfrm>
            <a:off x="268014" y="1873839"/>
            <a:ext cx="1730279" cy="1200329"/>
          </a:xfrm>
          <a:prstGeom prst="rect">
            <a:avLst/>
          </a:prstGeom>
          <a:noFill/>
        </p:spPr>
        <p:txBody>
          <a:bodyPr vert="horz" wrap="square" rtlCol="0">
            <a:spAutoFit/>
          </a:bodyPr>
          <a:lstStyle/>
          <a:p>
            <a:r>
              <a:rPr lang="en-US" sz="2400" dirty="0" smtClean="0"/>
              <a:t>Fundamental and sustained</a:t>
            </a:r>
            <a:endParaRPr lang="en-US" sz="2400" dirty="0"/>
          </a:p>
        </p:txBody>
      </p:sp>
      <p:sp>
        <p:nvSpPr>
          <p:cNvPr id="18" name="TextBox 17"/>
          <p:cNvSpPr txBox="1"/>
          <p:nvPr/>
        </p:nvSpPr>
        <p:spPr>
          <a:xfrm>
            <a:off x="892390" y="5176063"/>
            <a:ext cx="1105904" cy="461665"/>
          </a:xfrm>
          <a:prstGeom prst="rect">
            <a:avLst/>
          </a:prstGeom>
          <a:noFill/>
        </p:spPr>
        <p:txBody>
          <a:bodyPr vert="horz" wrap="square" rtlCol="0">
            <a:spAutoFit/>
          </a:bodyPr>
          <a:lstStyle/>
          <a:p>
            <a:r>
              <a:rPr lang="en-US" sz="2400" dirty="0" smtClean="0"/>
              <a:t>Limited</a:t>
            </a:r>
            <a:endParaRPr lang="en-US" sz="2400" dirty="0"/>
          </a:p>
        </p:txBody>
      </p:sp>
      <p:sp>
        <p:nvSpPr>
          <p:cNvPr id="19" name="TextBox 18"/>
          <p:cNvSpPr txBox="1"/>
          <p:nvPr/>
        </p:nvSpPr>
        <p:spPr>
          <a:xfrm>
            <a:off x="4623507" y="5729437"/>
            <a:ext cx="1105904" cy="461665"/>
          </a:xfrm>
          <a:prstGeom prst="rect">
            <a:avLst/>
          </a:prstGeom>
          <a:noFill/>
        </p:spPr>
        <p:txBody>
          <a:bodyPr vert="horz" wrap="square" rtlCol="0">
            <a:spAutoFit/>
          </a:bodyPr>
          <a:lstStyle/>
          <a:p>
            <a:r>
              <a:rPr lang="en-US" sz="2400" b="1" dirty="0" smtClean="0"/>
              <a:t>Time</a:t>
            </a:r>
            <a:endParaRPr lang="en-US" sz="2400" b="1" dirty="0"/>
          </a:p>
        </p:txBody>
      </p:sp>
      <p:cxnSp>
        <p:nvCxnSpPr>
          <p:cNvPr id="21" name="Straight Arrow Connector 20"/>
          <p:cNvCxnSpPr/>
          <p:nvPr/>
        </p:nvCxnSpPr>
        <p:spPr>
          <a:xfrm flipV="1">
            <a:off x="2272024" y="2490449"/>
            <a:ext cx="4807196" cy="3023414"/>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22" name="TextBox 21"/>
          <p:cNvSpPr txBox="1"/>
          <p:nvPr/>
        </p:nvSpPr>
        <p:spPr>
          <a:xfrm>
            <a:off x="2272024" y="3610365"/>
            <a:ext cx="2351483" cy="1200329"/>
          </a:xfrm>
          <a:prstGeom prst="rect">
            <a:avLst/>
          </a:prstGeom>
          <a:noFill/>
        </p:spPr>
        <p:txBody>
          <a:bodyPr vert="horz" wrap="square" rtlCol="0">
            <a:spAutoFit/>
          </a:bodyPr>
          <a:lstStyle/>
          <a:p>
            <a:r>
              <a:rPr lang="en-US" sz="2400" b="1" dirty="0" smtClean="0"/>
              <a:t>Strategic Planning </a:t>
            </a:r>
            <a:r>
              <a:rPr lang="en-US" sz="2400" dirty="0" smtClean="0"/>
              <a:t>Methods</a:t>
            </a:r>
            <a:endParaRPr lang="en-US" sz="2400" dirty="0"/>
          </a:p>
        </p:txBody>
      </p:sp>
      <p:sp>
        <p:nvSpPr>
          <p:cNvPr id="23" name="TextBox 22"/>
          <p:cNvSpPr txBox="1"/>
          <p:nvPr/>
        </p:nvSpPr>
        <p:spPr>
          <a:xfrm>
            <a:off x="2968534" y="2495009"/>
            <a:ext cx="2729345" cy="1200329"/>
          </a:xfrm>
          <a:prstGeom prst="rect">
            <a:avLst/>
          </a:prstGeom>
          <a:noFill/>
        </p:spPr>
        <p:txBody>
          <a:bodyPr vert="horz" wrap="square" rtlCol="0">
            <a:spAutoFit/>
          </a:bodyPr>
          <a:lstStyle/>
          <a:p>
            <a:r>
              <a:rPr lang="en-US" sz="2400" b="1" dirty="0" smtClean="0"/>
              <a:t>Strategic Management</a:t>
            </a:r>
          </a:p>
          <a:p>
            <a:r>
              <a:rPr lang="en-US" sz="2400" dirty="0" smtClean="0"/>
              <a:t>Integrated Systems</a:t>
            </a:r>
            <a:endParaRPr lang="en-US" sz="2400" dirty="0"/>
          </a:p>
        </p:txBody>
      </p:sp>
      <p:sp>
        <p:nvSpPr>
          <p:cNvPr id="24" name="TextBox 23"/>
          <p:cNvSpPr txBox="1"/>
          <p:nvPr/>
        </p:nvSpPr>
        <p:spPr>
          <a:xfrm>
            <a:off x="4630013" y="2146312"/>
            <a:ext cx="3082877" cy="830997"/>
          </a:xfrm>
          <a:prstGeom prst="rect">
            <a:avLst/>
          </a:prstGeom>
          <a:noFill/>
        </p:spPr>
        <p:txBody>
          <a:bodyPr vert="horz" wrap="square" rtlCol="0">
            <a:spAutoFit/>
          </a:bodyPr>
          <a:lstStyle/>
          <a:p>
            <a:r>
              <a:rPr lang="en-US" sz="2400" b="1" dirty="0" smtClean="0"/>
              <a:t>Strategic Thinking</a:t>
            </a:r>
          </a:p>
          <a:p>
            <a:r>
              <a:rPr lang="en-US" sz="2400" dirty="0" smtClean="0"/>
              <a:t>Core Enabler</a:t>
            </a:r>
            <a:endParaRPr lang="en-US" sz="2400" dirty="0"/>
          </a:p>
        </p:txBody>
      </p:sp>
      <p:sp>
        <p:nvSpPr>
          <p:cNvPr id="28" name="TextBox 27"/>
          <p:cNvSpPr txBox="1"/>
          <p:nvPr/>
        </p:nvSpPr>
        <p:spPr>
          <a:xfrm rot="19722991">
            <a:off x="3794509" y="3660246"/>
            <a:ext cx="3259196" cy="461665"/>
          </a:xfrm>
          <a:prstGeom prst="rect">
            <a:avLst/>
          </a:prstGeom>
          <a:noFill/>
        </p:spPr>
        <p:txBody>
          <a:bodyPr vert="horz" wrap="square" rtlCol="0">
            <a:spAutoFit/>
          </a:bodyPr>
          <a:lstStyle/>
          <a:p>
            <a:r>
              <a:rPr lang="en-US" sz="2400" b="1" dirty="0" smtClean="0">
                <a:solidFill>
                  <a:srgbClr val="00B050"/>
                </a:solidFill>
              </a:rPr>
              <a:t>S   T   R   A   T   E   G   Y</a:t>
            </a:r>
            <a:endParaRPr lang="en-US" sz="2400" b="1" dirty="0">
              <a:solidFill>
                <a:srgbClr val="00B050"/>
              </a:solidFill>
            </a:endParaRPr>
          </a:p>
        </p:txBody>
      </p:sp>
      <p:sp>
        <p:nvSpPr>
          <p:cNvPr id="29" name="TextBox 28"/>
          <p:cNvSpPr txBox="1"/>
          <p:nvPr/>
        </p:nvSpPr>
        <p:spPr>
          <a:xfrm>
            <a:off x="2478497" y="5729437"/>
            <a:ext cx="1105904" cy="461665"/>
          </a:xfrm>
          <a:prstGeom prst="rect">
            <a:avLst/>
          </a:prstGeom>
          <a:noFill/>
        </p:spPr>
        <p:txBody>
          <a:bodyPr vert="horz" wrap="square" rtlCol="0">
            <a:spAutoFit/>
          </a:bodyPr>
          <a:lstStyle/>
          <a:p>
            <a:r>
              <a:rPr lang="en-US" sz="2400" dirty="0" smtClean="0"/>
              <a:t>1960s</a:t>
            </a:r>
            <a:endParaRPr lang="en-US" sz="2400"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5400" b="1" dirty="0" smtClean="0">
                <a:effectLst>
                  <a:outerShdw blurRad="38100" dist="38100" dir="2700000" algn="tl">
                    <a:srgbClr val="000000">
                      <a:alpha val="43137"/>
                    </a:srgbClr>
                  </a:outerShdw>
                </a:effectLst>
              </a:rPr>
              <a:t>Self Assessment</a:t>
            </a:r>
            <a:endParaRPr lang="en-US" sz="5400" b="1" dirty="0">
              <a:effectLst>
                <a:outerShdw blurRad="38100" dist="38100" dir="2700000" algn="tl">
                  <a:srgbClr val="000000">
                    <a:alpha val="43137"/>
                  </a:srgbClr>
                </a:outerShdw>
              </a:effectLst>
            </a:endParaRPr>
          </a:p>
        </p:txBody>
      </p:sp>
      <p:sp>
        <p:nvSpPr>
          <p:cNvPr id="5" name="Slide Number Placeholder 4"/>
          <p:cNvSpPr>
            <a:spLocks noGrp="1"/>
          </p:cNvSpPr>
          <p:nvPr>
            <p:ph type="sldNum" sz="quarter" idx="12"/>
          </p:nvPr>
        </p:nvSpPr>
        <p:spPr/>
        <p:txBody>
          <a:bodyPr>
            <a:normAutofit fontScale="85000" lnSpcReduction="20000"/>
          </a:bodyPr>
          <a:lstStyle/>
          <a:p>
            <a:fld id="{1DB2B404-82EF-1C4F-9575-979F701D94AB}" type="slidenum">
              <a:rPr lang="en-US" smtClean="0"/>
              <a:pPr/>
              <a:t>17</a:t>
            </a:fld>
            <a:endParaRPr lang="en-US" dirty="0"/>
          </a:p>
        </p:txBody>
      </p:sp>
      <p:sp>
        <p:nvSpPr>
          <p:cNvPr id="8" name="Content Placeholder 7"/>
          <p:cNvSpPr>
            <a:spLocks noGrp="1"/>
          </p:cNvSpPr>
          <p:nvPr>
            <p:ph sz="quarter" idx="1"/>
          </p:nvPr>
        </p:nvSpPr>
        <p:spPr/>
        <p:txBody>
          <a:bodyPr>
            <a:normAutofit/>
          </a:bodyPr>
          <a:lstStyle/>
          <a:p>
            <a:r>
              <a:rPr lang="en-US" sz="5400" i="1" dirty="0" smtClean="0"/>
              <a:t>Assess your strategic thinking abilities</a:t>
            </a:r>
            <a:endParaRPr lang="en-US" sz="4800" i="1" dirty="0" smtClean="0"/>
          </a:p>
          <a:p>
            <a:endParaRPr lang="en-US" sz="4800" dirty="0" smtClean="0"/>
          </a:p>
          <a:p>
            <a:r>
              <a:rPr lang="en-US" sz="4800" dirty="0" smtClean="0"/>
              <a:t>Time 10 minutes</a:t>
            </a:r>
            <a:endParaRPr lang="en-US" sz="4800"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134004"/>
            <a:ext cx="8001546" cy="990600"/>
          </a:xfrm>
        </p:spPr>
        <p:txBody>
          <a:bodyPr>
            <a:noAutofit/>
          </a:bodyPr>
          <a:lstStyle/>
          <a:p>
            <a:pPr marL="0" marR="0">
              <a:lnSpc>
                <a:spcPct val="115000"/>
              </a:lnSpc>
              <a:spcBef>
                <a:spcPts val="1200"/>
              </a:spcBef>
              <a:spcAft>
                <a:spcPts val="300"/>
              </a:spcAft>
            </a:pPr>
            <a:r>
              <a:rPr lang="en-US" sz="3200" b="1" kern="1600" dirty="0" smtClean="0">
                <a:latin typeface="Times New Roman"/>
                <a:ea typeface="Times New Roman"/>
                <a:cs typeface="Times New Roman"/>
              </a:rPr>
              <a:t>Scoring</a:t>
            </a:r>
            <a:r>
              <a:rPr lang="en-US" sz="2800" b="1" kern="1600" dirty="0" smtClean="0">
                <a:latin typeface="Calibri"/>
                <a:ea typeface="Times New Roman"/>
                <a:cs typeface="Times New Roman"/>
              </a:rPr>
              <a:t/>
            </a:r>
            <a:br>
              <a:rPr lang="en-US" sz="2800" b="1" kern="1600" dirty="0" smtClean="0">
                <a:latin typeface="Calibri"/>
                <a:ea typeface="Times New Roman"/>
                <a:cs typeface="Times New Roman"/>
              </a:rPr>
            </a:br>
            <a:r>
              <a:rPr lang="en-US" sz="3200" i="1" dirty="0" smtClean="0">
                <a:latin typeface="Times New Roman"/>
                <a:ea typeface="Times New Roman"/>
                <a:cs typeface="Mangal"/>
              </a:rPr>
              <a:t>Use the following table to interpret your score.</a:t>
            </a:r>
            <a:endParaRPr lang="en-US" sz="4400" dirty="0"/>
          </a:p>
        </p:txBody>
      </p:sp>
      <p:sp>
        <p:nvSpPr>
          <p:cNvPr id="4" name="Slide Number Placeholder 3"/>
          <p:cNvSpPr>
            <a:spLocks noGrp="1"/>
          </p:cNvSpPr>
          <p:nvPr>
            <p:ph type="sldNum" sz="quarter" idx="12"/>
          </p:nvPr>
        </p:nvSpPr>
        <p:spPr/>
        <p:txBody>
          <a:bodyPr>
            <a:normAutofit fontScale="85000" lnSpcReduction="20000"/>
          </a:bodyPr>
          <a:lstStyle/>
          <a:p>
            <a:fld id="{1DB2B404-82EF-1C4F-9575-979F701D94AB}" type="slidenum">
              <a:rPr lang="en-US" smtClean="0"/>
              <a:pPr/>
              <a:t>18</a:t>
            </a:fld>
            <a:endParaRPr lang="en-US"/>
          </a:p>
        </p:txBody>
      </p:sp>
      <p:graphicFrame>
        <p:nvGraphicFramePr>
          <p:cNvPr id="9" name="Table 8"/>
          <p:cNvGraphicFramePr>
            <a:graphicFrameLocks noGrp="1"/>
          </p:cNvGraphicFramePr>
          <p:nvPr/>
        </p:nvGraphicFramePr>
        <p:xfrm>
          <a:off x="1" y="1516699"/>
          <a:ext cx="9144000" cy="5501006"/>
        </p:xfrm>
        <a:graphic>
          <a:graphicData uri="http://schemas.openxmlformats.org/drawingml/2006/table">
            <a:tbl>
              <a:tblPr/>
              <a:tblGrid>
                <a:gridCol w="1261240"/>
                <a:gridCol w="7882760"/>
              </a:tblGrid>
              <a:tr h="53952">
                <a:tc gridSpan="2">
                  <a:txBody>
                    <a:bodyPr/>
                    <a:lstStyle/>
                    <a:p>
                      <a:pPr marL="0" marR="0">
                        <a:lnSpc>
                          <a:spcPct val="115000"/>
                        </a:lnSpc>
                        <a:spcBef>
                          <a:spcPts val="1200"/>
                        </a:spcBef>
                        <a:spcAft>
                          <a:spcPts val="300"/>
                        </a:spcAft>
                      </a:pPr>
                      <a:endParaRPr lang="en-US" sz="200" dirty="0">
                        <a:latin typeface="+mn-lt"/>
                        <a:ea typeface="Times New Roman"/>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hMerge="1">
                  <a:txBody>
                    <a:bodyPr/>
                    <a:lstStyle/>
                    <a:p>
                      <a:endParaRPr lang="en-US"/>
                    </a:p>
                  </a:txBody>
                  <a:tcPr/>
                </a:tc>
              </a:tr>
              <a:tr h="1345970">
                <a:tc>
                  <a:txBody>
                    <a:bodyPr/>
                    <a:lstStyle/>
                    <a:p>
                      <a:pPr marL="0" marR="0" algn="ctr">
                        <a:lnSpc>
                          <a:spcPct val="115000"/>
                        </a:lnSpc>
                        <a:spcBef>
                          <a:spcPts val="0"/>
                        </a:spcBef>
                        <a:spcAft>
                          <a:spcPts val="0"/>
                        </a:spcAft>
                      </a:pPr>
                      <a:r>
                        <a:rPr lang="en-US" sz="2400" b="1" dirty="0">
                          <a:latin typeface="+mn-lt"/>
                          <a:ea typeface="Times New Roman"/>
                          <a:cs typeface="Mangal"/>
                        </a:rPr>
                        <a:t>104–125</a:t>
                      </a:r>
                      <a:endParaRPr lang="en-US" sz="1800" dirty="0">
                        <a:latin typeface="+mn-lt"/>
                        <a:ea typeface="Times New Roman"/>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b="1" dirty="0">
                          <a:latin typeface="+mn-lt"/>
                          <a:ea typeface="Times New Roman"/>
                          <a:cs typeface="Mangal"/>
                        </a:rPr>
                        <a:t>Exceptional: </a:t>
                      </a:r>
                      <a:r>
                        <a:rPr lang="en-US" sz="2400" dirty="0">
                          <a:latin typeface="+mn-lt"/>
                          <a:ea typeface="Times New Roman"/>
                          <a:cs typeface="Mangal"/>
                        </a:rPr>
                        <a:t>You’re a talented strategic thinker who possesses many of the traits, behaviors, attitudes, and cognitive capacities that are necessary for thinking strategically.</a:t>
                      </a:r>
                      <a:endParaRPr lang="en-US" sz="1800" dirty="0">
                        <a:latin typeface="+mn-lt"/>
                        <a:ea typeface="Times New Roman"/>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758301">
                <a:tc>
                  <a:txBody>
                    <a:bodyPr/>
                    <a:lstStyle/>
                    <a:p>
                      <a:pPr marL="0" marR="0" algn="ctr">
                        <a:lnSpc>
                          <a:spcPct val="115000"/>
                        </a:lnSpc>
                        <a:spcBef>
                          <a:spcPts val="0"/>
                        </a:spcBef>
                        <a:spcAft>
                          <a:spcPts val="0"/>
                        </a:spcAft>
                      </a:pPr>
                      <a:r>
                        <a:rPr lang="en-US" sz="2400" b="1">
                          <a:latin typeface="+mn-lt"/>
                          <a:ea typeface="Times New Roman"/>
                          <a:cs typeface="Mangal"/>
                        </a:rPr>
                        <a:t>78–103</a:t>
                      </a:r>
                      <a:endParaRPr lang="en-US" sz="1800">
                        <a:latin typeface="+mn-lt"/>
                        <a:ea typeface="Times New Roman"/>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b="1">
                          <a:latin typeface="+mn-lt"/>
                          <a:ea typeface="Times New Roman"/>
                          <a:cs typeface="Mangal"/>
                        </a:rPr>
                        <a:t>Superior: </a:t>
                      </a:r>
                      <a:r>
                        <a:rPr lang="en-US" sz="2400">
                          <a:latin typeface="+mn-lt"/>
                          <a:ea typeface="Times New Roman"/>
                          <a:cs typeface="Mangal"/>
                        </a:rPr>
                        <a:t>You’re a highly effective strategic thinker in many areas but would benefit from refining some of your skills.</a:t>
                      </a:r>
                      <a:endParaRPr lang="en-US" sz="1800">
                        <a:latin typeface="+mn-lt"/>
                        <a:ea typeface="Times New Roman"/>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137451">
                <a:tc>
                  <a:txBody>
                    <a:bodyPr/>
                    <a:lstStyle/>
                    <a:p>
                      <a:pPr marL="0" marR="0" algn="ctr">
                        <a:lnSpc>
                          <a:spcPct val="115000"/>
                        </a:lnSpc>
                        <a:spcBef>
                          <a:spcPts val="0"/>
                        </a:spcBef>
                        <a:spcAft>
                          <a:spcPts val="0"/>
                        </a:spcAft>
                      </a:pPr>
                      <a:r>
                        <a:rPr lang="en-US" sz="2400" b="1" dirty="0">
                          <a:latin typeface="+mn-lt"/>
                          <a:ea typeface="Times New Roman"/>
                          <a:cs typeface="Mangal"/>
                        </a:rPr>
                        <a:t>51–77</a:t>
                      </a:r>
                      <a:endParaRPr lang="en-US" sz="1800" dirty="0">
                        <a:latin typeface="+mn-lt"/>
                        <a:ea typeface="Times New Roman"/>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b="1">
                          <a:latin typeface="+mn-lt"/>
                          <a:ea typeface="Times New Roman"/>
                          <a:cs typeface="Mangal"/>
                        </a:rPr>
                        <a:t>Adequate: </a:t>
                      </a:r>
                      <a:r>
                        <a:rPr lang="en-US" sz="2400">
                          <a:latin typeface="+mn-lt"/>
                          <a:ea typeface="Times New Roman"/>
                          <a:cs typeface="Mangal"/>
                        </a:rPr>
                        <a:t>You know and practice many of the basics of strategic thinking. However, you can increase your success by further extending your skills.</a:t>
                      </a:r>
                      <a:endParaRPr lang="en-US" sz="1800">
                        <a:latin typeface="+mn-lt"/>
                        <a:ea typeface="Times New Roman"/>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r h="1366404">
                <a:tc>
                  <a:txBody>
                    <a:bodyPr/>
                    <a:lstStyle/>
                    <a:p>
                      <a:pPr marL="0" marR="0" algn="ctr">
                        <a:lnSpc>
                          <a:spcPct val="115000"/>
                        </a:lnSpc>
                        <a:spcBef>
                          <a:spcPts val="0"/>
                        </a:spcBef>
                        <a:spcAft>
                          <a:spcPts val="0"/>
                        </a:spcAft>
                      </a:pPr>
                      <a:r>
                        <a:rPr lang="en-US" sz="2400" b="1" dirty="0">
                          <a:latin typeface="+mn-lt"/>
                          <a:ea typeface="Times New Roman"/>
                          <a:cs typeface="Mangal"/>
                        </a:rPr>
                        <a:t>25–50</a:t>
                      </a:r>
                      <a:endParaRPr lang="en-US" sz="1800" dirty="0">
                        <a:latin typeface="+mn-lt"/>
                        <a:ea typeface="Times New Roman"/>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b="1" dirty="0">
                          <a:latin typeface="+mn-lt"/>
                          <a:ea typeface="Times New Roman"/>
                          <a:cs typeface="Mangal"/>
                        </a:rPr>
                        <a:t>Deficient: </a:t>
                      </a:r>
                      <a:r>
                        <a:rPr lang="en-US" sz="2400" dirty="0">
                          <a:latin typeface="+mn-lt"/>
                          <a:ea typeface="Times New Roman"/>
                          <a:cs typeface="Mangal"/>
                        </a:rPr>
                        <a:t>You’ll need to work broadly on your strategic thinking skills so that you can learn how to analyze opportunities and problems from a broad perspective and understand an action's potential impact on others.</a:t>
                      </a:r>
                      <a:endParaRPr lang="en-US" sz="1800" dirty="0">
                        <a:latin typeface="+mn-lt"/>
                        <a:ea typeface="Times New Roman"/>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836">
                <a:tc gridSpan="2">
                  <a:txBody>
                    <a:bodyPr/>
                    <a:lstStyle/>
                    <a:p>
                      <a:pPr marL="0" marR="0">
                        <a:lnSpc>
                          <a:spcPct val="115000"/>
                        </a:lnSpc>
                        <a:spcBef>
                          <a:spcPts val="0"/>
                        </a:spcBef>
                        <a:spcAft>
                          <a:spcPts val="0"/>
                        </a:spcAft>
                      </a:pPr>
                      <a:endParaRPr lang="en-US" sz="1800" dirty="0">
                        <a:latin typeface="+mn-lt"/>
                        <a:ea typeface="Times New Roman"/>
                        <a:cs typeface="Mangal"/>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r>
            </a:tbl>
          </a:graphicData>
        </a:graphic>
      </p:graphicFrame>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Strategic Thinking</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1DB2B404-82EF-1C4F-9575-979F701D94AB}" type="slidenum">
              <a:rPr lang="en-US" smtClean="0"/>
              <a:pPr/>
              <a:t>19</a:t>
            </a:fld>
            <a:endParaRPr lang="en-US"/>
          </a:p>
        </p:txBody>
      </p:sp>
      <p:sp>
        <p:nvSpPr>
          <p:cNvPr id="4" name="Content Placeholder 3"/>
          <p:cNvSpPr>
            <a:spLocks noGrp="1"/>
          </p:cNvSpPr>
          <p:nvPr>
            <p:ph sz="quarter" idx="1"/>
          </p:nvPr>
        </p:nvSpPr>
        <p:spPr>
          <a:xfrm>
            <a:off x="533400" y="1363710"/>
            <a:ext cx="8431088" cy="4495800"/>
          </a:xfrm>
        </p:spPr>
        <p:txBody>
          <a:bodyPr>
            <a:noAutofit/>
          </a:bodyPr>
          <a:lstStyle/>
          <a:p>
            <a:pPr>
              <a:spcBef>
                <a:spcPts val="0"/>
              </a:spcBef>
            </a:pPr>
            <a:r>
              <a:rPr lang="en-US" dirty="0" smtClean="0"/>
              <a:t>Strategic thinking means asking </a:t>
            </a:r>
            <a:r>
              <a:rPr lang="en-US" i="1" dirty="0" smtClean="0">
                <a:effectLst>
                  <a:outerShdw blurRad="38100" dist="38100" dir="2700000" algn="tl">
                    <a:srgbClr val="000000">
                      <a:alpha val="43137"/>
                    </a:srgbClr>
                  </a:outerShdw>
                </a:effectLst>
              </a:rPr>
              <a:t>“Are we doing the right thing?”</a:t>
            </a:r>
            <a:r>
              <a:rPr lang="en-US" dirty="0" smtClean="0"/>
              <a:t> Precisely, it means making that assessment using three key requirements about strategic thinking:</a:t>
            </a:r>
          </a:p>
          <a:p>
            <a:pPr lvl="1">
              <a:spcBef>
                <a:spcPts val="0"/>
              </a:spcBef>
            </a:pPr>
            <a:r>
              <a:rPr lang="en-US" dirty="0" smtClean="0"/>
              <a:t>A definite purpose be in mind;</a:t>
            </a:r>
          </a:p>
          <a:p>
            <a:pPr lvl="1">
              <a:spcBef>
                <a:spcPts val="0"/>
              </a:spcBef>
            </a:pPr>
            <a:r>
              <a:rPr lang="en-US" dirty="0" smtClean="0"/>
              <a:t>An understanding of the environment, particularly of the forces that affect the fulfillment of purpose;</a:t>
            </a:r>
          </a:p>
          <a:p>
            <a:pPr lvl="1">
              <a:spcBef>
                <a:spcPts val="0"/>
              </a:spcBef>
            </a:pPr>
            <a:r>
              <a:rPr lang="en-US" dirty="0" smtClean="0"/>
              <a:t>Creativity in developing effective responses to those forces.</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6000" b="1" dirty="0" smtClean="0">
                <a:effectLst>
                  <a:outerShdw blurRad="38100" dist="38100" dir="2700000" algn="tl">
                    <a:srgbClr val="000000">
                      <a:alpha val="43137"/>
                    </a:srgbClr>
                  </a:outerShdw>
                </a:effectLst>
              </a:rPr>
              <a:t>Session Outline</a:t>
            </a:r>
            <a:endParaRPr lang="en-US" sz="6000" b="1" dirty="0">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2"/>
          </p:nvPr>
        </p:nvSpPr>
        <p:spPr/>
        <p:txBody>
          <a:bodyPr>
            <a:normAutofit fontScale="85000" lnSpcReduction="20000"/>
          </a:bodyPr>
          <a:lstStyle/>
          <a:p>
            <a:fld id="{1DB2B404-82EF-1C4F-9575-979F701D94AB}" type="slidenum">
              <a:rPr lang="en-US" smtClean="0"/>
              <a:pPr/>
              <a:t>2</a:t>
            </a:fld>
            <a:endParaRPr lang="en-US"/>
          </a:p>
        </p:txBody>
      </p:sp>
      <p:sp>
        <p:nvSpPr>
          <p:cNvPr id="5" name="Content Placeholder 4"/>
          <p:cNvSpPr>
            <a:spLocks noGrp="1"/>
          </p:cNvSpPr>
          <p:nvPr>
            <p:ph sz="quarter" idx="1"/>
          </p:nvPr>
        </p:nvSpPr>
        <p:spPr>
          <a:xfrm>
            <a:off x="612648" y="1600200"/>
            <a:ext cx="8153400" cy="4495800"/>
          </a:xfrm>
        </p:spPr>
        <p:txBody>
          <a:bodyPr>
            <a:normAutofit/>
          </a:bodyPr>
          <a:lstStyle/>
          <a:p>
            <a:pPr marL="568325" indent="-568325"/>
            <a:r>
              <a:rPr lang="en-US" sz="4800" dirty="0" smtClean="0"/>
              <a:t>Strategy - concept</a:t>
            </a:r>
          </a:p>
          <a:p>
            <a:pPr marL="568325" indent="-568325"/>
            <a:r>
              <a:rPr lang="en-US" sz="4800" dirty="0" smtClean="0"/>
              <a:t>Strategic thinking</a:t>
            </a:r>
          </a:p>
          <a:p>
            <a:pPr marL="568325" indent="-568325"/>
            <a:r>
              <a:rPr lang="en-US" sz="4800" dirty="0" smtClean="0"/>
              <a:t>Strategic management framework</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1483092" y="228600"/>
            <a:ext cx="5274532" cy="1143000"/>
          </a:xfrm>
        </p:spPr>
        <p:txBody>
          <a:bodyPr/>
          <a:lstStyle/>
          <a:p>
            <a:r>
              <a:rPr lang="en-US" dirty="0" smtClean="0">
                <a:effectLst>
                  <a:outerShdw blurRad="38100" dist="38100" dir="2700000" algn="tl">
                    <a:srgbClr val="000000">
                      <a:alpha val="43137"/>
                    </a:srgbClr>
                  </a:outerShdw>
                </a:effectLst>
              </a:rPr>
              <a:t>Strategic Thinking </a:t>
            </a:r>
          </a:p>
        </p:txBody>
      </p:sp>
      <p:pic>
        <p:nvPicPr>
          <p:cNvPr id="18435" name="Picture 2" descr="http://www.emeraldinsight.com/content_images/fig/0540140405003.png"/>
          <p:cNvPicPr>
            <a:picLocks noGrp="1" noChangeAspect="1" noChangeArrowheads="1"/>
          </p:cNvPicPr>
          <p:nvPr>
            <p:ph idx="1"/>
          </p:nvPr>
        </p:nvPicPr>
        <p:blipFill>
          <a:blip r:embed="rId2"/>
          <a:srcRect/>
          <a:stretch>
            <a:fillRect/>
          </a:stretch>
        </p:blipFill>
        <p:spPr>
          <a:xfrm>
            <a:off x="838200" y="1292225"/>
            <a:ext cx="7315200" cy="5489575"/>
          </a:xfrm>
          <a:noFill/>
        </p:spPr>
      </p:pic>
      <p:sp>
        <p:nvSpPr>
          <p:cNvPr id="4" name="Slide Number Placeholder 3"/>
          <p:cNvSpPr>
            <a:spLocks noGrp="1"/>
          </p:cNvSpPr>
          <p:nvPr>
            <p:ph type="sldNum" sz="quarter" idx="12"/>
          </p:nvPr>
        </p:nvSpPr>
        <p:spPr/>
        <p:txBody>
          <a:bodyPr>
            <a:normAutofit fontScale="85000" lnSpcReduction="20000"/>
          </a:bodyPr>
          <a:lstStyle/>
          <a:p>
            <a:fld id="{1DB2B404-82EF-1C4F-9575-979F701D94AB}" type="slidenum">
              <a:rPr lang="en-US" smtClean="0"/>
              <a:pPr/>
              <a:t>20</a:t>
            </a:fld>
            <a:endParaRPr lang="en-US"/>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Strategic Thinking - Level </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1DB2B404-82EF-1C4F-9575-979F701D94AB}" type="slidenum">
              <a:rPr lang="en-US" smtClean="0"/>
              <a:pPr/>
              <a:t>21</a:t>
            </a:fld>
            <a:endParaRPr lang="en-US"/>
          </a:p>
        </p:txBody>
      </p:sp>
      <p:pic>
        <p:nvPicPr>
          <p:cNvPr id="5" name="Content Placeholder 4" descr="http://www.thinkwatson.com/wp-content/uploads/TW_strategicthinking-judy-550.png"/>
          <p:cNvPicPr>
            <a:picLocks noGrp="1"/>
          </p:cNvPicPr>
          <p:nvPr>
            <p:ph sz="quarter" idx="1"/>
          </p:nvPr>
        </p:nvPicPr>
        <p:blipFill>
          <a:blip r:embed="rId2"/>
          <a:srcRect/>
          <a:stretch>
            <a:fillRect/>
          </a:stretch>
        </p:blipFill>
        <p:spPr bwMode="auto">
          <a:xfrm>
            <a:off x="533400" y="1600200"/>
            <a:ext cx="7995745" cy="5257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228600"/>
            <a:ext cx="8080374" cy="990600"/>
          </a:xfrm>
        </p:spPr>
        <p:txBody>
          <a:bodyPr>
            <a:noAutofit/>
          </a:bodyPr>
          <a:lstStyle/>
          <a:p>
            <a:r>
              <a:rPr lang="en-US" b="1" dirty="0" smtClean="0">
                <a:effectLst>
                  <a:outerShdw blurRad="38100" dist="38100" dir="2700000" algn="tl">
                    <a:srgbClr val="000000">
                      <a:alpha val="43137"/>
                    </a:srgbClr>
                  </a:outerShdw>
                </a:effectLst>
              </a:rPr>
              <a:t>Strategic Management</a:t>
            </a:r>
            <a:endParaRPr lang="en-US" b="1" dirty="0">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2"/>
          </p:nvPr>
        </p:nvSpPr>
        <p:spPr/>
        <p:txBody>
          <a:bodyPr>
            <a:normAutofit fontScale="85000" lnSpcReduction="20000"/>
          </a:bodyPr>
          <a:lstStyle/>
          <a:p>
            <a:fld id="{1DB2B404-82EF-1C4F-9575-979F701D94AB}" type="slidenum">
              <a:rPr lang="en-US" smtClean="0"/>
              <a:pPr/>
              <a:t>22</a:t>
            </a:fld>
            <a:endParaRPr lang="en-US"/>
          </a:p>
        </p:txBody>
      </p:sp>
      <p:sp>
        <p:nvSpPr>
          <p:cNvPr id="5" name="Content Placeholder 4"/>
          <p:cNvSpPr>
            <a:spLocks noGrp="1"/>
          </p:cNvSpPr>
          <p:nvPr>
            <p:ph sz="quarter" idx="1"/>
          </p:nvPr>
        </p:nvSpPr>
        <p:spPr>
          <a:xfrm>
            <a:off x="299545" y="1411008"/>
            <a:ext cx="8664943" cy="4648006"/>
          </a:xfrm>
        </p:spPr>
        <p:txBody>
          <a:bodyPr>
            <a:noAutofit/>
          </a:bodyPr>
          <a:lstStyle/>
          <a:p>
            <a:pPr>
              <a:spcBef>
                <a:spcPts val="0"/>
              </a:spcBef>
              <a:buFont typeface="Wingdings" pitchFamily="2" charset="2"/>
              <a:buChar char="q"/>
            </a:pPr>
            <a:r>
              <a:rPr lang="en-US" sz="2800" dirty="0" smtClean="0"/>
              <a:t>… is the application of strategic thinking to the job of leading an </a:t>
            </a:r>
            <a:r>
              <a:rPr lang="en-US" sz="2800" dirty="0" err="1" smtClean="0"/>
              <a:t>organisation</a:t>
            </a:r>
            <a:r>
              <a:rPr lang="en-US" sz="2800" dirty="0" smtClean="0"/>
              <a:t>.</a:t>
            </a:r>
          </a:p>
          <a:p>
            <a:pPr>
              <a:spcBef>
                <a:spcPts val="0"/>
              </a:spcBef>
              <a:buFont typeface="Wingdings" pitchFamily="2" charset="2"/>
              <a:buChar char="q"/>
            </a:pPr>
            <a:r>
              <a:rPr lang="en-US" sz="2800" dirty="0" smtClean="0"/>
              <a:t>“Managing strategically”, in other words:</a:t>
            </a:r>
          </a:p>
          <a:p>
            <a:pPr lvl="1">
              <a:spcBef>
                <a:spcPts val="0"/>
              </a:spcBef>
            </a:pPr>
            <a:r>
              <a:rPr lang="en-US" sz="2800" dirty="0" smtClean="0"/>
              <a:t>‘Diagnosing situation strategically’, and </a:t>
            </a:r>
          </a:p>
          <a:p>
            <a:pPr lvl="1">
              <a:spcBef>
                <a:spcPts val="0"/>
              </a:spcBef>
            </a:pPr>
            <a:r>
              <a:rPr lang="en-US" sz="2800" dirty="0" smtClean="0"/>
              <a:t>‘Applying knowledge strategically’</a:t>
            </a:r>
          </a:p>
          <a:p>
            <a:pPr>
              <a:spcBef>
                <a:spcPts val="0"/>
              </a:spcBef>
            </a:pPr>
            <a:r>
              <a:rPr lang="en-US" sz="2800" dirty="0" smtClean="0">
                <a:cs typeface="Times New Roman" pitchFamily="18" charset="0"/>
              </a:rPr>
              <a:t>…is the application of strategic thinking to the job of leading an </a:t>
            </a:r>
            <a:r>
              <a:rPr lang="en-US" sz="2800" dirty="0" err="1" smtClean="0">
                <a:cs typeface="Times New Roman" pitchFamily="18" charset="0"/>
              </a:rPr>
              <a:t>organisation</a:t>
            </a:r>
            <a:r>
              <a:rPr lang="en-US" sz="2800" dirty="0" smtClean="0">
                <a:cs typeface="Times New Roman" pitchFamily="18" charset="0"/>
              </a:rPr>
              <a:t>.</a:t>
            </a:r>
            <a:r>
              <a:rPr lang="en-US" sz="2800" i="1" dirty="0" smtClean="0">
                <a:cs typeface="Times New Roman" pitchFamily="18" charset="0"/>
              </a:rPr>
              <a:t> </a:t>
            </a:r>
          </a:p>
          <a:p>
            <a:pPr>
              <a:spcBef>
                <a:spcPts val="0"/>
              </a:spcBef>
            </a:pPr>
            <a:r>
              <a:rPr lang="en-US" sz="2800" dirty="0" smtClean="0"/>
              <a:t>“… is continuous, iterative process aimed at keeping an organization as a whole appropriately matched to its environment.”</a:t>
            </a:r>
          </a:p>
          <a:p>
            <a:pPr algn="r">
              <a:spcBef>
                <a:spcPts val="0"/>
              </a:spcBef>
              <a:buFontTx/>
              <a:buChar char="-"/>
            </a:pPr>
            <a:r>
              <a:rPr lang="en-US" sz="2000" i="1" dirty="0" err="1" smtClean="0"/>
              <a:t>Certo</a:t>
            </a:r>
            <a:r>
              <a:rPr lang="en-US" sz="2000" i="1" dirty="0" smtClean="0"/>
              <a:t> and Peter</a:t>
            </a:r>
          </a:p>
          <a:p>
            <a:pPr>
              <a:spcBef>
                <a:spcPts val="0"/>
              </a:spcBef>
              <a:buFont typeface="Wingdings" pitchFamily="2" charset="2"/>
              <a:buChar char="q"/>
            </a:pPr>
            <a:r>
              <a:rPr lang="en-US" sz="2800" dirty="0" smtClean="0"/>
              <a:t>… Is an ongoing process and involving a series of steps to be followed.</a:t>
            </a:r>
            <a:endParaRPr lang="en-US" sz="2800"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3"/>
          <p:cNvSpPr>
            <a:spLocks noGrp="1"/>
          </p:cNvSpPr>
          <p:nvPr>
            <p:ph type="title"/>
          </p:nvPr>
        </p:nvSpPr>
        <p:spPr/>
        <p:txBody>
          <a:bodyPr/>
          <a:lstStyle/>
          <a:p>
            <a:r>
              <a:rPr lang="en-US" b="1" dirty="0" smtClean="0">
                <a:effectLst>
                  <a:outerShdw blurRad="38100" dist="38100" dir="2700000" algn="tl">
                    <a:srgbClr val="000000">
                      <a:alpha val="43137"/>
                    </a:srgbClr>
                  </a:outerShdw>
                </a:effectLst>
              </a:rPr>
              <a:t>Strategic Plan</a:t>
            </a:r>
          </a:p>
        </p:txBody>
      </p:sp>
      <p:sp>
        <p:nvSpPr>
          <p:cNvPr id="4" name="Content Placeholder 3"/>
          <p:cNvSpPr>
            <a:spLocks noGrp="1"/>
          </p:cNvSpPr>
          <p:nvPr>
            <p:ph sz="quarter" idx="1"/>
          </p:nvPr>
        </p:nvSpPr>
        <p:spPr>
          <a:xfrm>
            <a:off x="583152" y="1411008"/>
            <a:ext cx="8531352" cy="4495800"/>
          </a:xfrm>
        </p:spPr>
        <p:txBody>
          <a:bodyPr>
            <a:noAutofit/>
          </a:bodyPr>
          <a:lstStyle/>
          <a:p>
            <a:r>
              <a:rPr lang="en-US" sz="3200" dirty="0" smtClean="0"/>
              <a:t>In order to determine where we are  going, where we stand, then determine where we want to go and how we will get there. The resulting document is SP for performance improvement to achieve desired goals. </a:t>
            </a:r>
          </a:p>
          <a:p>
            <a:r>
              <a:rPr lang="en-US" sz="3200" dirty="0" smtClean="0"/>
              <a:t>A living document that has ability to create successful future of the organization NOT large document with detailed plans created arduously over months at great effort and abandoned after they have been duly acknowledged and then filed away.</a:t>
            </a:r>
          </a:p>
          <a:p>
            <a:endParaRPr lang="en-US" sz="3200" dirty="0"/>
          </a:p>
        </p:txBody>
      </p:sp>
      <p:sp>
        <p:nvSpPr>
          <p:cNvPr id="5" name="Slide Number Placeholder 4"/>
          <p:cNvSpPr>
            <a:spLocks noGrp="1"/>
          </p:cNvSpPr>
          <p:nvPr>
            <p:ph type="sldNum" sz="quarter" idx="12"/>
          </p:nvPr>
        </p:nvSpPr>
        <p:spPr/>
        <p:txBody>
          <a:bodyPr>
            <a:normAutofit fontScale="85000" lnSpcReduction="20000"/>
          </a:bodyPr>
          <a:lstStyle/>
          <a:p>
            <a:fld id="{1DB2B404-82EF-1C4F-9575-979F701D94AB}" type="slidenum">
              <a:rPr lang="en-US" smtClean="0"/>
              <a:pPr/>
              <a:t>23</a:t>
            </a:fld>
            <a:endParaRPr lang="en-US"/>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3"/>
          <p:cNvSpPr>
            <a:spLocks noGrp="1"/>
          </p:cNvSpPr>
          <p:nvPr>
            <p:ph type="title"/>
          </p:nvPr>
        </p:nvSpPr>
        <p:spPr/>
        <p:txBody>
          <a:bodyPr>
            <a:normAutofit/>
          </a:bodyPr>
          <a:lstStyle/>
          <a:p>
            <a:r>
              <a:rPr lang="en-US" sz="4400" b="1" dirty="0" smtClean="0">
                <a:effectLst>
                  <a:outerShdw blurRad="38100" dist="38100" dir="2700000" algn="tl">
                    <a:srgbClr val="000000">
                      <a:alpha val="43137"/>
                    </a:srgbClr>
                  </a:outerShdw>
                </a:effectLst>
              </a:rPr>
              <a:t>Strategic Planning</a:t>
            </a:r>
          </a:p>
        </p:txBody>
      </p:sp>
      <p:sp>
        <p:nvSpPr>
          <p:cNvPr id="4" name="Content Placeholder 3"/>
          <p:cNvSpPr>
            <a:spLocks noGrp="1"/>
          </p:cNvSpPr>
          <p:nvPr>
            <p:ph sz="quarter" idx="1"/>
          </p:nvPr>
        </p:nvSpPr>
        <p:spPr>
          <a:xfrm>
            <a:off x="220717" y="1347944"/>
            <a:ext cx="8797155" cy="5336630"/>
          </a:xfrm>
        </p:spPr>
        <p:txBody>
          <a:bodyPr>
            <a:noAutofit/>
          </a:bodyPr>
          <a:lstStyle/>
          <a:p>
            <a:pPr>
              <a:spcBef>
                <a:spcPts val="0"/>
              </a:spcBef>
            </a:pPr>
            <a:r>
              <a:rPr lang="en-US" sz="3000" dirty="0" smtClean="0"/>
              <a:t>… is an organization's process of defining its strategy, or direction, and making decisions on allocating its resources to pursue strategy including its people and capital. </a:t>
            </a:r>
          </a:p>
          <a:p>
            <a:pPr>
              <a:spcBef>
                <a:spcPts val="0"/>
              </a:spcBef>
            </a:pPr>
            <a:r>
              <a:rPr lang="en-US" sz="3000" dirty="0" smtClean="0"/>
              <a:t>… is a disciplined effort to produce fundamental decisions and actions that shape and guide what an </a:t>
            </a:r>
            <a:r>
              <a:rPr lang="en-US" sz="3000" dirty="0" err="1" smtClean="0"/>
              <a:t>organisation</a:t>
            </a:r>
            <a:r>
              <a:rPr lang="en-US" sz="3000" dirty="0" smtClean="0"/>
              <a:t> is, what it does, and why it does it with a focus on the future. It is defined as the process of addressing the following questions:</a:t>
            </a:r>
          </a:p>
          <a:p>
            <a:pPr lvl="1">
              <a:spcBef>
                <a:spcPts val="0"/>
              </a:spcBef>
            </a:pPr>
            <a:r>
              <a:rPr lang="en-US" sz="3000" dirty="0" smtClean="0"/>
              <a:t>Where are we? SWOT – Analysis</a:t>
            </a:r>
          </a:p>
          <a:p>
            <a:pPr lvl="1">
              <a:spcBef>
                <a:spcPts val="0"/>
              </a:spcBef>
            </a:pPr>
            <a:r>
              <a:rPr lang="en-US" sz="3000" dirty="0" smtClean="0"/>
              <a:t>Where do we want to be? – VMO </a:t>
            </a:r>
          </a:p>
          <a:p>
            <a:pPr lvl="1">
              <a:spcBef>
                <a:spcPts val="0"/>
              </a:spcBef>
            </a:pPr>
            <a:r>
              <a:rPr lang="en-US" sz="3000" dirty="0" smtClean="0"/>
              <a:t>How do we get there? – Strategy Formulation</a:t>
            </a:r>
          </a:p>
          <a:p>
            <a:pPr>
              <a:spcBef>
                <a:spcPts val="0"/>
              </a:spcBef>
            </a:pPr>
            <a:endParaRPr lang="en-US" sz="3000" dirty="0"/>
          </a:p>
        </p:txBody>
      </p:sp>
      <p:sp>
        <p:nvSpPr>
          <p:cNvPr id="5" name="Slide Number Placeholder 4"/>
          <p:cNvSpPr>
            <a:spLocks noGrp="1"/>
          </p:cNvSpPr>
          <p:nvPr>
            <p:ph type="sldNum" sz="quarter" idx="12"/>
          </p:nvPr>
        </p:nvSpPr>
        <p:spPr/>
        <p:txBody>
          <a:bodyPr>
            <a:normAutofit fontScale="85000" lnSpcReduction="20000"/>
          </a:bodyPr>
          <a:lstStyle/>
          <a:p>
            <a:fld id="{1DB2B404-82EF-1C4F-9575-979F701D94AB}" type="slidenum">
              <a:rPr lang="en-US" smtClean="0"/>
              <a:pPr/>
              <a:t>24</a:t>
            </a:fld>
            <a:endParaRPr lang="en-US"/>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rPr>
              <a:t>Strategic Planning Process </a:t>
            </a:r>
            <a:endParaRPr lang="en-US" b="1" dirty="0">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2"/>
          </p:nvPr>
        </p:nvSpPr>
        <p:spPr/>
        <p:txBody>
          <a:bodyPr>
            <a:normAutofit fontScale="85000" lnSpcReduction="20000"/>
          </a:bodyPr>
          <a:lstStyle/>
          <a:p>
            <a:fld id="{1DB2B404-82EF-1C4F-9575-979F701D94AB}" type="slidenum">
              <a:rPr lang="en-US" smtClean="0"/>
              <a:pPr/>
              <a:t>25</a:t>
            </a:fld>
            <a:endParaRPr lang="en-US"/>
          </a:p>
        </p:txBody>
      </p:sp>
      <p:sp>
        <p:nvSpPr>
          <p:cNvPr id="5" name="Content Placeholder 4"/>
          <p:cNvSpPr>
            <a:spLocks noGrp="1"/>
          </p:cNvSpPr>
          <p:nvPr>
            <p:ph sz="quarter" idx="1"/>
          </p:nvPr>
        </p:nvSpPr>
        <p:spPr>
          <a:xfrm>
            <a:off x="315312" y="1489838"/>
            <a:ext cx="8765624" cy="4495800"/>
          </a:xfrm>
        </p:spPr>
        <p:txBody>
          <a:bodyPr>
            <a:noAutofit/>
          </a:bodyPr>
          <a:lstStyle/>
          <a:p>
            <a:pPr marL="393700" indent="-393700">
              <a:buFont typeface="+mj-lt"/>
              <a:buAutoNum type="arabicPeriod"/>
            </a:pPr>
            <a:r>
              <a:rPr lang="en-US" dirty="0" smtClean="0"/>
              <a:t>Getting ready (agreement)</a:t>
            </a:r>
          </a:p>
          <a:p>
            <a:pPr marL="393700" indent="-393700">
              <a:buFont typeface="+mj-lt"/>
              <a:buAutoNum type="arabicPeriod"/>
            </a:pPr>
            <a:r>
              <a:rPr lang="en-US" dirty="0" smtClean="0"/>
              <a:t>Environmental analysis (SWOT analysis)</a:t>
            </a:r>
          </a:p>
          <a:p>
            <a:pPr marL="393700" indent="-393700">
              <a:buFont typeface="+mj-lt"/>
              <a:buAutoNum type="arabicPeriod"/>
            </a:pPr>
            <a:r>
              <a:rPr lang="en-US" dirty="0" smtClean="0"/>
              <a:t>Strategy Formulation (Identification of Strategic Issues, Vision/Mission, Objectives, Roles, Strategies)</a:t>
            </a:r>
          </a:p>
          <a:p>
            <a:pPr marL="393700" indent="-393700">
              <a:buFont typeface="+mj-lt"/>
              <a:buAutoNum type="arabicPeriod"/>
            </a:pPr>
            <a:r>
              <a:rPr lang="en-US" dirty="0" smtClean="0"/>
              <a:t>Strategy Implementation (Strategic Actions/Action plan- Tasks/Activities, By whom, By when, Critical Success Factors, etc.) </a:t>
            </a:r>
          </a:p>
          <a:p>
            <a:pPr marL="393700" indent="-393700">
              <a:buFont typeface="+mj-lt"/>
              <a:buAutoNum type="arabicPeriod"/>
            </a:pPr>
            <a:r>
              <a:rPr lang="en-US" dirty="0" smtClean="0"/>
              <a:t>Evaluation and Control</a:t>
            </a:r>
          </a:p>
          <a:p>
            <a:pPr marL="742950" indent="-742950">
              <a:buFont typeface="+mj-lt"/>
              <a:buAutoNum type="arabicPeriod"/>
            </a:pPr>
            <a:endParaRPr lang="en-US"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effectLst>
                  <a:outerShdw blurRad="38100" dist="38100" dir="2700000" algn="tl">
                    <a:srgbClr val="000000">
                      <a:alpha val="43137"/>
                    </a:srgbClr>
                  </a:outerShdw>
                </a:effectLst>
              </a:rPr>
              <a:t>1. Getting Ready (Agreement)</a:t>
            </a:r>
            <a:endParaRPr lang="en-US" b="1" dirty="0">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2"/>
          </p:nvPr>
        </p:nvSpPr>
        <p:spPr/>
        <p:txBody>
          <a:bodyPr>
            <a:normAutofit fontScale="85000" lnSpcReduction="20000"/>
          </a:bodyPr>
          <a:lstStyle/>
          <a:p>
            <a:fld id="{1DB2B404-82EF-1C4F-9575-979F701D94AB}" type="slidenum">
              <a:rPr lang="en-US" smtClean="0"/>
              <a:pPr/>
              <a:t>26</a:t>
            </a:fld>
            <a:endParaRPr lang="en-US"/>
          </a:p>
        </p:txBody>
      </p:sp>
      <p:sp>
        <p:nvSpPr>
          <p:cNvPr id="5" name="Content Placeholder 4"/>
          <p:cNvSpPr>
            <a:spLocks noGrp="1"/>
          </p:cNvSpPr>
          <p:nvPr>
            <p:ph sz="quarter" idx="1"/>
          </p:nvPr>
        </p:nvSpPr>
        <p:spPr/>
        <p:txBody>
          <a:bodyPr>
            <a:normAutofit lnSpcReduction="10000"/>
          </a:bodyPr>
          <a:lstStyle/>
          <a:p>
            <a:r>
              <a:rPr lang="en-US" dirty="0" smtClean="0"/>
              <a:t>Assessing readiness</a:t>
            </a:r>
          </a:p>
          <a:p>
            <a:pPr lvl="1"/>
            <a:r>
              <a:rPr lang="en-US" dirty="0" smtClean="0"/>
              <a:t>Commitment of leadership </a:t>
            </a:r>
          </a:p>
          <a:p>
            <a:pPr lvl="1"/>
            <a:r>
              <a:rPr lang="en-US" dirty="0" smtClean="0"/>
              <a:t>Ability of leaders to devote necessary attention to the ‘big picture’</a:t>
            </a:r>
          </a:p>
          <a:p>
            <a:r>
              <a:rPr lang="en-US" dirty="0" smtClean="0"/>
              <a:t>The purpose is to develop initial agreement among key internal decision makers about overall planning process for their support and commitment</a:t>
            </a:r>
            <a:endParaRPr lang="en-US"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228600"/>
            <a:ext cx="7812360" cy="990600"/>
          </a:xfrm>
        </p:spPr>
        <p:txBody>
          <a:bodyPr>
            <a:normAutofit fontScale="90000"/>
          </a:bodyPr>
          <a:lstStyle/>
          <a:p>
            <a:r>
              <a:rPr lang="en-US" b="1" dirty="0" smtClean="0">
                <a:effectLst>
                  <a:outerShdw blurRad="38100" dist="38100" dir="2700000" algn="tl">
                    <a:srgbClr val="000000">
                      <a:alpha val="43137"/>
                    </a:srgbClr>
                  </a:outerShdw>
                </a:effectLst>
              </a:rPr>
              <a:t>Steps in preparing for planning</a:t>
            </a:r>
            <a:endParaRPr lang="en-US" b="1" dirty="0">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2"/>
          </p:nvPr>
        </p:nvSpPr>
        <p:spPr/>
        <p:txBody>
          <a:bodyPr>
            <a:normAutofit fontScale="85000" lnSpcReduction="20000"/>
          </a:bodyPr>
          <a:lstStyle/>
          <a:p>
            <a:fld id="{1DB2B404-82EF-1C4F-9575-979F701D94AB}" type="slidenum">
              <a:rPr lang="en-US" smtClean="0"/>
              <a:pPr/>
              <a:t>27</a:t>
            </a:fld>
            <a:endParaRPr lang="en-US"/>
          </a:p>
        </p:txBody>
      </p:sp>
      <p:sp>
        <p:nvSpPr>
          <p:cNvPr id="5" name="Content Placeholder 4"/>
          <p:cNvSpPr>
            <a:spLocks noGrp="1"/>
          </p:cNvSpPr>
          <p:nvPr>
            <p:ph sz="quarter" idx="1"/>
          </p:nvPr>
        </p:nvSpPr>
        <p:spPr>
          <a:xfrm>
            <a:off x="457196" y="1600199"/>
            <a:ext cx="8495071" cy="5013131"/>
          </a:xfrm>
        </p:spPr>
        <p:txBody>
          <a:bodyPr>
            <a:noAutofit/>
          </a:bodyPr>
          <a:lstStyle/>
          <a:p>
            <a:r>
              <a:rPr lang="en-US" sz="2800" dirty="0" smtClean="0"/>
              <a:t>Obtain </a:t>
            </a:r>
            <a:r>
              <a:rPr lang="en-US" sz="2800" dirty="0" smtClean="0">
                <a:solidFill>
                  <a:schemeClr val="accent1">
                    <a:lumMod val="75000"/>
                  </a:schemeClr>
                </a:solidFill>
              </a:rPr>
              <a:t>formal commitment </a:t>
            </a:r>
          </a:p>
          <a:p>
            <a:r>
              <a:rPr lang="en-US" sz="2800" dirty="0" smtClean="0"/>
              <a:t>Select a </a:t>
            </a:r>
            <a:r>
              <a:rPr lang="en-US" sz="2800" dirty="0" smtClean="0">
                <a:solidFill>
                  <a:schemeClr val="accent1">
                    <a:lumMod val="75000"/>
                  </a:schemeClr>
                </a:solidFill>
              </a:rPr>
              <a:t>strategic planning committee- </a:t>
            </a:r>
            <a:r>
              <a:rPr lang="en-US" sz="2800" dirty="0" smtClean="0"/>
              <a:t>a combination of ‘visionaries’ and ‘actionaries’ or a planning liaison to spearhead the process, and clarify roles</a:t>
            </a:r>
          </a:p>
          <a:p>
            <a:r>
              <a:rPr lang="en-US" sz="2800" dirty="0" smtClean="0">
                <a:solidFill>
                  <a:schemeClr val="accent1">
                    <a:lumMod val="75000"/>
                  </a:schemeClr>
                </a:solidFill>
              </a:rPr>
              <a:t>Develop a work plan </a:t>
            </a:r>
            <a:r>
              <a:rPr lang="en-US" sz="2800" dirty="0" smtClean="0"/>
              <a:t>or a plan to plan that outlines who is responsible for each outcome and time frames</a:t>
            </a:r>
          </a:p>
          <a:p>
            <a:r>
              <a:rPr lang="en-US" sz="2800" dirty="0" smtClean="0"/>
              <a:t>Consider the </a:t>
            </a:r>
            <a:r>
              <a:rPr lang="en-US" sz="2800" dirty="0" smtClean="0">
                <a:solidFill>
                  <a:schemeClr val="accent1">
                    <a:lumMod val="75000"/>
                  </a:schemeClr>
                </a:solidFill>
              </a:rPr>
              <a:t>adequate level of resources </a:t>
            </a:r>
            <a:r>
              <a:rPr lang="en-US" sz="2800" dirty="0" smtClean="0"/>
              <a:t>(money and time) required for appropriate planning process</a:t>
            </a:r>
          </a:p>
          <a:p>
            <a:r>
              <a:rPr lang="en-US" sz="2800" dirty="0" smtClean="0">
                <a:solidFill>
                  <a:schemeClr val="accent1">
                    <a:lumMod val="75000"/>
                  </a:schemeClr>
                </a:solidFill>
              </a:rPr>
              <a:t>Identify the information </a:t>
            </a:r>
            <a:r>
              <a:rPr lang="en-US" sz="2800" dirty="0" smtClean="0"/>
              <a:t>that must be collected to help make sound decisions</a:t>
            </a:r>
            <a:endParaRPr lang="en-US" sz="2800"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normAutofit/>
          </a:bodyPr>
          <a:lstStyle/>
          <a:p>
            <a:r>
              <a:rPr lang="en-US" sz="4400" b="1" dirty="0" smtClean="0">
                <a:effectLst>
                  <a:outerShdw blurRad="38100" dist="38100" dir="2700000" algn="tl">
                    <a:srgbClr val="000000">
                      <a:alpha val="43137"/>
                    </a:srgbClr>
                  </a:outerShdw>
                </a:effectLst>
              </a:rPr>
              <a:t>2. Environment Analysis</a:t>
            </a:r>
          </a:p>
        </p:txBody>
      </p:sp>
      <p:sp>
        <p:nvSpPr>
          <p:cNvPr id="22531" name="Content Placeholder 2"/>
          <p:cNvSpPr>
            <a:spLocks noGrp="1"/>
          </p:cNvSpPr>
          <p:nvPr>
            <p:ph idx="1"/>
          </p:nvPr>
        </p:nvSpPr>
        <p:spPr>
          <a:xfrm>
            <a:off x="533400" y="1442540"/>
            <a:ext cx="8431088" cy="5415460"/>
          </a:xfrm>
        </p:spPr>
        <p:txBody>
          <a:bodyPr>
            <a:noAutofit/>
          </a:bodyPr>
          <a:lstStyle/>
          <a:p>
            <a:pPr marL="319088" indent="-319088">
              <a:spcBef>
                <a:spcPts val="0"/>
              </a:spcBef>
            </a:pPr>
            <a:r>
              <a:rPr lang="en-US" sz="4000" dirty="0" smtClean="0"/>
              <a:t>Analysis and diagnosis of an organization, often referred to as an </a:t>
            </a:r>
            <a:r>
              <a:rPr lang="en-US" sz="4000" dirty="0" smtClean="0">
                <a:solidFill>
                  <a:srgbClr val="171DBA"/>
                </a:solidFill>
              </a:rPr>
              <a:t>Organization Audit </a:t>
            </a:r>
            <a:r>
              <a:rPr lang="en-US" sz="4000" dirty="0" smtClean="0"/>
              <a:t>or SWOT analysis </a:t>
            </a:r>
          </a:p>
          <a:p>
            <a:pPr marL="319088" indent="-319088">
              <a:spcBef>
                <a:spcPts val="0"/>
              </a:spcBef>
            </a:pPr>
            <a:r>
              <a:rPr lang="en-US" sz="4000" dirty="0" smtClean="0"/>
              <a:t>This  is undertaken to assess an </a:t>
            </a:r>
            <a:r>
              <a:rPr lang="en-US" sz="4000" dirty="0" err="1" smtClean="0"/>
              <a:t>organisation’s</a:t>
            </a:r>
            <a:r>
              <a:rPr lang="en-US" sz="4000" dirty="0" smtClean="0"/>
              <a:t> ability to deal with its environment by identifying strengths, weaknesses, opportunities and threats (SWOT).</a:t>
            </a:r>
          </a:p>
        </p:txBody>
      </p:sp>
      <p:sp>
        <p:nvSpPr>
          <p:cNvPr id="4" name="Slide Number Placeholder 3"/>
          <p:cNvSpPr>
            <a:spLocks noGrp="1"/>
          </p:cNvSpPr>
          <p:nvPr>
            <p:ph type="sldNum" sz="quarter" idx="12"/>
          </p:nvPr>
        </p:nvSpPr>
        <p:spPr/>
        <p:txBody>
          <a:bodyPr>
            <a:normAutofit fontScale="85000" lnSpcReduction="20000"/>
          </a:bodyPr>
          <a:lstStyle/>
          <a:p>
            <a:fld id="{1DB2B404-82EF-1C4F-9575-979F701D94AB}" type="slidenum">
              <a:rPr lang="en-US" smtClean="0"/>
              <a:pPr/>
              <a:t>28</a:t>
            </a:fld>
            <a:endParaRPr lang="en-US"/>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134004"/>
            <a:ext cx="7632848" cy="990600"/>
          </a:xfrm>
        </p:spPr>
        <p:txBody>
          <a:bodyPr>
            <a:normAutofit fontScale="90000"/>
          </a:bodyPr>
          <a:lstStyle/>
          <a:p>
            <a:r>
              <a:rPr lang="en-US" b="1" dirty="0" smtClean="0"/>
              <a:t>Internal Environment</a:t>
            </a:r>
            <a:r>
              <a:rPr lang="en-US" dirty="0" smtClean="0"/>
              <a:t/>
            </a:r>
            <a:br>
              <a:rPr lang="en-US" dirty="0" smtClean="0"/>
            </a:br>
            <a:r>
              <a:rPr lang="en-US" sz="4400" dirty="0" err="1" smtClean="0"/>
              <a:t>Organisation</a:t>
            </a:r>
            <a:r>
              <a:rPr lang="en-US" sz="4400" dirty="0" smtClean="0"/>
              <a:t> / Supply side analysis</a:t>
            </a:r>
            <a:endParaRPr lang="en-US" sz="4400" dirty="0"/>
          </a:p>
        </p:txBody>
      </p:sp>
      <p:sp>
        <p:nvSpPr>
          <p:cNvPr id="4" name="Slide Number Placeholder 3"/>
          <p:cNvSpPr>
            <a:spLocks noGrp="1"/>
          </p:cNvSpPr>
          <p:nvPr>
            <p:ph type="sldNum" sz="quarter" idx="12"/>
          </p:nvPr>
        </p:nvSpPr>
        <p:spPr/>
        <p:txBody>
          <a:bodyPr>
            <a:normAutofit fontScale="85000" lnSpcReduction="20000"/>
          </a:bodyPr>
          <a:lstStyle/>
          <a:p>
            <a:fld id="{1DB2B404-82EF-1C4F-9575-979F701D94AB}" type="slidenum">
              <a:rPr lang="en-US" smtClean="0"/>
              <a:pPr/>
              <a:t>29</a:t>
            </a:fld>
            <a:endParaRPr lang="en-US"/>
          </a:p>
        </p:txBody>
      </p:sp>
      <p:sp>
        <p:nvSpPr>
          <p:cNvPr id="5" name="Content Placeholder 4"/>
          <p:cNvSpPr>
            <a:spLocks noGrp="1"/>
          </p:cNvSpPr>
          <p:nvPr>
            <p:ph sz="quarter" idx="1"/>
          </p:nvPr>
        </p:nvSpPr>
        <p:spPr>
          <a:xfrm>
            <a:off x="331076" y="1363710"/>
            <a:ext cx="8633412" cy="4495800"/>
          </a:xfrm>
        </p:spPr>
        <p:txBody>
          <a:bodyPr>
            <a:noAutofit/>
          </a:bodyPr>
          <a:lstStyle/>
          <a:p>
            <a:pPr marL="0" indent="0">
              <a:spcBef>
                <a:spcPts val="0"/>
              </a:spcBef>
              <a:buNone/>
            </a:pPr>
            <a:r>
              <a:rPr lang="en-US" dirty="0" smtClean="0">
                <a:cs typeface="Times New Roman" pitchFamily="18" charset="0"/>
              </a:rPr>
              <a:t>An analysis of internal organizational factors which reviews and investigates the prevailing </a:t>
            </a:r>
            <a:r>
              <a:rPr lang="en-US" b="1" i="1" dirty="0" smtClean="0">
                <a:cs typeface="Times New Roman" pitchFamily="18" charset="0"/>
              </a:rPr>
              <a:t>processes, resources and performance </a:t>
            </a:r>
            <a:r>
              <a:rPr lang="en-US" dirty="0" smtClean="0">
                <a:cs typeface="Times New Roman" pitchFamily="18" charset="0"/>
              </a:rPr>
              <a:t>of organization. The analysis identifies major</a:t>
            </a:r>
            <a:r>
              <a:rPr lang="en-US" sz="4000" dirty="0" smtClean="0">
                <a:cs typeface="Times New Roman" pitchFamily="18" charset="0"/>
              </a:rPr>
              <a:t> </a:t>
            </a:r>
            <a:r>
              <a:rPr lang="en-US" sz="4000" b="1" dirty="0" smtClean="0">
                <a:cs typeface="Times New Roman" pitchFamily="18" charset="0"/>
              </a:rPr>
              <a:t>strengths</a:t>
            </a:r>
            <a:r>
              <a:rPr lang="en-US" b="1" dirty="0" smtClean="0">
                <a:cs typeface="Times New Roman" pitchFamily="18" charset="0"/>
              </a:rPr>
              <a:t> </a:t>
            </a:r>
            <a:r>
              <a:rPr lang="en-US" dirty="0" smtClean="0">
                <a:cs typeface="Times New Roman" pitchFamily="18" charset="0"/>
              </a:rPr>
              <a:t>and </a:t>
            </a:r>
            <a:r>
              <a:rPr lang="en-US" sz="4000" b="1" dirty="0" smtClean="0">
                <a:cs typeface="Times New Roman" pitchFamily="18" charset="0"/>
              </a:rPr>
              <a:t>weaknesses</a:t>
            </a:r>
            <a:r>
              <a:rPr lang="en-US" dirty="0" smtClean="0">
                <a:cs typeface="Times New Roman" pitchFamily="18" charset="0"/>
              </a:rPr>
              <a:t> - of all the key functional elements</a:t>
            </a:r>
            <a:r>
              <a:rPr lang="en-US" sz="3200" dirty="0" smtClean="0">
                <a:cs typeface="Times New Roman" pitchFamily="18" charset="0"/>
              </a:rPr>
              <a:t> </a:t>
            </a:r>
            <a:r>
              <a:rPr lang="en-US" sz="2800" dirty="0" smtClean="0">
                <a:cs typeface="Times New Roman" pitchFamily="18" charset="0"/>
              </a:rPr>
              <a:t>(Structure, Functions, HR, Finance, IT, Rules, Procedures, etc.).</a:t>
            </a:r>
          </a:p>
          <a:p>
            <a:pPr marL="0" indent="0">
              <a:spcBef>
                <a:spcPts val="0"/>
              </a:spcBef>
              <a:buNone/>
            </a:pPr>
            <a:r>
              <a:rPr lang="en-US" b="1" dirty="0" smtClean="0">
                <a:cs typeface="Times New Roman" pitchFamily="18" charset="0"/>
              </a:rPr>
              <a:t>What are major internal Strengths and Weaknesses</a:t>
            </a:r>
            <a:r>
              <a:rPr lang="en-US" dirty="0" smtClean="0">
                <a:cs typeface="Times New Roman" pitchFamily="18" charset="0"/>
              </a:rPr>
              <a:t> in terms of Structure, Resources, Processes, Performance, Culture, etc. ?</a:t>
            </a:r>
          </a:p>
          <a:p>
            <a:pPr lvl="1">
              <a:spcBef>
                <a:spcPts val="0"/>
              </a:spcBef>
            </a:pPr>
            <a:endParaRPr lang="en-US" sz="400" dirty="0" smtClean="0">
              <a:cs typeface="Times New Roman" pitchFamily="18"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 Thought</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1DB2B404-82EF-1C4F-9575-979F701D94AB}" type="slidenum">
              <a:rPr lang="en-US" smtClean="0"/>
              <a:pPr/>
              <a:t>3</a:t>
            </a:fld>
            <a:endParaRPr lang="en-US"/>
          </a:p>
        </p:txBody>
      </p:sp>
      <p:sp>
        <p:nvSpPr>
          <p:cNvPr id="4" name="Content Placeholder 3"/>
          <p:cNvSpPr>
            <a:spLocks noGrp="1"/>
          </p:cNvSpPr>
          <p:nvPr>
            <p:ph sz="quarter" idx="1"/>
          </p:nvPr>
        </p:nvSpPr>
        <p:spPr/>
        <p:txBody>
          <a:bodyPr/>
          <a:lstStyle/>
          <a:p>
            <a:r>
              <a:rPr lang="en-US" dirty="0" smtClean="0"/>
              <a:t>Battles are won long before they are fought.			</a:t>
            </a:r>
          </a:p>
          <a:p>
            <a:pPr algn="r">
              <a:buNone/>
            </a:pPr>
            <a:r>
              <a:rPr lang="en-US" dirty="0" smtClean="0"/>
              <a:t>Anonymous</a:t>
            </a:r>
            <a:endParaRPr lang="en-US" dirty="0" smtClean="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External Environment</a:t>
            </a:r>
            <a:r>
              <a:rPr lang="en-US" dirty="0" smtClean="0"/>
              <a:t/>
            </a:r>
            <a:br>
              <a:rPr lang="en-US" dirty="0" smtClean="0"/>
            </a:br>
            <a:r>
              <a:rPr lang="en-US" sz="4400" dirty="0" smtClean="0"/>
              <a:t>Demand side analysis</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fld id="{1DB2B404-82EF-1C4F-9575-979F701D94AB}" type="slidenum">
              <a:rPr lang="en-US" smtClean="0"/>
              <a:pPr/>
              <a:t>30</a:t>
            </a:fld>
            <a:endParaRPr lang="en-US"/>
          </a:p>
        </p:txBody>
      </p:sp>
      <p:sp>
        <p:nvSpPr>
          <p:cNvPr id="5" name="Content Placeholder 4"/>
          <p:cNvSpPr>
            <a:spLocks noGrp="1"/>
          </p:cNvSpPr>
          <p:nvPr>
            <p:ph sz="quarter" idx="1"/>
          </p:nvPr>
        </p:nvSpPr>
        <p:spPr>
          <a:xfrm>
            <a:off x="438804" y="1379476"/>
            <a:ext cx="8610600" cy="4495800"/>
          </a:xfrm>
        </p:spPr>
        <p:txBody>
          <a:bodyPr>
            <a:noAutofit/>
          </a:bodyPr>
          <a:lstStyle/>
          <a:p>
            <a:pPr marL="0" indent="0">
              <a:spcBef>
                <a:spcPts val="0"/>
              </a:spcBef>
              <a:buFontTx/>
              <a:buNone/>
              <a:tabLst>
                <a:tab pos="801688" algn="l"/>
              </a:tabLst>
            </a:pPr>
            <a:r>
              <a:rPr lang="en-US" sz="3200" dirty="0" smtClean="0">
                <a:cs typeface="Times New Roman" pitchFamily="18" charset="0"/>
              </a:rPr>
              <a:t>Covers the various stakeholders outside the organization. The analysis indicates the opportunities and threats faced by the </a:t>
            </a:r>
            <a:r>
              <a:rPr lang="en-US" sz="3200" dirty="0" err="1" smtClean="0">
                <a:cs typeface="Times New Roman" pitchFamily="18" charset="0"/>
              </a:rPr>
              <a:t>organisation</a:t>
            </a:r>
            <a:r>
              <a:rPr lang="en-US" sz="3200" dirty="0" smtClean="0">
                <a:cs typeface="Times New Roman" pitchFamily="18" charset="0"/>
              </a:rPr>
              <a:t> from its relationship with external stakeholders. Major categories of external environment:</a:t>
            </a:r>
          </a:p>
          <a:p>
            <a:pPr marL="0" indent="0">
              <a:spcBef>
                <a:spcPts val="0"/>
              </a:spcBef>
              <a:buFontTx/>
              <a:buNone/>
              <a:tabLst>
                <a:tab pos="801688" algn="l"/>
              </a:tabLst>
            </a:pPr>
            <a:r>
              <a:rPr lang="en-US" sz="3200" dirty="0" smtClean="0">
                <a:cs typeface="Times New Roman" pitchFamily="18" charset="0"/>
              </a:rPr>
              <a:t>   1. Forces and trends – PEST</a:t>
            </a:r>
          </a:p>
          <a:p>
            <a:pPr marL="0" indent="0">
              <a:spcBef>
                <a:spcPts val="0"/>
              </a:spcBef>
              <a:buFontTx/>
              <a:buNone/>
              <a:tabLst>
                <a:tab pos="801688" algn="l"/>
              </a:tabLst>
            </a:pPr>
            <a:r>
              <a:rPr lang="en-US" sz="3200" dirty="0" smtClean="0">
                <a:cs typeface="Times New Roman" pitchFamily="18" charset="0"/>
              </a:rPr>
              <a:t>   2. Clients, customers, or payers</a:t>
            </a:r>
          </a:p>
          <a:p>
            <a:pPr marL="0" indent="0">
              <a:spcBef>
                <a:spcPts val="0"/>
              </a:spcBef>
              <a:buFontTx/>
              <a:buNone/>
              <a:tabLst>
                <a:tab pos="801688" algn="l"/>
              </a:tabLst>
            </a:pPr>
            <a:r>
              <a:rPr lang="en-US" sz="3200" dirty="0" smtClean="0">
                <a:cs typeface="Times New Roman" pitchFamily="18" charset="0"/>
              </a:rPr>
              <a:t>   3. Actual or potential competitors or collaborators</a:t>
            </a:r>
          </a:p>
          <a:p>
            <a:pPr marL="0" indent="0">
              <a:spcBef>
                <a:spcPts val="0"/>
              </a:spcBef>
              <a:buFontTx/>
              <a:buNone/>
              <a:tabLst>
                <a:tab pos="801688" algn="l"/>
              </a:tabLst>
            </a:pPr>
            <a:r>
              <a:rPr lang="en-US" sz="3200" b="1" dirty="0" smtClean="0">
                <a:cs typeface="Times New Roman" pitchFamily="18" charset="0"/>
              </a:rPr>
              <a:t>What major external Opportunities and Threats (</a:t>
            </a:r>
            <a:r>
              <a:rPr lang="en-US" sz="3200" dirty="0" smtClean="0">
                <a:cs typeface="Times New Roman" pitchFamily="18" charset="0"/>
              </a:rPr>
              <a:t>Political, Economic, Social, Technology, Legal, Stakeholders, etc.) </a:t>
            </a:r>
            <a:r>
              <a:rPr lang="en-US" sz="3200" b="1" dirty="0" smtClean="0">
                <a:cs typeface="Times New Roman" pitchFamily="18" charset="0"/>
              </a:rPr>
              <a:t>do the </a:t>
            </a:r>
            <a:r>
              <a:rPr lang="en-US" sz="3200" b="1" dirty="0" err="1" smtClean="0">
                <a:cs typeface="Times New Roman" pitchFamily="18" charset="0"/>
              </a:rPr>
              <a:t>organisation</a:t>
            </a:r>
            <a:r>
              <a:rPr lang="en-US" sz="3200" b="1" dirty="0" smtClean="0">
                <a:cs typeface="Times New Roman" pitchFamily="18" charset="0"/>
              </a:rPr>
              <a:t> has?</a:t>
            </a:r>
            <a:endParaRPr lang="en-US" sz="3200" dirty="0" smtClean="0">
              <a:cs typeface="Times New Roman" pitchFamily="18" charset="0"/>
            </a:endParaRPr>
          </a:p>
          <a:p>
            <a:pPr marL="0" indent="0">
              <a:spcBef>
                <a:spcPts val="0"/>
              </a:spcBef>
              <a:buFontTx/>
              <a:buNone/>
              <a:tabLst>
                <a:tab pos="801688" algn="l"/>
              </a:tabLst>
            </a:pPr>
            <a:endParaRPr lang="en-US" sz="3200" dirty="0" smtClean="0">
              <a:cs typeface="Times New Roman" pitchFamily="18"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1524000" y="76200"/>
            <a:ext cx="8229600" cy="1143000"/>
          </a:xfrm>
        </p:spPr>
        <p:txBody>
          <a:bodyPr/>
          <a:lstStyle/>
          <a:p>
            <a:r>
              <a:rPr lang="en-US" b="1" dirty="0" smtClean="0">
                <a:effectLst>
                  <a:outerShdw blurRad="38100" dist="38100" dir="2700000" algn="tl">
                    <a:srgbClr val="000000">
                      <a:alpha val="43137"/>
                    </a:srgbClr>
                  </a:outerShdw>
                </a:effectLst>
              </a:rPr>
              <a:t> SWOT Profile</a:t>
            </a:r>
          </a:p>
        </p:txBody>
      </p:sp>
      <p:pic>
        <p:nvPicPr>
          <p:cNvPr id="37891" name="Picture 2" descr="http://cdn.transtutors.com/Assets/helpful.png"/>
          <p:cNvPicPr>
            <a:picLocks noGrp="1" noChangeAspect="1" noChangeArrowheads="1"/>
          </p:cNvPicPr>
          <p:nvPr>
            <p:ph idx="1"/>
          </p:nvPr>
        </p:nvPicPr>
        <p:blipFill>
          <a:blip r:embed="rId2"/>
          <a:srcRect/>
          <a:stretch>
            <a:fillRect/>
          </a:stretch>
        </p:blipFill>
        <p:spPr>
          <a:xfrm>
            <a:off x="585012" y="1534053"/>
            <a:ext cx="7969045" cy="5112810"/>
          </a:xfrm>
          <a:noFill/>
        </p:spPr>
      </p:pic>
      <p:sp>
        <p:nvSpPr>
          <p:cNvPr id="4" name="Slide Number Placeholder 3"/>
          <p:cNvSpPr>
            <a:spLocks noGrp="1"/>
          </p:cNvSpPr>
          <p:nvPr>
            <p:ph type="sldNum" sz="quarter" idx="12"/>
          </p:nvPr>
        </p:nvSpPr>
        <p:spPr/>
        <p:txBody>
          <a:bodyPr>
            <a:normAutofit fontScale="85000" lnSpcReduction="20000"/>
          </a:bodyPr>
          <a:lstStyle/>
          <a:p>
            <a:fld id="{1DB2B404-82EF-1C4F-9575-979F701D94AB}" type="slidenum">
              <a:rPr lang="en-US" smtClean="0"/>
              <a:pPr/>
              <a:t>31</a:t>
            </a:fld>
            <a:endParaRPr lang="en-US"/>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87" name="Group 27"/>
          <p:cNvGraphicFramePr>
            <a:graphicFrameLocks noGrp="1"/>
          </p:cNvGraphicFramePr>
          <p:nvPr>
            <p:ph type="tbl" idx="1"/>
          </p:nvPr>
        </p:nvGraphicFramePr>
        <p:xfrm>
          <a:off x="293358" y="1622330"/>
          <a:ext cx="8610601" cy="4876800"/>
        </p:xfrm>
        <a:graphic>
          <a:graphicData uri="http://schemas.openxmlformats.org/drawingml/2006/table">
            <a:tbl>
              <a:tblPr/>
              <a:tblGrid>
                <a:gridCol w="3672459"/>
                <a:gridCol w="2561105"/>
                <a:gridCol w="2377037"/>
              </a:tblGrid>
              <a:tr h="317818">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800" b="1" i="0" u="none" strike="noStrike" cap="none" normalizeH="0" baseline="0" dirty="0" smtClean="0">
                          <a:ln>
                            <a:noFill/>
                          </a:ln>
                          <a:solidFill>
                            <a:schemeClr val="tx1"/>
                          </a:solidFill>
                          <a:effectLst/>
                          <a:latin typeface="+mj-lt"/>
                          <a:cs typeface="Calibri" pitchFamily="34" charset="0"/>
                        </a:rPr>
                        <a:t>Internal</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800" b="1" i="0" u="none" strike="noStrike" cap="none" normalizeH="0" baseline="0" dirty="0" smtClean="0">
                          <a:ln>
                            <a:noFill/>
                          </a:ln>
                          <a:solidFill>
                            <a:schemeClr val="tx1"/>
                          </a:solidFill>
                          <a:effectLst/>
                          <a:latin typeface="+mj-lt"/>
                          <a:cs typeface="Calibri" pitchFamily="34" charset="0"/>
                        </a:rPr>
                        <a:t>Strengths</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800" b="1" i="0" u="none" strike="noStrike" cap="none" normalizeH="0" baseline="0" dirty="0" smtClean="0">
                          <a:ln>
                            <a:noFill/>
                          </a:ln>
                          <a:solidFill>
                            <a:schemeClr val="tx1"/>
                          </a:solidFill>
                          <a:effectLst/>
                          <a:latin typeface="+mj-lt"/>
                          <a:cs typeface="Calibri" pitchFamily="34" charset="0"/>
                        </a:rPr>
                        <a:t>Weaknesses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455274">
                <a:tc>
                  <a:txBody>
                    <a:bodyPr/>
                    <a:lstStyle/>
                    <a:p>
                      <a:pPr marL="282575" marR="0" lvl="0" indent="-282575" algn="l" defTabSz="914400" rtl="0" eaLnBrk="1" fontAlgn="base" latinLnBrk="0" hangingPunct="1">
                        <a:lnSpc>
                          <a:spcPct val="100000"/>
                        </a:lnSpc>
                        <a:spcBef>
                          <a:spcPts val="0"/>
                        </a:spcBef>
                        <a:spcAft>
                          <a:spcPct val="0"/>
                        </a:spcAft>
                        <a:buClr>
                          <a:schemeClr val="accent1"/>
                        </a:buClr>
                        <a:buSzPct val="65000"/>
                        <a:buFont typeface="Wingdings" pitchFamily="2" charset="2"/>
                        <a:buAutoNum type="arabicPeriod"/>
                        <a:tabLst/>
                      </a:pPr>
                      <a:r>
                        <a:rPr kumimoji="0" lang="en-US" sz="2400" b="0" i="0" u="none" strike="noStrike" cap="none" normalizeH="0" baseline="0" dirty="0" smtClean="0">
                          <a:ln>
                            <a:noFill/>
                          </a:ln>
                          <a:solidFill>
                            <a:schemeClr val="tx1"/>
                          </a:solidFill>
                          <a:effectLst/>
                          <a:latin typeface="+mj-lt"/>
                          <a:cs typeface="Calibri" pitchFamily="34" charset="0"/>
                        </a:rPr>
                        <a:t>Mandate / Vision /  Mission</a:t>
                      </a:r>
                    </a:p>
                    <a:p>
                      <a:pPr marL="282575" marR="0" lvl="0" indent="-282575" algn="l" defTabSz="914400" rtl="0" eaLnBrk="1" fontAlgn="base" latinLnBrk="0" hangingPunct="1">
                        <a:lnSpc>
                          <a:spcPct val="100000"/>
                        </a:lnSpc>
                        <a:spcBef>
                          <a:spcPts val="0"/>
                        </a:spcBef>
                        <a:spcAft>
                          <a:spcPct val="0"/>
                        </a:spcAft>
                        <a:buClr>
                          <a:schemeClr val="accent1"/>
                        </a:buClr>
                        <a:buSzPct val="65000"/>
                        <a:buFont typeface="Wingdings" pitchFamily="2" charset="2"/>
                        <a:buAutoNum type="arabicPeriod"/>
                        <a:tabLst/>
                      </a:pPr>
                      <a:r>
                        <a:rPr kumimoji="0" lang="en-US" sz="2400" b="0" i="0" u="none" strike="noStrike" cap="none" normalizeH="0" baseline="0" dirty="0" smtClean="0">
                          <a:ln>
                            <a:noFill/>
                          </a:ln>
                          <a:solidFill>
                            <a:schemeClr val="tx1"/>
                          </a:solidFill>
                          <a:effectLst/>
                          <a:latin typeface="+mj-lt"/>
                          <a:cs typeface="Calibri" pitchFamily="34" charset="0"/>
                        </a:rPr>
                        <a:t>Structure</a:t>
                      </a:r>
                    </a:p>
                    <a:p>
                      <a:pPr marL="282575" marR="0" lvl="0" indent="-282575" algn="l" defTabSz="914400" rtl="0" eaLnBrk="1" fontAlgn="base" latinLnBrk="0" hangingPunct="1">
                        <a:lnSpc>
                          <a:spcPct val="100000"/>
                        </a:lnSpc>
                        <a:spcBef>
                          <a:spcPts val="0"/>
                        </a:spcBef>
                        <a:spcAft>
                          <a:spcPct val="0"/>
                        </a:spcAft>
                        <a:buClr>
                          <a:schemeClr val="accent1"/>
                        </a:buClr>
                        <a:buSzPct val="65000"/>
                        <a:buFont typeface="Wingdings" pitchFamily="2" charset="2"/>
                        <a:buAutoNum type="arabicPeriod"/>
                        <a:tabLst/>
                      </a:pPr>
                      <a:r>
                        <a:rPr kumimoji="0" lang="en-US" sz="2400" b="0" i="0" u="none" strike="noStrike" cap="none" normalizeH="0" baseline="0" dirty="0" smtClean="0">
                          <a:ln>
                            <a:noFill/>
                          </a:ln>
                          <a:solidFill>
                            <a:schemeClr val="tx1"/>
                          </a:solidFill>
                          <a:effectLst/>
                          <a:latin typeface="+mj-lt"/>
                          <a:cs typeface="Calibri" pitchFamily="34" charset="0"/>
                        </a:rPr>
                        <a:t>Systems / Processes</a:t>
                      </a:r>
                    </a:p>
                    <a:p>
                      <a:pPr marL="282575" marR="0" lvl="0" indent="-282575" algn="l" defTabSz="914400" rtl="0" eaLnBrk="1" fontAlgn="base" latinLnBrk="0" hangingPunct="1">
                        <a:lnSpc>
                          <a:spcPct val="100000"/>
                        </a:lnSpc>
                        <a:spcBef>
                          <a:spcPts val="0"/>
                        </a:spcBef>
                        <a:spcAft>
                          <a:spcPct val="0"/>
                        </a:spcAft>
                        <a:buClr>
                          <a:schemeClr val="accent1"/>
                        </a:buClr>
                        <a:buSzPct val="65000"/>
                        <a:buFont typeface="Wingdings" pitchFamily="2" charset="2"/>
                        <a:buAutoNum type="arabicPeriod"/>
                        <a:tabLst/>
                      </a:pPr>
                      <a:r>
                        <a:rPr kumimoji="0" lang="en-US" sz="2400" b="0" i="0" u="none" strike="noStrike" cap="none" normalizeH="0" baseline="0" dirty="0" smtClean="0">
                          <a:ln>
                            <a:noFill/>
                          </a:ln>
                          <a:solidFill>
                            <a:schemeClr val="tx1"/>
                          </a:solidFill>
                          <a:effectLst/>
                          <a:latin typeface="+mj-lt"/>
                          <a:cs typeface="Calibri" pitchFamily="34" charset="0"/>
                        </a:rPr>
                        <a:t>Organizational  resources</a:t>
                      </a:r>
                    </a:p>
                    <a:p>
                      <a:pPr marL="282575" marR="0" lvl="0" indent="-282575" algn="l" defTabSz="914400" rtl="0" eaLnBrk="1" fontAlgn="base" latinLnBrk="0" hangingPunct="1">
                        <a:lnSpc>
                          <a:spcPct val="100000"/>
                        </a:lnSpc>
                        <a:spcBef>
                          <a:spcPts val="0"/>
                        </a:spcBef>
                        <a:spcAft>
                          <a:spcPct val="0"/>
                        </a:spcAft>
                        <a:buClr>
                          <a:schemeClr val="accent1"/>
                        </a:buClr>
                        <a:buSzPct val="65000"/>
                        <a:buFont typeface="Wingdings" pitchFamily="2" charset="2"/>
                        <a:buAutoNum type="arabicPeriod"/>
                        <a:tabLst/>
                      </a:pPr>
                      <a:r>
                        <a:rPr kumimoji="0" lang="en-US" sz="2400" b="0" i="0" u="none" strike="noStrike" cap="none" normalizeH="0" baseline="0" dirty="0" smtClean="0">
                          <a:ln>
                            <a:noFill/>
                          </a:ln>
                          <a:solidFill>
                            <a:schemeClr val="tx1"/>
                          </a:solidFill>
                          <a:effectLst/>
                          <a:latin typeface="+mj-lt"/>
                          <a:cs typeface="Calibri" pitchFamily="34" charset="0"/>
                        </a:rPr>
                        <a:t>Performance / outputs</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347663" marR="0" lvl="0" indent="-347663" algn="l" defTabSz="914400" rtl="0" eaLnBrk="1" fontAlgn="base" latinLnBrk="0" hangingPunct="1">
                        <a:lnSpc>
                          <a:spcPct val="100000"/>
                        </a:lnSpc>
                        <a:spcBef>
                          <a:spcPct val="20000"/>
                        </a:spcBef>
                        <a:spcAft>
                          <a:spcPct val="0"/>
                        </a:spcAft>
                        <a:buClr>
                          <a:schemeClr val="accent1"/>
                        </a:buClr>
                        <a:buSzPct val="65000"/>
                        <a:buFont typeface="Wingdings" pitchFamily="2" charset="2"/>
                        <a:buChar char="n"/>
                        <a:tabLst/>
                        <a:defRPr/>
                      </a:pPr>
                      <a:r>
                        <a:rPr kumimoji="0" lang="en-US" sz="2400" b="0" i="0" u="none" strike="noStrike" cap="none" normalizeH="0" baseline="0" dirty="0" smtClean="0">
                          <a:ln>
                            <a:noFill/>
                          </a:ln>
                          <a:solidFill>
                            <a:schemeClr val="tx1"/>
                          </a:solidFill>
                          <a:effectLst/>
                          <a:latin typeface="+mj-lt"/>
                          <a:cs typeface="Calibri" pitchFamily="34" charset="0"/>
                        </a:rPr>
                        <a:t>Trained staff</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347663" marR="0" lvl="0" indent="-347663" algn="l" defTabSz="914400" rtl="0" eaLnBrk="1" fontAlgn="base" latinLnBrk="0" hangingPunct="1">
                        <a:lnSpc>
                          <a:spcPct val="100000"/>
                        </a:lnSpc>
                        <a:spcBef>
                          <a:spcPct val="20000"/>
                        </a:spcBef>
                        <a:spcAft>
                          <a:spcPct val="0"/>
                        </a:spcAft>
                        <a:buClr>
                          <a:schemeClr val="accent1"/>
                        </a:buClr>
                        <a:buSzPct val="65000"/>
                        <a:buFont typeface="Wingdings" pitchFamily="2" charset="2"/>
                        <a:buChar char="n"/>
                        <a:tabLst/>
                      </a:pPr>
                      <a:r>
                        <a:rPr kumimoji="0" lang="en-US" sz="2400" b="0" i="0" u="none" strike="noStrike" cap="none" normalizeH="0" baseline="0" dirty="0" smtClean="0">
                          <a:ln>
                            <a:noFill/>
                          </a:ln>
                          <a:solidFill>
                            <a:schemeClr val="tx1"/>
                          </a:solidFill>
                          <a:effectLst/>
                          <a:latin typeface="+mj-lt"/>
                          <a:cs typeface="Calibri" pitchFamily="34" charset="0"/>
                        </a:rPr>
                        <a:t>Weak implementation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309455">
                <a:tc>
                  <a:txBody>
                    <a:bodyPr/>
                    <a:lstStyle/>
                    <a:p>
                      <a:pPr marL="0" marR="0" lvl="0" indent="0" algn="ctr" defTabSz="914400" rtl="0" eaLnBrk="1" fontAlgn="base" latinLnBrk="0" hangingPunct="1">
                        <a:lnSpc>
                          <a:spcPct val="100000"/>
                        </a:lnSpc>
                        <a:spcBef>
                          <a:spcPts val="0"/>
                        </a:spcBef>
                        <a:spcAft>
                          <a:spcPct val="0"/>
                        </a:spcAft>
                        <a:buClr>
                          <a:schemeClr val="accent1"/>
                        </a:buClr>
                        <a:buSzPct val="65000"/>
                        <a:buFont typeface="Wingdings" pitchFamily="2" charset="2"/>
                        <a:buNone/>
                        <a:tabLst/>
                      </a:pPr>
                      <a:r>
                        <a:rPr kumimoji="0" lang="en-US" sz="2800" b="1" i="0" u="none" strike="noStrike" cap="none" normalizeH="0" baseline="0" dirty="0" smtClean="0">
                          <a:ln>
                            <a:noFill/>
                          </a:ln>
                          <a:solidFill>
                            <a:schemeClr val="tx1"/>
                          </a:solidFill>
                          <a:effectLst/>
                          <a:latin typeface="+mj-lt"/>
                          <a:cs typeface="Calibri" pitchFamily="34" charset="0"/>
                        </a:rPr>
                        <a:t>External</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800" b="1" i="0" u="none" strike="noStrike" cap="none" normalizeH="0" baseline="0" dirty="0" smtClean="0">
                          <a:ln>
                            <a:noFill/>
                          </a:ln>
                          <a:solidFill>
                            <a:schemeClr val="tx1"/>
                          </a:solidFill>
                          <a:effectLst/>
                          <a:latin typeface="+mj-lt"/>
                          <a:cs typeface="Calibri" pitchFamily="34" charset="0"/>
                        </a:rPr>
                        <a:t>Opportunities</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800" b="1" i="0" u="none" strike="noStrike" cap="none" normalizeH="0" baseline="0" dirty="0" smtClean="0">
                          <a:ln>
                            <a:noFill/>
                          </a:ln>
                          <a:solidFill>
                            <a:schemeClr val="tx1"/>
                          </a:solidFill>
                          <a:effectLst/>
                          <a:latin typeface="+mj-lt"/>
                          <a:cs typeface="Calibri" pitchFamily="34" charset="0"/>
                        </a:rPr>
                        <a:t>Threats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221092">
                <a:tc>
                  <a:txBody>
                    <a:bodyPr/>
                    <a:lstStyle/>
                    <a:p>
                      <a:pPr marL="228600" marR="0" lvl="0" indent="-228600" algn="l" defTabSz="914400" rtl="0" eaLnBrk="1" fontAlgn="base" latinLnBrk="0" hangingPunct="1">
                        <a:lnSpc>
                          <a:spcPct val="100000"/>
                        </a:lnSpc>
                        <a:spcBef>
                          <a:spcPts val="0"/>
                        </a:spcBef>
                        <a:spcAft>
                          <a:spcPct val="0"/>
                        </a:spcAft>
                        <a:buClr>
                          <a:schemeClr val="accent1"/>
                        </a:buClr>
                        <a:buSzPct val="65000"/>
                        <a:buFont typeface="Wingdings" pitchFamily="2" charset="2"/>
                        <a:buAutoNum type="arabicPeriod"/>
                        <a:tabLst/>
                      </a:pPr>
                      <a:r>
                        <a:rPr kumimoji="0" lang="en-US" sz="2400" b="0" i="0" u="none" strike="noStrike" cap="none" normalizeH="0" baseline="0" dirty="0" smtClean="0">
                          <a:ln>
                            <a:noFill/>
                          </a:ln>
                          <a:solidFill>
                            <a:schemeClr val="tx1"/>
                          </a:solidFill>
                          <a:effectLst/>
                          <a:latin typeface="+mj-lt"/>
                          <a:cs typeface="Calibri" pitchFamily="34" charset="0"/>
                        </a:rPr>
                        <a:t>Political</a:t>
                      </a:r>
                    </a:p>
                    <a:p>
                      <a:pPr marL="228600" marR="0" lvl="0" indent="-228600" algn="l" defTabSz="914400" rtl="0" eaLnBrk="1" fontAlgn="base" latinLnBrk="0" hangingPunct="1">
                        <a:lnSpc>
                          <a:spcPct val="100000"/>
                        </a:lnSpc>
                        <a:spcBef>
                          <a:spcPts val="0"/>
                        </a:spcBef>
                        <a:spcAft>
                          <a:spcPct val="0"/>
                        </a:spcAft>
                        <a:buClr>
                          <a:schemeClr val="accent1"/>
                        </a:buClr>
                        <a:buSzPct val="65000"/>
                        <a:buFont typeface="Wingdings" pitchFamily="2" charset="2"/>
                        <a:buAutoNum type="arabicPeriod"/>
                        <a:tabLst/>
                      </a:pPr>
                      <a:r>
                        <a:rPr kumimoji="0" lang="en-US" sz="2400" b="0" i="0" u="none" strike="noStrike" cap="none" normalizeH="0" baseline="0" dirty="0" smtClean="0">
                          <a:ln>
                            <a:noFill/>
                          </a:ln>
                          <a:solidFill>
                            <a:schemeClr val="tx1"/>
                          </a:solidFill>
                          <a:effectLst/>
                          <a:latin typeface="+mj-lt"/>
                          <a:cs typeface="Calibri" pitchFamily="34" charset="0"/>
                        </a:rPr>
                        <a:t>Economic</a:t>
                      </a:r>
                    </a:p>
                    <a:p>
                      <a:pPr marL="228600" marR="0" lvl="0" indent="-228600" algn="l" defTabSz="914400" rtl="0" eaLnBrk="1" fontAlgn="base" latinLnBrk="0" hangingPunct="1">
                        <a:lnSpc>
                          <a:spcPct val="100000"/>
                        </a:lnSpc>
                        <a:spcBef>
                          <a:spcPts val="0"/>
                        </a:spcBef>
                        <a:spcAft>
                          <a:spcPct val="0"/>
                        </a:spcAft>
                        <a:buClr>
                          <a:schemeClr val="accent1"/>
                        </a:buClr>
                        <a:buSzPct val="65000"/>
                        <a:buFont typeface="Wingdings" pitchFamily="2" charset="2"/>
                        <a:buAutoNum type="arabicPeriod"/>
                        <a:tabLst/>
                      </a:pPr>
                      <a:r>
                        <a:rPr kumimoji="0" lang="en-US" sz="2400" b="0" i="0" u="none" strike="noStrike" cap="none" normalizeH="0" baseline="0" dirty="0" smtClean="0">
                          <a:ln>
                            <a:noFill/>
                          </a:ln>
                          <a:solidFill>
                            <a:schemeClr val="tx1"/>
                          </a:solidFill>
                          <a:effectLst/>
                          <a:latin typeface="+mj-lt"/>
                          <a:cs typeface="Calibri" pitchFamily="34" charset="0"/>
                        </a:rPr>
                        <a:t>Social </a:t>
                      </a:r>
                    </a:p>
                    <a:p>
                      <a:pPr marL="228600" marR="0" lvl="0" indent="-228600" algn="l" defTabSz="914400" rtl="0" eaLnBrk="1" fontAlgn="base" latinLnBrk="0" hangingPunct="1">
                        <a:lnSpc>
                          <a:spcPct val="100000"/>
                        </a:lnSpc>
                        <a:spcBef>
                          <a:spcPts val="0"/>
                        </a:spcBef>
                        <a:spcAft>
                          <a:spcPct val="0"/>
                        </a:spcAft>
                        <a:buClr>
                          <a:schemeClr val="accent1"/>
                        </a:buClr>
                        <a:buSzPct val="65000"/>
                        <a:buFont typeface="Wingdings" pitchFamily="2" charset="2"/>
                        <a:buAutoNum type="arabicPeriod"/>
                        <a:tabLst/>
                      </a:pPr>
                      <a:r>
                        <a:rPr kumimoji="0" lang="en-US" sz="2400" b="0" i="0" u="none" strike="noStrike" cap="none" normalizeH="0" baseline="0" dirty="0" smtClean="0">
                          <a:ln>
                            <a:noFill/>
                          </a:ln>
                          <a:solidFill>
                            <a:schemeClr val="tx1"/>
                          </a:solidFill>
                          <a:effectLst/>
                          <a:latin typeface="+mj-lt"/>
                          <a:cs typeface="Calibri" pitchFamily="34" charset="0"/>
                        </a:rPr>
                        <a:t>Technological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347663" marR="0" lvl="0" indent="-347663" algn="l" defTabSz="914400" rtl="0" eaLnBrk="1" fontAlgn="base" latinLnBrk="0" hangingPunct="1">
                        <a:lnSpc>
                          <a:spcPct val="100000"/>
                        </a:lnSpc>
                        <a:spcBef>
                          <a:spcPct val="20000"/>
                        </a:spcBef>
                        <a:spcAft>
                          <a:spcPct val="0"/>
                        </a:spcAft>
                        <a:buClr>
                          <a:schemeClr val="accent1"/>
                        </a:buClr>
                        <a:buSzPct val="65000"/>
                        <a:buFont typeface="Wingdings" pitchFamily="2" charset="2"/>
                        <a:buChar char="n"/>
                        <a:tabLst/>
                      </a:pPr>
                      <a:r>
                        <a:rPr kumimoji="0" lang="en-US" sz="2400" b="0" i="0" u="none" strike="noStrike" cap="none" normalizeH="0" baseline="0" dirty="0" smtClean="0">
                          <a:ln>
                            <a:noFill/>
                          </a:ln>
                          <a:solidFill>
                            <a:schemeClr val="tx1"/>
                          </a:solidFill>
                          <a:effectLst/>
                          <a:latin typeface="+mj-lt"/>
                          <a:cs typeface="Calibri" pitchFamily="34" charset="0"/>
                        </a:rPr>
                        <a:t>Health sector as one of the priorities of government</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238125" marR="0" lvl="0" indent="-238125" algn="l" defTabSz="914400" rtl="0" eaLnBrk="1" fontAlgn="base" latinLnBrk="0" hangingPunct="1">
                        <a:lnSpc>
                          <a:spcPct val="100000"/>
                        </a:lnSpc>
                        <a:spcBef>
                          <a:spcPct val="20000"/>
                        </a:spcBef>
                        <a:spcAft>
                          <a:spcPct val="0"/>
                        </a:spcAft>
                        <a:buClr>
                          <a:schemeClr val="accent1"/>
                        </a:buClr>
                        <a:buSzPct val="65000"/>
                        <a:buFont typeface="Wingdings" pitchFamily="2" charset="2"/>
                        <a:buChar char="n"/>
                        <a:tabLst/>
                      </a:pPr>
                      <a:r>
                        <a:rPr kumimoji="0" lang="en-US" sz="2400" b="0" i="0" u="none" strike="noStrike" cap="none" normalizeH="0" baseline="0" dirty="0" smtClean="0">
                          <a:ln>
                            <a:noFill/>
                          </a:ln>
                          <a:solidFill>
                            <a:schemeClr val="tx1"/>
                          </a:solidFill>
                          <a:effectLst/>
                          <a:latin typeface="+mj-lt"/>
                          <a:cs typeface="Calibri" pitchFamily="34" charset="0"/>
                        </a:rPr>
                        <a:t>Self sufficiency in resources</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r>
            </a:tbl>
          </a:graphicData>
        </a:graphic>
      </p:graphicFrame>
      <p:sp>
        <p:nvSpPr>
          <p:cNvPr id="26" name="Slide Number Placeholder 5"/>
          <p:cNvSpPr>
            <a:spLocks noGrp="1"/>
          </p:cNvSpPr>
          <p:nvPr>
            <p:ph type="sldNum" sz="quarter" idx="12"/>
          </p:nvPr>
        </p:nvSpPr>
        <p:spPr/>
        <p:txBody>
          <a:bodyPr>
            <a:normAutofit fontScale="85000" lnSpcReduction="20000"/>
          </a:bodyPr>
          <a:lstStyle/>
          <a:p>
            <a:pPr>
              <a:defRPr/>
            </a:pPr>
            <a:fld id="{067CF987-00A7-4510-8F4E-FE7D3DB832F1}" type="slidenum">
              <a:rPr lang="en-US" altLang="en-US"/>
              <a:pPr>
                <a:defRPr/>
              </a:pPr>
              <a:t>32</a:t>
            </a:fld>
            <a:endParaRPr lang="en-US" altLang="en-US"/>
          </a:p>
        </p:txBody>
      </p:sp>
      <p:sp>
        <p:nvSpPr>
          <p:cNvPr id="5" name="Title 4"/>
          <p:cNvSpPr>
            <a:spLocks noGrp="1"/>
          </p:cNvSpPr>
          <p:nvPr>
            <p:ph type="title"/>
          </p:nvPr>
        </p:nvSpPr>
        <p:spPr>
          <a:xfrm>
            <a:off x="1150938" y="129222"/>
            <a:ext cx="7793037" cy="1143000"/>
          </a:xfrm>
        </p:spPr>
        <p:txBody>
          <a:bodyPr/>
          <a:lstStyle/>
          <a:p>
            <a:r>
              <a:rPr lang="en-US" b="1" dirty="0" smtClean="0"/>
              <a:t>  SWOT Profile- an example</a:t>
            </a:r>
            <a:endParaRPr lang="en-US" b="1"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b="1" dirty="0" smtClean="0"/>
              <a:t>Considerations</a:t>
            </a:r>
          </a:p>
        </p:txBody>
      </p:sp>
      <p:sp>
        <p:nvSpPr>
          <p:cNvPr id="4" name="Content Placeholder 3"/>
          <p:cNvSpPr>
            <a:spLocks noGrp="1"/>
          </p:cNvSpPr>
          <p:nvPr>
            <p:ph sz="quarter" idx="1"/>
          </p:nvPr>
        </p:nvSpPr>
        <p:spPr/>
        <p:txBody>
          <a:bodyPr/>
          <a:lstStyle/>
          <a:p>
            <a:r>
              <a:rPr lang="en-US" dirty="0" smtClean="0"/>
              <a:t>SWOT as very meaningful tool rather than a causal ‘warm-up’ for strategy formulation</a:t>
            </a:r>
          </a:p>
          <a:p>
            <a:r>
              <a:rPr lang="en-US" dirty="0" smtClean="0"/>
              <a:t>Use precise, verifiable statements ("Cost advantage of Rs……/unit in sourcing resources x", rather than "Good value for money")- be specific</a:t>
            </a:r>
          </a:p>
          <a:p>
            <a:endParaRPr lang="en-US" dirty="0"/>
          </a:p>
        </p:txBody>
      </p:sp>
      <p:sp>
        <p:nvSpPr>
          <p:cNvPr id="5" name="Slide Number Placeholder 4"/>
          <p:cNvSpPr>
            <a:spLocks noGrp="1"/>
          </p:cNvSpPr>
          <p:nvPr>
            <p:ph type="sldNum" sz="quarter" idx="12"/>
          </p:nvPr>
        </p:nvSpPr>
        <p:spPr/>
        <p:txBody>
          <a:bodyPr>
            <a:normAutofit fontScale="85000" lnSpcReduction="20000"/>
          </a:bodyPr>
          <a:lstStyle/>
          <a:p>
            <a:fld id="{1DB2B404-82EF-1C4F-9575-979F701D94AB}" type="slidenum">
              <a:rPr lang="en-US" smtClean="0"/>
              <a:pPr/>
              <a:t>33</a:t>
            </a:fld>
            <a:endParaRPr lang="en-US"/>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Considerations</a:t>
            </a:r>
            <a:endParaRPr lang="en-US" b="1" dirty="0"/>
          </a:p>
        </p:txBody>
      </p:sp>
      <p:sp>
        <p:nvSpPr>
          <p:cNvPr id="4" name="Slide Number Placeholder 3"/>
          <p:cNvSpPr>
            <a:spLocks noGrp="1"/>
          </p:cNvSpPr>
          <p:nvPr>
            <p:ph type="sldNum" sz="quarter" idx="12"/>
          </p:nvPr>
        </p:nvSpPr>
        <p:spPr/>
        <p:txBody>
          <a:bodyPr>
            <a:normAutofit fontScale="85000" lnSpcReduction="20000"/>
          </a:bodyPr>
          <a:lstStyle/>
          <a:p>
            <a:fld id="{1DB2B404-82EF-1C4F-9575-979F701D94AB}" type="slidenum">
              <a:rPr lang="en-US" smtClean="0"/>
              <a:pPr/>
              <a:t>34</a:t>
            </a:fld>
            <a:endParaRPr lang="en-US"/>
          </a:p>
        </p:txBody>
      </p:sp>
      <p:sp>
        <p:nvSpPr>
          <p:cNvPr id="5" name="Content Placeholder 4"/>
          <p:cNvSpPr>
            <a:spLocks noGrp="1"/>
          </p:cNvSpPr>
          <p:nvPr>
            <p:ph sz="quarter" idx="1"/>
          </p:nvPr>
        </p:nvSpPr>
        <p:spPr/>
        <p:txBody>
          <a:bodyPr/>
          <a:lstStyle/>
          <a:p>
            <a:r>
              <a:rPr lang="en-US" dirty="0" smtClean="0"/>
              <a:t>Reduce long lists of factors, and </a:t>
            </a:r>
            <a:r>
              <a:rPr lang="en-US" dirty="0" smtClean="0">
                <a:solidFill>
                  <a:schemeClr val="accent1">
                    <a:lumMod val="75000"/>
                  </a:schemeClr>
                </a:solidFill>
              </a:rPr>
              <a:t>prioritize </a:t>
            </a:r>
            <a:r>
              <a:rPr lang="en-US" dirty="0" smtClean="0"/>
              <a:t>them, so that you spend your time thinking about the most significant factors.</a:t>
            </a:r>
          </a:p>
          <a:p>
            <a:r>
              <a:rPr lang="en-US" dirty="0" smtClean="0"/>
              <a:t>Make sure that options generated are carried through to later stages in the strategy formation process.</a:t>
            </a:r>
          </a:p>
          <a:p>
            <a:endParaRPr lang="en-US"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b="1" dirty="0" smtClean="0"/>
              <a:t>Considerations</a:t>
            </a:r>
          </a:p>
        </p:txBody>
      </p:sp>
      <p:sp>
        <p:nvSpPr>
          <p:cNvPr id="10243" name="Content Placeholder 2"/>
          <p:cNvSpPr>
            <a:spLocks noGrp="1"/>
          </p:cNvSpPr>
          <p:nvPr>
            <p:ph idx="1"/>
          </p:nvPr>
        </p:nvSpPr>
        <p:spPr/>
        <p:txBody>
          <a:bodyPr>
            <a:normAutofit lnSpcReduction="10000"/>
          </a:bodyPr>
          <a:lstStyle/>
          <a:p>
            <a:r>
              <a:rPr lang="en-US" dirty="0" smtClean="0"/>
              <a:t>Apply it at the right level - for example, we might need to apply SWOT Analysis at service-line level, rather than at the much vaguer whole organization level.</a:t>
            </a:r>
          </a:p>
          <a:p>
            <a:r>
              <a:rPr lang="en-US" dirty="0" smtClean="0"/>
              <a:t>Use it in conjunction with other strategy tools (e.g. Core Competence Analysis) so that you get a comprehensive picture of the situation you're dealing with.</a:t>
            </a:r>
          </a:p>
          <a:p>
            <a:endParaRPr lang="en-US" dirty="0" smtClean="0"/>
          </a:p>
          <a:p>
            <a:endParaRPr lang="en-US" dirty="0" smtClean="0"/>
          </a:p>
        </p:txBody>
      </p:sp>
      <p:sp>
        <p:nvSpPr>
          <p:cNvPr id="4" name="Slide Number Placeholder 3"/>
          <p:cNvSpPr>
            <a:spLocks noGrp="1"/>
          </p:cNvSpPr>
          <p:nvPr>
            <p:ph type="sldNum" sz="quarter" idx="12"/>
          </p:nvPr>
        </p:nvSpPr>
        <p:spPr/>
        <p:txBody>
          <a:bodyPr>
            <a:normAutofit fontScale="85000" lnSpcReduction="20000"/>
          </a:bodyPr>
          <a:lstStyle/>
          <a:p>
            <a:fld id="{1DB2B404-82EF-1C4F-9575-979F701D94AB}" type="slidenum">
              <a:rPr lang="en-US" smtClean="0"/>
              <a:pPr/>
              <a:t>35</a:t>
            </a:fld>
            <a:endParaRPr lang="en-US"/>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475186"/>
            <a:ext cx="8232648" cy="990600"/>
          </a:xfrm>
        </p:spPr>
        <p:txBody>
          <a:bodyPr>
            <a:noAutofit/>
          </a:bodyPr>
          <a:lstStyle/>
          <a:p>
            <a:r>
              <a:rPr lang="en-US" sz="6000" b="1" dirty="0" smtClean="0"/>
              <a:t>Exercise: SWOT Analysis</a:t>
            </a:r>
            <a:endParaRPr lang="en-US" sz="6000" b="1" dirty="0"/>
          </a:p>
        </p:txBody>
      </p:sp>
      <p:sp>
        <p:nvSpPr>
          <p:cNvPr id="3" name="Slide Number Placeholder 2"/>
          <p:cNvSpPr>
            <a:spLocks noGrp="1"/>
          </p:cNvSpPr>
          <p:nvPr>
            <p:ph type="sldNum" sz="quarter" idx="12"/>
          </p:nvPr>
        </p:nvSpPr>
        <p:spPr/>
        <p:txBody>
          <a:bodyPr>
            <a:normAutofit fontScale="85000" lnSpcReduction="20000"/>
          </a:bodyPr>
          <a:lstStyle/>
          <a:p>
            <a:fld id="{1DB2B404-82EF-1C4F-9575-979F701D94AB}" type="slidenum">
              <a:rPr lang="en-US" smtClean="0"/>
              <a:pPr/>
              <a:t>36</a:t>
            </a:fld>
            <a:endParaRPr lang="en-US"/>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b="1" dirty="0" smtClean="0">
                <a:effectLst>
                  <a:outerShdw blurRad="38100" dist="38100" dir="2700000" algn="tl">
                    <a:srgbClr val="000000">
                      <a:alpha val="43137"/>
                    </a:srgbClr>
                  </a:outerShdw>
                </a:effectLst>
              </a:rPr>
              <a:t>3. Strategy Formulation </a:t>
            </a:r>
            <a:endParaRPr lang="en-US" sz="4400" b="1" dirty="0">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2"/>
          </p:nvPr>
        </p:nvSpPr>
        <p:spPr/>
        <p:txBody>
          <a:bodyPr>
            <a:normAutofit fontScale="85000" lnSpcReduction="20000"/>
          </a:bodyPr>
          <a:lstStyle/>
          <a:p>
            <a:fld id="{1DB2B404-82EF-1C4F-9575-979F701D94AB}" type="slidenum">
              <a:rPr lang="en-US" smtClean="0"/>
              <a:pPr/>
              <a:t>37</a:t>
            </a:fld>
            <a:endParaRPr lang="en-US"/>
          </a:p>
        </p:txBody>
      </p:sp>
      <p:sp>
        <p:nvSpPr>
          <p:cNvPr id="5" name="Content Placeholder 4"/>
          <p:cNvSpPr>
            <a:spLocks noGrp="1"/>
          </p:cNvSpPr>
          <p:nvPr>
            <p:ph sz="quarter" idx="1"/>
          </p:nvPr>
        </p:nvSpPr>
        <p:spPr>
          <a:xfrm>
            <a:off x="0" y="1379476"/>
            <a:ext cx="9144000" cy="5431226"/>
          </a:xfrm>
        </p:spPr>
        <p:txBody>
          <a:bodyPr>
            <a:noAutofit/>
          </a:bodyPr>
          <a:lstStyle/>
          <a:p>
            <a:r>
              <a:rPr lang="en-US" sz="2400" dirty="0" smtClean="0"/>
              <a:t>The formulation of strategy is best described as a process for developing a sense of direction and ensuring strategic fit. The outcome of which is a formal written statement that provides a definitive guide to the organization’s intentions.</a:t>
            </a:r>
          </a:p>
          <a:p>
            <a:pPr>
              <a:spcBef>
                <a:spcPts val="0"/>
              </a:spcBef>
            </a:pPr>
            <a:r>
              <a:rPr lang="en-US" sz="2400" dirty="0" smtClean="0"/>
              <a:t>Identifying </a:t>
            </a:r>
            <a:r>
              <a:rPr lang="en-US" sz="2400" dirty="0" smtClean="0">
                <a:solidFill>
                  <a:srgbClr val="00B0F0"/>
                </a:solidFill>
              </a:rPr>
              <a:t>Strategic Issues</a:t>
            </a:r>
            <a:r>
              <a:rPr lang="en-US" sz="2400" dirty="0" smtClean="0"/>
              <a:t>- fundamental policy question/choice which affects an organization’s mandate, goals, programs, management processes, organization structure, culture, etc.</a:t>
            </a:r>
          </a:p>
          <a:p>
            <a:pPr>
              <a:spcBef>
                <a:spcPts val="0"/>
              </a:spcBef>
            </a:pPr>
            <a:r>
              <a:rPr lang="en-US" sz="2400" dirty="0" smtClean="0"/>
              <a:t>Vision/Mission, Objectives, Roles, Strategies</a:t>
            </a:r>
          </a:p>
          <a:p>
            <a:pPr>
              <a:spcBef>
                <a:spcPts val="0"/>
              </a:spcBef>
            </a:pPr>
            <a:r>
              <a:rPr lang="en-US" sz="2400" dirty="0" smtClean="0"/>
              <a:t>An effective strategy is:</a:t>
            </a:r>
          </a:p>
          <a:p>
            <a:pPr lvl="1">
              <a:spcBef>
                <a:spcPts val="0"/>
              </a:spcBef>
            </a:pPr>
            <a:r>
              <a:rPr lang="en-US" sz="2400" dirty="0" smtClean="0"/>
              <a:t>Technically workable</a:t>
            </a:r>
          </a:p>
          <a:p>
            <a:pPr lvl="1">
              <a:spcBef>
                <a:spcPts val="0"/>
              </a:spcBef>
            </a:pPr>
            <a:r>
              <a:rPr lang="en-US" sz="2400" dirty="0" smtClean="0"/>
              <a:t>Politically acceptable to key stakeholders</a:t>
            </a:r>
          </a:p>
          <a:p>
            <a:pPr lvl="1">
              <a:spcBef>
                <a:spcPts val="0"/>
              </a:spcBef>
            </a:pPr>
            <a:r>
              <a:rPr lang="en-US" sz="2400" dirty="0" smtClean="0"/>
              <a:t>Accords with the organization’s philosophies and values</a:t>
            </a:r>
          </a:p>
          <a:p>
            <a:pPr lvl="1">
              <a:spcBef>
                <a:spcPts val="0"/>
              </a:spcBef>
            </a:pPr>
            <a:r>
              <a:rPr lang="en-US" sz="2400" dirty="0" smtClean="0"/>
              <a:t>Ethical and legal</a:t>
            </a:r>
          </a:p>
          <a:p>
            <a:pPr lvl="1">
              <a:spcBef>
                <a:spcPts val="0"/>
              </a:spcBef>
            </a:pPr>
            <a:r>
              <a:rPr lang="en-US" sz="2400" dirty="0" smtClean="0"/>
              <a:t>Deals with the issues supposed to address</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2002" y="228600"/>
            <a:ext cx="7812360" cy="764628"/>
          </a:xfrm>
        </p:spPr>
        <p:txBody>
          <a:bodyPr>
            <a:noAutofit/>
          </a:bodyPr>
          <a:lstStyle/>
          <a:p>
            <a:r>
              <a:rPr lang="en-US" sz="4400" dirty="0" smtClean="0">
                <a:effectLst>
                  <a:outerShdw blurRad="38100" dist="38100" dir="2700000" algn="tl">
                    <a:srgbClr val="000000">
                      <a:alpha val="43137"/>
                    </a:srgbClr>
                  </a:outerShdw>
                </a:effectLst>
              </a:rPr>
              <a:t>Approaches to strategy formulation</a:t>
            </a:r>
            <a:endParaRPr lang="en-US" sz="4400" dirty="0">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normAutofit fontScale="85000" lnSpcReduction="20000"/>
          </a:bodyPr>
          <a:lstStyle/>
          <a:p>
            <a:fld id="{1DB2B404-82EF-1C4F-9575-979F701D94AB}" type="slidenum">
              <a:rPr lang="en-US" smtClean="0"/>
              <a:pPr/>
              <a:t>38</a:t>
            </a:fld>
            <a:endParaRPr lang="en-US"/>
          </a:p>
        </p:txBody>
      </p:sp>
      <p:sp>
        <p:nvSpPr>
          <p:cNvPr id="4" name="Content Placeholder 3"/>
          <p:cNvSpPr>
            <a:spLocks noGrp="1"/>
          </p:cNvSpPr>
          <p:nvPr>
            <p:ph sz="quarter" idx="1"/>
          </p:nvPr>
        </p:nvSpPr>
        <p:spPr>
          <a:xfrm>
            <a:off x="268014" y="1395242"/>
            <a:ext cx="8875986" cy="4495800"/>
          </a:xfrm>
        </p:spPr>
        <p:txBody>
          <a:bodyPr>
            <a:noAutofit/>
          </a:bodyPr>
          <a:lstStyle/>
          <a:p>
            <a:pPr marL="0" indent="0">
              <a:spcBef>
                <a:spcPts val="0"/>
              </a:spcBef>
              <a:buNone/>
            </a:pPr>
            <a:r>
              <a:rPr lang="en-US" sz="2800" dirty="0" smtClean="0"/>
              <a:t>Whittington (1993) has identified four approaches to the formulation of strategy:</a:t>
            </a:r>
          </a:p>
          <a:p>
            <a:pPr marL="284163" indent="-284163">
              <a:spcBef>
                <a:spcPts val="0"/>
              </a:spcBef>
              <a:buFont typeface="+mj-lt"/>
              <a:buAutoNum type="arabicPeriod"/>
            </a:pPr>
            <a:r>
              <a:rPr lang="en-US" sz="3200" b="1" i="1" dirty="0" smtClean="0"/>
              <a:t>Classical </a:t>
            </a:r>
            <a:r>
              <a:rPr lang="en-US" sz="2800" b="1" dirty="0" smtClean="0"/>
              <a:t>– </a:t>
            </a:r>
            <a:r>
              <a:rPr lang="en-US" sz="2400" dirty="0" smtClean="0"/>
              <a:t>as a rational process of deliberate calculation. </a:t>
            </a:r>
            <a:endParaRPr lang="en-US" sz="2800" dirty="0" smtClean="0"/>
          </a:p>
          <a:p>
            <a:pPr marL="284163" indent="-284163">
              <a:spcBef>
                <a:spcPts val="0"/>
              </a:spcBef>
              <a:buFont typeface="+mj-lt"/>
              <a:buAutoNum type="arabicPeriod"/>
            </a:pPr>
            <a:r>
              <a:rPr lang="en-US" sz="3200" b="1" i="1" dirty="0" smtClean="0"/>
              <a:t>Evolutionary </a:t>
            </a:r>
            <a:r>
              <a:rPr lang="en-US" sz="2400" b="1" dirty="0" smtClean="0"/>
              <a:t>–</a:t>
            </a:r>
            <a:r>
              <a:rPr lang="en-US" sz="2800" b="1" dirty="0" smtClean="0"/>
              <a:t> </a:t>
            </a:r>
            <a:r>
              <a:rPr lang="en-US" sz="2400" dirty="0" smtClean="0"/>
              <a:t>as an evolutionary process that is a product of market forces in which the most efficient and productive organizations win through.</a:t>
            </a:r>
            <a:endParaRPr lang="en-US" sz="2800" dirty="0" smtClean="0"/>
          </a:p>
          <a:p>
            <a:pPr marL="284163" indent="-284163">
              <a:spcBef>
                <a:spcPts val="0"/>
              </a:spcBef>
              <a:buFont typeface="+mj-lt"/>
              <a:buAutoNum type="arabicPeriod"/>
            </a:pPr>
            <a:r>
              <a:rPr lang="en-US" sz="3200" b="1" i="1" dirty="0" err="1" smtClean="0"/>
              <a:t>Processual</a:t>
            </a:r>
            <a:r>
              <a:rPr lang="en-US" sz="3200" b="1" i="1" dirty="0" smtClean="0"/>
              <a:t> </a:t>
            </a:r>
            <a:r>
              <a:rPr lang="en-US" sz="2400" b="1" dirty="0" smtClean="0"/>
              <a:t>–</a:t>
            </a:r>
            <a:r>
              <a:rPr lang="en-US" sz="2400" dirty="0" smtClean="0"/>
              <a:t> strategy formulation as an incremental process that evolves through discussion and disagreement. </a:t>
            </a:r>
            <a:endParaRPr lang="en-US" sz="2800" dirty="0" smtClean="0"/>
          </a:p>
          <a:p>
            <a:pPr marL="284163" indent="-284163">
              <a:spcBef>
                <a:spcPts val="0"/>
              </a:spcBef>
              <a:buFont typeface="+mj-lt"/>
              <a:buAutoNum type="arabicPeriod"/>
            </a:pPr>
            <a:r>
              <a:rPr lang="en-US" sz="3200" b="1" i="1" dirty="0" smtClean="0"/>
              <a:t>Systemic </a:t>
            </a:r>
            <a:r>
              <a:rPr lang="en-US" sz="2400" b="1" dirty="0" smtClean="0"/>
              <a:t>–</a:t>
            </a:r>
            <a:r>
              <a:rPr lang="en-US" sz="2400" dirty="0" smtClean="0"/>
              <a:t> strategy is shaped by the social system in which it is embedded. Choices are constrained by the cultural and institutional interests of a broader society rather than the limitations of those attempting to formulate corporate strategy.</a:t>
            </a:r>
            <a:endParaRPr lang="en-US" sz="2800" dirty="0" smtClean="0"/>
          </a:p>
          <a:p>
            <a:pPr>
              <a:spcBef>
                <a:spcPts val="0"/>
              </a:spcBef>
            </a:pPr>
            <a:endParaRPr lang="en-US" sz="2800"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228600"/>
            <a:ext cx="7812360" cy="990600"/>
          </a:xfrm>
        </p:spPr>
        <p:txBody>
          <a:bodyPr>
            <a:noAutofit/>
          </a:bodyPr>
          <a:lstStyle/>
          <a:p>
            <a:r>
              <a:rPr lang="en-US" sz="4000" dirty="0" smtClean="0">
                <a:effectLst>
                  <a:outerShdw blurRad="38100" dist="38100" dir="2700000" algn="tl">
                    <a:srgbClr val="000000">
                      <a:alpha val="43137"/>
                    </a:srgbClr>
                  </a:outerShdw>
                </a:effectLst>
              </a:rPr>
              <a:t>Considerations in Formulating Strategy</a:t>
            </a:r>
            <a:endParaRPr lang="en-US" sz="4000" dirty="0">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normAutofit fontScale="85000" lnSpcReduction="20000"/>
          </a:bodyPr>
          <a:lstStyle/>
          <a:p>
            <a:fld id="{1DB2B404-82EF-1C4F-9575-979F701D94AB}" type="slidenum">
              <a:rPr lang="en-US" smtClean="0"/>
              <a:pPr/>
              <a:t>39</a:t>
            </a:fld>
            <a:endParaRPr lang="en-US"/>
          </a:p>
        </p:txBody>
      </p:sp>
      <p:sp>
        <p:nvSpPr>
          <p:cNvPr id="4" name="Content Placeholder 3"/>
          <p:cNvSpPr>
            <a:spLocks noGrp="1"/>
          </p:cNvSpPr>
          <p:nvPr>
            <p:ph sz="quarter" idx="1"/>
          </p:nvPr>
        </p:nvSpPr>
        <p:spPr>
          <a:xfrm>
            <a:off x="612648" y="1332178"/>
            <a:ext cx="8153400" cy="4495800"/>
          </a:xfrm>
        </p:spPr>
        <p:txBody>
          <a:bodyPr>
            <a:noAutofit/>
          </a:bodyPr>
          <a:lstStyle/>
          <a:p>
            <a:pPr marL="566738" indent="-566738" algn="just">
              <a:spcBef>
                <a:spcPts val="0"/>
              </a:spcBef>
              <a:buFont typeface="Wingdings"/>
              <a:buChar char=""/>
              <a:defRPr/>
            </a:pPr>
            <a:r>
              <a:rPr lang="en-US" sz="4000" dirty="0" err="1" smtClean="0">
                <a:cs typeface="Times New Roman" charset="0"/>
              </a:rPr>
              <a:t>Organisational</a:t>
            </a:r>
            <a:r>
              <a:rPr lang="en-US" sz="4000" dirty="0" smtClean="0">
                <a:cs typeface="Times New Roman" charset="0"/>
              </a:rPr>
              <a:t> competence and resources to capture opportunities</a:t>
            </a:r>
          </a:p>
          <a:p>
            <a:pPr marL="566738" indent="-566738" algn="just">
              <a:spcBef>
                <a:spcPts val="0"/>
              </a:spcBef>
              <a:buFont typeface="Wingdings"/>
              <a:buChar char=""/>
              <a:defRPr/>
            </a:pPr>
            <a:r>
              <a:rPr lang="en-US" sz="4000" dirty="0" smtClean="0">
                <a:cs typeface="Times New Roman" charset="0"/>
              </a:rPr>
              <a:t>Environmental threats to its long-term well being</a:t>
            </a:r>
          </a:p>
          <a:p>
            <a:pPr marL="566738" indent="-566738" algn="just">
              <a:spcBef>
                <a:spcPts val="0"/>
              </a:spcBef>
              <a:buFont typeface="Wingdings"/>
              <a:buChar char=""/>
              <a:defRPr/>
            </a:pPr>
            <a:r>
              <a:rPr lang="en-US" sz="4000" dirty="0" smtClean="0">
                <a:cs typeface="Times New Roman" charset="0"/>
              </a:rPr>
              <a:t>Personal values and aspirations of managers</a:t>
            </a:r>
          </a:p>
          <a:p>
            <a:pPr marL="566738" indent="-566738" algn="just">
              <a:spcBef>
                <a:spcPts val="0"/>
              </a:spcBef>
              <a:buFont typeface="Wingdings"/>
              <a:buChar char=""/>
              <a:defRPr/>
            </a:pPr>
            <a:r>
              <a:rPr lang="en-US" sz="4000" dirty="0" smtClean="0">
                <a:cs typeface="Times New Roman" charset="0"/>
              </a:rPr>
              <a:t>Societal obligations and ethical considerations</a:t>
            </a:r>
          </a:p>
          <a:p>
            <a:pPr marL="566738" indent="-566738" algn="just">
              <a:spcBef>
                <a:spcPts val="0"/>
              </a:spcBef>
              <a:buFont typeface="Wingdings"/>
              <a:buChar char=""/>
              <a:defRPr/>
            </a:pPr>
            <a:r>
              <a:rPr lang="en-US" sz="4000" dirty="0" err="1" smtClean="0">
                <a:cs typeface="Times New Roman" charset="0"/>
              </a:rPr>
              <a:t>Organisational</a:t>
            </a:r>
            <a:r>
              <a:rPr lang="en-US" sz="4000" dirty="0" smtClean="0">
                <a:cs typeface="Times New Roman" charset="0"/>
              </a:rPr>
              <a:t> culture</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6600" b="1" dirty="0" smtClean="0">
                <a:effectLst>
                  <a:outerShdw blurRad="38100" dist="38100" dir="2700000" algn="tl">
                    <a:srgbClr val="000000">
                      <a:alpha val="43137"/>
                    </a:srgbClr>
                  </a:outerShdw>
                </a:effectLst>
              </a:rPr>
              <a:t>Strategy</a:t>
            </a:r>
            <a:endParaRPr lang="en-US" sz="6600" dirty="0"/>
          </a:p>
        </p:txBody>
      </p:sp>
      <p:sp>
        <p:nvSpPr>
          <p:cNvPr id="3" name="Slide Number Placeholder 2"/>
          <p:cNvSpPr>
            <a:spLocks noGrp="1"/>
          </p:cNvSpPr>
          <p:nvPr>
            <p:ph type="sldNum" sz="quarter" idx="12"/>
          </p:nvPr>
        </p:nvSpPr>
        <p:spPr/>
        <p:txBody>
          <a:bodyPr>
            <a:normAutofit fontScale="85000" lnSpcReduction="20000"/>
          </a:bodyPr>
          <a:lstStyle/>
          <a:p>
            <a:fld id="{1DB2B404-82EF-1C4F-9575-979F701D94AB}" type="slidenum">
              <a:rPr lang="en-US" smtClean="0"/>
              <a:pPr/>
              <a:t>4</a:t>
            </a:fld>
            <a:endParaRPr lang="en-US"/>
          </a:p>
        </p:txBody>
      </p:sp>
      <p:pic>
        <p:nvPicPr>
          <p:cNvPr id="5" name="Content Placeholder 7" descr="https://encrypted-tbn2.gstatic.com/images?q=tbn:ANd9GcQuZFCVjCdJ4U4j_3slRYZrQkOQRACYrPOHN7V-YouXKcgaqFRU2zdT9IWL"/>
          <p:cNvPicPr>
            <a:picLocks noGrp="1"/>
          </p:cNvPicPr>
          <p:nvPr>
            <p:ph sz="quarter" idx="1"/>
          </p:nvPr>
        </p:nvPicPr>
        <p:blipFill>
          <a:blip r:embed="rId2"/>
          <a:srcRect/>
          <a:stretch>
            <a:fillRect/>
          </a:stretch>
        </p:blipFill>
        <p:spPr bwMode="auto">
          <a:xfrm>
            <a:off x="189186" y="1516698"/>
            <a:ext cx="8775302" cy="464762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Strategic Plan</a:t>
            </a:r>
            <a:endParaRPr lang="en-US" dirty="0">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2"/>
          </p:nvPr>
        </p:nvSpPr>
        <p:spPr/>
        <p:txBody>
          <a:bodyPr>
            <a:normAutofit fontScale="85000" lnSpcReduction="20000"/>
          </a:bodyPr>
          <a:lstStyle/>
          <a:p>
            <a:fld id="{1DB2B404-82EF-1C4F-9575-979F701D94AB}" type="slidenum">
              <a:rPr lang="en-US" smtClean="0"/>
              <a:pPr/>
              <a:t>40</a:t>
            </a:fld>
            <a:endParaRPr lang="en-US" dirty="0"/>
          </a:p>
        </p:txBody>
      </p:sp>
      <p:graphicFrame>
        <p:nvGraphicFramePr>
          <p:cNvPr id="10" name="Content Placeholder 9"/>
          <p:cNvGraphicFramePr>
            <a:graphicFrameLocks noGrp="1"/>
          </p:cNvGraphicFramePr>
          <p:nvPr>
            <p:ph sz="quarter" idx="1"/>
          </p:nvPr>
        </p:nvGraphicFramePr>
        <p:xfrm>
          <a:off x="126091" y="1547360"/>
          <a:ext cx="8916410" cy="4907280"/>
        </p:xfrm>
        <a:graphic>
          <a:graphicData uri="http://schemas.openxmlformats.org/drawingml/2006/table">
            <a:tbl>
              <a:tblPr firstRow="1" bandRow="1">
                <a:tableStyleId>{5C22544A-7EE6-4342-B048-85BDC9FD1C3A}</a:tableStyleId>
              </a:tblPr>
              <a:tblGrid>
                <a:gridCol w="1201264"/>
                <a:gridCol w="1061003"/>
                <a:gridCol w="1315227"/>
                <a:gridCol w="841119"/>
                <a:gridCol w="810700"/>
                <a:gridCol w="619432"/>
                <a:gridCol w="752168"/>
                <a:gridCol w="1135626"/>
                <a:gridCol w="1179871"/>
              </a:tblGrid>
              <a:tr h="376084">
                <a:tc rowSpan="2">
                  <a:txBody>
                    <a:bodyPr/>
                    <a:lstStyle/>
                    <a:p>
                      <a:pPr algn="ctr"/>
                      <a:r>
                        <a:rPr lang="en-US" sz="2000" dirty="0" smtClean="0"/>
                        <a:t>Objective</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rowSpan="2">
                  <a:txBody>
                    <a:bodyPr/>
                    <a:lstStyle/>
                    <a:p>
                      <a:pPr algn="ctr"/>
                      <a:r>
                        <a:rPr lang="en-US" sz="2000" dirty="0" smtClean="0"/>
                        <a:t>Strategy</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rowSpan="2">
                  <a:txBody>
                    <a:bodyPr/>
                    <a:lstStyle/>
                    <a:p>
                      <a:pPr algn="ctr"/>
                      <a:r>
                        <a:rPr lang="en-US" sz="2000" dirty="0" smtClean="0"/>
                        <a:t>Measures/ Indicators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rowSpan="2">
                  <a:txBody>
                    <a:bodyPr/>
                    <a:lstStyle/>
                    <a:p>
                      <a:pPr algn="ctr"/>
                      <a:r>
                        <a:rPr lang="en-US" sz="2000" dirty="0" smtClean="0"/>
                        <a:t>Target</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gridSpan="3">
                  <a:txBody>
                    <a:bodyPr/>
                    <a:lstStyle/>
                    <a:p>
                      <a:pPr algn="ctr"/>
                      <a:r>
                        <a:rPr lang="en-US" sz="2000" dirty="0" smtClean="0"/>
                        <a:t>Initiatives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hMerge="1">
                  <a:txBody>
                    <a:bodyPr/>
                    <a:lstStyle/>
                    <a:p>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hMerge="1">
                  <a:txBody>
                    <a:bodyPr/>
                    <a:lstStyle/>
                    <a:p>
                      <a:endParaRPr lang="en-US" dirty="0"/>
                    </a:p>
                  </a:txBody>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Resources</a:t>
                      </a:r>
                    </a:p>
                    <a:p>
                      <a:pPr algn="ctr"/>
                      <a:endParaRPr lang="en-US" sz="18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rowSpan="2">
                  <a:txBody>
                    <a:bodyPr/>
                    <a:lstStyle/>
                    <a:p>
                      <a:pPr algn="ctr"/>
                      <a:r>
                        <a:rPr lang="en-US" sz="1800" dirty="0" smtClean="0">
                          <a:solidFill>
                            <a:schemeClr val="bg1"/>
                          </a:solidFill>
                        </a:rPr>
                        <a:t>Critical Success Factors</a:t>
                      </a:r>
                      <a:endParaRPr lang="en-US" sz="18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r>
              <a:tr h="362872">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800" b="1" dirty="0" smtClean="0">
                          <a:solidFill>
                            <a:schemeClr val="bg1"/>
                          </a:solidFill>
                        </a:rPr>
                        <a:t>What</a:t>
                      </a:r>
                      <a:endParaRPr lang="en-US" sz="1800" b="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bg1"/>
                          </a:solidFill>
                        </a:rPr>
                        <a:t>Who</a:t>
                      </a:r>
                    </a:p>
                    <a:p>
                      <a:pPr algn="ctr"/>
                      <a:endParaRPr 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bg1"/>
                          </a:solidFill>
                        </a:rPr>
                        <a:t>When </a:t>
                      </a:r>
                    </a:p>
                    <a:p>
                      <a:pPr algn="ctr"/>
                      <a:endParaRPr lang="en-US" sz="1800" b="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vMerge="1">
                  <a:txBody>
                    <a:bodyPr/>
                    <a:lstStyle/>
                    <a:p>
                      <a:endParaRPr lang="en-US" sz="20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vMerge="1">
                  <a:txBody>
                    <a:bodyPr/>
                    <a:lstStyle/>
                    <a:p>
                      <a:endParaRPr lang="en-US" sz="20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r>
              <a:tr h="370840">
                <a:tc>
                  <a:txBody>
                    <a:bodyPr/>
                    <a:lstStyle/>
                    <a:p>
                      <a:r>
                        <a:rPr lang="en-US" sz="2000" dirty="0" smtClean="0"/>
                        <a:t>Improve health service</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smtClean="0"/>
                        <a:t>Increase number of health professionals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smtClean="0"/>
                        <a:t>Decreased Doctor-Patient</a:t>
                      </a:r>
                      <a:r>
                        <a:rPr lang="en-US" sz="2000" baseline="0" dirty="0" smtClean="0"/>
                        <a:t> ratio</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smtClean="0"/>
                        <a:t>10</a:t>
                      </a:r>
                      <a:r>
                        <a:rPr lang="en-US" sz="2000" baseline="0" dirty="0" smtClean="0"/>
                        <a:t> </a:t>
                      </a:r>
                      <a:r>
                        <a:rPr lang="en-US" sz="2000" dirty="0" smtClean="0"/>
                        <a:t>% by 2017</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smtClean="0"/>
                        <a:t>Increase the number of students / seats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err="1" smtClean="0"/>
                        <a:t>MoHP</a:t>
                      </a:r>
                      <a:r>
                        <a:rPr lang="en-US" sz="1800" dirty="0" smtClean="0"/>
                        <a:t>, Pvt.  Sector</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t>2014</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t>Budget,</a:t>
                      </a:r>
                    </a:p>
                    <a:p>
                      <a:r>
                        <a:rPr lang="en-US" sz="1800" dirty="0" smtClean="0"/>
                        <a:t>Infrastructure, RP</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err="1" smtClean="0"/>
                        <a:t>MoF</a:t>
                      </a:r>
                      <a:r>
                        <a:rPr lang="en-US" sz="1800" dirty="0" smtClean="0"/>
                        <a:t>, Availability of RP, Involvement of Pvt. Sector, Govt. policy</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rPr>
              <a:t>4. Strategy Implementation</a:t>
            </a:r>
            <a:endParaRPr lang="en-US" b="1" dirty="0">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2"/>
          </p:nvPr>
        </p:nvSpPr>
        <p:spPr/>
        <p:txBody>
          <a:bodyPr>
            <a:normAutofit fontScale="85000" lnSpcReduction="20000"/>
          </a:bodyPr>
          <a:lstStyle/>
          <a:p>
            <a:fld id="{1DB2B404-82EF-1C4F-9575-979F701D94AB}" type="slidenum">
              <a:rPr lang="en-US" smtClean="0"/>
              <a:pPr/>
              <a:t>41</a:t>
            </a:fld>
            <a:endParaRPr lang="en-US"/>
          </a:p>
        </p:txBody>
      </p:sp>
      <p:sp>
        <p:nvSpPr>
          <p:cNvPr id="5" name="Content Placeholder 4"/>
          <p:cNvSpPr>
            <a:spLocks noGrp="1"/>
          </p:cNvSpPr>
          <p:nvPr>
            <p:ph sz="quarter" idx="1"/>
          </p:nvPr>
        </p:nvSpPr>
        <p:spPr>
          <a:xfrm>
            <a:off x="612648" y="1600200"/>
            <a:ext cx="8351840" cy="4495800"/>
          </a:xfrm>
        </p:spPr>
        <p:txBody>
          <a:bodyPr>
            <a:normAutofit/>
          </a:bodyPr>
          <a:lstStyle/>
          <a:p>
            <a:pPr marL="0" lvl="0" indent="0">
              <a:buNone/>
            </a:pPr>
            <a:r>
              <a:rPr lang="en-US" sz="4800" dirty="0" smtClean="0">
                <a:cs typeface="Times New Roman" pitchFamily="18" charset="0"/>
              </a:rPr>
              <a:t>For effective implementation, it needs to be translated into more detailed policies that can be understood at the functional level of the organization.</a:t>
            </a:r>
            <a:endParaRPr lang="en-US" sz="4800" dirty="0" smtClean="0"/>
          </a:p>
          <a:p>
            <a:endParaRPr lang="en-US" sz="4800" dirty="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485900" y="228600"/>
            <a:ext cx="7277100" cy="990600"/>
          </a:xfrm>
        </p:spPr>
        <p:txBody>
          <a:bodyPr/>
          <a:lstStyle/>
          <a:p>
            <a:r>
              <a:rPr lang="en-US" b="1" dirty="0" smtClean="0">
                <a:effectLst>
                  <a:outerShdw blurRad="38100" dist="38100" dir="2700000" algn="tl">
                    <a:srgbClr val="000000">
                      <a:alpha val="43137"/>
                    </a:srgbClr>
                  </a:outerShdw>
                </a:effectLst>
              </a:rPr>
              <a:t>4. Strategy Implementation</a:t>
            </a:r>
            <a:endParaRPr lang="en-US" b="1" dirty="0">
              <a:effectLst>
                <a:outerShdw blurRad="38100" dist="38100" dir="2700000" algn="tl">
                  <a:srgbClr val="000000">
                    <a:alpha val="43137"/>
                  </a:srgbClr>
                </a:outerShdw>
              </a:effectLst>
            </a:endParaRPr>
          </a:p>
        </p:txBody>
      </p:sp>
      <p:sp>
        <p:nvSpPr>
          <p:cNvPr id="6147" name="Content Placeholder 5"/>
          <p:cNvSpPr>
            <a:spLocks noGrp="1"/>
          </p:cNvSpPr>
          <p:nvPr>
            <p:ph sz="quarter" idx="1"/>
          </p:nvPr>
        </p:nvSpPr>
        <p:spPr>
          <a:xfrm>
            <a:off x="123901" y="1589567"/>
            <a:ext cx="5032347" cy="2809012"/>
          </a:xfrm>
        </p:spPr>
        <p:txBody>
          <a:bodyPr>
            <a:noAutofit/>
          </a:bodyPr>
          <a:lstStyle/>
          <a:p>
            <a:r>
              <a:rPr lang="en-US" sz="4400" dirty="0" smtClean="0"/>
              <a:t>However beautiful the strategy, you should occasionally look at the results.</a:t>
            </a:r>
          </a:p>
          <a:p>
            <a:pPr algn="r">
              <a:buFont typeface="Wingdings 2" pitchFamily="18" charset="2"/>
              <a:buNone/>
            </a:pPr>
            <a:r>
              <a:rPr lang="en-US" sz="2400" dirty="0" smtClean="0"/>
              <a:t>- </a:t>
            </a:r>
            <a:r>
              <a:rPr lang="en-US" sz="2800" dirty="0" smtClean="0"/>
              <a:t>Winston Churchill</a:t>
            </a:r>
            <a:endParaRPr lang="en-US" sz="5400" dirty="0" smtClean="0"/>
          </a:p>
          <a:p>
            <a:endParaRPr lang="en-US" sz="4400" dirty="0" smtClean="0"/>
          </a:p>
        </p:txBody>
      </p:sp>
      <p:sp>
        <p:nvSpPr>
          <p:cNvPr id="4" name="Slide Number Placeholder 3"/>
          <p:cNvSpPr>
            <a:spLocks noGrp="1"/>
          </p:cNvSpPr>
          <p:nvPr>
            <p:ph type="sldNum" sz="quarter" idx="16"/>
          </p:nvPr>
        </p:nvSpPr>
        <p:spPr/>
        <p:txBody>
          <a:bodyPr>
            <a:normAutofit fontScale="85000" lnSpcReduction="20000"/>
          </a:bodyPr>
          <a:lstStyle/>
          <a:p>
            <a:fld id="{1DB2B404-82EF-1C4F-9575-979F701D94AB}" type="slidenum">
              <a:rPr lang="en-US" smtClean="0"/>
              <a:pPr/>
              <a:t>42</a:t>
            </a:fld>
            <a:endParaRPr lang="en-US"/>
          </a:p>
        </p:txBody>
      </p:sp>
      <p:pic>
        <p:nvPicPr>
          <p:cNvPr id="7" name="Picture 2" descr="Winston-Churchill"/>
          <p:cNvPicPr>
            <a:picLocks noGrp="1" noChangeAspect="1" noChangeArrowheads="1"/>
          </p:cNvPicPr>
          <p:nvPr>
            <p:ph sz="quarter" idx="2"/>
          </p:nvPr>
        </p:nvPicPr>
        <p:blipFill>
          <a:blip r:embed="rId2"/>
          <a:srcRect/>
          <a:stretch>
            <a:fillRect/>
          </a:stretch>
        </p:blipFill>
        <p:spPr bwMode="auto">
          <a:xfrm>
            <a:off x="5549462" y="1637372"/>
            <a:ext cx="2648608" cy="371022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6" name="Content Placeholder 4"/>
          <p:cNvSpPr txBox="1">
            <a:spLocks/>
          </p:cNvSpPr>
          <p:nvPr/>
        </p:nvSpPr>
        <p:spPr>
          <a:xfrm>
            <a:off x="123902" y="5013456"/>
            <a:ext cx="5677808" cy="1807779"/>
          </a:xfrm>
          <a:prstGeom prst="rect">
            <a:avLst/>
          </a:prstGeom>
        </p:spPr>
        <p:txBody>
          <a:bodyPr vert="horz">
            <a:noAutofit/>
          </a:bodyPr>
          <a:lstStyle/>
          <a:p>
            <a:pPr marL="0" marR="0" lvl="0" indent="0" algn="l" defTabSz="914400" rtl="0" eaLnBrk="1" fontAlgn="auto" latinLnBrk="0" hangingPunct="1">
              <a:lnSpc>
                <a:spcPct val="100000"/>
              </a:lnSpc>
              <a:spcBef>
                <a:spcPts val="700"/>
              </a:spcBef>
              <a:spcAft>
                <a:spcPts val="0"/>
              </a:spcAft>
              <a:buClr>
                <a:schemeClr val="accent2"/>
              </a:buClr>
              <a:buSzPct val="60000"/>
              <a:buFont typeface="Wingdings"/>
              <a:buNone/>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Times New Roman" pitchFamily="18" charset="0"/>
              </a:rPr>
              <a:t>For effective implementation, it needs to be translated into more detailed policies that can be understood at the functional level of the organization.</a:t>
            </a: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0"/>
            <a:ext cx="7632848" cy="1219200"/>
          </a:xfrm>
        </p:spPr>
        <p:txBody>
          <a:bodyPr>
            <a:noAutofit/>
          </a:bodyPr>
          <a:lstStyle/>
          <a:p>
            <a:r>
              <a:rPr lang="en-US" sz="4000" b="1" dirty="0" smtClean="0"/>
              <a:t>A General Framework for Strategy Implementation</a:t>
            </a:r>
            <a:endParaRPr lang="en-US" sz="4000" dirty="0"/>
          </a:p>
        </p:txBody>
      </p:sp>
      <p:sp>
        <p:nvSpPr>
          <p:cNvPr id="3" name="Slide Number Placeholder 2"/>
          <p:cNvSpPr>
            <a:spLocks noGrp="1"/>
          </p:cNvSpPr>
          <p:nvPr>
            <p:ph type="sldNum" sz="quarter" idx="12"/>
          </p:nvPr>
        </p:nvSpPr>
        <p:spPr/>
        <p:txBody>
          <a:bodyPr>
            <a:normAutofit fontScale="85000" lnSpcReduction="20000"/>
          </a:bodyPr>
          <a:lstStyle/>
          <a:p>
            <a:fld id="{1DB2B404-82EF-1C4F-9575-979F701D94AB}" type="slidenum">
              <a:rPr lang="en-US" smtClean="0"/>
              <a:pPr/>
              <a:t>43</a:t>
            </a:fld>
            <a:endParaRPr lang="en-US"/>
          </a:p>
        </p:txBody>
      </p:sp>
      <p:sp>
        <p:nvSpPr>
          <p:cNvPr id="4" name="Content Placeholder 3"/>
          <p:cNvSpPr>
            <a:spLocks noGrp="1"/>
          </p:cNvSpPr>
          <p:nvPr>
            <p:ph sz="quarter" idx="1"/>
          </p:nvPr>
        </p:nvSpPr>
        <p:spPr>
          <a:xfrm>
            <a:off x="157651" y="1458306"/>
            <a:ext cx="8844455" cy="4495800"/>
          </a:xfrm>
        </p:spPr>
        <p:txBody>
          <a:bodyPr>
            <a:noAutofit/>
          </a:bodyPr>
          <a:lstStyle/>
          <a:p>
            <a:pPr marL="568325" lvl="1" indent="-387350">
              <a:spcBef>
                <a:spcPts val="0"/>
              </a:spcBef>
            </a:pPr>
            <a:r>
              <a:rPr lang="en-US" sz="3800" dirty="0" smtClean="0"/>
              <a:t>Building an </a:t>
            </a:r>
            <a:r>
              <a:rPr lang="en-US" sz="3800" b="1" dirty="0" err="1" smtClean="0"/>
              <a:t>organisation</a:t>
            </a:r>
            <a:r>
              <a:rPr lang="en-US" sz="3800" b="1" dirty="0" smtClean="0"/>
              <a:t> structure</a:t>
            </a:r>
            <a:r>
              <a:rPr lang="en-US" sz="3800" dirty="0" smtClean="0"/>
              <a:t> to the requirements of the strategy</a:t>
            </a:r>
          </a:p>
          <a:p>
            <a:pPr marL="568325" lvl="1" indent="-387350">
              <a:spcBef>
                <a:spcPts val="0"/>
              </a:spcBef>
            </a:pPr>
            <a:r>
              <a:rPr lang="en-US" sz="3800" dirty="0" smtClean="0"/>
              <a:t>Allocating </a:t>
            </a:r>
            <a:r>
              <a:rPr lang="en-US" sz="3800" b="1" dirty="0" smtClean="0"/>
              <a:t>resources and energies</a:t>
            </a:r>
            <a:r>
              <a:rPr lang="en-US" sz="3800" dirty="0" smtClean="0"/>
              <a:t> on accomplishment of the strategic goals</a:t>
            </a:r>
          </a:p>
          <a:p>
            <a:pPr marL="568325" lvl="1" indent="-387350">
              <a:spcBef>
                <a:spcPts val="0"/>
              </a:spcBef>
            </a:pPr>
            <a:r>
              <a:rPr lang="en-US" sz="3800" dirty="0" smtClean="0"/>
              <a:t>Ensuring </a:t>
            </a:r>
            <a:r>
              <a:rPr lang="en-US" sz="3800" b="1" dirty="0" err="1" smtClean="0"/>
              <a:t>organisation</a:t>
            </a:r>
            <a:r>
              <a:rPr lang="en-US" sz="3800" b="1" dirty="0" smtClean="0"/>
              <a:t>-wide commitment</a:t>
            </a:r>
            <a:r>
              <a:rPr lang="en-US" sz="3800" dirty="0" smtClean="0"/>
              <a:t> </a:t>
            </a:r>
          </a:p>
          <a:p>
            <a:pPr marL="568325" lvl="1" indent="-387350">
              <a:spcBef>
                <a:spcPts val="0"/>
              </a:spcBef>
            </a:pPr>
            <a:r>
              <a:rPr lang="en-US" sz="3800" dirty="0" smtClean="0"/>
              <a:t>Installing </a:t>
            </a:r>
            <a:r>
              <a:rPr lang="en-US" sz="3800" b="1" dirty="0" smtClean="0"/>
              <a:t>administrative support system</a:t>
            </a:r>
          </a:p>
          <a:p>
            <a:pPr marL="568325" lvl="1" indent="-387350">
              <a:spcBef>
                <a:spcPts val="0"/>
              </a:spcBef>
            </a:pPr>
            <a:r>
              <a:rPr lang="en-US" sz="3800" dirty="0" smtClean="0"/>
              <a:t>Shaping the </a:t>
            </a:r>
            <a:r>
              <a:rPr lang="en-US" sz="3800" b="1" dirty="0" err="1" smtClean="0"/>
              <a:t>organisation</a:t>
            </a:r>
            <a:r>
              <a:rPr lang="en-US" sz="3800" b="1" dirty="0" smtClean="0"/>
              <a:t> culture </a:t>
            </a:r>
            <a:r>
              <a:rPr lang="en-US" sz="3800" dirty="0" smtClean="0"/>
              <a:t>to fit the strategy</a:t>
            </a:r>
          </a:p>
          <a:p>
            <a:pPr marL="568325" lvl="1" indent="-387350">
              <a:spcBef>
                <a:spcPts val="0"/>
              </a:spcBef>
            </a:pPr>
            <a:r>
              <a:rPr lang="en-US" sz="3800" dirty="0" smtClean="0"/>
              <a:t>Exerting strategic </a:t>
            </a:r>
            <a:r>
              <a:rPr lang="en-US" sz="3800" b="1" dirty="0" smtClean="0"/>
              <a:t>leadership</a:t>
            </a:r>
            <a:r>
              <a:rPr lang="en-US" sz="3200" b="1" dirty="0" smtClean="0"/>
              <a:t> </a:t>
            </a:r>
            <a:endParaRPr lang="en-US" sz="3200" b="1" dirty="0"/>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normAutofit fontScale="85000" lnSpcReduction="20000"/>
          </a:bodyPr>
          <a:lstStyle/>
          <a:p>
            <a:pPr>
              <a:defRPr/>
            </a:pPr>
            <a:fld id="{46E935EF-67AD-4819-88CB-AD8661770845}" type="slidenum">
              <a:rPr lang="en-US" altLang="en-US"/>
              <a:pPr>
                <a:defRPr/>
              </a:pPr>
              <a:t>44</a:t>
            </a:fld>
            <a:endParaRPr lang="en-US" altLang="en-US"/>
          </a:p>
        </p:txBody>
      </p:sp>
      <p:sp>
        <p:nvSpPr>
          <p:cNvPr id="38915" name="Rectangle 2"/>
          <p:cNvSpPr>
            <a:spLocks noGrp="1" noChangeArrowheads="1"/>
          </p:cNvSpPr>
          <p:nvPr>
            <p:ph type="title"/>
          </p:nvPr>
        </p:nvSpPr>
        <p:spPr>
          <a:xfrm>
            <a:off x="1557338" y="160334"/>
            <a:ext cx="7586662" cy="868362"/>
          </a:xfrm>
        </p:spPr>
        <p:txBody>
          <a:bodyPr>
            <a:noAutofit/>
          </a:bodyPr>
          <a:lstStyle/>
          <a:p>
            <a:pPr eaLnBrk="1" hangingPunct="1"/>
            <a:r>
              <a:rPr lang="en-US" sz="4400" b="1" dirty="0" smtClean="0"/>
              <a:t>Basic Approaches to Strategy Implementation</a:t>
            </a:r>
          </a:p>
        </p:txBody>
      </p:sp>
      <p:sp>
        <p:nvSpPr>
          <p:cNvPr id="38916" name="Rectangle 3"/>
          <p:cNvSpPr>
            <a:spLocks noGrp="1" noChangeArrowheads="1"/>
          </p:cNvSpPr>
          <p:nvPr>
            <p:ph type="body" idx="1"/>
          </p:nvPr>
        </p:nvSpPr>
        <p:spPr>
          <a:xfrm>
            <a:off x="457200" y="1657352"/>
            <a:ext cx="8101013" cy="4419600"/>
          </a:xfrm>
        </p:spPr>
        <p:txBody>
          <a:bodyPr>
            <a:normAutofit/>
          </a:bodyPr>
          <a:lstStyle/>
          <a:p>
            <a:pPr marL="857250" indent="-857250" eaLnBrk="1" hangingPunct="1">
              <a:buFont typeface="+mj-lt"/>
              <a:buAutoNum type="romanUcPeriod"/>
            </a:pPr>
            <a:r>
              <a:rPr lang="en-US" sz="4000" dirty="0" smtClean="0">
                <a:cs typeface="Times New Roman" pitchFamily="18" charset="0"/>
              </a:rPr>
              <a:t>Commander Approach</a:t>
            </a:r>
          </a:p>
          <a:p>
            <a:pPr marL="857250" indent="-857250" eaLnBrk="1" hangingPunct="1">
              <a:buFont typeface="+mj-lt"/>
              <a:buAutoNum type="romanUcPeriod"/>
            </a:pPr>
            <a:r>
              <a:rPr lang="en-US" sz="4000" dirty="0" err="1" smtClean="0">
                <a:cs typeface="Times New Roman" pitchFamily="18" charset="0"/>
              </a:rPr>
              <a:t>Organisational</a:t>
            </a:r>
            <a:r>
              <a:rPr lang="en-US" sz="4000" dirty="0" smtClean="0">
                <a:cs typeface="Times New Roman" pitchFamily="18" charset="0"/>
              </a:rPr>
              <a:t> Change Approach</a:t>
            </a:r>
          </a:p>
          <a:p>
            <a:pPr marL="857250" indent="-857250" eaLnBrk="1" hangingPunct="1">
              <a:buFont typeface="+mj-lt"/>
              <a:buAutoNum type="romanUcPeriod"/>
            </a:pPr>
            <a:r>
              <a:rPr lang="en-US" sz="4000" dirty="0" smtClean="0">
                <a:cs typeface="Times New Roman" pitchFamily="18" charset="0"/>
              </a:rPr>
              <a:t>Collaborative Approach</a:t>
            </a:r>
          </a:p>
          <a:p>
            <a:pPr marL="857250" indent="-857250" eaLnBrk="1" hangingPunct="1">
              <a:buFont typeface="+mj-lt"/>
              <a:buAutoNum type="romanUcPeriod"/>
            </a:pPr>
            <a:r>
              <a:rPr lang="en-US" sz="4000" dirty="0" smtClean="0">
                <a:cs typeface="Times New Roman" pitchFamily="18" charset="0"/>
              </a:rPr>
              <a:t>Cultural Approach</a:t>
            </a:r>
          </a:p>
          <a:p>
            <a:pPr marL="857250" indent="-857250" eaLnBrk="1" hangingPunct="1">
              <a:buFont typeface="+mj-lt"/>
              <a:buAutoNum type="romanUcPeriod"/>
            </a:pPr>
            <a:r>
              <a:rPr lang="en-US" sz="4000" dirty="0" smtClean="0">
                <a:cs typeface="Times New Roman" pitchFamily="18" charset="0"/>
              </a:rPr>
              <a:t>Crescive Approach</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1434662" y="354012"/>
            <a:ext cx="7328338" cy="865188"/>
          </a:xfrm>
        </p:spPr>
        <p:txBody>
          <a:bodyPr/>
          <a:lstStyle/>
          <a:p>
            <a:pPr eaLnBrk="1" fontAlgn="auto" hangingPunct="1">
              <a:spcAft>
                <a:spcPts val="0"/>
              </a:spcAft>
              <a:defRPr/>
            </a:pPr>
            <a:r>
              <a:rPr lang="en-US" dirty="0" smtClean="0">
                <a:effectLst>
                  <a:outerShdw blurRad="38100" dist="38100" dir="2700000" algn="tl">
                    <a:srgbClr val="000000">
                      <a:alpha val="43137"/>
                    </a:srgbClr>
                  </a:outerShdw>
                </a:effectLst>
              </a:rPr>
              <a:t>I</a:t>
            </a:r>
            <a:r>
              <a:rPr lang="en-US" sz="4800" dirty="0" smtClean="0">
                <a:effectLst>
                  <a:outerShdw blurRad="38100" dist="38100" dir="2700000" algn="tl">
                    <a:srgbClr val="000000">
                      <a:alpha val="43137"/>
                    </a:srgbClr>
                  </a:outerShdw>
                </a:effectLst>
              </a:rPr>
              <a:t>. Commander Approach</a:t>
            </a:r>
          </a:p>
        </p:txBody>
      </p:sp>
      <p:sp>
        <p:nvSpPr>
          <p:cNvPr id="46083" name="Content Placeholder 2"/>
          <p:cNvSpPr>
            <a:spLocks noGrp="1"/>
          </p:cNvSpPr>
          <p:nvPr>
            <p:ph sz="quarter" idx="1"/>
          </p:nvPr>
        </p:nvSpPr>
        <p:spPr>
          <a:xfrm>
            <a:off x="152400" y="1518754"/>
            <a:ext cx="8610600" cy="5181600"/>
          </a:xfrm>
        </p:spPr>
        <p:txBody>
          <a:bodyPr/>
          <a:lstStyle/>
          <a:p>
            <a:pPr marL="457200" indent="-457200" algn="just" eaLnBrk="1" hangingPunct="1">
              <a:spcBef>
                <a:spcPct val="0"/>
              </a:spcBef>
            </a:pPr>
            <a:r>
              <a:rPr lang="en-US" sz="4000" dirty="0" smtClean="0">
                <a:latin typeface="+mj-lt"/>
                <a:cs typeface="Times New Roman" charset="0"/>
              </a:rPr>
              <a:t>Manager determines “best” strategy</a:t>
            </a:r>
          </a:p>
          <a:p>
            <a:pPr marL="457200" indent="-457200" algn="just" eaLnBrk="1" hangingPunct="1">
              <a:spcBef>
                <a:spcPct val="0"/>
              </a:spcBef>
            </a:pPr>
            <a:r>
              <a:rPr lang="en-US" sz="4000" dirty="0" smtClean="0">
                <a:latin typeface="+mj-lt"/>
                <a:cs typeface="Times New Roman" charset="0"/>
              </a:rPr>
              <a:t>Manager uses power to see strategy implemented</a:t>
            </a:r>
          </a:p>
          <a:p>
            <a:pPr marL="457200" indent="-457200" algn="just" eaLnBrk="1" hangingPunct="1">
              <a:spcBef>
                <a:spcPct val="0"/>
              </a:spcBef>
            </a:pPr>
            <a:r>
              <a:rPr lang="en-US" sz="4000" dirty="0" smtClean="0">
                <a:latin typeface="+mj-lt"/>
                <a:cs typeface="Times New Roman" charset="0"/>
              </a:rPr>
              <a:t>Three conditions must be met:</a:t>
            </a:r>
          </a:p>
          <a:p>
            <a:pPr marL="858838" lvl="1" indent="-401638" algn="just" eaLnBrk="1" hangingPunct="1">
              <a:spcBef>
                <a:spcPct val="0"/>
              </a:spcBef>
              <a:buFont typeface="Garamond" pitchFamily="18" charset="0"/>
              <a:buAutoNum type="arabicPeriod"/>
            </a:pPr>
            <a:r>
              <a:rPr lang="en-US" sz="3800" dirty="0" smtClean="0">
                <a:latin typeface="+mj-lt"/>
                <a:cs typeface="Times New Roman" charset="0"/>
              </a:rPr>
              <a:t>Manager must have power</a:t>
            </a:r>
          </a:p>
          <a:p>
            <a:pPr marL="858838" lvl="1" indent="-401638" algn="just" eaLnBrk="1" hangingPunct="1">
              <a:spcBef>
                <a:spcPct val="0"/>
              </a:spcBef>
              <a:buFont typeface="Garamond" pitchFamily="18" charset="0"/>
              <a:buAutoNum type="arabicPeriod"/>
            </a:pPr>
            <a:r>
              <a:rPr lang="en-US" sz="3800" dirty="0" smtClean="0">
                <a:latin typeface="+mj-lt"/>
                <a:cs typeface="Times New Roman" charset="0"/>
              </a:rPr>
              <a:t>Accurate and timely information is available</a:t>
            </a:r>
          </a:p>
          <a:p>
            <a:pPr marL="858838" lvl="1" indent="-401638" algn="just" eaLnBrk="1" hangingPunct="1">
              <a:spcBef>
                <a:spcPct val="0"/>
              </a:spcBef>
              <a:buFont typeface="Garamond" pitchFamily="18" charset="0"/>
              <a:buAutoNum type="arabicPeriod"/>
            </a:pPr>
            <a:r>
              <a:rPr lang="en-US" sz="3800" dirty="0" smtClean="0">
                <a:latin typeface="+mj-lt"/>
                <a:cs typeface="Times New Roman" charset="0"/>
              </a:rPr>
              <a:t>No personal biases should be present</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1481963" y="322232"/>
            <a:ext cx="7583214" cy="712788"/>
          </a:xfrm>
        </p:spPr>
        <p:txBody>
          <a:bodyPr>
            <a:no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II. </a:t>
            </a:r>
            <a:r>
              <a:rPr lang="en-US" dirty="0" err="1" smtClean="0">
                <a:effectLst>
                  <a:outerShdw blurRad="38100" dist="38100" dir="2700000" algn="tl">
                    <a:srgbClr val="000000">
                      <a:alpha val="43137"/>
                    </a:srgbClr>
                  </a:outerShdw>
                </a:effectLst>
              </a:rPr>
              <a:t>Organisational</a:t>
            </a:r>
            <a:r>
              <a:rPr lang="en-US" dirty="0" smtClean="0">
                <a:effectLst>
                  <a:outerShdw blurRad="38100" dist="38100" dir="2700000" algn="tl">
                    <a:srgbClr val="000000">
                      <a:alpha val="43137"/>
                    </a:srgbClr>
                  </a:outerShdw>
                </a:effectLst>
              </a:rPr>
              <a:t> Change Approach</a:t>
            </a:r>
          </a:p>
        </p:txBody>
      </p:sp>
      <p:sp>
        <p:nvSpPr>
          <p:cNvPr id="47107" name="Content Placeholder 2"/>
          <p:cNvSpPr>
            <a:spLocks noGrp="1"/>
          </p:cNvSpPr>
          <p:nvPr>
            <p:ph sz="quarter" idx="1"/>
          </p:nvPr>
        </p:nvSpPr>
        <p:spPr>
          <a:xfrm>
            <a:off x="304799" y="1432048"/>
            <a:ext cx="8602717" cy="5094872"/>
          </a:xfrm>
        </p:spPr>
        <p:txBody>
          <a:bodyPr>
            <a:noAutofit/>
          </a:bodyPr>
          <a:lstStyle/>
          <a:p>
            <a:pPr marL="566738" indent="-566738" algn="just" eaLnBrk="1" hangingPunct="1">
              <a:spcBef>
                <a:spcPts val="0"/>
              </a:spcBef>
            </a:pPr>
            <a:r>
              <a:rPr lang="en-US" sz="4400" dirty="0" smtClean="0">
                <a:latin typeface="+mj-lt"/>
                <a:cs typeface="Times New Roman" charset="0"/>
              </a:rPr>
              <a:t>Focuses on the </a:t>
            </a:r>
            <a:r>
              <a:rPr lang="en-US" sz="4400" dirty="0" err="1" smtClean="0">
                <a:latin typeface="+mj-lt"/>
                <a:cs typeface="Times New Roman" charset="0"/>
              </a:rPr>
              <a:t>organisation</a:t>
            </a:r>
            <a:endParaRPr lang="en-US" sz="4400" dirty="0" smtClean="0">
              <a:latin typeface="+mj-lt"/>
              <a:cs typeface="Times New Roman" charset="0"/>
            </a:endParaRPr>
          </a:p>
          <a:p>
            <a:pPr marL="566738" indent="-566738" algn="just" eaLnBrk="1" hangingPunct="1">
              <a:spcBef>
                <a:spcPts val="0"/>
              </a:spcBef>
            </a:pPr>
            <a:r>
              <a:rPr lang="en-US" sz="4400" dirty="0" smtClean="0">
                <a:latin typeface="+mj-lt"/>
                <a:cs typeface="Times New Roman" charset="0"/>
              </a:rPr>
              <a:t>Includes focusing on the </a:t>
            </a:r>
            <a:r>
              <a:rPr lang="en-US" sz="4400" dirty="0" err="1" smtClean="0">
                <a:latin typeface="+mj-lt"/>
                <a:cs typeface="Times New Roman" charset="0"/>
              </a:rPr>
              <a:t>organisation’s</a:t>
            </a:r>
            <a:r>
              <a:rPr lang="en-US" sz="4400" dirty="0" smtClean="0">
                <a:latin typeface="+mj-lt"/>
                <a:cs typeface="Times New Roman" charset="0"/>
              </a:rPr>
              <a:t> staffing and structure</a:t>
            </a:r>
          </a:p>
          <a:p>
            <a:pPr marL="566738" indent="-566738" algn="just" eaLnBrk="1" hangingPunct="1">
              <a:spcBef>
                <a:spcPts val="0"/>
              </a:spcBef>
            </a:pPr>
            <a:r>
              <a:rPr lang="en-US" sz="4400" dirty="0" smtClean="0">
                <a:latin typeface="+mj-lt"/>
                <a:cs typeface="Times New Roman" charset="0"/>
              </a:rPr>
              <a:t>Often more effective than commander</a:t>
            </a:r>
          </a:p>
          <a:p>
            <a:pPr marL="566738" indent="-566738" algn="just" eaLnBrk="1" hangingPunct="1">
              <a:spcBef>
                <a:spcPts val="0"/>
              </a:spcBef>
            </a:pPr>
            <a:r>
              <a:rPr lang="en-US" sz="4400" dirty="0" smtClean="0">
                <a:latin typeface="+mj-lt"/>
                <a:cs typeface="Times New Roman" charset="0"/>
              </a:rPr>
              <a:t>Used to implement difficult strategies</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1489841" y="394494"/>
            <a:ext cx="7244256" cy="788988"/>
          </a:xfrm>
        </p:spPr>
        <p:txBody>
          <a:bodyPr>
            <a:no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III. Collaborative Approach</a:t>
            </a:r>
          </a:p>
        </p:txBody>
      </p:sp>
      <p:sp>
        <p:nvSpPr>
          <p:cNvPr id="48131" name="Content Placeholder 2"/>
          <p:cNvSpPr>
            <a:spLocks noGrp="1"/>
          </p:cNvSpPr>
          <p:nvPr>
            <p:ph sz="quarter" idx="1"/>
          </p:nvPr>
        </p:nvSpPr>
        <p:spPr>
          <a:xfrm>
            <a:off x="381000" y="1374581"/>
            <a:ext cx="8153400" cy="4873625"/>
          </a:xfrm>
        </p:spPr>
        <p:txBody>
          <a:bodyPr/>
          <a:lstStyle/>
          <a:p>
            <a:pPr marL="512763" indent="-512763" algn="just" eaLnBrk="1" hangingPunct="1"/>
            <a:r>
              <a:rPr lang="en-US" sz="4800" dirty="0" smtClean="0">
                <a:cs typeface="Times New Roman" charset="0"/>
              </a:rPr>
              <a:t>Enlarges the </a:t>
            </a:r>
            <a:r>
              <a:rPr lang="en-US" sz="4800" dirty="0" err="1" smtClean="0">
                <a:cs typeface="Times New Roman" charset="0"/>
              </a:rPr>
              <a:t>organisational</a:t>
            </a:r>
            <a:r>
              <a:rPr lang="en-US" sz="4800" dirty="0" smtClean="0">
                <a:cs typeface="Times New Roman" charset="0"/>
              </a:rPr>
              <a:t> change approach</a:t>
            </a:r>
          </a:p>
          <a:p>
            <a:pPr marL="512763" indent="-512763" algn="just" eaLnBrk="1" hangingPunct="1"/>
            <a:r>
              <a:rPr lang="en-US" sz="4800" dirty="0" smtClean="0">
                <a:cs typeface="Times New Roman" charset="0"/>
              </a:rPr>
              <a:t>Manager is a coordinator</a:t>
            </a:r>
          </a:p>
          <a:p>
            <a:pPr marL="512763" indent="-512763" algn="just" eaLnBrk="1" hangingPunct="1"/>
            <a:r>
              <a:rPr lang="en-US" sz="4800" dirty="0" smtClean="0">
                <a:cs typeface="Times New Roman" charset="0"/>
              </a:rPr>
              <a:t>Management team members provide input</a:t>
            </a:r>
          </a:p>
          <a:p>
            <a:pPr marL="512763" indent="-512763" algn="just" eaLnBrk="1" hangingPunct="1"/>
            <a:r>
              <a:rPr lang="en-US" sz="4800" dirty="0" smtClean="0">
                <a:cs typeface="Times New Roman" charset="0"/>
              </a:rPr>
              <a:t>Group wisdom is the goal</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1387365" y="357981"/>
            <a:ext cx="6952594" cy="715963"/>
          </a:xfrm>
        </p:spPr>
        <p:txBody>
          <a:bodyPr>
            <a:no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IV. Cultural Approach</a:t>
            </a:r>
          </a:p>
        </p:txBody>
      </p:sp>
      <p:sp>
        <p:nvSpPr>
          <p:cNvPr id="49155" name="Content Placeholder 2"/>
          <p:cNvSpPr>
            <a:spLocks noGrp="1"/>
          </p:cNvSpPr>
          <p:nvPr>
            <p:ph sz="quarter" idx="1"/>
          </p:nvPr>
        </p:nvSpPr>
        <p:spPr>
          <a:xfrm>
            <a:off x="304800" y="1371600"/>
            <a:ext cx="8229600" cy="5486400"/>
          </a:xfrm>
        </p:spPr>
        <p:txBody>
          <a:bodyPr>
            <a:normAutofit lnSpcReduction="10000"/>
          </a:bodyPr>
          <a:lstStyle/>
          <a:p>
            <a:pPr marL="566738" indent="-566738" algn="just" eaLnBrk="1" hangingPunct="1"/>
            <a:r>
              <a:rPr lang="en-US" sz="4400" dirty="0" smtClean="0">
                <a:cs typeface="Times New Roman" charset="0"/>
              </a:rPr>
              <a:t>Includes lower levels of the </a:t>
            </a:r>
            <a:r>
              <a:rPr lang="en-US" sz="4400" dirty="0" err="1" smtClean="0">
                <a:cs typeface="Times New Roman" charset="0"/>
              </a:rPr>
              <a:t>organisation</a:t>
            </a:r>
            <a:endParaRPr lang="en-US" sz="4400" dirty="0" smtClean="0">
              <a:cs typeface="Times New Roman" charset="0"/>
            </a:endParaRPr>
          </a:p>
          <a:p>
            <a:pPr marL="566738" indent="-566738" algn="just" eaLnBrk="1" hangingPunct="1"/>
            <a:r>
              <a:rPr lang="en-US" sz="4400" dirty="0" smtClean="0">
                <a:cs typeface="Times New Roman" charset="0"/>
              </a:rPr>
              <a:t>Breaks down barriers between management and other employees</a:t>
            </a:r>
          </a:p>
          <a:p>
            <a:pPr marL="566738" indent="-566738" algn="just" eaLnBrk="1" hangingPunct="1"/>
            <a:r>
              <a:rPr lang="en-US" sz="4400" dirty="0" smtClean="0">
                <a:cs typeface="Times New Roman" charset="0"/>
              </a:rPr>
              <a:t>Everyone has input into the formulation and implementation of strategies</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effectLst>
                  <a:outerShdw blurRad="38100" dist="38100" dir="2700000" algn="tl">
                    <a:srgbClr val="000000">
                      <a:alpha val="43137"/>
                    </a:srgbClr>
                  </a:outerShdw>
                </a:effectLst>
                <a:cs typeface="Times New Roman" pitchFamily="18" charset="0"/>
              </a:rPr>
              <a:t>V. </a:t>
            </a:r>
            <a:r>
              <a:rPr lang="en-US" dirty="0" err="1" smtClean="0">
                <a:effectLst>
                  <a:outerShdw blurRad="38100" dist="38100" dir="2700000" algn="tl">
                    <a:srgbClr val="000000">
                      <a:alpha val="43137"/>
                    </a:srgbClr>
                  </a:outerShdw>
                </a:effectLst>
                <a:cs typeface="Times New Roman" pitchFamily="18" charset="0"/>
              </a:rPr>
              <a:t>Crescive</a:t>
            </a:r>
            <a:r>
              <a:rPr lang="en-US" dirty="0" smtClean="0">
                <a:effectLst>
                  <a:outerShdw blurRad="38100" dist="38100" dir="2700000" algn="tl">
                    <a:srgbClr val="000000">
                      <a:alpha val="43137"/>
                    </a:srgbClr>
                  </a:outerShdw>
                </a:effectLst>
                <a:cs typeface="Times New Roman" pitchFamily="18" charset="0"/>
              </a:rPr>
              <a:t> Approach</a:t>
            </a:r>
            <a:endParaRPr lang="en-US" dirty="0">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normAutofit fontScale="85000" lnSpcReduction="20000"/>
          </a:bodyPr>
          <a:lstStyle/>
          <a:p>
            <a:fld id="{1DB2B404-82EF-1C4F-9575-979F701D94AB}" type="slidenum">
              <a:rPr lang="en-US" smtClean="0"/>
              <a:pPr/>
              <a:t>49</a:t>
            </a:fld>
            <a:endParaRPr lang="en-US"/>
          </a:p>
        </p:txBody>
      </p:sp>
      <p:sp>
        <p:nvSpPr>
          <p:cNvPr id="4" name="Content Placeholder 3"/>
          <p:cNvSpPr>
            <a:spLocks noGrp="1"/>
          </p:cNvSpPr>
          <p:nvPr>
            <p:ph sz="quarter" idx="1"/>
          </p:nvPr>
        </p:nvSpPr>
        <p:spPr/>
        <p:txBody>
          <a:bodyPr>
            <a:noAutofit/>
          </a:bodyPr>
          <a:lstStyle/>
          <a:p>
            <a:pPr marL="573088" indent="-573088"/>
            <a:r>
              <a:rPr lang="en-US" sz="4400" dirty="0" smtClean="0">
                <a:cs typeface="Times New Roman" charset="0"/>
              </a:rPr>
              <a:t>Moves upward from the "</a:t>
            </a:r>
            <a:r>
              <a:rPr lang="en-US" sz="4400" i="1" dirty="0" smtClean="0">
                <a:cs typeface="Times New Roman" charset="0"/>
              </a:rPr>
              <a:t>doers</a:t>
            </a:r>
            <a:r>
              <a:rPr lang="en-US" sz="4400" dirty="0" smtClean="0">
                <a:cs typeface="Times New Roman" charset="0"/>
              </a:rPr>
              <a:t>“ and lower middle-level managers</a:t>
            </a:r>
          </a:p>
          <a:p>
            <a:pPr marL="573088" indent="-573088"/>
            <a:r>
              <a:rPr lang="en-US" sz="4400" dirty="0" smtClean="0">
                <a:cs typeface="Times New Roman" charset="0"/>
              </a:rPr>
              <a:t>The top management team shapes the employees' premises </a:t>
            </a:r>
          </a:p>
          <a:p>
            <a:pPr marL="573088" indent="-573088"/>
            <a:r>
              <a:rPr lang="en-US" sz="4400" dirty="0" smtClean="0">
                <a:cs typeface="Times New Roman" charset="0"/>
              </a:rPr>
              <a:t>“</a:t>
            </a:r>
            <a:r>
              <a:rPr lang="en-US" sz="4400" i="1" dirty="0" smtClean="0">
                <a:cs typeface="Times New Roman" charset="0"/>
              </a:rPr>
              <a:t>Strategy</a:t>
            </a:r>
            <a:r>
              <a:rPr lang="en-US" sz="4400" dirty="0" smtClean="0">
                <a:cs typeface="Times New Roman" charset="0"/>
              </a:rPr>
              <a:t>" becomes the sum of all successful approaches</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noAutofit/>
          </a:bodyPr>
          <a:lstStyle/>
          <a:p>
            <a:r>
              <a:rPr lang="en-US" sz="6000" b="1" dirty="0" smtClean="0">
                <a:effectLst>
                  <a:outerShdw blurRad="38100" dist="38100" dir="2700000" algn="tl">
                    <a:srgbClr val="000000">
                      <a:alpha val="43137"/>
                    </a:srgbClr>
                  </a:outerShdw>
                </a:effectLst>
              </a:rPr>
              <a:t>Exercise</a:t>
            </a:r>
          </a:p>
        </p:txBody>
      </p:sp>
      <p:sp>
        <p:nvSpPr>
          <p:cNvPr id="9219" name="Content Placeholder 2"/>
          <p:cNvSpPr>
            <a:spLocks noGrp="1"/>
          </p:cNvSpPr>
          <p:nvPr>
            <p:ph idx="1"/>
          </p:nvPr>
        </p:nvSpPr>
        <p:spPr>
          <a:xfrm>
            <a:off x="309716" y="1541207"/>
            <a:ext cx="8834284" cy="5302039"/>
          </a:xfrm>
        </p:spPr>
        <p:txBody>
          <a:bodyPr>
            <a:noAutofit/>
          </a:bodyPr>
          <a:lstStyle/>
          <a:p>
            <a:endParaRPr lang="en-US" sz="2800" dirty="0" smtClean="0"/>
          </a:p>
        </p:txBody>
      </p:sp>
      <p:sp>
        <p:nvSpPr>
          <p:cNvPr id="4" name="Slide Number Placeholder 3"/>
          <p:cNvSpPr>
            <a:spLocks noGrp="1"/>
          </p:cNvSpPr>
          <p:nvPr>
            <p:ph type="sldNum" sz="quarter" idx="12"/>
          </p:nvPr>
        </p:nvSpPr>
        <p:spPr/>
        <p:txBody>
          <a:bodyPr>
            <a:normAutofit fontScale="85000" lnSpcReduction="20000"/>
          </a:bodyPr>
          <a:lstStyle/>
          <a:p>
            <a:fld id="{1DB2B404-82EF-1C4F-9575-979F701D94AB}" type="slidenum">
              <a:rPr lang="en-US" smtClean="0"/>
              <a:pPr/>
              <a:t>5</a:t>
            </a:fld>
            <a:endParaRPr lang="en-US"/>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rPr>
              <a:t>5. Evaluation and Control</a:t>
            </a:r>
            <a:endParaRPr lang="en-US" b="1" dirty="0">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2"/>
          </p:nvPr>
        </p:nvSpPr>
        <p:spPr/>
        <p:txBody>
          <a:bodyPr>
            <a:normAutofit fontScale="85000" lnSpcReduction="20000"/>
          </a:bodyPr>
          <a:lstStyle/>
          <a:p>
            <a:fld id="{1DB2B404-82EF-1C4F-9575-979F701D94AB}" type="slidenum">
              <a:rPr lang="en-US" smtClean="0"/>
              <a:pPr/>
              <a:t>50</a:t>
            </a:fld>
            <a:endParaRPr lang="en-US"/>
          </a:p>
        </p:txBody>
      </p:sp>
      <p:sp>
        <p:nvSpPr>
          <p:cNvPr id="5" name="Content Placeholder 4"/>
          <p:cNvSpPr>
            <a:spLocks noGrp="1"/>
          </p:cNvSpPr>
          <p:nvPr>
            <p:ph sz="quarter" idx="1"/>
          </p:nvPr>
        </p:nvSpPr>
        <p:spPr>
          <a:xfrm>
            <a:off x="391506" y="1379476"/>
            <a:ext cx="8610600" cy="4495800"/>
          </a:xfrm>
        </p:spPr>
        <p:txBody>
          <a:bodyPr>
            <a:noAutofit/>
          </a:bodyPr>
          <a:lstStyle/>
          <a:p>
            <a:pPr marL="0" indent="0">
              <a:spcBef>
                <a:spcPts val="0"/>
              </a:spcBef>
              <a:buFontTx/>
              <a:buNone/>
            </a:pPr>
            <a:r>
              <a:rPr lang="en-US" dirty="0" smtClean="0"/>
              <a:t>The implementation of the strategy must be monitored and adjustments made as needed. Evaluation and control consists:</a:t>
            </a:r>
          </a:p>
          <a:p>
            <a:pPr marL="693738" lvl="1" indent="-347663">
              <a:spcBef>
                <a:spcPts val="0"/>
              </a:spcBef>
              <a:buClr>
                <a:schemeClr val="tx1"/>
              </a:buClr>
              <a:buFontTx/>
              <a:buAutoNum type="romanUcPeriod"/>
            </a:pPr>
            <a:r>
              <a:rPr lang="en-US" dirty="0" smtClean="0"/>
              <a:t>Defining parameters to be measured</a:t>
            </a:r>
          </a:p>
          <a:p>
            <a:pPr marL="693738" lvl="1" indent="-347663">
              <a:spcBef>
                <a:spcPts val="0"/>
              </a:spcBef>
              <a:buClr>
                <a:schemeClr val="tx1"/>
              </a:buClr>
              <a:buFontTx/>
              <a:buAutoNum type="romanUcPeriod"/>
            </a:pPr>
            <a:r>
              <a:rPr lang="en-US" dirty="0" smtClean="0"/>
              <a:t>Defining target values for those parameters</a:t>
            </a:r>
          </a:p>
          <a:p>
            <a:pPr marL="693738" lvl="1" indent="-347663">
              <a:spcBef>
                <a:spcPts val="0"/>
              </a:spcBef>
              <a:buClr>
                <a:schemeClr val="tx1"/>
              </a:buClr>
              <a:buFontTx/>
              <a:buAutoNum type="romanUcPeriod"/>
            </a:pPr>
            <a:r>
              <a:rPr lang="en-US" dirty="0" smtClean="0"/>
              <a:t>Performing measurements</a:t>
            </a:r>
          </a:p>
          <a:p>
            <a:pPr marL="693738" lvl="1" indent="-347663">
              <a:spcBef>
                <a:spcPts val="0"/>
              </a:spcBef>
              <a:buClr>
                <a:schemeClr val="tx1"/>
              </a:buClr>
              <a:buFontTx/>
              <a:buAutoNum type="romanUcPeriod"/>
            </a:pPr>
            <a:r>
              <a:rPr lang="en-US" dirty="0" smtClean="0"/>
              <a:t>Comparing measured results to the pre-defined standard</a:t>
            </a:r>
          </a:p>
          <a:p>
            <a:pPr marL="693738" lvl="1" indent="-347663">
              <a:spcBef>
                <a:spcPts val="0"/>
              </a:spcBef>
              <a:buClr>
                <a:schemeClr val="tx1"/>
              </a:buClr>
              <a:buFontTx/>
              <a:buAutoNum type="romanUcPeriod"/>
            </a:pPr>
            <a:r>
              <a:rPr lang="en-US" dirty="0" smtClean="0"/>
              <a:t>Making necessary changes</a:t>
            </a:r>
            <a:endParaRPr lang="en-US" dirty="0"/>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273928"/>
            <a:ext cx="7632848" cy="990600"/>
          </a:xfrm>
        </p:spPr>
        <p:txBody>
          <a:bodyPr>
            <a:noAutofit/>
          </a:bodyPr>
          <a:lstStyle/>
          <a:p>
            <a:r>
              <a:rPr lang="en-US" sz="4000" b="1" dirty="0" smtClean="0">
                <a:effectLst>
                  <a:outerShdw blurRad="38100" dist="38100" dir="2700000" algn="tl">
                    <a:srgbClr val="000000">
                      <a:alpha val="43137"/>
                    </a:srgbClr>
                  </a:outerShdw>
                </a:effectLst>
              </a:rPr>
              <a:t>WHY STRATEGIC INITIATIVES FAIL?</a:t>
            </a:r>
            <a:endParaRPr lang="en-US" sz="4400" b="1" dirty="0">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normAutofit fontScale="85000" lnSpcReduction="20000"/>
          </a:bodyPr>
          <a:lstStyle/>
          <a:p>
            <a:fld id="{1DB2B404-82EF-1C4F-9575-979F701D94AB}" type="slidenum">
              <a:rPr lang="en-US" smtClean="0"/>
              <a:pPr/>
              <a:t>51</a:t>
            </a:fld>
            <a:endParaRPr lang="en-US"/>
          </a:p>
        </p:txBody>
      </p:sp>
      <p:sp>
        <p:nvSpPr>
          <p:cNvPr id="5" name="Rectangle 3"/>
          <p:cNvSpPr>
            <a:spLocks noGrp="1" noChangeArrowheads="1"/>
          </p:cNvSpPr>
          <p:nvPr>
            <p:ph sz="quarter" idx="1"/>
          </p:nvPr>
        </p:nvSpPr>
        <p:spPr>
          <a:xfrm>
            <a:off x="344208" y="1505604"/>
            <a:ext cx="8815552" cy="4879428"/>
          </a:xfrm>
        </p:spPr>
        <p:txBody>
          <a:bodyPr>
            <a:noAutofit/>
          </a:bodyPr>
          <a:lstStyle/>
          <a:p>
            <a:pPr marL="0" indent="0" eaLnBrk="1" hangingPunct="1">
              <a:spcBef>
                <a:spcPts val="0"/>
              </a:spcBef>
              <a:buFont typeface="Wingdings" pitchFamily="2" charset="2"/>
              <a:buNone/>
            </a:pPr>
            <a:r>
              <a:rPr lang="en-US" dirty="0" smtClean="0"/>
              <a:t>SI will fail when one is </a:t>
            </a:r>
            <a:r>
              <a:rPr lang="en-US" sz="4400" b="1" dirty="0" smtClean="0">
                <a:solidFill>
                  <a:srgbClr val="FF0066"/>
                </a:solidFill>
              </a:rPr>
              <a:t>STUPID</a:t>
            </a:r>
            <a:r>
              <a:rPr lang="en-US" b="1" dirty="0" smtClean="0"/>
              <a:t>:</a:t>
            </a:r>
          </a:p>
          <a:p>
            <a:pPr eaLnBrk="1" hangingPunct="1">
              <a:spcBef>
                <a:spcPts val="0"/>
              </a:spcBef>
              <a:buFont typeface="Wingdings" pitchFamily="2" charset="2"/>
              <a:buNone/>
            </a:pPr>
            <a:r>
              <a:rPr lang="en-US" sz="4000" b="1" dirty="0" smtClean="0">
                <a:solidFill>
                  <a:srgbClr val="FF0066"/>
                </a:solidFill>
              </a:rPr>
              <a:t>S</a:t>
            </a:r>
            <a:r>
              <a:rPr lang="en-US" sz="4000" dirty="0" smtClean="0"/>
              <a:t>ponsorship not forthcoming</a:t>
            </a:r>
          </a:p>
          <a:p>
            <a:pPr eaLnBrk="1" hangingPunct="1">
              <a:spcBef>
                <a:spcPts val="0"/>
              </a:spcBef>
              <a:buFont typeface="Wingdings" pitchFamily="2" charset="2"/>
              <a:buNone/>
            </a:pPr>
            <a:r>
              <a:rPr lang="en-US" sz="4000" b="1" dirty="0" smtClean="0">
                <a:solidFill>
                  <a:srgbClr val="FF0066"/>
                </a:solidFill>
              </a:rPr>
              <a:t>T</a:t>
            </a:r>
            <a:r>
              <a:rPr lang="en-US" sz="4000" dirty="0" smtClean="0"/>
              <a:t>eam member do not function as agents of change</a:t>
            </a:r>
          </a:p>
          <a:p>
            <a:pPr eaLnBrk="1" hangingPunct="1">
              <a:spcBef>
                <a:spcPts val="0"/>
              </a:spcBef>
              <a:buFont typeface="Wingdings" pitchFamily="2" charset="2"/>
              <a:buNone/>
            </a:pPr>
            <a:r>
              <a:rPr lang="en-US" sz="4000" b="1" dirty="0" smtClean="0">
                <a:solidFill>
                  <a:srgbClr val="FF0066"/>
                </a:solidFill>
              </a:rPr>
              <a:t>U</a:t>
            </a:r>
            <a:r>
              <a:rPr lang="en-US" sz="4000" dirty="0" smtClean="0"/>
              <a:t>nclear vision and commitment</a:t>
            </a:r>
          </a:p>
          <a:p>
            <a:pPr eaLnBrk="1" hangingPunct="1">
              <a:spcBef>
                <a:spcPts val="0"/>
              </a:spcBef>
              <a:buFont typeface="Wingdings" pitchFamily="2" charset="2"/>
              <a:buNone/>
            </a:pPr>
            <a:r>
              <a:rPr lang="en-US" sz="4000" b="1" dirty="0" smtClean="0">
                <a:solidFill>
                  <a:srgbClr val="FF0066"/>
                </a:solidFill>
              </a:rPr>
              <a:t>P</a:t>
            </a:r>
            <a:r>
              <a:rPr lang="en-US" sz="4000" dirty="0" smtClean="0"/>
              <a:t>oorly planned change </a:t>
            </a:r>
            <a:r>
              <a:rPr lang="en-US" sz="4000" dirty="0" err="1" smtClean="0"/>
              <a:t>programme</a:t>
            </a:r>
            <a:endParaRPr lang="en-US" sz="4000" dirty="0" smtClean="0"/>
          </a:p>
          <a:p>
            <a:pPr eaLnBrk="1" hangingPunct="1">
              <a:spcBef>
                <a:spcPts val="0"/>
              </a:spcBef>
              <a:buFont typeface="Wingdings" pitchFamily="2" charset="2"/>
              <a:buNone/>
            </a:pPr>
            <a:r>
              <a:rPr lang="en-US" sz="4000" b="1" dirty="0" smtClean="0">
                <a:solidFill>
                  <a:srgbClr val="FF0066"/>
                </a:solidFill>
              </a:rPr>
              <a:t>I</a:t>
            </a:r>
            <a:r>
              <a:rPr lang="en-US" sz="4000" dirty="0" smtClean="0"/>
              <a:t>nappropriate/</a:t>
            </a:r>
            <a:r>
              <a:rPr lang="en-US" sz="4000" b="1" dirty="0" smtClean="0"/>
              <a:t> </a:t>
            </a:r>
            <a:r>
              <a:rPr lang="en-US" sz="4000" b="1" dirty="0" smtClean="0">
                <a:solidFill>
                  <a:srgbClr val="FF0000"/>
                </a:solidFill>
              </a:rPr>
              <a:t>I</a:t>
            </a:r>
            <a:r>
              <a:rPr lang="en-US" sz="4000" dirty="0" smtClean="0"/>
              <a:t>nsufficient Communication</a:t>
            </a:r>
          </a:p>
          <a:p>
            <a:pPr eaLnBrk="1" hangingPunct="1">
              <a:spcBef>
                <a:spcPts val="0"/>
              </a:spcBef>
              <a:buFont typeface="Wingdings" pitchFamily="2" charset="2"/>
              <a:buNone/>
            </a:pPr>
            <a:r>
              <a:rPr lang="en-US" sz="4000" b="1" dirty="0" smtClean="0">
                <a:solidFill>
                  <a:srgbClr val="FF0066"/>
                </a:solidFill>
              </a:rPr>
              <a:t>D</a:t>
            </a:r>
            <a:r>
              <a:rPr lang="en-US" sz="4000" dirty="0" smtClean="0"/>
              <a:t>on’t take account of culture</a:t>
            </a:r>
            <a:endParaRPr lang="en-US" sz="40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Slide Number Placeholder 5"/>
          <p:cNvSpPr>
            <a:spLocks noGrp="1"/>
          </p:cNvSpPr>
          <p:nvPr>
            <p:ph type="sldNum" sz="quarter" idx="12"/>
          </p:nvPr>
        </p:nvSpPr>
        <p:spPr>
          <a:noFill/>
        </p:spPr>
        <p:txBody>
          <a:bodyPr>
            <a:normAutofit fontScale="85000" lnSpcReduction="20000"/>
          </a:bodyPr>
          <a:lstStyle/>
          <a:p>
            <a:fld id="{93F183E9-F6DE-4068-BA3C-C82EA0C3BEDC}" type="slidenum">
              <a:rPr lang="en-US" smtClean="0"/>
              <a:pPr/>
              <a:t>52</a:t>
            </a:fld>
            <a:endParaRPr lang="en-US" smtClean="0"/>
          </a:p>
        </p:txBody>
      </p:sp>
      <p:sp>
        <p:nvSpPr>
          <p:cNvPr id="110594" name="Rectangle 2"/>
          <p:cNvSpPr>
            <a:spLocks noGrp="1" noChangeArrowheads="1"/>
          </p:cNvSpPr>
          <p:nvPr>
            <p:ph type="title"/>
          </p:nvPr>
        </p:nvSpPr>
        <p:spPr>
          <a:xfrm>
            <a:off x="1343025" y="300038"/>
            <a:ext cx="7132760" cy="642937"/>
          </a:xfrm>
        </p:spPr>
        <p:txBody>
          <a:bodyPr>
            <a:normAutofit fontScale="90000"/>
          </a:bodyPr>
          <a:lstStyle/>
          <a:p>
            <a:pPr eaLnBrk="1" hangingPunct="1">
              <a:defRPr/>
            </a:pPr>
            <a:r>
              <a:rPr lang="en-US" sz="4800" b="1" dirty="0" smtClean="0">
                <a:latin typeface="Times New Roman" pitchFamily="18" charset="0"/>
              </a:rPr>
              <a:t>The </a:t>
            </a:r>
            <a:r>
              <a:rPr lang="en-US" sz="4800" b="1" dirty="0" smtClean="0">
                <a:solidFill>
                  <a:srgbClr val="FF0066"/>
                </a:solidFill>
                <a:latin typeface="Times New Roman" pitchFamily="18" charset="0"/>
              </a:rPr>
              <a:t>SUCCESS</a:t>
            </a:r>
            <a:r>
              <a:rPr lang="en-US" sz="4800" b="1" dirty="0" smtClean="0">
                <a:latin typeface="Times New Roman" pitchFamily="18" charset="0"/>
              </a:rPr>
              <a:t> Principle</a:t>
            </a:r>
          </a:p>
        </p:txBody>
      </p:sp>
      <p:sp>
        <p:nvSpPr>
          <p:cNvPr id="110595" name="Rectangle 3"/>
          <p:cNvSpPr>
            <a:spLocks noGrp="1" noChangeArrowheads="1"/>
          </p:cNvSpPr>
          <p:nvPr>
            <p:ph type="body" idx="1"/>
          </p:nvPr>
        </p:nvSpPr>
        <p:spPr>
          <a:xfrm>
            <a:off x="533401" y="1643080"/>
            <a:ext cx="8524888" cy="4943467"/>
          </a:xfrm>
        </p:spPr>
        <p:txBody>
          <a:bodyPr>
            <a:noAutofit/>
          </a:bodyPr>
          <a:lstStyle/>
          <a:p>
            <a:pPr eaLnBrk="1" hangingPunct="1">
              <a:lnSpc>
                <a:spcPct val="95000"/>
              </a:lnSpc>
              <a:spcBef>
                <a:spcPct val="15000"/>
              </a:spcBef>
              <a:buFont typeface="Wingdings" pitchFamily="2" charset="2"/>
              <a:buNone/>
            </a:pPr>
            <a:r>
              <a:rPr lang="en-US" b="1" dirty="0" smtClean="0">
                <a:solidFill>
                  <a:srgbClr val="FF0066"/>
                </a:solidFill>
              </a:rPr>
              <a:t>S</a:t>
            </a:r>
            <a:r>
              <a:rPr lang="en-US" dirty="0" smtClean="0"/>
              <a:t>hared vision</a:t>
            </a:r>
          </a:p>
          <a:p>
            <a:pPr eaLnBrk="1" hangingPunct="1">
              <a:lnSpc>
                <a:spcPct val="95000"/>
              </a:lnSpc>
              <a:spcBef>
                <a:spcPct val="15000"/>
              </a:spcBef>
              <a:buFont typeface="Wingdings" pitchFamily="2" charset="2"/>
              <a:buNone/>
            </a:pPr>
            <a:r>
              <a:rPr lang="en-US" b="1" dirty="0" smtClean="0">
                <a:solidFill>
                  <a:srgbClr val="FF0066"/>
                </a:solidFill>
              </a:rPr>
              <a:t>U</a:t>
            </a:r>
            <a:r>
              <a:rPr lang="en-US" dirty="0" smtClean="0"/>
              <a:t>nderstand the organization</a:t>
            </a:r>
          </a:p>
          <a:p>
            <a:pPr eaLnBrk="1" hangingPunct="1">
              <a:lnSpc>
                <a:spcPct val="95000"/>
              </a:lnSpc>
              <a:spcBef>
                <a:spcPct val="15000"/>
              </a:spcBef>
              <a:buFont typeface="Wingdings" pitchFamily="2" charset="2"/>
              <a:buNone/>
            </a:pPr>
            <a:r>
              <a:rPr lang="en-US" b="1" dirty="0" smtClean="0">
                <a:solidFill>
                  <a:srgbClr val="FF0066"/>
                </a:solidFill>
              </a:rPr>
              <a:t>C</a:t>
            </a:r>
            <a:r>
              <a:rPr lang="en-US" dirty="0" smtClean="0"/>
              <a:t>ultural alignment</a:t>
            </a:r>
          </a:p>
          <a:p>
            <a:pPr eaLnBrk="1" hangingPunct="1">
              <a:lnSpc>
                <a:spcPct val="95000"/>
              </a:lnSpc>
              <a:spcBef>
                <a:spcPct val="15000"/>
              </a:spcBef>
              <a:buFont typeface="Wingdings" pitchFamily="2" charset="2"/>
              <a:buNone/>
            </a:pPr>
            <a:r>
              <a:rPr lang="en-US" b="1" dirty="0" smtClean="0">
                <a:solidFill>
                  <a:srgbClr val="FF0066"/>
                </a:solidFill>
              </a:rPr>
              <a:t>C</a:t>
            </a:r>
            <a:r>
              <a:rPr lang="en-US" dirty="0" smtClean="0"/>
              <a:t>ommunication</a:t>
            </a:r>
          </a:p>
          <a:p>
            <a:pPr eaLnBrk="1" hangingPunct="1">
              <a:lnSpc>
                <a:spcPct val="95000"/>
              </a:lnSpc>
              <a:spcBef>
                <a:spcPct val="15000"/>
              </a:spcBef>
              <a:buFont typeface="Wingdings" pitchFamily="2" charset="2"/>
              <a:buNone/>
            </a:pPr>
            <a:r>
              <a:rPr lang="en-US" b="1" dirty="0" smtClean="0">
                <a:solidFill>
                  <a:srgbClr val="FF0066"/>
                </a:solidFill>
              </a:rPr>
              <a:t>E</a:t>
            </a:r>
            <a:r>
              <a:rPr lang="en-US" dirty="0" smtClean="0"/>
              <a:t>xperience help where necessary / </a:t>
            </a:r>
            <a:r>
              <a:rPr lang="en-US" b="1" dirty="0" smtClean="0">
                <a:solidFill>
                  <a:srgbClr val="FF0066"/>
                </a:solidFill>
              </a:rPr>
              <a:t>E</a:t>
            </a:r>
            <a:r>
              <a:rPr lang="en-US" dirty="0" smtClean="0"/>
              <a:t>xecutive support</a:t>
            </a:r>
          </a:p>
          <a:p>
            <a:pPr eaLnBrk="1" hangingPunct="1">
              <a:lnSpc>
                <a:spcPct val="95000"/>
              </a:lnSpc>
              <a:spcBef>
                <a:spcPct val="15000"/>
              </a:spcBef>
              <a:buFont typeface="Wingdings" pitchFamily="2" charset="2"/>
              <a:buNone/>
            </a:pPr>
            <a:r>
              <a:rPr lang="en-US" b="1" dirty="0" smtClean="0">
                <a:solidFill>
                  <a:srgbClr val="FF0066"/>
                </a:solidFill>
              </a:rPr>
              <a:t>S</a:t>
            </a:r>
            <a:r>
              <a:rPr lang="en-US" dirty="0" smtClean="0"/>
              <a:t>trong leadership</a:t>
            </a:r>
          </a:p>
          <a:p>
            <a:pPr eaLnBrk="1" hangingPunct="1">
              <a:lnSpc>
                <a:spcPct val="95000"/>
              </a:lnSpc>
              <a:spcBef>
                <a:spcPct val="15000"/>
              </a:spcBef>
              <a:buFont typeface="Wingdings" pitchFamily="2" charset="2"/>
              <a:buNone/>
            </a:pPr>
            <a:r>
              <a:rPr lang="en-US" b="1" dirty="0" smtClean="0">
                <a:solidFill>
                  <a:srgbClr val="FF0066"/>
                </a:solidFill>
              </a:rPr>
              <a:t>S</a:t>
            </a:r>
            <a:r>
              <a:rPr lang="en-US" dirty="0" smtClean="0"/>
              <a:t>takeholder buy-in / </a:t>
            </a:r>
            <a:r>
              <a:rPr lang="en-US" b="1" dirty="0" smtClean="0">
                <a:solidFill>
                  <a:srgbClr val="FF0066"/>
                </a:solidFill>
              </a:rPr>
              <a:t>S</a:t>
            </a:r>
            <a:r>
              <a:rPr lang="en-US" dirty="0" smtClean="0"/>
              <a:t>ystematic planning / </a:t>
            </a:r>
            <a:r>
              <a:rPr lang="en-US" b="1" dirty="0" smtClean="0">
                <a:solidFill>
                  <a:srgbClr val="FF0066"/>
                </a:solidFill>
              </a:rPr>
              <a:t>S</a:t>
            </a:r>
            <a:r>
              <a:rPr lang="en-US" dirty="0" smtClean="0"/>
              <a:t>hort-term wins</a:t>
            </a:r>
          </a:p>
        </p:txBody>
      </p:sp>
      <p:pic>
        <p:nvPicPr>
          <p:cNvPr id="110596" name="Picture 4" descr="bd06662_"/>
          <p:cNvPicPr>
            <a:picLocks noChangeAspect="1" noChangeArrowheads="1"/>
          </p:cNvPicPr>
          <p:nvPr/>
        </p:nvPicPr>
        <p:blipFill>
          <a:blip r:embed="rId2"/>
          <a:srcRect/>
          <a:stretch>
            <a:fillRect/>
          </a:stretch>
        </p:blipFill>
        <p:spPr bwMode="auto">
          <a:xfrm>
            <a:off x="7027675" y="1643056"/>
            <a:ext cx="1993233" cy="1867534"/>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059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059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110595">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10595">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110595">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10595">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110595">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110595">
                                            <p:txEl>
                                              <p:pRg st="5" end="5"/>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1059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4" grpId="0"/>
      <p:bldP spid="110595" grpId="0" build="p"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3"/>
          <p:cNvPicPr>
            <a:picLocks noGrp="1" noChangeAspect="1" noChangeArrowheads="1"/>
          </p:cNvPicPr>
          <p:nvPr>
            <p:ph sz="quarter" idx="1"/>
          </p:nvPr>
        </p:nvPicPr>
        <p:blipFill>
          <a:blip r:embed="rId2"/>
          <a:stretch>
            <a:fillRect/>
          </a:stretch>
        </p:blipFill>
        <p:spPr>
          <a:xfrm>
            <a:off x="4281733" y="1516698"/>
            <a:ext cx="4787615" cy="4597429"/>
          </a:xfrm>
          <a:noFill/>
        </p:spPr>
      </p:pic>
      <p:sp>
        <p:nvSpPr>
          <p:cNvPr id="5" name="Slide Number Placeholder 4"/>
          <p:cNvSpPr>
            <a:spLocks noGrp="1"/>
          </p:cNvSpPr>
          <p:nvPr>
            <p:ph type="sldNum" sz="quarter" idx="12"/>
          </p:nvPr>
        </p:nvSpPr>
        <p:spPr/>
        <p:txBody>
          <a:bodyPr>
            <a:normAutofit fontScale="85000" lnSpcReduction="20000"/>
          </a:bodyPr>
          <a:lstStyle/>
          <a:p>
            <a:fld id="{1DB2B404-82EF-1C4F-9575-979F701D94AB}" type="slidenum">
              <a:rPr lang="en-US" smtClean="0"/>
              <a:pPr/>
              <a:t>53</a:t>
            </a:fld>
            <a:endParaRPr lang="en-US"/>
          </a:p>
        </p:txBody>
      </p:sp>
      <p:pic>
        <p:nvPicPr>
          <p:cNvPr id="7" name="Content Placeholder 4" descr="bd07017_"/>
          <p:cNvPicPr>
            <a:picLocks noChangeAspect="1" noChangeArrowheads="1"/>
          </p:cNvPicPr>
          <p:nvPr/>
        </p:nvPicPr>
        <p:blipFill>
          <a:blip r:embed="rId3"/>
          <a:srcRect/>
          <a:stretch>
            <a:fillRect/>
          </a:stretch>
        </p:blipFill>
        <p:spPr>
          <a:xfrm>
            <a:off x="0" y="1516698"/>
            <a:ext cx="4735012" cy="5084127"/>
          </a:xfrm>
          <a:prstGeom prst="rect">
            <a:avLst/>
          </a:prstGeom>
          <a:noFill/>
        </p:spPr>
      </p:pic>
      <p:sp>
        <p:nvSpPr>
          <p:cNvPr id="8" name="Title 7"/>
          <p:cNvSpPr>
            <a:spLocks noGrp="1"/>
          </p:cNvSpPr>
          <p:nvPr>
            <p:ph type="title"/>
          </p:nvPr>
        </p:nvSpPr>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04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1" name="Picture 2" descr="http://www.worldwiderunning.com/images/running_with_a_slower_runner.jpg"/>
          <p:cNvPicPr>
            <a:picLocks noGrp="1" noChangeAspect="1" noChangeArrowheads="1"/>
          </p:cNvPicPr>
          <p:nvPr>
            <p:ph idx="1"/>
          </p:nvPr>
        </p:nvPicPr>
        <p:blipFill>
          <a:blip r:embed="rId2"/>
          <a:srcRect/>
          <a:stretch>
            <a:fillRect/>
          </a:stretch>
        </p:blipFill>
        <p:spPr>
          <a:xfrm>
            <a:off x="792654" y="1813030"/>
            <a:ext cx="7415088" cy="4449052"/>
          </a:xfrm>
          <a:effectLst>
            <a:softEdge rad="112500"/>
          </a:effectLst>
        </p:spPr>
      </p:pic>
      <p:sp>
        <p:nvSpPr>
          <p:cNvPr id="5" name="Title 4"/>
          <p:cNvSpPr>
            <a:spLocks noGrp="1"/>
          </p:cNvSpPr>
          <p:nvPr>
            <p:ph type="title"/>
          </p:nvPr>
        </p:nvSpPr>
        <p:spPr/>
        <p:txBody>
          <a:bodyPr/>
          <a:lstStyle/>
          <a:p>
            <a:r>
              <a:rPr lang="en-US" dirty="0" smtClean="0"/>
              <a:t>The story continues…</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fld id="{1DB2B404-82EF-1C4F-9575-979F701D94AB}" type="slidenum">
              <a:rPr lang="en-US" smtClean="0"/>
              <a:pPr/>
              <a:t>54</a:t>
            </a:fld>
            <a:endParaRPr lang="en-US"/>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0"/>
            <a:ext cx="7632848" cy="990600"/>
          </a:xfrm>
        </p:spPr>
        <p:txBody>
          <a:bodyPr>
            <a:normAutofit/>
          </a:bodyPr>
          <a:lstStyle/>
          <a:p>
            <a:r>
              <a:rPr lang="en-US" sz="4000" b="1" dirty="0" err="1" smtClean="0">
                <a:effectLst>
                  <a:outerShdw blurRad="38100" dist="38100" dir="2700000" algn="tl">
                    <a:srgbClr val="000000">
                      <a:alpha val="43137"/>
                    </a:srgbClr>
                  </a:outerShdw>
                </a:effectLst>
              </a:rPr>
              <a:t>Strategy:Your</a:t>
            </a:r>
            <a:r>
              <a:rPr lang="en-US" sz="4000" b="1" dirty="0" smtClean="0">
                <a:effectLst>
                  <a:outerShdw blurRad="38100" dist="38100" dir="2700000" algn="tl">
                    <a:srgbClr val="000000">
                      <a:alpha val="43137"/>
                    </a:srgbClr>
                  </a:outerShdw>
                </a:effectLst>
              </a:rPr>
              <a:t> </a:t>
            </a:r>
            <a:r>
              <a:rPr lang="en-US" sz="4000" b="1" dirty="0" smtClean="0">
                <a:effectLst>
                  <a:outerShdw blurRad="38100" dist="38100" dir="2700000" algn="tl">
                    <a:srgbClr val="000000">
                      <a:alpha val="43137"/>
                    </a:srgbClr>
                  </a:outerShdw>
                </a:effectLst>
              </a:rPr>
              <a:t>Definition</a:t>
            </a:r>
            <a:endParaRPr lang="en-US" sz="4000" b="1" dirty="0">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normAutofit fontScale="85000" lnSpcReduction="20000"/>
          </a:bodyPr>
          <a:lstStyle/>
          <a:p>
            <a:fld id="{1DB2B404-82EF-1C4F-9575-979F701D94AB}" type="slidenum">
              <a:rPr lang="en-US" smtClean="0"/>
              <a:pPr/>
              <a:t>6</a:t>
            </a:fld>
            <a:endParaRPr lang="en-US"/>
          </a:p>
        </p:txBody>
      </p:sp>
      <p:sp>
        <p:nvSpPr>
          <p:cNvPr id="4" name="Content Placeholder 3"/>
          <p:cNvSpPr>
            <a:spLocks noGrp="1"/>
          </p:cNvSpPr>
          <p:nvPr>
            <p:ph sz="quarter" idx="1"/>
          </p:nvPr>
        </p:nvSpPr>
        <p:spPr/>
        <p:txBody>
          <a:bodyPr/>
          <a:lstStyle/>
          <a:p>
            <a:endParaRPr lang="en-US"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0428" y="228600"/>
            <a:ext cx="7312572" cy="990600"/>
          </a:xfrm>
        </p:spPr>
        <p:txBody>
          <a:bodyPr/>
          <a:lstStyle/>
          <a:p>
            <a:r>
              <a:rPr lang="en-US" b="1" dirty="0" smtClean="0">
                <a:effectLst>
                  <a:outerShdw blurRad="38100" dist="38100" dir="2700000" algn="tl">
                    <a:srgbClr val="000000">
                      <a:alpha val="43137"/>
                    </a:srgbClr>
                  </a:outerShdw>
                </a:effectLst>
                <a:latin typeface="Times New Roman" charset="0"/>
                <a:cs typeface="Times New Roman" charset="0"/>
              </a:rPr>
              <a:t>Strategy</a:t>
            </a:r>
            <a:endParaRPr lang="en-US" b="1" dirty="0"/>
          </a:p>
        </p:txBody>
      </p:sp>
      <p:sp>
        <p:nvSpPr>
          <p:cNvPr id="3" name="Content Placeholder 2"/>
          <p:cNvSpPr>
            <a:spLocks noGrp="1"/>
          </p:cNvSpPr>
          <p:nvPr>
            <p:ph sz="quarter" idx="1"/>
          </p:nvPr>
        </p:nvSpPr>
        <p:spPr>
          <a:xfrm>
            <a:off x="105097" y="4398556"/>
            <a:ext cx="9038903" cy="1198180"/>
          </a:xfrm>
        </p:spPr>
        <p:txBody>
          <a:bodyPr>
            <a:noAutofit/>
          </a:bodyPr>
          <a:lstStyle/>
          <a:p>
            <a:pPr>
              <a:spcBef>
                <a:spcPts val="0"/>
              </a:spcBef>
            </a:pPr>
            <a:r>
              <a:rPr lang="en-US" sz="2700" dirty="0" smtClean="0">
                <a:latin typeface="Times New Roman" pitchFamily="18" charset="0"/>
                <a:cs typeface="Times New Roman" pitchFamily="18" charset="0"/>
              </a:rPr>
              <a:t>- is an </a:t>
            </a:r>
            <a:r>
              <a:rPr lang="en-US" sz="2700" dirty="0" smtClean="0">
                <a:latin typeface="Times New Roman" charset="0"/>
                <a:cs typeface="Times New Roman" charset="0"/>
              </a:rPr>
              <a:t>action oriented plan of operation for achieving desired goals based on situation analysis, and </a:t>
            </a:r>
            <a:r>
              <a:rPr lang="en-US" sz="2700" dirty="0" err="1" smtClean="0">
                <a:latin typeface="Times New Roman" charset="0"/>
                <a:cs typeface="Times New Roman" charset="0"/>
              </a:rPr>
              <a:t>emphasises</a:t>
            </a:r>
            <a:r>
              <a:rPr lang="en-US" sz="2700" dirty="0" smtClean="0">
                <a:latin typeface="Times New Roman" charset="0"/>
                <a:cs typeface="Times New Roman" charset="0"/>
              </a:rPr>
              <a:t> what an </a:t>
            </a:r>
            <a:r>
              <a:rPr lang="en-US" sz="2700" dirty="0" err="1" smtClean="0">
                <a:latin typeface="Times New Roman" charset="0"/>
                <a:cs typeface="Times New Roman" charset="0"/>
              </a:rPr>
              <a:t>organisation</a:t>
            </a:r>
            <a:r>
              <a:rPr lang="en-US" sz="2700" dirty="0" smtClean="0">
                <a:latin typeface="Times New Roman" charset="0"/>
                <a:cs typeface="Times New Roman" charset="0"/>
              </a:rPr>
              <a:t> will be doing in future.</a:t>
            </a:r>
          </a:p>
          <a:p>
            <a:pPr>
              <a:spcBef>
                <a:spcPts val="0"/>
              </a:spcBef>
            </a:pPr>
            <a:r>
              <a:rPr lang="en-US" sz="2700" dirty="0" smtClean="0">
                <a:latin typeface="Times New Roman" charset="0"/>
                <a:cs typeface="Times New Roman" charset="0"/>
              </a:rPr>
              <a:t>- is the answer to the question </a:t>
            </a:r>
            <a:r>
              <a:rPr lang="en-US" sz="2700" i="1" dirty="0" smtClean="0">
                <a:effectLst>
                  <a:outerShdw blurRad="38100" dist="38100" dir="2700000" algn="tl">
                    <a:srgbClr val="000000">
                      <a:alpha val="43137"/>
                    </a:srgbClr>
                  </a:outerShdw>
                </a:effectLst>
                <a:latin typeface="Times New Roman" charset="0"/>
                <a:cs typeface="Times New Roman" charset="0"/>
              </a:rPr>
              <a:t>“How”?</a:t>
            </a:r>
          </a:p>
          <a:p>
            <a:pPr>
              <a:spcBef>
                <a:spcPts val="0"/>
              </a:spcBef>
            </a:pPr>
            <a:r>
              <a:rPr lang="en-US" sz="2700" i="1" dirty="0" smtClean="0">
                <a:effectLst>
                  <a:outerShdw blurRad="38100" dist="38100" dir="2700000" algn="tl">
                    <a:srgbClr val="000000">
                      <a:alpha val="43137"/>
                    </a:srgbClr>
                  </a:outerShdw>
                </a:effectLst>
                <a:latin typeface="Times New Roman" charset="0"/>
                <a:cs typeface="Times New Roman" charset="0"/>
              </a:rPr>
              <a:t> </a:t>
            </a:r>
            <a:r>
              <a:rPr lang="en-US" sz="2700" dirty="0" smtClean="0">
                <a:latin typeface="Times New Roman" charset="0"/>
                <a:cs typeface="Times New Roman" charset="0"/>
              </a:rPr>
              <a:t>Strategies are simply a set of actions that enable an </a:t>
            </a:r>
            <a:r>
              <a:rPr lang="en-US" sz="2700" dirty="0" err="1" smtClean="0">
                <a:latin typeface="Times New Roman" charset="0"/>
                <a:cs typeface="Times New Roman" charset="0"/>
              </a:rPr>
              <a:t>organisation</a:t>
            </a:r>
            <a:r>
              <a:rPr lang="en-US" sz="2700" dirty="0" smtClean="0">
                <a:latin typeface="Times New Roman" charset="0"/>
                <a:cs typeface="Times New Roman" charset="0"/>
              </a:rPr>
              <a:t> to achieve results. </a:t>
            </a:r>
            <a:endParaRPr lang="en-US" sz="2700" i="1" dirty="0">
              <a:effectLst>
                <a:outerShdw blurRad="38100" dist="38100" dir="2700000" algn="tl">
                  <a:srgbClr val="000000">
                    <a:alpha val="43137"/>
                  </a:srgbClr>
                </a:outerShdw>
              </a:effectLst>
            </a:endParaRPr>
          </a:p>
        </p:txBody>
      </p:sp>
      <p:sp>
        <p:nvSpPr>
          <p:cNvPr id="4" name="Content Placeholder 3"/>
          <p:cNvSpPr>
            <a:spLocks noGrp="1"/>
          </p:cNvSpPr>
          <p:nvPr>
            <p:ph sz="quarter" idx="2"/>
          </p:nvPr>
        </p:nvSpPr>
        <p:spPr>
          <a:xfrm>
            <a:off x="3894073" y="1368844"/>
            <a:ext cx="5281459" cy="3534230"/>
          </a:xfrm>
        </p:spPr>
        <p:txBody>
          <a:bodyPr>
            <a:noAutofit/>
          </a:bodyPr>
          <a:lstStyle/>
          <a:p>
            <a:r>
              <a:rPr lang="en-US" sz="2700" dirty="0" smtClean="0">
                <a:latin typeface="Times New Roman" pitchFamily="18" charset="0"/>
                <a:cs typeface="Times New Roman" pitchFamily="18" charset="0"/>
              </a:rPr>
              <a:t>- is a plan / tactics / scheme one adopts to get something done under conditions of uncertainty.</a:t>
            </a:r>
          </a:p>
          <a:p>
            <a:r>
              <a:rPr lang="en-US" sz="2700" dirty="0" smtClean="0">
                <a:latin typeface="Times New Roman" pitchFamily="18" charset="0"/>
                <a:cs typeface="Times New Roman" pitchFamily="18" charset="0"/>
              </a:rPr>
              <a:t>- is a method or plan chosen to bring about a desired future, such as achievement of a goal or solution to a problem.</a:t>
            </a:r>
          </a:p>
        </p:txBody>
      </p:sp>
      <p:sp>
        <p:nvSpPr>
          <p:cNvPr id="5" name="Slide Number Placeholder 4"/>
          <p:cNvSpPr>
            <a:spLocks noGrp="1"/>
          </p:cNvSpPr>
          <p:nvPr>
            <p:ph type="sldNum" sz="quarter" idx="16"/>
          </p:nvPr>
        </p:nvSpPr>
        <p:spPr/>
        <p:txBody>
          <a:bodyPr>
            <a:normAutofit fontScale="85000" lnSpcReduction="20000"/>
          </a:bodyPr>
          <a:lstStyle/>
          <a:p>
            <a:fld id="{1DB2B404-82EF-1C4F-9575-979F701D94AB}" type="slidenum">
              <a:rPr lang="en-US" smtClean="0"/>
              <a:pPr/>
              <a:t>7</a:t>
            </a:fld>
            <a:endParaRPr lang="en-US" dirty="0"/>
          </a:p>
        </p:txBody>
      </p:sp>
      <p:pic>
        <p:nvPicPr>
          <p:cNvPr id="6" name="Picture 2" descr="http://www.bouty.net/wp-content/uploads/2013/11/LeadingWorlds-Blog-What-is-strategy-001.jpg"/>
          <p:cNvPicPr>
            <a:picLocks noChangeAspect="1" noChangeArrowheads="1"/>
          </p:cNvPicPr>
          <p:nvPr/>
        </p:nvPicPr>
        <p:blipFill>
          <a:blip r:embed="rId2"/>
          <a:srcRect/>
          <a:stretch>
            <a:fillRect/>
          </a:stretch>
        </p:blipFill>
        <p:spPr bwMode="auto">
          <a:xfrm>
            <a:off x="-21031" y="1435444"/>
            <a:ext cx="3883572" cy="3176588"/>
          </a:xfrm>
          <a:prstGeom prst="rect">
            <a:avLst/>
          </a:prstGeom>
          <a:ln>
            <a:noFill/>
          </a:ln>
          <a:effectLst>
            <a:softEdge rad="112500"/>
          </a:effec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0" y="1272222"/>
            <a:ext cx="533400" cy="244476"/>
          </a:xfrm>
        </p:spPr>
        <p:txBody>
          <a:bodyPr>
            <a:normAutofit fontScale="85000" lnSpcReduction="20000"/>
          </a:bodyPr>
          <a:lstStyle/>
          <a:p>
            <a:fld id="{1DB2B404-82EF-1C4F-9575-979F701D94AB}" type="slidenum">
              <a:rPr lang="en-US" smtClean="0"/>
              <a:pPr/>
              <a:t>8</a:t>
            </a:fld>
            <a:endParaRPr lang="en-US" dirty="0"/>
          </a:p>
        </p:txBody>
      </p:sp>
      <p:grpSp>
        <p:nvGrpSpPr>
          <p:cNvPr id="10" name="Group 9"/>
          <p:cNvGrpSpPr/>
          <p:nvPr/>
        </p:nvGrpSpPr>
        <p:grpSpPr>
          <a:xfrm>
            <a:off x="2839236" y="2670418"/>
            <a:ext cx="3703453" cy="3034575"/>
            <a:chOff x="2532849" y="891254"/>
            <a:chExt cx="3465526" cy="3034575"/>
          </a:xfrm>
        </p:grpSpPr>
        <p:sp>
          <p:nvSpPr>
            <p:cNvPr id="26" name="Oval 25"/>
            <p:cNvSpPr/>
            <p:nvPr/>
          </p:nvSpPr>
          <p:spPr>
            <a:xfrm>
              <a:off x="2532849" y="891254"/>
              <a:ext cx="3465526" cy="3034575"/>
            </a:xfrm>
            <a:prstGeom prst="ellipse">
              <a:avLst/>
            </a:prstGeom>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sp>
        <p:sp>
          <p:nvSpPr>
            <p:cNvPr id="27" name="Oval 4"/>
            <p:cNvSpPr/>
            <p:nvPr/>
          </p:nvSpPr>
          <p:spPr>
            <a:xfrm>
              <a:off x="3040364" y="1335657"/>
              <a:ext cx="2450496" cy="2145769"/>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60960" tIns="60960" rIns="60960" bIns="60960" numCol="1" spcCol="1270" anchor="ctr" anchorCtr="0">
              <a:noAutofit/>
            </a:bodyPr>
            <a:lstStyle/>
            <a:p>
              <a:pPr lvl="0" algn="ctr" defTabSz="2133600">
                <a:lnSpc>
                  <a:spcPct val="90000"/>
                </a:lnSpc>
                <a:spcBef>
                  <a:spcPct val="0"/>
                </a:spcBef>
                <a:spcAft>
                  <a:spcPct val="35000"/>
                </a:spcAft>
              </a:pPr>
              <a:r>
                <a:rPr lang="en-US" sz="5400" b="1" kern="1200" dirty="0" smtClean="0"/>
                <a:t>Strategy</a:t>
              </a:r>
              <a:endParaRPr lang="en-US" sz="5400" b="1" kern="1200" dirty="0"/>
            </a:p>
          </p:txBody>
        </p:sp>
      </p:grpSp>
      <p:grpSp>
        <p:nvGrpSpPr>
          <p:cNvPr id="11" name="Group 10"/>
          <p:cNvGrpSpPr/>
          <p:nvPr/>
        </p:nvGrpSpPr>
        <p:grpSpPr>
          <a:xfrm>
            <a:off x="3394858" y="1345328"/>
            <a:ext cx="2599145" cy="2154621"/>
            <a:chOff x="3399230" y="-32370"/>
            <a:chExt cx="1732763" cy="1517287"/>
          </a:xfrm>
        </p:grpSpPr>
        <p:sp>
          <p:nvSpPr>
            <p:cNvPr id="24" name="Oval 23"/>
            <p:cNvSpPr/>
            <p:nvPr/>
          </p:nvSpPr>
          <p:spPr>
            <a:xfrm>
              <a:off x="3399230" y="-32370"/>
              <a:ext cx="1732763" cy="1517287"/>
            </a:xfrm>
            <a:prstGeom prst="ellipse">
              <a:avLst/>
            </a:prstGeom>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sp>
        <p:sp>
          <p:nvSpPr>
            <p:cNvPr id="25" name="Oval 6"/>
            <p:cNvSpPr/>
            <p:nvPr/>
          </p:nvSpPr>
          <p:spPr>
            <a:xfrm>
              <a:off x="3652987" y="189831"/>
              <a:ext cx="1225249" cy="1072885"/>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4000" b="1" kern="1200" dirty="0" smtClean="0"/>
                <a:t>Plan</a:t>
              </a:r>
              <a:endParaRPr lang="en-US" sz="4000" b="1" kern="1200" dirty="0"/>
            </a:p>
          </p:txBody>
        </p:sp>
      </p:grpSp>
      <p:grpSp>
        <p:nvGrpSpPr>
          <p:cNvPr id="12" name="Group 11"/>
          <p:cNvGrpSpPr/>
          <p:nvPr/>
        </p:nvGrpSpPr>
        <p:grpSpPr>
          <a:xfrm>
            <a:off x="5934129" y="2847394"/>
            <a:ext cx="2810558" cy="2016392"/>
            <a:chOff x="4999163" y="1130048"/>
            <a:chExt cx="1732763" cy="1517287"/>
          </a:xfrm>
        </p:grpSpPr>
        <p:sp>
          <p:nvSpPr>
            <p:cNvPr id="22" name="Oval 21"/>
            <p:cNvSpPr/>
            <p:nvPr/>
          </p:nvSpPr>
          <p:spPr>
            <a:xfrm>
              <a:off x="4999163" y="1130048"/>
              <a:ext cx="1732763" cy="1517287"/>
            </a:xfrm>
            <a:prstGeom prst="ellipse">
              <a:avLst/>
            </a:prstGeom>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sp>
        <p:sp>
          <p:nvSpPr>
            <p:cNvPr id="23" name="Oval 8"/>
            <p:cNvSpPr/>
            <p:nvPr/>
          </p:nvSpPr>
          <p:spPr>
            <a:xfrm>
              <a:off x="5252920" y="1352249"/>
              <a:ext cx="1225249" cy="1072885"/>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4000" b="1" kern="1200" dirty="0" smtClean="0"/>
                <a:t>Ploy</a:t>
              </a:r>
              <a:endParaRPr lang="en-US" sz="4000" b="1" kern="1200" dirty="0"/>
            </a:p>
          </p:txBody>
        </p:sp>
      </p:grpSp>
      <p:grpSp>
        <p:nvGrpSpPr>
          <p:cNvPr id="13" name="Group 12"/>
          <p:cNvGrpSpPr/>
          <p:nvPr/>
        </p:nvGrpSpPr>
        <p:grpSpPr>
          <a:xfrm>
            <a:off x="4694431" y="5026014"/>
            <a:ext cx="2915737" cy="1781133"/>
            <a:chOff x="4388043" y="3010882"/>
            <a:chExt cx="1732763" cy="1517287"/>
          </a:xfrm>
        </p:grpSpPr>
        <p:sp>
          <p:nvSpPr>
            <p:cNvPr id="20" name="Oval 19"/>
            <p:cNvSpPr/>
            <p:nvPr/>
          </p:nvSpPr>
          <p:spPr>
            <a:xfrm>
              <a:off x="4388043" y="3010882"/>
              <a:ext cx="1732763" cy="1517287"/>
            </a:xfrm>
            <a:prstGeom prst="ellipse">
              <a:avLst/>
            </a:prstGeom>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sp>
        <p:sp>
          <p:nvSpPr>
            <p:cNvPr id="21" name="Oval 10"/>
            <p:cNvSpPr/>
            <p:nvPr/>
          </p:nvSpPr>
          <p:spPr>
            <a:xfrm>
              <a:off x="4641800" y="3233083"/>
              <a:ext cx="1225249" cy="1072885"/>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4000" b="1" kern="1200" dirty="0" smtClean="0"/>
                <a:t>Pattern </a:t>
              </a:r>
              <a:endParaRPr lang="en-US" sz="4000" b="1" kern="1200" dirty="0"/>
            </a:p>
          </p:txBody>
        </p:sp>
      </p:grpSp>
      <p:grpSp>
        <p:nvGrpSpPr>
          <p:cNvPr id="14" name="Group 13"/>
          <p:cNvGrpSpPr/>
          <p:nvPr/>
        </p:nvGrpSpPr>
        <p:grpSpPr>
          <a:xfrm>
            <a:off x="1464372" y="4863786"/>
            <a:ext cx="2763978" cy="1721709"/>
            <a:chOff x="2410418" y="3010882"/>
            <a:chExt cx="1732763" cy="1517287"/>
          </a:xfrm>
        </p:grpSpPr>
        <p:sp>
          <p:nvSpPr>
            <p:cNvPr id="18" name="Oval 17"/>
            <p:cNvSpPr/>
            <p:nvPr/>
          </p:nvSpPr>
          <p:spPr>
            <a:xfrm>
              <a:off x="2410418" y="3010882"/>
              <a:ext cx="1732763" cy="1517287"/>
            </a:xfrm>
            <a:prstGeom prst="ellipse">
              <a:avLst/>
            </a:prstGeom>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sp>
        <p:sp>
          <p:nvSpPr>
            <p:cNvPr id="19" name="Oval 12"/>
            <p:cNvSpPr/>
            <p:nvPr/>
          </p:nvSpPr>
          <p:spPr>
            <a:xfrm>
              <a:off x="2664175" y="3233083"/>
              <a:ext cx="1225249" cy="1072885"/>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4000" b="1" kern="1200" dirty="0" smtClean="0"/>
                <a:t>Position </a:t>
              </a:r>
              <a:endParaRPr lang="en-US" sz="4000" b="1" kern="1200" dirty="0"/>
            </a:p>
          </p:txBody>
        </p:sp>
      </p:grpSp>
      <p:grpSp>
        <p:nvGrpSpPr>
          <p:cNvPr id="15" name="Group 14"/>
          <p:cNvGrpSpPr/>
          <p:nvPr/>
        </p:nvGrpSpPr>
        <p:grpSpPr>
          <a:xfrm>
            <a:off x="651384" y="2670418"/>
            <a:ext cx="2685633" cy="2036293"/>
            <a:chOff x="1799298" y="1130048"/>
            <a:chExt cx="1732763" cy="1517287"/>
          </a:xfrm>
        </p:grpSpPr>
        <p:sp>
          <p:nvSpPr>
            <p:cNvPr id="16" name="Oval 15"/>
            <p:cNvSpPr/>
            <p:nvPr/>
          </p:nvSpPr>
          <p:spPr>
            <a:xfrm>
              <a:off x="1799298" y="1130048"/>
              <a:ext cx="1732763" cy="1517287"/>
            </a:xfrm>
            <a:prstGeom prst="ellipse">
              <a:avLst/>
            </a:prstGeom>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sp>
        <p:sp>
          <p:nvSpPr>
            <p:cNvPr id="17" name="Oval 14"/>
            <p:cNvSpPr/>
            <p:nvPr/>
          </p:nvSpPr>
          <p:spPr>
            <a:xfrm>
              <a:off x="1799298" y="1130048"/>
              <a:ext cx="1599548" cy="129508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4000" b="1" kern="1200" dirty="0" smtClean="0"/>
                <a:t>Perspective</a:t>
              </a:r>
              <a:endParaRPr lang="en-US" sz="4000" b="1" kern="1200" dirty="0"/>
            </a:p>
          </p:txBody>
        </p:sp>
      </p:grpSp>
      <p:sp>
        <p:nvSpPr>
          <p:cNvPr id="29" name="Title 1"/>
          <p:cNvSpPr>
            <a:spLocks noGrp="1"/>
          </p:cNvSpPr>
          <p:nvPr>
            <p:ph type="title"/>
          </p:nvPr>
        </p:nvSpPr>
        <p:spPr/>
        <p:txBody>
          <a:bodyPr>
            <a:normAutofit/>
          </a:bodyPr>
          <a:lstStyle/>
          <a:p>
            <a:r>
              <a:rPr lang="en-US" sz="5400" b="1" dirty="0" smtClean="0">
                <a:effectLst>
                  <a:outerShdw blurRad="38100" dist="38100" dir="2700000" algn="tl">
                    <a:srgbClr val="000000">
                      <a:alpha val="43137"/>
                    </a:srgbClr>
                  </a:outerShdw>
                </a:effectLst>
              </a:rPr>
              <a:t>5 Ps of Strategy – </a:t>
            </a:r>
            <a:r>
              <a:rPr lang="en-US" sz="3200" dirty="0" smtClean="0">
                <a:effectLst>
                  <a:outerShdw blurRad="38100" dist="38100" dir="2700000" algn="tl">
                    <a:srgbClr val="000000">
                      <a:alpha val="43137"/>
                    </a:srgbClr>
                  </a:outerShdw>
                </a:effectLst>
              </a:rPr>
              <a:t>H </a:t>
            </a:r>
            <a:r>
              <a:rPr lang="en-US" sz="3200" dirty="0" err="1" smtClean="0">
                <a:effectLst>
                  <a:outerShdw blurRad="38100" dist="38100" dir="2700000" algn="tl">
                    <a:srgbClr val="000000">
                      <a:alpha val="43137"/>
                    </a:srgbClr>
                  </a:outerShdw>
                </a:effectLst>
              </a:rPr>
              <a:t>Mintzberg</a:t>
            </a:r>
            <a:endParaRPr lang="en-US" sz="5400" dirty="0">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4"/>
          <p:cNvSpPr>
            <a:spLocks noGrp="1"/>
          </p:cNvSpPr>
          <p:nvPr>
            <p:ph type="title"/>
          </p:nvPr>
        </p:nvSpPr>
        <p:spPr>
          <a:xfrm>
            <a:off x="1505394" y="228600"/>
            <a:ext cx="6523480" cy="1143000"/>
          </a:xfrm>
        </p:spPr>
        <p:txBody>
          <a:bodyPr/>
          <a:lstStyle/>
          <a:p>
            <a:r>
              <a:rPr lang="en-US" dirty="0" smtClean="0">
                <a:effectLst>
                  <a:outerShdw blurRad="38100" dist="38100" dir="2700000" algn="tl">
                    <a:srgbClr val="000000">
                      <a:alpha val="43137"/>
                    </a:srgbClr>
                  </a:outerShdw>
                </a:effectLst>
              </a:rPr>
              <a:t>Strategy</a:t>
            </a:r>
            <a:r>
              <a:rPr lang="en-US" b="1" dirty="0" smtClean="0">
                <a:effectLst>
                  <a:outerShdw blurRad="38100" dist="38100" dir="2700000" algn="tl">
                    <a:srgbClr val="000000">
                      <a:alpha val="43137"/>
                    </a:srgbClr>
                  </a:outerShdw>
                </a:effectLst>
              </a:rPr>
              <a:t> …</a:t>
            </a:r>
          </a:p>
        </p:txBody>
      </p:sp>
      <p:sp>
        <p:nvSpPr>
          <p:cNvPr id="12291" name="Content Placeholder 5"/>
          <p:cNvSpPr>
            <a:spLocks noGrp="1"/>
          </p:cNvSpPr>
          <p:nvPr>
            <p:ph idx="1"/>
          </p:nvPr>
        </p:nvSpPr>
        <p:spPr>
          <a:xfrm>
            <a:off x="299545" y="1424484"/>
            <a:ext cx="8655269" cy="5257800"/>
          </a:xfrm>
        </p:spPr>
        <p:txBody>
          <a:bodyPr>
            <a:noAutofit/>
          </a:bodyPr>
          <a:lstStyle/>
          <a:p>
            <a:pPr>
              <a:spcBef>
                <a:spcPts val="0"/>
              </a:spcBef>
            </a:pPr>
            <a:r>
              <a:rPr lang="en-US" sz="2700" b="1" dirty="0" smtClean="0"/>
              <a:t>PLAN</a:t>
            </a:r>
          </a:p>
          <a:p>
            <a:pPr lvl="1">
              <a:spcBef>
                <a:spcPts val="0"/>
              </a:spcBef>
            </a:pPr>
            <a:r>
              <a:rPr lang="en-US" sz="2700" dirty="0" smtClean="0"/>
              <a:t>Consciously intended course of action, a set of guidelines to deal with the situation</a:t>
            </a:r>
          </a:p>
          <a:p>
            <a:pPr>
              <a:spcBef>
                <a:spcPts val="0"/>
              </a:spcBef>
            </a:pPr>
            <a:r>
              <a:rPr lang="en-US" sz="2700" b="1" dirty="0" smtClean="0"/>
              <a:t>PLOY</a:t>
            </a:r>
          </a:p>
          <a:p>
            <a:pPr lvl="1">
              <a:spcBef>
                <a:spcPts val="0"/>
              </a:spcBef>
            </a:pPr>
            <a:r>
              <a:rPr lang="en-US" sz="2700" dirty="0" smtClean="0"/>
              <a:t>Specific maneuver intended to outwit an opponent or competitor</a:t>
            </a:r>
          </a:p>
          <a:p>
            <a:pPr>
              <a:spcBef>
                <a:spcPts val="0"/>
              </a:spcBef>
            </a:pPr>
            <a:r>
              <a:rPr lang="en-US" sz="2700" b="1" dirty="0" smtClean="0"/>
              <a:t>PATTERN</a:t>
            </a:r>
          </a:p>
          <a:p>
            <a:pPr lvl="1">
              <a:spcBef>
                <a:spcPts val="0"/>
              </a:spcBef>
            </a:pPr>
            <a:r>
              <a:rPr lang="en-US" sz="2700" dirty="0" smtClean="0"/>
              <a:t>In a stream of actions…consistency in behavior whether or not intended</a:t>
            </a:r>
          </a:p>
          <a:p>
            <a:pPr>
              <a:spcBef>
                <a:spcPts val="0"/>
              </a:spcBef>
            </a:pPr>
            <a:r>
              <a:rPr lang="en-US" sz="2700" b="1" dirty="0" smtClean="0"/>
              <a:t>POSITION</a:t>
            </a:r>
          </a:p>
          <a:p>
            <a:pPr lvl="1">
              <a:spcBef>
                <a:spcPts val="0"/>
              </a:spcBef>
            </a:pPr>
            <a:r>
              <a:rPr lang="en-US" sz="2700" dirty="0" smtClean="0"/>
              <a:t>Means of locating an organization in an environment</a:t>
            </a:r>
          </a:p>
          <a:p>
            <a:pPr>
              <a:spcBef>
                <a:spcPts val="0"/>
              </a:spcBef>
            </a:pPr>
            <a:r>
              <a:rPr lang="en-US" sz="2700" b="1" dirty="0" smtClean="0"/>
              <a:t>PERSPECTIVE</a:t>
            </a:r>
          </a:p>
          <a:p>
            <a:pPr lvl="1">
              <a:spcBef>
                <a:spcPts val="0"/>
              </a:spcBef>
            </a:pPr>
            <a:r>
              <a:rPr lang="en-US" sz="2700" dirty="0" smtClean="0"/>
              <a:t>An engrained way of perceiving the world</a:t>
            </a:r>
          </a:p>
          <a:p>
            <a:pPr>
              <a:spcBef>
                <a:spcPts val="0"/>
              </a:spcBef>
            </a:pPr>
            <a:endParaRPr lang="en-US" sz="2700" dirty="0" smtClean="0"/>
          </a:p>
        </p:txBody>
      </p:sp>
      <p:sp>
        <p:nvSpPr>
          <p:cNvPr id="4" name="Slide Number Placeholder 3"/>
          <p:cNvSpPr>
            <a:spLocks noGrp="1"/>
          </p:cNvSpPr>
          <p:nvPr>
            <p:ph type="sldNum" sz="quarter" idx="12"/>
          </p:nvPr>
        </p:nvSpPr>
        <p:spPr/>
        <p:txBody>
          <a:bodyPr>
            <a:normAutofit fontScale="85000" lnSpcReduction="20000"/>
          </a:bodyPr>
          <a:lstStyle/>
          <a:p>
            <a:fld id="{1DB2B404-82EF-1C4F-9575-979F701D94AB}" type="slidenum">
              <a:rPr lang="en-US" smtClean="0"/>
              <a:pPr/>
              <a:t>9</a:t>
            </a:fld>
            <a:endParaRPr lang="en-US"/>
          </a:p>
        </p:txBody>
      </p:sp>
    </p:spTree>
  </p:cSld>
  <p:clrMapOvr>
    <a:masterClrMapping/>
  </p:clrMapOvr>
  <p:transition/>
  <p:timing>
    <p:tnLst>
      <p:par>
        <p:cTn id="1" dur="indefinite" restart="never" nodeType="tmRoot"/>
      </p:par>
    </p:tnLst>
  </p:timing>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eme1">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xmlns="" name="Theme1" id="{84C85070-0FE1-48CB-9C23-0FF086898B6F}" vid="{906D3B2E-3094-47F1-A83D-4CCC8582718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21589</TotalTime>
  <Words>2128</Words>
  <Application>Microsoft Office PowerPoint</Application>
  <PresentationFormat>On-screen Show (4:3)</PresentationFormat>
  <Paragraphs>346</Paragraphs>
  <Slides>54</Slides>
  <Notes>1</Notes>
  <HiddenSlides>0</HiddenSlides>
  <MMClips>0</MMClips>
  <ScaleCrop>false</ScaleCrop>
  <HeadingPairs>
    <vt:vector size="4" baseType="variant">
      <vt:variant>
        <vt:lpstr>Theme</vt:lpstr>
      </vt:variant>
      <vt:variant>
        <vt:i4>2</vt:i4>
      </vt:variant>
      <vt:variant>
        <vt:lpstr>Slide Titles</vt:lpstr>
      </vt:variant>
      <vt:variant>
        <vt:i4>54</vt:i4>
      </vt:variant>
    </vt:vector>
  </HeadingPairs>
  <TitlesOfParts>
    <vt:vector size="56" baseType="lpstr">
      <vt:lpstr>Custom Design</vt:lpstr>
      <vt:lpstr>Theme1</vt:lpstr>
      <vt:lpstr>Strategic management</vt:lpstr>
      <vt:lpstr>Session Outline</vt:lpstr>
      <vt:lpstr>Fore Thought</vt:lpstr>
      <vt:lpstr>Strategy</vt:lpstr>
      <vt:lpstr>Exercise</vt:lpstr>
      <vt:lpstr>Strategy:Your Definition</vt:lpstr>
      <vt:lpstr>Strategy</vt:lpstr>
      <vt:lpstr>5 Ps of Strategy – H Mintzberg</vt:lpstr>
      <vt:lpstr>Strategy …</vt:lpstr>
      <vt:lpstr>Strategy </vt:lpstr>
      <vt:lpstr>1. Strategy: A Managerial Intent</vt:lpstr>
      <vt:lpstr>Strategy: A ….</vt:lpstr>
      <vt:lpstr>2. Strategy: A Cultural/Political Process</vt:lpstr>
      <vt:lpstr>Strategy: A ….</vt:lpstr>
      <vt:lpstr>Strategic Thinking</vt:lpstr>
      <vt:lpstr>Strategic Thinking- Development</vt:lpstr>
      <vt:lpstr>Self Assessment</vt:lpstr>
      <vt:lpstr>Scoring Use the following table to interpret your score.</vt:lpstr>
      <vt:lpstr>Strategic Thinking</vt:lpstr>
      <vt:lpstr>Strategic Thinking </vt:lpstr>
      <vt:lpstr>Strategic Thinking - Level </vt:lpstr>
      <vt:lpstr>Strategic Management</vt:lpstr>
      <vt:lpstr>Strategic Plan</vt:lpstr>
      <vt:lpstr>Strategic Planning</vt:lpstr>
      <vt:lpstr>Strategic Planning Process </vt:lpstr>
      <vt:lpstr>1. Getting Ready (Agreement)</vt:lpstr>
      <vt:lpstr>Steps in preparing for planning</vt:lpstr>
      <vt:lpstr>2. Environment Analysis</vt:lpstr>
      <vt:lpstr>Internal Environment Organisation / Supply side analysis</vt:lpstr>
      <vt:lpstr>External Environment Demand side analysis</vt:lpstr>
      <vt:lpstr> SWOT Profile</vt:lpstr>
      <vt:lpstr>  SWOT Profile- an example</vt:lpstr>
      <vt:lpstr>Considerations</vt:lpstr>
      <vt:lpstr>Considerations</vt:lpstr>
      <vt:lpstr>Considerations</vt:lpstr>
      <vt:lpstr>Exercise: SWOT Analysis</vt:lpstr>
      <vt:lpstr>3. Strategy Formulation </vt:lpstr>
      <vt:lpstr>Approaches to strategy formulation</vt:lpstr>
      <vt:lpstr>Considerations in Formulating Strategy</vt:lpstr>
      <vt:lpstr>Strategic Plan</vt:lpstr>
      <vt:lpstr>4. Strategy Implementation</vt:lpstr>
      <vt:lpstr>4. Strategy Implementation</vt:lpstr>
      <vt:lpstr>A General Framework for Strategy Implementation</vt:lpstr>
      <vt:lpstr>Basic Approaches to Strategy Implementation</vt:lpstr>
      <vt:lpstr>I. Commander Approach</vt:lpstr>
      <vt:lpstr>II. Organisational Change Approach</vt:lpstr>
      <vt:lpstr>III. Collaborative Approach</vt:lpstr>
      <vt:lpstr>IV. Cultural Approach</vt:lpstr>
      <vt:lpstr>V. Crescive Approach</vt:lpstr>
      <vt:lpstr>5. Evaluation and Control</vt:lpstr>
      <vt:lpstr>WHY STRATEGIC INITIATIVES FAIL?</vt:lpstr>
      <vt:lpstr>The SUCCESS Principle</vt:lpstr>
      <vt:lpstr>Slide 53</vt:lpstr>
      <vt:lpstr>The story continues…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Elder</dc:creator>
  <cp:lastModifiedBy>User</cp:lastModifiedBy>
  <cp:revision>521</cp:revision>
  <dcterms:created xsi:type="dcterms:W3CDTF">2013-10-27T14:53:12Z</dcterms:created>
  <dcterms:modified xsi:type="dcterms:W3CDTF">2014-12-09T04:43:04Z</dcterms:modified>
</cp:coreProperties>
</file>