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64" r:id="rId1"/>
  </p:sldMasterIdLst>
  <p:notesMasterIdLst>
    <p:notesMasterId r:id="rId17"/>
  </p:notesMasterIdLst>
  <p:handoutMasterIdLst>
    <p:handoutMasterId r:id="rId18"/>
  </p:handoutMasterIdLst>
  <p:sldIdLst>
    <p:sldId id="356" r:id="rId2"/>
    <p:sldId id="357" r:id="rId3"/>
    <p:sldId id="447" r:id="rId4"/>
    <p:sldId id="453" r:id="rId5"/>
    <p:sldId id="361" r:id="rId6"/>
    <p:sldId id="449" r:id="rId7"/>
    <p:sldId id="431" r:id="rId8"/>
    <p:sldId id="364" r:id="rId9"/>
    <p:sldId id="407" r:id="rId10"/>
    <p:sldId id="446" r:id="rId11"/>
    <p:sldId id="415" r:id="rId12"/>
    <p:sldId id="452" r:id="rId13"/>
    <p:sldId id="450" r:id="rId14"/>
    <p:sldId id="443" r:id="rId15"/>
    <p:sldId id="434" r:id="rId1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59" autoAdjust="0"/>
    <p:restoredTop sz="86380" autoAdjust="0"/>
  </p:normalViewPr>
  <p:slideViewPr>
    <p:cSldViewPr>
      <p:cViewPr>
        <p:scale>
          <a:sx n="70" d="100"/>
          <a:sy n="70" d="100"/>
        </p:scale>
        <p:origin x="-115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844" y="-108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21BC32-5CFB-40E2-90FC-AB66DA59A74C}" type="datetimeFigureOut">
              <a:rPr lang="en-US" smtClean="0"/>
              <a:pPr/>
              <a:t>8/15/2017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62F140B-A3C5-4F42-8386-C9B95672D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029059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0A7554A-BB98-4467-92E0-0174685E9170}" type="datetimeFigureOut">
              <a:rPr lang="en-CA" smtClean="0"/>
              <a:pPr/>
              <a:t>15/08/2017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E4A83A9-A1F1-464D-837F-62FEE9BDCA2B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1266594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A83A9-A1F1-464D-837F-62FEE9BDCA2B}" type="slidenum">
              <a:rPr lang="en-CA" smtClean="0"/>
              <a:pPr/>
              <a:t>1</a:t>
            </a:fld>
            <a:endParaRPr lang="en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71555168-E765-4E1E-A39C-CA539914276C}" type="datetime1">
              <a:rPr lang="en-CA" smtClean="0"/>
              <a:pPr/>
              <a:t>15/08/2017</a:t>
            </a:fld>
            <a:endParaRPr lang="en-C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3878A2D-D1DE-4549-A62C-8091F7B3B43E}" type="slidenum">
              <a:rPr lang="en-CA" smtClean="0"/>
              <a:pPr/>
              <a:t>‹#›</a:t>
            </a:fld>
            <a:endParaRPr lang="en-CA"/>
          </a:p>
        </p:txBody>
      </p:sp>
      <p:pic>
        <p:nvPicPr>
          <p:cNvPr id="13" name="Picture 12" descr="tn?sid=887972904&amp;mid=AO8mvs4AARuhTOuNUQoiIB7MJtY&amp;midoffset=1_448&amp;partid=3&amp;f=393&amp;fid=Inbox"/>
          <p:cNvPicPr/>
          <p:nvPr userDrawn="1"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53DF-9796-408E-8B3C-E33B73DEDBE6}" type="datetime1">
              <a:rPr lang="en-CA" smtClean="0"/>
              <a:pPr/>
              <a:t>15/08/2017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78A2D-D1DE-4549-A62C-8091F7B3B43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CDD6E6D9-A8CA-43F7-937B-DAB5D5628DED}" type="datetime1">
              <a:rPr lang="en-CA" smtClean="0"/>
              <a:pPr/>
              <a:t>15/08/2017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CA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3878A2D-D1DE-4549-A62C-8091F7B3B43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632848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22123-75AB-43B0-94C6-DAB81B9394FE}" type="datetime1">
              <a:rPr lang="en-CA" smtClean="0"/>
              <a:pPr/>
              <a:t>15/08/2017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3878A2D-D1DE-4549-A62C-8091F7B3B43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pic>
        <p:nvPicPr>
          <p:cNvPr id="10" name="Picture 9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3DD7F-0C24-498D-A602-4D01E4013A2C}" type="datetime1">
              <a:rPr lang="en-CA" smtClean="0"/>
              <a:pPr/>
              <a:t>15/08/2017</a:t>
            </a:fld>
            <a:endParaRPr lang="en-CA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3878A2D-D1DE-4549-A62C-8091F7B3B43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D5E2EB0-42F1-4863-A03B-D70997E47B65}" type="datetime1">
              <a:rPr lang="en-CA" smtClean="0"/>
              <a:pPr/>
              <a:t>15/08/2017</a:t>
            </a:fld>
            <a:endParaRPr lang="en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3878A2D-D1DE-4549-A62C-8091F7B3B43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7D5F349-C795-4D29-84EC-F076A4B5A037}" type="datetime1">
              <a:rPr lang="en-CA" smtClean="0"/>
              <a:pPr/>
              <a:t>15/08/2017</a:t>
            </a:fld>
            <a:endParaRPr lang="en-CA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3878A2D-D1DE-4549-A62C-8091F7B3B43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CA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4F3E4-7A99-40B4-9808-26C97DC988CC}" type="datetime1">
              <a:rPr lang="en-CA" smtClean="0"/>
              <a:pPr/>
              <a:t>15/08/2017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3878A2D-D1DE-4549-A62C-8091F7B3B43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6D572-B089-4C9A-860B-C0066C59A732}" type="datetime1">
              <a:rPr lang="en-CA" smtClean="0"/>
              <a:pPr/>
              <a:t>15/08/2017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3878A2D-D1DE-4549-A62C-8091F7B3B43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0A13A-E647-4117-A382-7AA54ACC8C95}" type="datetime1">
              <a:rPr lang="en-CA" smtClean="0"/>
              <a:pPr/>
              <a:t>15/08/2017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3878A2D-D1DE-4549-A62C-8091F7B3B43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A5A8DFB-B171-4CD2-BDFE-629DA29C8CE8}" type="datetime1">
              <a:rPr lang="en-CA" smtClean="0"/>
              <a:pPr/>
              <a:t>15/08/2017</a:t>
            </a:fld>
            <a:endParaRPr lang="en-CA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3878A2D-D1DE-4549-A62C-8091F7B3B43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32ABAA2-E3E7-4D66-BA0F-A4A04966DE19}" type="datetime1">
              <a:rPr lang="en-CA" smtClean="0"/>
              <a:pPr/>
              <a:t>15/08/2017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CA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3878A2D-D1DE-4549-A62C-8091F7B3B43E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dirty="0" smtClean="0"/>
              <a:t>Staff Development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171259" cy="5074920"/>
          </a:xfrm>
        </p:spPr>
        <p:txBody>
          <a:bodyPr anchor="ctr" anchorCtr="0">
            <a:normAutofit/>
          </a:bodyPr>
          <a:lstStyle/>
          <a:p>
            <a:pPr algn="ctr">
              <a:buNone/>
            </a:pPr>
            <a:endParaRPr lang="en-US" sz="4000" dirty="0" smtClean="0"/>
          </a:p>
          <a:p>
            <a:pPr algn="ctr">
              <a:buNone/>
            </a:pPr>
            <a:endParaRPr lang="en-US" sz="4000" dirty="0" smtClean="0"/>
          </a:p>
          <a:p>
            <a:pPr algn="ctr">
              <a:buNone/>
            </a:pPr>
            <a:endParaRPr lang="en-US" sz="4000" dirty="0" smtClean="0"/>
          </a:p>
          <a:p>
            <a:pPr algn="ctr">
              <a:buNone/>
            </a:pPr>
            <a:endParaRPr lang="en-US" sz="4000" dirty="0" smtClean="0"/>
          </a:p>
          <a:p>
            <a:pPr algn="ctr">
              <a:buNone/>
            </a:pPr>
            <a:r>
              <a:rPr lang="en-US" sz="3500" dirty="0" smtClean="0"/>
              <a:t>Bharat </a:t>
            </a:r>
            <a:r>
              <a:rPr lang="en-US" sz="3500" dirty="0" err="1" smtClean="0"/>
              <a:t>Thapa</a:t>
            </a:r>
            <a:endParaRPr lang="en-US" sz="3500" dirty="0" smtClean="0"/>
          </a:p>
          <a:p>
            <a:pPr algn="ctr">
              <a:lnSpc>
                <a:spcPct val="120000"/>
              </a:lnSpc>
              <a:buNone/>
            </a:pPr>
            <a:r>
              <a:rPr lang="en-US" sz="3500" dirty="0" err="1" smtClean="0"/>
              <a:t>Shilu</a:t>
            </a:r>
            <a:r>
              <a:rPr lang="en-US" sz="3500" dirty="0" smtClean="0"/>
              <a:t> </a:t>
            </a:r>
            <a:r>
              <a:rPr lang="en-US" sz="3500" dirty="0" err="1" smtClean="0"/>
              <a:t>Pradhan</a:t>
            </a:r>
            <a:endParaRPr lang="en-US" sz="3500" dirty="0" smtClean="0"/>
          </a:p>
          <a:p>
            <a:pPr algn="ctr">
              <a:lnSpc>
                <a:spcPct val="120000"/>
              </a:lnSpc>
              <a:buNone/>
            </a:pPr>
            <a:r>
              <a:rPr lang="en-US" sz="3500" dirty="0" smtClean="0"/>
              <a:t>Nepal Administrative Staff College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7" name="Picture 2" descr="C:\Users\ShiluPradhan\Desktop\human-resources-3gUlML-clipar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1963783"/>
            <a:ext cx="4261757" cy="263434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SD tools and techniques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3878A2D-D1DE-4549-A62C-8091F7B3B43E}" type="slidenum">
              <a:rPr lang="en-CA" smtClean="0"/>
              <a:pPr/>
              <a:t>10</a:t>
            </a:fld>
            <a:endParaRPr lang="en-C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8991600" cy="5257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Induction Training</a:t>
            </a:r>
          </a:p>
          <a:p>
            <a:r>
              <a:rPr lang="en-US" sz="3200" dirty="0" smtClean="0"/>
              <a:t>Training</a:t>
            </a:r>
          </a:p>
          <a:p>
            <a:r>
              <a:rPr lang="en-US" sz="3200" dirty="0" smtClean="0"/>
              <a:t>Job Rotation</a:t>
            </a:r>
          </a:p>
          <a:p>
            <a:r>
              <a:rPr lang="en-US" sz="3200" dirty="0" smtClean="0"/>
              <a:t>Career Planning</a:t>
            </a:r>
          </a:p>
          <a:p>
            <a:r>
              <a:rPr lang="en-US" sz="3200" dirty="0" smtClean="0"/>
              <a:t>Delegation of Authority</a:t>
            </a:r>
          </a:p>
          <a:p>
            <a:r>
              <a:rPr lang="en-US" sz="3200" dirty="0" smtClean="0"/>
              <a:t>Performance appraisal</a:t>
            </a:r>
            <a:endParaRPr lang="en-US" sz="3200" dirty="0"/>
          </a:p>
          <a:p>
            <a:r>
              <a:rPr lang="en-US" sz="3200" dirty="0" smtClean="0"/>
              <a:t>Communication</a:t>
            </a:r>
            <a:endParaRPr lang="en-US" sz="3200" dirty="0"/>
          </a:p>
          <a:p>
            <a:r>
              <a:rPr lang="en-US" sz="3200" dirty="0" smtClean="0"/>
              <a:t>Mentoring/Coaching</a:t>
            </a:r>
            <a:endParaRPr lang="en-US" sz="3200" dirty="0"/>
          </a:p>
          <a:p>
            <a:r>
              <a:rPr lang="en-US" sz="3200" dirty="0"/>
              <a:t>Feedback systems</a:t>
            </a:r>
          </a:p>
          <a:p>
            <a:endParaRPr lang="en-US" sz="32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HRD Culture (</a:t>
            </a:r>
            <a:r>
              <a:rPr lang="en-US" sz="5400" dirty="0" err="1" smtClean="0"/>
              <a:t>Uday</a:t>
            </a:r>
            <a:r>
              <a:rPr lang="en-US" sz="5400" dirty="0" smtClean="0"/>
              <a:t> </a:t>
            </a:r>
            <a:r>
              <a:rPr lang="en-US" sz="5400" dirty="0" err="1" smtClean="0"/>
              <a:t>Pareek</a:t>
            </a:r>
            <a:r>
              <a:rPr lang="en-US" sz="5400" dirty="0" smtClean="0"/>
              <a:t>)</a:t>
            </a:r>
            <a:endParaRPr lang="en-US" sz="54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3878A2D-D1DE-4549-A62C-8091F7B3B43E}" type="slidenum">
              <a:rPr lang="en-CA" smtClean="0"/>
              <a:pPr/>
              <a:t>11</a:t>
            </a:fld>
            <a:endParaRPr lang="en-C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8915400" cy="5029200"/>
          </a:xfrm>
        </p:spPr>
        <p:txBody>
          <a:bodyPr>
            <a:noAutofit/>
          </a:bodyPr>
          <a:lstStyle/>
          <a:p>
            <a:r>
              <a:rPr lang="en-US" sz="2800" dirty="0" smtClean="0"/>
              <a:t>HRD culture can be termed as </a:t>
            </a:r>
            <a:r>
              <a:rPr lang="en-US" sz="2800" b="1" dirty="0" smtClean="0"/>
              <a:t>“OCTAPACE” </a:t>
            </a:r>
            <a:r>
              <a:rPr lang="en-US" sz="2800" dirty="0" smtClean="0"/>
              <a:t>Culture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Openness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Collaboration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Trust and Trustworthiness 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Authenticity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Proactive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Autonomy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Confrontation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Experimentation</a:t>
            </a:r>
          </a:p>
          <a:p>
            <a:pPr>
              <a:buFont typeface="Wingdings" pitchFamily="2" charset="2"/>
              <a:buChar char="Ø"/>
            </a:pPr>
            <a:endParaRPr lang="en-US" sz="2800" dirty="0" smtClean="0"/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66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Provision relating to nomination for study &amp; training (Civil Service Rules 2050)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3878A2D-D1DE-4549-A62C-8091F7B3B43E}" type="slidenum">
              <a:rPr lang="en-CA" smtClean="0"/>
              <a:pPr/>
              <a:t>12</a:t>
            </a:fld>
            <a:endParaRPr lang="en-C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537448" cy="5257800"/>
          </a:xfrm>
        </p:spPr>
        <p:txBody>
          <a:bodyPr/>
          <a:lstStyle/>
          <a:p>
            <a:pPr marL="571500" indent="-571500">
              <a:buAutoNum type="romanLcPeriod"/>
            </a:pPr>
            <a:r>
              <a:rPr lang="en-US" dirty="0" smtClean="0"/>
              <a:t>The subject of study, training or study tour is useful for the service</a:t>
            </a:r>
          </a:p>
          <a:p>
            <a:pPr marL="571500" indent="-571500">
              <a:buAutoNum type="romanLcPeriod"/>
            </a:pPr>
            <a:r>
              <a:rPr lang="en-US" dirty="0" smtClean="0"/>
              <a:t>Priority to employees who have secured  highest marks for educational qualifications, seniority, experience of service in the geographical region &amp; evaluation of work performance</a:t>
            </a:r>
          </a:p>
          <a:p>
            <a:pPr marL="571500" indent="-571500">
              <a:buAutoNum type="romanLcPeriod"/>
            </a:pPr>
            <a:r>
              <a:rPr lang="en-US" dirty="0" smtClean="0"/>
              <a:t>Completion of the permanent service period of three years</a:t>
            </a:r>
          </a:p>
          <a:p>
            <a:pPr marL="571500" indent="-571500">
              <a:buAutoNum type="romanLcPeriod"/>
            </a:pPr>
            <a:r>
              <a:rPr lang="en-US" dirty="0" smtClean="0"/>
              <a:t>Below the age of forty five years, in respect of study of bachelors, masters or any educational degree.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Appropriately Rooted HRD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3878A2D-D1DE-4549-A62C-8091F7B3B43E}" type="slidenum">
              <a:rPr lang="en-CA" smtClean="0"/>
              <a:pPr/>
              <a:t>13</a:t>
            </a:fld>
            <a:endParaRPr lang="en-C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074152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Enhance the enabling capabilities of people</a:t>
            </a:r>
          </a:p>
          <a:p>
            <a:r>
              <a:rPr lang="en-US" dirty="0" smtClean="0"/>
              <a:t>Integrate the development of people with that of organization</a:t>
            </a:r>
          </a:p>
          <a:p>
            <a:r>
              <a:rPr lang="en-US" dirty="0" smtClean="0"/>
              <a:t>Maximize individual growth and autonomy with increase responsibility</a:t>
            </a:r>
          </a:p>
          <a:p>
            <a:r>
              <a:rPr lang="en-US" dirty="0" smtClean="0"/>
              <a:t>Decentralize through delegation and shared responsibility</a:t>
            </a:r>
          </a:p>
          <a:p>
            <a:r>
              <a:rPr lang="en-US" dirty="0" smtClean="0"/>
              <a:t>Encourage participative decision making</a:t>
            </a:r>
          </a:p>
          <a:p>
            <a:r>
              <a:rPr lang="en-US" dirty="0" smtClean="0"/>
              <a:t>Build feedback mechanism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632848" cy="990600"/>
          </a:xfrm>
        </p:spPr>
        <p:txBody>
          <a:bodyPr/>
          <a:lstStyle/>
          <a:p>
            <a:pPr algn="ctr"/>
            <a:r>
              <a:rPr lang="en-US" b="1" dirty="0" smtClean="0"/>
              <a:t>In Conclusion…….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3878A2D-D1DE-4549-A62C-8091F7B3B43E}" type="slidenum">
              <a:rPr lang="en-CA" smtClean="0"/>
              <a:pPr/>
              <a:t>14</a:t>
            </a:fld>
            <a:endParaRPr lang="en-C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686800" cy="4953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kumimoji="1" lang="en-US" sz="2800" dirty="0" smtClean="0"/>
              <a:t>1. In </a:t>
            </a:r>
            <a:r>
              <a:rPr kumimoji="1" lang="en-US" sz="2800" dirty="0" err="1" smtClean="0"/>
              <a:t>HRD</a:t>
            </a:r>
            <a:r>
              <a:rPr kumimoji="1" lang="en-US" sz="2800" dirty="0" smtClean="0"/>
              <a:t> practice, no other activities are more important than </a:t>
            </a:r>
            <a:r>
              <a:rPr kumimoji="1" lang="en-US" sz="2800" b="1" dirty="0" smtClean="0"/>
              <a:t>TRANSFER OF LEARNING</a:t>
            </a:r>
          </a:p>
          <a:p>
            <a:pPr>
              <a:buNone/>
            </a:pPr>
            <a:r>
              <a:rPr kumimoji="1" lang="en-US" sz="2800" dirty="0" smtClean="0"/>
              <a:t>2. Just transfer of learning may not help to enhance staff performance </a:t>
            </a:r>
            <a:r>
              <a:rPr kumimoji="1" lang="en-US" sz="2800" b="1" dirty="0" smtClean="0"/>
              <a:t>IF IT IS NOT RELATED WITH JOB </a:t>
            </a:r>
          </a:p>
          <a:p>
            <a:pPr>
              <a:buNone/>
            </a:pPr>
            <a:r>
              <a:rPr kumimoji="1" lang="en-US" sz="2800" dirty="0" smtClean="0"/>
              <a:t>3. Even if the transfer of learning is related with job, </a:t>
            </a:r>
            <a:r>
              <a:rPr kumimoji="1" lang="en-US" sz="2800" b="1" dirty="0" smtClean="0"/>
              <a:t>it needs to be implemented</a:t>
            </a:r>
            <a:r>
              <a:rPr kumimoji="1" lang="en-US" sz="2800" dirty="0" smtClean="0"/>
              <a:t>, a</a:t>
            </a:r>
            <a:r>
              <a:rPr kumimoji="1" lang="en-US" sz="2800" i="1" dirty="0" smtClean="0"/>
              <a:t>nd </a:t>
            </a:r>
            <a:r>
              <a:rPr kumimoji="1" lang="en-US" sz="2800" b="1" i="1" dirty="0" smtClean="0"/>
              <a:t>for implementation</a:t>
            </a:r>
          </a:p>
          <a:p>
            <a:pPr marL="457200" indent="-457200">
              <a:buAutoNum type="alphaLcPeriod"/>
            </a:pPr>
            <a:r>
              <a:rPr kumimoji="1" lang="en-US" sz="2800" dirty="0" smtClean="0"/>
              <a:t>Support mechanism within </a:t>
            </a:r>
            <a:r>
              <a:rPr kumimoji="1" lang="en-US" sz="2800" dirty="0" err="1" smtClean="0"/>
              <a:t>organisation</a:t>
            </a:r>
            <a:endParaRPr kumimoji="1" lang="en-US" sz="2800" dirty="0" smtClean="0"/>
          </a:p>
          <a:p>
            <a:pPr marL="457200" indent="-457200">
              <a:buFont typeface="Wingdings"/>
              <a:buAutoNum type="alphaLcPeriod"/>
            </a:pPr>
            <a:r>
              <a:rPr kumimoji="1" lang="en-US" sz="2800" dirty="0" smtClean="0"/>
              <a:t>Motivation to apply learned skills/knowledge</a:t>
            </a:r>
          </a:p>
          <a:p>
            <a:pPr marL="457200" indent="-457200">
              <a:buFont typeface="Wingdings"/>
              <a:buAutoNum type="alphaLcPeriod"/>
            </a:pPr>
            <a:r>
              <a:rPr kumimoji="1" lang="en-US" sz="2800" dirty="0" smtClean="0"/>
              <a:t>Work environment (Physical and Psychological) </a:t>
            </a:r>
          </a:p>
          <a:p>
            <a:pPr marL="457200" indent="-457200">
              <a:buFont typeface="Wingdings"/>
              <a:buAutoNum type="alphaLcPeriod"/>
            </a:pPr>
            <a:endParaRPr kumimoji="1" lang="en-US" sz="2800" dirty="0" smtClean="0"/>
          </a:p>
          <a:p>
            <a:pPr marL="457200" indent="-457200">
              <a:buAutoNum type="alphaLcPeriod"/>
            </a:pPr>
            <a:endParaRPr kumimoji="1" lang="en-US" sz="2800" dirty="0" smtClean="0"/>
          </a:p>
          <a:p>
            <a:pPr>
              <a:buNone/>
            </a:pPr>
            <a:endParaRPr kumimoji="1" lang="en-US" sz="2800" i="1" dirty="0" smtClean="0"/>
          </a:p>
          <a:p>
            <a:pPr>
              <a:buNone/>
            </a:pPr>
            <a:endParaRPr kumimoji="1" lang="en-US" sz="2800" dirty="0" smtClean="0"/>
          </a:p>
          <a:p>
            <a:pPr>
              <a:buNone/>
            </a:pPr>
            <a:endParaRPr kumimoji="1" lang="en-US" sz="2800" dirty="0" smtClean="0"/>
          </a:p>
          <a:p>
            <a:endParaRPr kumimoji="1" lang="en-US" sz="2800" dirty="0" smtClean="0"/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7" name="Content Placeholder 4" descr="international-human-resource-management-22-638.jpg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6171" b="529"/>
          <a:stretch>
            <a:fillRect/>
          </a:stretch>
        </p:blipFill>
        <p:spPr>
          <a:xfrm>
            <a:off x="240098" y="1600200"/>
            <a:ext cx="8675302" cy="5029200"/>
          </a:xfrm>
        </p:spPr>
      </p:pic>
      <p:sp>
        <p:nvSpPr>
          <p:cNvPr id="7782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fld id="{5E4C8106-D9AA-4410-8366-DDA4C7FC25AD}" type="slidenum">
              <a:rPr lang="en-CA" sz="1200" smtClean="0">
                <a:solidFill>
                  <a:srgbClr val="FFFFFF"/>
                </a:solidFill>
              </a:rPr>
              <a:pPr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en-CA" sz="1200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Contents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686800" cy="51816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en-US" sz="3200" dirty="0" smtClean="0"/>
              <a:t>Concept </a:t>
            </a:r>
          </a:p>
          <a:p>
            <a:pPr>
              <a:buFont typeface="Wingdings" pitchFamily="2" charset="2"/>
              <a:buChar char="q"/>
            </a:pPr>
            <a:r>
              <a:rPr lang="en-US" sz="3200" dirty="0" smtClean="0"/>
              <a:t>HRD Functions</a:t>
            </a:r>
          </a:p>
          <a:p>
            <a:r>
              <a:rPr lang="en-US" sz="3200" dirty="0" smtClean="0"/>
              <a:t>Why Staff Development?</a:t>
            </a:r>
          </a:p>
          <a:p>
            <a:r>
              <a:rPr lang="en-US" sz="3200" dirty="0" smtClean="0"/>
              <a:t>SD tools and techniques </a:t>
            </a:r>
          </a:p>
          <a:p>
            <a:r>
              <a:rPr lang="en-US" sz="3200" dirty="0" smtClean="0"/>
              <a:t>HRD Culture</a:t>
            </a:r>
          </a:p>
          <a:p>
            <a:r>
              <a:rPr lang="en-US" sz="3200" dirty="0" smtClean="0"/>
              <a:t>Conclusion</a:t>
            </a:r>
          </a:p>
          <a:p>
            <a:pPr>
              <a:buNone/>
            </a:pPr>
            <a:endParaRPr lang="en-US" sz="3200" dirty="0" smtClean="0"/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en-US" sz="3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3878A2D-D1DE-4549-A62C-8091F7B3B43E}" type="slidenum">
              <a:rPr lang="en-CA" smtClean="0"/>
              <a:pPr/>
              <a:t>2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3878A2D-D1DE-4549-A62C-8091F7B3B43E}" type="slidenum">
              <a:rPr lang="en-CA" smtClean="0"/>
              <a:pPr/>
              <a:t>3</a:t>
            </a:fld>
            <a:endParaRPr lang="en-C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3200" i="1" dirty="0" smtClean="0"/>
              <a:t>“Develop and empower staff to drive productivity and effectiveness”</a:t>
            </a:r>
          </a:p>
          <a:p>
            <a:pPr>
              <a:buNone/>
            </a:pPr>
            <a:endParaRPr lang="en-US" sz="3200" dirty="0" smtClean="0"/>
          </a:p>
          <a:p>
            <a:r>
              <a:rPr lang="en-US" sz="3200" i="1" dirty="0" smtClean="0"/>
              <a:t>“Staff determine the success and failure of organizations”</a:t>
            </a:r>
          </a:p>
          <a:p>
            <a:endParaRPr lang="en-US" sz="24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3878A2D-D1DE-4549-A62C-8091F7B3B43E}" type="slidenum">
              <a:rPr lang="en-CA" smtClean="0"/>
              <a:pPr/>
              <a:t>4</a:t>
            </a:fld>
            <a:endParaRPr lang="en-C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sz="3600" dirty="0" smtClean="0"/>
          </a:p>
          <a:p>
            <a:pPr>
              <a:buNone/>
            </a:pP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	“You can lead a horse to water, but you cant make it drink”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59688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Human Resource Development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1600200"/>
            <a:ext cx="8991600" cy="51054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n-US" sz="3600" dirty="0" smtClean="0"/>
              <a:t>	“HRD is defined as a process for developing and unleashing human expertise through training and development and organization development for the purpose of improving performance.”</a:t>
            </a:r>
          </a:p>
          <a:p>
            <a:pPr algn="r">
              <a:buNone/>
            </a:pPr>
            <a:r>
              <a:rPr lang="en-US" sz="3600" b="1" dirty="0" smtClean="0"/>
              <a:t>Richard Swanson</a:t>
            </a:r>
          </a:p>
          <a:p>
            <a:pPr>
              <a:buNone/>
            </a:pPr>
            <a:r>
              <a:rPr lang="en-US" sz="3600" i="1" dirty="0" smtClean="0"/>
              <a:t>	</a:t>
            </a:r>
            <a:endParaRPr lang="en-US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3878A2D-D1DE-4549-A62C-8091F7B3B43E}" type="slidenum">
              <a:rPr lang="en-CA" smtClean="0"/>
              <a:pPr/>
              <a:t>6</a:t>
            </a:fld>
            <a:endParaRPr lang="en-C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sz="3200" dirty="0" smtClean="0"/>
          </a:p>
          <a:p>
            <a:endParaRPr lang="en-US" sz="3200" dirty="0" smtClean="0"/>
          </a:p>
          <a:p>
            <a:r>
              <a:rPr lang="en-US" sz="3200" dirty="0" smtClean="0"/>
              <a:t>HRD deals with 3 C’s – </a:t>
            </a:r>
            <a:r>
              <a:rPr lang="en-US" sz="3200" b="1" dirty="0" smtClean="0"/>
              <a:t>Competence</a:t>
            </a:r>
            <a:r>
              <a:rPr lang="en-US" sz="3200" dirty="0" smtClean="0"/>
              <a:t> building, </a:t>
            </a:r>
            <a:r>
              <a:rPr lang="en-US" sz="3200" b="1" dirty="0" smtClean="0"/>
              <a:t>Culture</a:t>
            </a:r>
            <a:r>
              <a:rPr lang="en-US" sz="3200" dirty="0" smtClean="0"/>
              <a:t> building and </a:t>
            </a:r>
            <a:r>
              <a:rPr lang="en-US" sz="3200" b="1" dirty="0" smtClean="0"/>
              <a:t>Commitment</a:t>
            </a:r>
            <a:r>
              <a:rPr lang="en-US" sz="3200" dirty="0" smtClean="0"/>
              <a:t> building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HRD Functions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3878A2D-D1DE-4549-A62C-8091F7B3B43E}" type="slidenum">
              <a:rPr lang="en-CA" smtClean="0"/>
              <a:pPr/>
              <a:t>7</a:t>
            </a:fld>
            <a:endParaRPr lang="en-C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537448" cy="5105400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Wingdings"/>
              <a:buAutoNum type="arabicParenBoth"/>
            </a:pPr>
            <a:r>
              <a:rPr lang="en-US" sz="3200" b="1" dirty="0" smtClean="0"/>
              <a:t>Training and development </a:t>
            </a:r>
            <a:r>
              <a:rPr lang="en-US" sz="3200" dirty="0" smtClean="0"/>
              <a:t>:improving the KSA of employees for the short-term, particular to a specific job or task.</a:t>
            </a:r>
          </a:p>
          <a:p>
            <a:pPr marL="514350" indent="-514350">
              <a:buFont typeface="Wingdings"/>
              <a:buAutoNum type="arabicParenBoth"/>
            </a:pPr>
            <a:r>
              <a:rPr lang="en-US" sz="3200" b="1" dirty="0" smtClean="0"/>
              <a:t>Career development</a:t>
            </a:r>
            <a:r>
              <a:rPr lang="en-US" sz="3200" dirty="0" smtClean="0"/>
              <a:t>: ongoing process whereby an individual search career goals and then identifies the means to achieve them </a:t>
            </a:r>
          </a:p>
          <a:p>
            <a:pPr marL="514350" indent="-514350">
              <a:buAutoNum type="arabicParenBoth"/>
            </a:pPr>
            <a:r>
              <a:rPr lang="en-US" sz="3200" b="1" dirty="0" smtClean="0"/>
              <a:t>Organization development</a:t>
            </a:r>
            <a:r>
              <a:rPr lang="en-US" sz="3200" dirty="0" smtClean="0"/>
              <a:t>: improving an organization’s effectiveness &amp; member’s well-being through the application of behavioral science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Why Staff Development?</a:t>
            </a:r>
            <a:endParaRPr lang="en-US" sz="5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737360"/>
            <a:ext cx="8686800" cy="4892040"/>
          </a:xfrm>
        </p:spPr>
        <p:txBody>
          <a:bodyPr>
            <a:noAutofit/>
          </a:bodyPr>
          <a:lstStyle/>
          <a:p>
            <a:r>
              <a:rPr lang="en-US" sz="3600" dirty="0" smtClean="0"/>
              <a:t>To increase competencies (skills, knowledge, attitude) of staff</a:t>
            </a:r>
          </a:p>
          <a:p>
            <a:r>
              <a:rPr lang="en-US" sz="3600" dirty="0" smtClean="0"/>
              <a:t>To ensure employee commitment  in the organization</a:t>
            </a:r>
          </a:p>
          <a:p>
            <a:r>
              <a:rPr lang="en-US" sz="3600" dirty="0" smtClean="0"/>
              <a:t>To foster an environment of trust and respect </a:t>
            </a:r>
          </a:p>
          <a:p>
            <a:r>
              <a:rPr lang="en-US" sz="3600" dirty="0" smtClean="0"/>
              <a:t>To encourage employees to accept the change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3878A2D-D1DE-4549-A62C-8091F7B3B43E}" type="slidenum">
              <a:rPr lang="en-CA" smtClean="0"/>
              <a:pPr/>
              <a:t>9</a:t>
            </a:fld>
            <a:endParaRPr lang="en-C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To improve team spirit in the organization </a:t>
            </a:r>
          </a:p>
          <a:p>
            <a:r>
              <a:rPr lang="en-US" sz="3600" dirty="0" smtClean="0"/>
              <a:t>To create the efficiency culture in the organization</a:t>
            </a:r>
          </a:p>
          <a:p>
            <a:pPr lvl="0"/>
            <a:r>
              <a:rPr lang="en-US" sz="3600" dirty="0" smtClean="0"/>
              <a:t>To facilitate in better human resource planning</a:t>
            </a:r>
          </a:p>
          <a:p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7159</TotalTime>
  <Words>440</Words>
  <Application>Microsoft Office PowerPoint</Application>
  <PresentationFormat>On-screen Show (4:3)</PresentationFormat>
  <Paragraphs>103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Median</vt:lpstr>
      <vt:lpstr>Staff Development</vt:lpstr>
      <vt:lpstr>Contents</vt:lpstr>
      <vt:lpstr>Slide 3</vt:lpstr>
      <vt:lpstr>Slide 4</vt:lpstr>
      <vt:lpstr> Human Resource Development </vt:lpstr>
      <vt:lpstr>Slide 6</vt:lpstr>
      <vt:lpstr>HRD Functions</vt:lpstr>
      <vt:lpstr>Why Staff Development?</vt:lpstr>
      <vt:lpstr>Slide 9</vt:lpstr>
      <vt:lpstr>SD tools and techniques</vt:lpstr>
      <vt:lpstr>HRD Culture (Uday Pareek)</vt:lpstr>
      <vt:lpstr>Provision relating to nomination for study &amp; training (Civil Service Rules 2050)</vt:lpstr>
      <vt:lpstr>Appropriately Rooted HRD</vt:lpstr>
      <vt:lpstr>In Conclusion…….</vt:lpstr>
      <vt:lpstr>Slide 15</vt:lpstr>
    </vt:vector>
  </TitlesOfParts>
  <Company>Deftones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Trilochan Pokharel</dc:creator>
  <cp:lastModifiedBy>CLINK</cp:lastModifiedBy>
  <cp:revision>582</cp:revision>
  <dcterms:created xsi:type="dcterms:W3CDTF">2012-11-20T17:23:42Z</dcterms:created>
  <dcterms:modified xsi:type="dcterms:W3CDTF">2017-08-15T03:51:36Z</dcterms:modified>
</cp:coreProperties>
</file>