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4033" r:id="rId1"/>
  </p:sldMasterIdLst>
  <p:notesMasterIdLst>
    <p:notesMasterId r:id="rId51"/>
  </p:notesMasterIdLst>
  <p:handoutMasterIdLst>
    <p:handoutMasterId r:id="rId52"/>
  </p:handoutMasterIdLst>
  <p:sldIdLst>
    <p:sldId id="537" r:id="rId2"/>
    <p:sldId id="796" r:id="rId3"/>
    <p:sldId id="797" r:id="rId4"/>
    <p:sldId id="761" r:id="rId5"/>
    <p:sldId id="762" r:id="rId6"/>
    <p:sldId id="763" r:id="rId7"/>
    <p:sldId id="765" r:id="rId8"/>
    <p:sldId id="766" r:id="rId9"/>
    <p:sldId id="764" r:id="rId10"/>
    <p:sldId id="791" r:id="rId11"/>
    <p:sldId id="738" r:id="rId12"/>
    <p:sldId id="740" r:id="rId13"/>
    <p:sldId id="792" r:id="rId14"/>
    <p:sldId id="742" r:id="rId15"/>
    <p:sldId id="767" r:id="rId16"/>
    <p:sldId id="798" r:id="rId17"/>
    <p:sldId id="768" r:id="rId18"/>
    <p:sldId id="744" r:id="rId19"/>
    <p:sldId id="745" r:id="rId20"/>
    <p:sldId id="769" r:id="rId21"/>
    <p:sldId id="799" r:id="rId22"/>
    <p:sldId id="770" r:id="rId23"/>
    <p:sldId id="772" r:id="rId24"/>
    <p:sldId id="793" r:id="rId25"/>
    <p:sldId id="774" r:id="rId26"/>
    <p:sldId id="776" r:id="rId27"/>
    <p:sldId id="777" r:id="rId28"/>
    <p:sldId id="778" r:id="rId29"/>
    <p:sldId id="747" r:id="rId30"/>
    <p:sldId id="750" r:id="rId31"/>
    <p:sldId id="748" r:id="rId32"/>
    <p:sldId id="749" r:id="rId33"/>
    <p:sldId id="752" r:id="rId34"/>
    <p:sldId id="794" r:id="rId35"/>
    <p:sldId id="755" r:id="rId36"/>
    <p:sldId id="756" r:id="rId37"/>
    <p:sldId id="757" r:id="rId38"/>
    <p:sldId id="758" r:id="rId39"/>
    <p:sldId id="759" r:id="rId40"/>
    <p:sldId id="760" r:id="rId41"/>
    <p:sldId id="779" r:id="rId42"/>
    <p:sldId id="780" r:id="rId43"/>
    <p:sldId id="790" r:id="rId44"/>
    <p:sldId id="782" r:id="rId45"/>
    <p:sldId id="783" r:id="rId46"/>
    <p:sldId id="784" r:id="rId47"/>
    <p:sldId id="785" r:id="rId48"/>
    <p:sldId id="787" r:id="rId49"/>
    <p:sldId id="795" r:id="rId50"/>
  </p:sldIdLst>
  <p:sldSz cx="9144000" cy="6858000" type="screen4x3"/>
  <p:notesSz cx="6953250" cy="9234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3300"/>
    <a:srgbClr val="CC3300"/>
    <a:srgbClr val="CC0000"/>
    <a:srgbClr val="CCFF99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09" autoAdjust="0"/>
    <p:restoredTop sz="94660"/>
  </p:normalViewPr>
  <p:slideViewPr>
    <p:cSldViewPr>
      <p:cViewPr varScale="1">
        <p:scale>
          <a:sx n="74" d="100"/>
          <a:sy n="74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BF5A88-A83C-4FE5-A93D-30A67EDBF0BC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27E8F33E-1405-44DD-9950-4A64A1C4A8B7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rgbClr val="FF3300"/>
              </a:solidFill>
            </a:rPr>
            <a:t>Problem Definition</a:t>
          </a:r>
          <a:endParaRPr lang="en-US" sz="2000" b="1" dirty="0">
            <a:solidFill>
              <a:srgbClr val="FF3300"/>
            </a:solidFill>
          </a:endParaRPr>
        </a:p>
      </dgm:t>
    </dgm:pt>
    <dgm:pt modelId="{77A40FF5-8CC4-4599-961F-12EA87E292A2}" type="parTrans" cxnId="{47D822CF-2F55-4CA5-9498-35E58B4838F0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A8B75862-2668-4090-BCDB-4CA372381DB9}" type="sibTrans" cxnId="{47D822CF-2F55-4CA5-9498-35E58B4838F0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2000" b="1">
            <a:solidFill>
              <a:srgbClr val="FF3300"/>
            </a:solidFill>
          </a:endParaRPr>
        </a:p>
      </dgm:t>
    </dgm:pt>
    <dgm:pt modelId="{41BBFBA7-2E70-4E25-A3C7-89B6CB1F5843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rgbClr val="FF3300"/>
              </a:solidFill>
            </a:rPr>
            <a:t>Research Design</a:t>
          </a:r>
          <a:endParaRPr lang="en-US" sz="2000" b="1" dirty="0">
            <a:solidFill>
              <a:srgbClr val="FF3300"/>
            </a:solidFill>
          </a:endParaRPr>
        </a:p>
      </dgm:t>
    </dgm:pt>
    <dgm:pt modelId="{BC4C3FAD-87B0-448D-9B0A-AD5C2529EF12}" type="parTrans" cxnId="{0214AAE0-0FE3-43B0-97DA-D061CE7605BE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FC0700E3-E108-4FE6-A83A-B7BB41906975}" type="sibTrans" cxnId="{0214AAE0-0FE3-43B0-97DA-D061CE7605BE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2000" b="1">
            <a:solidFill>
              <a:srgbClr val="FF3300"/>
            </a:solidFill>
          </a:endParaRPr>
        </a:p>
      </dgm:t>
    </dgm:pt>
    <dgm:pt modelId="{E50B1B4B-6AE7-4E50-B4DA-772EC453EF37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rgbClr val="FF3300"/>
              </a:solidFill>
            </a:rPr>
            <a:t>Data Collection</a:t>
          </a:r>
          <a:endParaRPr lang="en-US" sz="2000" b="1" dirty="0">
            <a:solidFill>
              <a:srgbClr val="FF3300"/>
            </a:solidFill>
          </a:endParaRPr>
        </a:p>
      </dgm:t>
    </dgm:pt>
    <dgm:pt modelId="{E99386AD-0700-4F7D-AFCA-8052F2A53A3A}" type="parTrans" cxnId="{9AC86195-5A63-4853-A5B6-9F3FB4BFD835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AC692ABA-B667-47E9-A5E3-6BB035E824E1}" type="sibTrans" cxnId="{9AC86195-5A63-4853-A5B6-9F3FB4BFD835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2000" b="1">
            <a:solidFill>
              <a:srgbClr val="FF3300"/>
            </a:solidFill>
          </a:endParaRPr>
        </a:p>
      </dgm:t>
    </dgm:pt>
    <dgm:pt modelId="{B7719826-CEE7-4415-A22A-231006DA4E94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rgbClr val="FF3300"/>
              </a:solidFill>
            </a:rPr>
            <a:t>Data Analysis</a:t>
          </a:r>
          <a:endParaRPr lang="en-US" sz="2000" b="1" dirty="0">
            <a:solidFill>
              <a:srgbClr val="FF3300"/>
            </a:solidFill>
          </a:endParaRPr>
        </a:p>
      </dgm:t>
    </dgm:pt>
    <dgm:pt modelId="{DBB9E2E6-6336-4D68-A21C-91A45214F76F}" type="parTrans" cxnId="{F109ED5E-CD26-4809-93A5-A179BDCE82AE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A15B2DC3-111D-493C-B063-D42949EEE14F}" type="sibTrans" cxnId="{F109ED5E-CD26-4809-93A5-A179BDCE82AE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2000" b="1">
            <a:solidFill>
              <a:srgbClr val="FF3300"/>
            </a:solidFill>
          </a:endParaRPr>
        </a:p>
      </dgm:t>
    </dgm:pt>
    <dgm:pt modelId="{76D3FDB3-612F-4D37-BDC2-F59DF5FDD485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rgbClr val="FF3300"/>
              </a:solidFill>
            </a:rPr>
            <a:t>Report Writing and Dissemination</a:t>
          </a:r>
          <a:endParaRPr lang="en-US" sz="2000" b="1" dirty="0">
            <a:solidFill>
              <a:srgbClr val="FF3300"/>
            </a:solidFill>
          </a:endParaRPr>
        </a:p>
      </dgm:t>
    </dgm:pt>
    <dgm:pt modelId="{DDB07246-2489-4CAA-AA00-2738A52B35BF}" type="parTrans" cxnId="{2A2A49D5-A925-4051-AFB4-C979381DA2DB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9559461D-EC00-4AD8-A467-EB7CC63CA058}" type="sibTrans" cxnId="{2A2A49D5-A925-4051-AFB4-C979381DA2DB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8FDA4086-2F58-47E8-8195-4E8E5770B73E}" type="pres">
      <dgm:prSet presAssocID="{FDBF5A88-A83C-4FE5-A93D-30A67EDBF0BC}" presName="linearFlow" presStyleCnt="0">
        <dgm:presLayoutVars>
          <dgm:resizeHandles val="exact"/>
        </dgm:presLayoutVars>
      </dgm:prSet>
      <dgm:spPr/>
    </dgm:pt>
    <dgm:pt modelId="{FC25A161-202D-453C-8A54-A65C850FAB4C}" type="pres">
      <dgm:prSet presAssocID="{27E8F33E-1405-44DD-9950-4A64A1C4A8B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C6BBAB0-13CC-48D0-97CD-3F50A5AC71EA}" type="pres">
      <dgm:prSet presAssocID="{A8B75862-2668-4090-BCDB-4CA372381DB9}" presName="sibTrans" presStyleLbl="sibTrans2D1" presStyleIdx="0" presStyleCnt="4"/>
      <dgm:spPr/>
      <dgm:t>
        <a:bodyPr/>
        <a:lstStyle/>
        <a:p>
          <a:endParaRPr lang="en-CA"/>
        </a:p>
      </dgm:t>
    </dgm:pt>
    <dgm:pt modelId="{0A0D55A5-5AB6-4E30-BBC7-7B1CC7089CD2}" type="pres">
      <dgm:prSet presAssocID="{A8B75862-2668-4090-BCDB-4CA372381DB9}" presName="connectorText" presStyleLbl="sibTrans2D1" presStyleIdx="0" presStyleCnt="4"/>
      <dgm:spPr/>
      <dgm:t>
        <a:bodyPr/>
        <a:lstStyle/>
        <a:p>
          <a:endParaRPr lang="en-CA"/>
        </a:p>
      </dgm:t>
    </dgm:pt>
    <dgm:pt modelId="{51543297-8D58-498F-85DD-0FC953FA77D9}" type="pres">
      <dgm:prSet presAssocID="{41BBFBA7-2E70-4E25-A3C7-89B6CB1F584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568FD27-92B5-4BF3-B1B2-C12E42E22F63}" type="pres">
      <dgm:prSet presAssocID="{FC0700E3-E108-4FE6-A83A-B7BB41906975}" presName="sibTrans" presStyleLbl="sibTrans2D1" presStyleIdx="1" presStyleCnt="4"/>
      <dgm:spPr/>
      <dgm:t>
        <a:bodyPr/>
        <a:lstStyle/>
        <a:p>
          <a:endParaRPr lang="en-CA"/>
        </a:p>
      </dgm:t>
    </dgm:pt>
    <dgm:pt modelId="{C5431203-33AD-4CCF-8A89-C02A6E1C071C}" type="pres">
      <dgm:prSet presAssocID="{FC0700E3-E108-4FE6-A83A-B7BB41906975}" presName="connectorText" presStyleLbl="sibTrans2D1" presStyleIdx="1" presStyleCnt="4"/>
      <dgm:spPr/>
      <dgm:t>
        <a:bodyPr/>
        <a:lstStyle/>
        <a:p>
          <a:endParaRPr lang="en-CA"/>
        </a:p>
      </dgm:t>
    </dgm:pt>
    <dgm:pt modelId="{A85B1B5F-74E1-4DD0-ABEF-FBED171BC5B7}" type="pres">
      <dgm:prSet presAssocID="{E50B1B4B-6AE7-4E50-B4DA-772EC453EF3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EC91A1A-7BF6-4E4A-9502-B2E660B346A8}" type="pres">
      <dgm:prSet presAssocID="{AC692ABA-B667-47E9-A5E3-6BB035E824E1}" presName="sibTrans" presStyleLbl="sibTrans2D1" presStyleIdx="2" presStyleCnt="4"/>
      <dgm:spPr/>
      <dgm:t>
        <a:bodyPr/>
        <a:lstStyle/>
        <a:p>
          <a:endParaRPr lang="en-CA"/>
        </a:p>
      </dgm:t>
    </dgm:pt>
    <dgm:pt modelId="{AC40E831-A70A-4616-8207-11141C8CCD79}" type="pres">
      <dgm:prSet presAssocID="{AC692ABA-B667-47E9-A5E3-6BB035E824E1}" presName="connectorText" presStyleLbl="sibTrans2D1" presStyleIdx="2" presStyleCnt="4"/>
      <dgm:spPr/>
      <dgm:t>
        <a:bodyPr/>
        <a:lstStyle/>
        <a:p>
          <a:endParaRPr lang="en-CA"/>
        </a:p>
      </dgm:t>
    </dgm:pt>
    <dgm:pt modelId="{1B96F572-7B29-4D7D-B064-587D2756B11D}" type="pres">
      <dgm:prSet presAssocID="{B7719826-CEE7-4415-A22A-231006DA4E9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810C8E-4A2D-4F6E-BEF7-B90578EB266A}" type="pres">
      <dgm:prSet presAssocID="{A15B2DC3-111D-493C-B063-D42949EEE14F}" presName="sibTrans" presStyleLbl="sibTrans2D1" presStyleIdx="3" presStyleCnt="4"/>
      <dgm:spPr/>
      <dgm:t>
        <a:bodyPr/>
        <a:lstStyle/>
        <a:p>
          <a:endParaRPr lang="en-CA"/>
        </a:p>
      </dgm:t>
    </dgm:pt>
    <dgm:pt modelId="{93ED61B9-BEDD-471A-A950-33E2AC612E01}" type="pres">
      <dgm:prSet presAssocID="{A15B2DC3-111D-493C-B063-D42949EEE14F}" presName="connectorText" presStyleLbl="sibTrans2D1" presStyleIdx="3" presStyleCnt="4"/>
      <dgm:spPr/>
      <dgm:t>
        <a:bodyPr/>
        <a:lstStyle/>
        <a:p>
          <a:endParaRPr lang="en-CA"/>
        </a:p>
      </dgm:t>
    </dgm:pt>
    <dgm:pt modelId="{E8964CBA-68C1-4AE2-AA1C-3CBA7C7AB246}" type="pres">
      <dgm:prSet presAssocID="{76D3FDB3-612F-4D37-BDC2-F59DF5FDD48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47447591-FEB7-400C-B860-6A661AD352E1}" type="presOf" srcId="{AC692ABA-B667-47E9-A5E3-6BB035E824E1}" destId="{7EC91A1A-7BF6-4E4A-9502-B2E660B346A8}" srcOrd="0" destOrd="0" presId="urn:microsoft.com/office/officeart/2005/8/layout/process2"/>
    <dgm:cxn modelId="{93D9853C-7A42-458D-97F0-640173048964}" type="presOf" srcId="{A8B75862-2668-4090-BCDB-4CA372381DB9}" destId="{3C6BBAB0-13CC-48D0-97CD-3F50A5AC71EA}" srcOrd="0" destOrd="0" presId="urn:microsoft.com/office/officeart/2005/8/layout/process2"/>
    <dgm:cxn modelId="{47D822CF-2F55-4CA5-9498-35E58B4838F0}" srcId="{FDBF5A88-A83C-4FE5-A93D-30A67EDBF0BC}" destId="{27E8F33E-1405-44DD-9950-4A64A1C4A8B7}" srcOrd="0" destOrd="0" parTransId="{77A40FF5-8CC4-4599-961F-12EA87E292A2}" sibTransId="{A8B75862-2668-4090-BCDB-4CA372381DB9}"/>
    <dgm:cxn modelId="{F109ED5E-CD26-4809-93A5-A179BDCE82AE}" srcId="{FDBF5A88-A83C-4FE5-A93D-30A67EDBF0BC}" destId="{B7719826-CEE7-4415-A22A-231006DA4E94}" srcOrd="3" destOrd="0" parTransId="{DBB9E2E6-6336-4D68-A21C-91A45214F76F}" sibTransId="{A15B2DC3-111D-493C-B063-D42949EEE14F}"/>
    <dgm:cxn modelId="{B65D4D8A-F2DA-40D7-BCF8-5E91857C196C}" type="presOf" srcId="{A8B75862-2668-4090-BCDB-4CA372381DB9}" destId="{0A0D55A5-5AB6-4E30-BBC7-7B1CC7089CD2}" srcOrd="1" destOrd="0" presId="urn:microsoft.com/office/officeart/2005/8/layout/process2"/>
    <dgm:cxn modelId="{A481B439-2EB2-4FE6-BF0C-8327033E4FAD}" type="presOf" srcId="{FC0700E3-E108-4FE6-A83A-B7BB41906975}" destId="{C5431203-33AD-4CCF-8A89-C02A6E1C071C}" srcOrd="1" destOrd="0" presId="urn:microsoft.com/office/officeart/2005/8/layout/process2"/>
    <dgm:cxn modelId="{537EE0F0-AF4C-4916-9859-396830A81C54}" type="presOf" srcId="{A15B2DC3-111D-493C-B063-D42949EEE14F}" destId="{93ED61B9-BEDD-471A-A950-33E2AC612E01}" srcOrd="1" destOrd="0" presId="urn:microsoft.com/office/officeart/2005/8/layout/process2"/>
    <dgm:cxn modelId="{B4209A5D-3B1F-4C2B-9D52-3DAC5AE8C40C}" type="presOf" srcId="{A15B2DC3-111D-493C-B063-D42949EEE14F}" destId="{82810C8E-4A2D-4F6E-BEF7-B90578EB266A}" srcOrd="0" destOrd="0" presId="urn:microsoft.com/office/officeart/2005/8/layout/process2"/>
    <dgm:cxn modelId="{6E7960E1-CFEB-4215-B5C9-3832A92E8EDC}" type="presOf" srcId="{B7719826-CEE7-4415-A22A-231006DA4E94}" destId="{1B96F572-7B29-4D7D-B064-587D2756B11D}" srcOrd="0" destOrd="0" presId="urn:microsoft.com/office/officeart/2005/8/layout/process2"/>
    <dgm:cxn modelId="{916C429B-4B19-4A17-BB1F-5D0F08A7B366}" type="presOf" srcId="{FC0700E3-E108-4FE6-A83A-B7BB41906975}" destId="{3568FD27-92B5-4BF3-B1B2-C12E42E22F63}" srcOrd="0" destOrd="0" presId="urn:microsoft.com/office/officeart/2005/8/layout/process2"/>
    <dgm:cxn modelId="{E05A9B86-C34F-44C3-AC69-97A3FDEB97C9}" type="presOf" srcId="{41BBFBA7-2E70-4E25-A3C7-89B6CB1F5843}" destId="{51543297-8D58-498F-85DD-0FC953FA77D9}" srcOrd="0" destOrd="0" presId="urn:microsoft.com/office/officeart/2005/8/layout/process2"/>
    <dgm:cxn modelId="{A706AA03-F772-4D8D-A560-892FFD3448FF}" type="presOf" srcId="{AC692ABA-B667-47E9-A5E3-6BB035E824E1}" destId="{AC40E831-A70A-4616-8207-11141C8CCD79}" srcOrd="1" destOrd="0" presId="urn:microsoft.com/office/officeart/2005/8/layout/process2"/>
    <dgm:cxn modelId="{2A2A49D5-A925-4051-AFB4-C979381DA2DB}" srcId="{FDBF5A88-A83C-4FE5-A93D-30A67EDBF0BC}" destId="{76D3FDB3-612F-4D37-BDC2-F59DF5FDD485}" srcOrd="4" destOrd="0" parTransId="{DDB07246-2489-4CAA-AA00-2738A52B35BF}" sibTransId="{9559461D-EC00-4AD8-A467-EB7CC63CA058}"/>
    <dgm:cxn modelId="{249A4461-C6E7-4C05-BB75-31CD40F00B0B}" type="presOf" srcId="{FDBF5A88-A83C-4FE5-A93D-30A67EDBF0BC}" destId="{8FDA4086-2F58-47E8-8195-4E8E5770B73E}" srcOrd="0" destOrd="0" presId="urn:microsoft.com/office/officeart/2005/8/layout/process2"/>
    <dgm:cxn modelId="{B2FBE0FE-0F8E-4C8D-B8E1-A2460922E67A}" type="presOf" srcId="{76D3FDB3-612F-4D37-BDC2-F59DF5FDD485}" destId="{E8964CBA-68C1-4AE2-AA1C-3CBA7C7AB246}" srcOrd="0" destOrd="0" presId="urn:microsoft.com/office/officeart/2005/8/layout/process2"/>
    <dgm:cxn modelId="{0214AAE0-0FE3-43B0-97DA-D061CE7605BE}" srcId="{FDBF5A88-A83C-4FE5-A93D-30A67EDBF0BC}" destId="{41BBFBA7-2E70-4E25-A3C7-89B6CB1F5843}" srcOrd="1" destOrd="0" parTransId="{BC4C3FAD-87B0-448D-9B0A-AD5C2529EF12}" sibTransId="{FC0700E3-E108-4FE6-A83A-B7BB41906975}"/>
    <dgm:cxn modelId="{D934607B-77BE-4452-943E-3E53281712EC}" type="presOf" srcId="{27E8F33E-1405-44DD-9950-4A64A1C4A8B7}" destId="{FC25A161-202D-453C-8A54-A65C850FAB4C}" srcOrd="0" destOrd="0" presId="urn:microsoft.com/office/officeart/2005/8/layout/process2"/>
    <dgm:cxn modelId="{BED7BD81-E0C2-4309-84AF-F7FE316C8CAD}" type="presOf" srcId="{E50B1B4B-6AE7-4E50-B4DA-772EC453EF37}" destId="{A85B1B5F-74E1-4DD0-ABEF-FBED171BC5B7}" srcOrd="0" destOrd="0" presId="urn:microsoft.com/office/officeart/2005/8/layout/process2"/>
    <dgm:cxn modelId="{9AC86195-5A63-4853-A5B6-9F3FB4BFD835}" srcId="{FDBF5A88-A83C-4FE5-A93D-30A67EDBF0BC}" destId="{E50B1B4B-6AE7-4E50-B4DA-772EC453EF37}" srcOrd="2" destOrd="0" parTransId="{E99386AD-0700-4F7D-AFCA-8052F2A53A3A}" sibTransId="{AC692ABA-B667-47E9-A5E3-6BB035E824E1}"/>
    <dgm:cxn modelId="{858FF7D0-C3D2-493C-9F7C-BAA4C7792F23}" type="presParOf" srcId="{8FDA4086-2F58-47E8-8195-4E8E5770B73E}" destId="{FC25A161-202D-453C-8A54-A65C850FAB4C}" srcOrd="0" destOrd="0" presId="urn:microsoft.com/office/officeart/2005/8/layout/process2"/>
    <dgm:cxn modelId="{70A56AF2-7DE3-4280-92A3-23A758EB8D49}" type="presParOf" srcId="{8FDA4086-2F58-47E8-8195-4E8E5770B73E}" destId="{3C6BBAB0-13CC-48D0-97CD-3F50A5AC71EA}" srcOrd="1" destOrd="0" presId="urn:microsoft.com/office/officeart/2005/8/layout/process2"/>
    <dgm:cxn modelId="{4D1FB43B-88A6-4532-86A1-160E1F16DEFD}" type="presParOf" srcId="{3C6BBAB0-13CC-48D0-97CD-3F50A5AC71EA}" destId="{0A0D55A5-5AB6-4E30-BBC7-7B1CC7089CD2}" srcOrd="0" destOrd="0" presId="urn:microsoft.com/office/officeart/2005/8/layout/process2"/>
    <dgm:cxn modelId="{B552B7D8-EC5D-4A0E-A613-BDBC6E96ABD1}" type="presParOf" srcId="{8FDA4086-2F58-47E8-8195-4E8E5770B73E}" destId="{51543297-8D58-498F-85DD-0FC953FA77D9}" srcOrd="2" destOrd="0" presId="urn:microsoft.com/office/officeart/2005/8/layout/process2"/>
    <dgm:cxn modelId="{B0A58EC2-D85C-46AF-A566-EAB0B12820BC}" type="presParOf" srcId="{8FDA4086-2F58-47E8-8195-4E8E5770B73E}" destId="{3568FD27-92B5-4BF3-B1B2-C12E42E22F63}" srcOrd="3" destOrd="0" presId="urn:microsoft.com/office/officeart/2005/8/layout/process2"/>
    <dgm:cxn modelId="{F455694E-5C3F-4B38-8E88-9476E8016E62}" type="presParOf" srcId="{3568FD27-92B5-4BF3-B1B2-C12E42E22F63}" destId="{C5431203-33AD-4CCF-8A89-C02A6E1C071C}" srcOrd="0" destOrd="0" presId="urn:microsoft.com/office/officeart/2005/8/layout/process2"/>
    <dgm:cxn modelId="{AD34B100-F569-4FC3-ADAE-8D04583AF901}" type="presParOf" srcId="{8FDA4086-2F58-47E8-8195-4E8E5770B73E}" destId="{A85B1B5F-74E1-4DD0-ABEF-FBED171BC5B7}" srcOrd="4" destOrd="0" presId="urn:microsoft.com/office/officeart/2005/8/layout/process2"/>
    <dgm:cxn modelId="{F2D9C54D-9679-44EC-83A2-938D2590E018}" type="presParOf" srcId="{8FDA4086-2F58-47E8-8195-4E8E5770B73E}" destId="{7EC91A1A-7BF6-4E4A-9502-B2E660B346A8}" srcOrd="5" destOrd="0" presId="urn:microsoft.com/office/officeart/2005/8/layout/process2"/>
    <dgm:cxn modelId="{7CC4D0C8-8ACB-4030-BCA6-70789390716E}" type="presParOf" srcId="{7EC91A1A-7BF6-4E4A-9502-B2E660B346A8}" destId="{AC40E831-A70A-4616-8207-11141C8CCD79}" srcOrd="0" destOrd="0" presId="urn:microsoft.com/office/officeart/2005/8/layout/process2"/>
    <dgm:cxn modelId="{9A319C59-07A8-4ECA-AE0B-AEA489F3EEBC}" type="presParOf" srcId="{8FDA4086-2F58-47E8-8195-4E8E5770B73E}" destId="{1B96F572-7B29-4D7D-B064-587D2756B11D}" srcOrd="6" destOrd="0" presId="urn:microsoft.com/office/officeart/2005/8/layout/process2"/>
    <dgm:cxn modelId="{3D6B9C00-FC45-4DB4-AEF1-038C0901E72A}" type="presParOf" srcId="{8FDA4086-2F58-47E8-8195-4E8E5770B73E}" destId="{82810C8E-4A2D-4F6E-BEF7-B90578EB266A}" srcOrd="7" destOrd="0" presId="urn:microsoft.com/office/officeart/2005/8/layout/process2"/>
    <dgm:cxn modelId="{09738685-B173-45C0-B2E5-4C932F402F60}" type="presParOf" srcId="{82810C8E-4A2D-4F6E-BEF7-B90578EB266A}" destId="{93ED61B9-BEDD-471A-A950-33E2AC612E01}" srcOrd="0" destOrd="0" presId="urn:microsoft.com/office/officeart/2005/8/layout/process2"/>
    <dgm:cxn modelId="{52CC6DE7-FAE9-4C8E-A124-0090A1D9A07C}" type="presParOf" srcId="{8FDA4086-2F58-47E8-8195-4E8E5770B73E}" destId="{E8964CBA-68C1-4AE2-AA1C-3CBA7C7AB246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25A161-202D-453C-8A54-A65C850FAB4C}">
      <dsp:nvSpPr>
        <dsp:cNvPr id="0" name=""/>
        <dsp:cNvSpPr/>
      </dsp:nvSpPr>
      <dsp:spPr>
        <a:xfrm>
          <a:off x="2925946" y="2836"/>
          <a:ext cx="2652872" cy="663218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3300"/>
              </a:solidFill>
            </a:rPr>
            <a:t>Problem Definition</a:t>
          </a:r>
          <a:endParaRPr lang="en-US" sz="2000" b="1" kern="1200" dirty="0">
            <a:solidFill>
              <a:srgbClr val="FF3300"/>
            </a:solidFill>
          </a:endParaRPr>
        </a:p>
      </dsp:txBody>
      <dsp:txXfrm>
        <a:off x="2945371" y="22261"/>
        <a:ext cx="2614022" cy="624368"/>
      </dsp:txXfrm>
    </dsp:sp>
    <dsp:sp modelId="{3C6BBAB0-13CC-48D0-97CD-3F50A5AC71EA}">
      <dsp:nvSpPr>
        <dsp:cNvPr id="0" name=""/>
        <dsp:cNvSpPr/>
      </dsp:nvSpPr>
      <dsp:spPr>
        <a:xfrm rot="5400000">
          <a:off x="4128029" y="682635"/>
          <a:ext cx="248706" cy="298448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>
            <a:solidFill>
              <a:srgbClr val="FF3300"/>
            </a:solidFill>
          </a:endParaRPr>
        </a:p>
      </dsp:txBody>
      <dsp:txXfrm rot="-5400000">
        <a:off x="4162848" y="707506"/>
        <a:ext cx="179068" cy="174094"/>
      </dsp:txXfrm>
    </dsp:sp>
    <dsp:sp modelId="{51543297-8D58-498F-85DD-0FC953FA77D9}">
      <dsp:nvSpPr>
        <dsp:cNvPr id="0" name=""/>
        <dsp:cNvSpPr/>
      </dsp:nvSpPr>
      <dsp:spPr>
        <a:xfrm>
          <a:off x="2925946" y="997663"/>
          <a:ext cx="2652872" cy="663218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3300"/>
              </a:solidFill>
            </a:rPr>
            <a:t>Research Design</a:t>
          </a:r>
          <a:endParaRPr lang="en-US" sz="2000" b="1" kern="1200" dirty="0">
            <a:solidFill>
              <a:srgbClr val="FF3300"/>
            </a:solidFill>
          </a:endParaRPr>
        </a:p>
      </dsp:txBody>
      <dsp:txXfrm>
        <a:off x="2945371" y="1017088"/>
        <a:ext cx="2614022" cy="624368"/>
      </dsp:txXfrm>
    </dsp:sp>
    <dsp:sp modelId="{3568FD27-92B5-4BF3-B1B2-C12E42E22F63}">
      <dsp:nvSpPr>
        <dsp:cNvPr id="0" name=""/>
        <dsp:cNvSpPr/>
      </dsp:nvSpPr>
      <dsp:spPr>
        <a:xfrm rot="5400000">
          <a:off x="4128029" y="1677462"/>
          <a:ext cx="248706" cy="298448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>
            <a:solidFill>
              <a:srgbClr val="FF3300"/>
            </a:solidFill>
          </a:endParaRPr>
        </a:p>
      </dsp:txBody>
      <dsp:txXfrm rot="-5400000">
        <a:off x="4162848" y="1702333"/>
        <a:ext cx="179068" cy="174094"/>
      </dsp:txXfrm>
    </dsp:sp>
    <dsp:sp modelId="{A85B1B5F-74E1-4DD0-ABEF-FBED171BC5B7}">
      <dsp:nvSpPr>
        <dsp:cNvPr id="0" name=""/>
        <dsp:cNvSpPr/>
      </dsp:nvSpPr>
      <dsp:spPr>
        <a:xfrm>
          <a:off x="2925946" y="1992490"/>
          <a:ext cx="2652872" cy="663218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3300"/>
              </a:solidFill>
            </a:rPr>
            <a:t>Data Collection</a:t>
          </a:r>
          <a:endParaRPr lang="en-US" sz="2000" b="1" kern="1200" dirty="0">
            <a:solidFill>
              <a:srgbClr val="FF3300"/>
            </a:solidFill>
          </a:endParaRPr>
        </a:p>
      </dsp:txBody>
      <dsp:txXfrm>
        <a:off x="2945371" y="2011915"/>
        <a:ext cx="2614022" cy="624368"/>
      </dsp:txXfrm>
    </dsp:sp>
    <dsp:sp modelId="{7EC91A1A-7BF6-4E4A-9502-B2E660B346A8}">
      <dsp:nvSpPr>
        <dsp:cNvPr id="0" name=""/>
        <dsp:cNvSpPr/>
      </dsp:nvSpPr>
      <dsp:spPr>
        <a:xfrm rot="5400000">
          <a:off x="4128029" y="2672289"/>
          <a:ext cx="248706" cy="298448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>
            <a:solidFill>
              <a:srgbClr val="FF3300"/>
            </a:solidFill>
          </a:endParaRPr>
        </a:p>
      </dsp:txBody>
      <dsp:txXfrm rot="-5400000">
        <a:off x="4162848" y="2697160"/>
        <a:ext cx="179068" cy="174094"/>
      </dsp:txXfrm>
    </dsp:sp>
    <dsp:sp modelId="{1B96F572-7B29-4D7D-B064-587D2756B11D}">
      <dsp:nvSpPr>
        <dsp:cNvPr id="0" name=""/>
        <dsp:cNvSpPr/>
      </dsp:nvSpPr>
      <dsp:spPr>
        <a:xfrm>
          <a:off x="2925946" y="2987318"/>
          <a:ext cx="2652872" cy="663218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3300"/>
              </a:solidFill>
            </a:rPr>
            <a:t>Data Analysis</a:t>
          </a:r>
          <a:endParaRPr lang="en-US" sz="2000" b="1" kern="1200" dirty="0">
            <a:solidFill>
              <a:srgbClr val="FF3300"/>
            </a:solidFill>
          </a:endParaRPr>
        </a:p>
      </dsp:txBody>
      <dsp:txXfrm>
        <a:off x="2945371" y="3006743"/>
        <a:ext cx="2614022" cy="624368"/>
      </dsp:txXfrm>
    </dsp:sp>
    <dsp:sp modelId="{82810C8E-4A2D-4F6E-BEF7-B90578EB266A}">
      <dsp:nvSpPr>
        <dsp:cNvPr id="0" name=""/>
        <dsp:cNvSpPr/>
      </dsp:nvSpPr>
      <dsp:spPr>
        <a:xfrm rot="5400000">
          <a:off x="4128029" y="3667116"/>
          <a:ext cx="248706" cy="298448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>
            <a:solidFill>
              <a:srgbClr val="FF3300"/>
            </a:solidFill>
          </a:endParaRPr>
        </a:p>
      </dsp:txBody>
      <dsp:txXfrm rot="-5400000">
        <a:off x="4162848" y="3691987"/>
        <a:ext cx="179068" cy="174094"/>
      </dsp:txXfrm>
    </dsp:sp>
    <dsp:sp modelId="{E8964CBA-68C1-4AE2-AA1C-3CBA7C7AB246}">
      <dsp:nvSpPr>
        <dsp:cNvPr id="0" name=""/>
        <dsp:cNvSpPr/>
      </dsp:nvSpPr>
      <dsp:spPr>
        <a:xfrm>
          <a:off x="2925946" y="3982145"/>
          <a:ext cx="2652872" cy="663218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3300"/>
              </a:solidFill>
            </a:rPr>
            <a:t>Report Writing and Dissemination</a:t>
          </a:r>
          <a:endParaRPr lang="en-US" sz="2000" b="1" kern="1200" dirty="0">
            <a:solidFill>
              <a:srgbClr val="FF3300"/>
            </a:solidFill>
          </a:endParaRPr>
        </a:p>
      </dsp:txBody>
      <dsp:txXfrm>
        <a:off x="2945371" y="4001570"/>
        <a:ext cx="2614022" cy="6243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1" tIns="46250" rIns="92501" bIns="46250" numCol="1" anchor="t" anchorCtr="0" compatLnSpc="1">
            <a:prstTxWarp prst="textNoShape">
              <a:avLst/>
            </a:prstTxWarp>
          </a:bodyPr>
          <a:lstStyle>
            <a:lvl1pPr defTabSz="9255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8588" y="0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1" tIns="46250" rIns="92501" bIns="46250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9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13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1" tIns="46250" rIns="92501" bIns="46250" numCol="1" anchor="b" anchorCtr="0" compatLnSpc="1">
            <a:prstTxWarp prst="textNoShape">
              <a:avLst/>
            </a:prstTxWarp>
          </a:bodyPr>
          <a:lstStyle>
            <a:lvl1pPr defTabSz="9255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9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8588" y="8770938"/>
            <a:ext cx="3013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1" tIns="46250" rIns="92501" bIns="46250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pPr>
              <a:defRPr/>
            </a:pPr>
            <a:fld id="{A0E3ED35-BE72-4F23-BAA7-7A44FFE15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068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1" tIns="46250" rIns="92501" bIns="46250" numCol="1" anchor="t" anchorCtr="0" compatLnSpc="1">
            <a:prstTxWarp prst="textNoShape">
              <a:avLst/>
            </a:prstTxWarp>
          </a:bodyPr>
          <a:lstStyle>
            <a:lvl1pPr defTabSz="9255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8588" y="0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1" tIns="46250" rIns="92501" bIns="46250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92150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4386263"/>
            <a:ext cx="556260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1" tIns="46250" rIns="92501" bIns="462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13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1" tIns="46250" rIns="92501" bIns="46250" numCol="1" anchor="b" anchorCtr="0" compatLnSpc="1">
            <a:prstTxWarp prst="textNoShape">
              <a:avLst/>
            </a:prstTxWarp>
          </a:bodyPr>
          <a:lstStyle>
            <a:lvl1pPr defTabSz="9255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588" y="8770938"/>
            <a:ext cx="3013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1" tIns="46250" rIns="92501" bIns="46250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pPr>
              <a:defRPr/>
            </a:pPr>
            <a:fld id="{E49C79EA-218D-4985-8090-55A581A332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401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C79EA-218D-4985-8090-55A581A332E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05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2079F-0233-4415-BBEA-42A4248567F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97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8CF1D-B2C2-4DE1-B2A2-25D8BC0AA821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43342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692150"/>
            <a:ext cx="4619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3A644-3075-40BE-9661-85D820ABB24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4DEDCAA-3DF1-4856-9C82-1339EA87BE61}" type="datetimeFigureOut">
              <a:rPr lang="en-US" smtClean="0"/>
              <a:pPr/>
              <a:t>8/30/2017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539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692150"/>
            <a:ext cx="4619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3A644-3075-40BE-9661-85D820ABB24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4DEDCAA-3DF1-4856-9C82-1339EA87BE61}" type="datetimeFigureOut">
              <a:rPr lang="en-US" smtClean="0"/>
              <a:pPr/>
              <a:t>8/30/2017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18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086AFC4-7A49-4E53-B18F-F24E547965DB}" type="datetime1">
              <a:rPr lang="en-US" smtClean="0"/>
              <a:t>8/30/2017</a:t>
            </a:fld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tn?sid=887972904&amp;mid=AO8mvs4AARuhTOuNUQoiIB7MJtY&amp;midoffset=1_448&amp;partid=3&amp;f=393&amp;fid=Inbox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142875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381ECB-E173-45EF-A98C-7C31E2F617F8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81687A-0447-43F5-B77C-2554E44F00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1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3"/>
            <a:ext cx="2209800" cy="365125"/>
          </a:xfrm>
        </p:spPr>
        <p:txBody>
          <a:bodyPr/>
          <a:lstStyle/>
          <a:p>
            <a:pPr>
              <a:defRPr/>
            </a:pPr>
            <a:fld id="{8334F34E-6B54-40DD-947C-E7B9ABAAF49B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8"/>
            <a:ext cx="5573483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F596C33D-8C09-4B68-8729-C312BF7676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40B4-759C-4B2D-A457-98DD5912B27E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7A0F5E-0CBA-407A-9276-D7F8028E85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10" name="Picture 9" descr="tn?sid=887972904&amp;mid=AO8mvs4AARuhTOuNUQoiIB7MJtY&amp;midoffset=1_448&amp;partid=3&amp;f=393&amp;fid=Inbo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9" y="0"/>
            <a:ext cx="142875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5599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C3E8C-405D-4B87-ADA1-DE3A4646626D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7A0F5E-0CBA-407A-9276-D7F8028E85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10" name="Picture 9" descr="tn?sid=887972904&amp;mid=AO8mvs4AARuhTOuNUQoiIB7MJtY&amp;midoffset=1_448&amp;partid=3&amp;f=393&amp;fid=Inbo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9" y="0"/>
            <a:ext cx="142875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2968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36A8D-6533-4C28-B956-7E4A17C5E8D6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7A0F5E-0CBA-407A-9276-D7F8028E85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10" name="Picture 9" descr="tn?sid=887972904&amp;mid=AO8mvs4AARuhTOuNUQoiIB7MJtY&amp;midoffset=1_448&amp;partid=3&amp;f=393&amp;fid=Inbo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9" y="0"/>
            <a:ext cx="142875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1443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A920-37E0-4F7B-A596-FF1C2F0974CF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7A0F5E-0CBA-407A-9276-D7F8028E85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10" name="Picture 9" descr="tn?sid=887972904&amp;mid=AO8mvs4AARuhTOuNUQoiIB7MJtY&amp;midoffset=1_448&amp;partid=3&amp;f=393&amp;fid=Inbo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9" y="0"/>
            <a:ext cx="142875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1061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22D03-B4C6-4354-A95A-2E69DB69FFD1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7A0F5E-0CBA-407A-9276-D7F8028E85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10" name="Picture 9" descr="tn?sid=887972904&amp;mid=AO8mvs4AARuhTOuNUQoiIB7MJtY&amp;midoffset=1_448&amp;partid=3&amp;f=393&amp;fid=Inbo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9" y="0"/>
            <a:ext cx="142875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1015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1F851-AF7D-45EE-9E01-18D8D6D10931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7A0F5E-0CBA-407A-9276-D7F8028E85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10" name="Picture 9" descr="tn?sid=887972904&amp;mid=AO8mvs4AARuhTOuNUQoiIB7MJtY&amp;midoffset=1_448&amp;partid=3&amp;f=393&amp;fid=Inbo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9" y="0"/>
            <a:ext cx="142875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51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9332-71CA-4155-9A17-7FB865B08FBF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7A0F5E-0CBA-407A-9276-D7F8028E85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10" name="Picture 9" descr="tn?sid=887972904&amp;mid=AO8mvs4AARuhTOuNUQoiIB7MJtY&amp;midoffset=1_448&amp;partid=3&amp;f=393&amp;fid=Inbo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9" y="0"/>
            <a:ext cx="142875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959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28600"/>
            <a:ext cx="7632848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19758-693C-4127-91C5-A570701184BA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10" name="Picture 9" descr="tn?sid=887972904&amp;mid=AO8mvs4AARuhTOuNUQoiIB7MJtY&amp;midoffset=1_448&amp;partid=3&amp;f=393&amp;fid=Inbo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9" y="0"/>
            <a:ext cx="142875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0E3AA1-0BD3-48F5-9A1D-D1B74FE98FAE}" type="datetime1">
              <a:rPr lang="en-US" smtClean="0"/>
              <a:t>8/30/2017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01CD867-219D-4386-954F-9FCFC163F7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668D64CC-5638-4212-817F-D7BAE76BEEDC}" type="datetime1">
              <a:rPr lang="en-US" smtClean="0"/>
              <a:t>8/30/2017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3C8F54E7-CC73-44A0-98EA-4E5B8A32DEE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485C1954-CE02-4D07-9B1B-D0720748CBDF}" type="datetime1">
              <a:rPr lang="en-US" smtClean="0"/>
              <a:t>8/30/2017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8137A9F1-81D5-4459-BB91-2D1C96BF31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1E24A7-1B7A-47D1-B0F7-DFD98C606767}" type="datetime1">
              <a:rPr lang="en-US" smtClean="0"/>
              <a:t>8/30/2017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0CFC55A-89E2-4CC5-A167-C239959FEC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 descr="tn?sid=887972904&amp;mid=AO8mvs4AARuhTOuNUQoiIB7MJtY&amp;midoffset=1_448&amp;partid=3&amp;f=393&amp;fid=Inbox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142875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AF6A67-AB59-4234-95E0-720D19BCAC01}" type="datetime1">
              <a:rPr lang="en-US" smtClean="0"/>
              <a:t>8/30/2017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4378C66-1F05-4CF8-BB28-27E68097EF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 descr="tn?sid=887972904&amp;mid=AO8mvs4AARuhTOuNUQoiIB7MJtY&amp;midoffset=1_448&amp;partid=3&amp;f=393&amp;fid=Inbox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142875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C578E1-7A9F-4758-8D70-25DB4F557E01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4EE4102-7C44-4141-B1EB-4D1224523F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1"/>
            <a:ext cx="2667000" cy="365125"/>
          </a:xfrm>
        </p:spPr>
        <p:txBody>
          <a:bodyPr rtlCol="0"/>
          <a:lstStyle/>
          <a:p>
            <a:pPr>
              <a:defRPr/>
            </a:pPr>
            <a:fld id="{7EA69F21-ACCA-41F6-BD36-91839D340277}" type="datetime1">
              <a:rPr lang="en-US" smtClean="0"/>
              <a:t>8/30/2017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4C9A9C4F-5462-4C9D-8A54-FECA9C56D7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7"/>
            <a:ext cx="4572000" cy="365125"/>
          </a:xfrm>
        </p:spPr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1"/>
            <a:ext cx="2667000" cy="365125"/>
          </a:xfrm>
          <a:prstGeom prst="rect">
            <a:avLst/>
          </a:prstGeom>
        </p:spPr>
        <p:txBody>
          <a:bodyPr vert="horz" lIns="91440" tIns="45720" rIns="91440" bIns="45720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4C382F1-0284-4FF9-939E-DFF0DA8C8421}" type="datetime1">
              <a:rPr lang="en-US" smtClean="0"/>
              <a:t>8/30/2017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7"/>
            <a:ext cx="5421083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lIns="91440" tIns="45720" rIns="91440" bIns="45720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  <p:sldLayoutId id="2147484045" r:id="rId12"/>
    <p:sldLayoutId id="2147484046" r:id="rId13"/>
    <p:sldLayoutId id="2147484047" r:id="rId14"/>
    <p:sldLayoutId id="2147484048" r:id="rId15"/>
    <p:sldLayoutId id="2147484049" r:id="rId16"/>
    <p:sldLayoutId id="2147484050" r:id="rId17"/>
    <p:sldLayoutId id="2147484051" r:id="rId18"/>
  </p:sldLayoutIdLst>
  <p:transition>
    <p:split orient="vert" dir="in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0874" y="1828800"/>
            <a:ext cx="8664054" cy="1676400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800" b="1" dirty="0" smtClean="0"/>
              <a:t>Research Methods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0" y="6096000"/>
            <a:ext cx="6781800" cy="685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Trilochan</a:t>
            </a:r>
            <a:r>
              <a:rPr lang="en-US" dirty="0" smtClean="0"/>
              <a:t> </a:t>
            </a:r>
            <a:r>
              <a:rPr lang="en-US" dirty="0" err="1" smtClean="0"/>
              <a:t>Poudyal</a:t>
            </a:r>
            <a:r>
              <a:rPr lang="en-US" dirty="0" smtClean="0"/>
              <a:t>  </a:t>
            </a:r>
            <a:r>
              <a:rPr lang="en-US" sz="2000" dirty="0" smtClean="0"/>
              <a:t>Director of Studies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0"/>
            <a:ext cx="8077200" cy="129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200" b="1" dirty="0" smtClean="0">
                <a:solidFill>
                  <a:schemeClr val="tx1"/>
                </a:solidFill>
              </a:rPr>
              <a:t>Nepal Administrative Staff College</a:t>
            </a:r>
            <a:endParaRPr lang="en-US" sz="4200" b="1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00600" y="4343400"/>
            <a:ext cx="3886200" cy="106680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rgbClr val="3333FF"/>
              </a:solidFill>
              <a:latin typeface="Lucida Calligraphy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 tIns="32004"/>
          <a:lstStyle/>
          <a:p>
            <a:r>
              <a:rPr lang="en-CA" b="1" dirty="0" smtClean="0">
                <a:solidFill>
                  <a:schemeClr val="accent1">
                    <a:lumMod val="50000"/>
                  </a:schemeClr>
                </a:solidFill>
              </a:rPr>
              <a:t>Re + Search...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950" y="3213100"/>
            <a:ext cx="1008063" cy="3413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lIns="64008" tIns="32004" rIns="64008" bIns="3200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>
                <a:latin typeface="+mn-lt"/>
              </a:rPr>
              <a:t>Person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350" y="2727325"/>
            <a:ext cx="1344613" cy="3413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64008" tIns="32004" rIns="64008" bIns="3200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>
                <a:latin typeface="+mn-lt"/>
              </a:rPr>
              <a:t>Observes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8888" y="3708400"/>
            <a:ext cx="1776412" cy="3413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lIns="64008" tIns="32004" rIns="64008" bIns="3200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>
                <a:latin typeface="+mn-lt"/>
              </a:rPr>
              <a:t>Again and again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32138" y="3167063"/>
            <a:ext cx="1344612" cy="3429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lIns="64008" tIns="32004" rIns="64008" bIns="3200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>
                <a:latin typeface="+mn-lt"/>
              </a:rPr>
              <a:t>Phenomena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59338" y="2571750"/>
            <a:ext cx="1920875" cy="341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lIns="64008" tIns="32004" rIns="64008" bIns="3200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>
                <a:latin typeface="+mn-lt"/>
              </a:rPr>
              <a:t>Collection of data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08550" y="3654425"/>
            <a:ext cx="1919288" cy="3413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lIns="64008" tIns="32004" rIns="64008" bIns="3200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>
                <a:latin typeface="+mn-lt"/>
              </a:rPr>
              <a:t>Analysis of data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72338" y="3113088"/>
            <a:ext cx="1428750" cy="342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lIns="64008" tIns="32004" rIns="64008" bIns="3200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CA" dirty="0">
                <a:latin typeface="+mn-lt"/>
              </a:rPr>
              <a:t>Conclusion  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619625" y="3298825"/>
            <a:ext cx="2497138" cy="22225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116013" y="3375025"/>
            <a:ext cx="1968500" cy="22225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230" name="TextBox 17"/>
          <p:cNvSpPr txBox="1">
            <a:spLocks noChangeArrowheads="1"/>
          </p:cNvSpPr>
          <p:nvPr/>
        </p:nvSpPr>
        <p:spPr bwMode="auto">
          <a:xfrm>
            <a:off x="492125" y="5967413"/>
            <a:ext cx="84010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008" tIns="32004" rIns="64008" bIns="32004">
            <a:spAutoFit/>
          </a:bodyPr>
          <a:lstStyle/>
          <a:p>
            <a:r>
              <a:rPr lang="en-CA" sz="1400">
                <a:latin typeface="Constantia" pitchFamily="18" charset="0"/>
              </a:rPr>
              <a:t>Singh, YK. (2006). Fundamentals of Research Methodology and Statistics. New Delhi: New Age International.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262439" y="6199994"/>
            <a:ext cx="4438649" cy="252413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	             Adopt from Singh, 2006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BC6-3301-4391-A51F-1107C6F7A079}" type="datetime1">
              <a:rPr lang="en-US" smtClean="0"/>
              <a:t>8/30/2017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8864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Objectives of Research 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4876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Theoretical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Factual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Application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Classification of Research</a:t>
            </a:r>
          </a:p>
          <a:p>
            <a:pPr>
              <a:lnSpc>
                <a:spcPct val="160000"/>
              </a:lnSpc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Fundamental/Basic Research</a:t>
            </a:r>
          </a:p>
          <a:p>
            <a:pPr>
              <a:lnSpc>
                <a:spcPct val="160000"/>
              </a:lnSpc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Action/Applied research</a:t>
            </a:r>
          </a:p>
          <a:p>
            <a:pPr marL="0" indent="0">
              <a:lnSpc>
                <a:spcPct val="160000"/>
              </a:lnSpc>
              <a:buNone/>
            </a:pPr>
            <a:endParaRPr lang="en-US" b="1" u="sng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5CB8-05CC-4466-B8F9-B1439C42DB96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69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			Applied Research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7448" cy="44958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i="1" dirty="0" smtClean="0">
                <a:solidFill>
                  <a:srgbClr val="3333FF"/>
                </a:solidFill>
              </a:rPr>
              <a:t>“</a:t>
            </a:r>
            <a:r>
              <a:rPr lang="en-US" i="1" dirty="0">
                <a:solidFill>
                  <a:srgbClr val="3333FF"/>
                </a:solidFill>
              </a:rPr>
              <a:t>The process by which practitioners attempt to study their problems scientifically in order </a:t>
            </a:r>
            <a:r>
              <a:rPr lang="en-US" i="1" dirty="0" smtClean="0">
                <a:solidFill>
                  <a:srgbClr val="3333FF"/>
                </a:solidFill>
              </a:rPr>
              <a:t>to guide</a:t>
            </a:r>
            <a:r>
              <a:rPr lang="en-US" i="1" dirty="0">
                <a:solidFill>
                  <a:srgbClr val="3333FF"/>
                </a:solidFill>
              </a:rPr>
              <a:t>, correct and evaluate their decision and action is what a number of people have called </a:t>
            </a:r>
            <a:r>
              <a:rPr lang="en-US" i="1" dirty="0" smtClean="0">
                <a:solidFill>
                  <a:srgbClr val="3333FF"/>
                </a:solidFill>
              </a:rPr>
              <a:t>action research”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						Stephen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M.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Corey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AB486-4688-4CCF-B88D-DFECC21B1B03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1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Contd..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08848" cy="4495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Study practical problems and find out a practical solution of current problem.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The practitioner can only study his problem.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The focus is to improve and modify the current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practices.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05DA-AE94-47DA-9FAE-9FF3FE8007A6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35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2400"/>
            <a:ext cx="7632848" cy="838200"/>
          </a:xfrm>
        </p:spPr>
        <p:txBody>
          <a:bodyPr>
            <a:normAutofit fontScale="90000"/>
          </a:bodyPr>
          <a:lstStyle/>
          <a:p>
            <a:pPr algn="r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Characteristics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of an Investigator</a:t>
            </a:r>
            <a:br>
              <a:rPr lang="en-US" b="1" dirty="0">
                <a:solidFill>
                  <a:schemeClr val="accent2">
                    <a:lumMod val="50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5048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ull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understanding about the functions and activities of his job.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eflective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thinking about various dimensions of his job activities.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Sensitive towards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job. A sensitive person can perceive the problem. 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Creative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and imaginative.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Knowledge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and training of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applied research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Scientific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attitude for studying and observing things.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O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pen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mind so that he can discuss his problems with his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colleagues.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88DE-70FF-4141-9601-9B164C3A133A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2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696200" cy="1066800"/>
          </a:xfrm>
        </p:spPr>
        <p:txBody>
          <a:bodyPr tIns="32004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b="1" dirty="0" smtClean="0"/>
              <a:t>Research Process Outline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08695372"/>
              </p:ext>
            </p:extLst>
          </p:nvPr>
        </p:nvGraphicFramePr>
        <p:xfrm>
          <a:off x="301626" y="1600200"/>
          <a:ext cx="8504766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A8760-9192-42AD-91F1-1C2BE0230447}" type="datetime1">
              <a:rPr lang="en-US" smtClean="0"/>
              <a:t>8/30/2017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Content Placeholder 3" descr="http://www.socialresearchmethods.net/kb/Assets/images/kbroad.gif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516698"/>
            <a:ext cx="8686799" cy="4655502"/>
          </a:xfrm>
        </p:spPr>
      </p:pic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1752600" y="228600"/>
            <a:ext cx="7391400" cy="609600"/>
          </a:xfrm>
        </p:spPr>
        <p:txBody>
          <a:bodyPr tIns="32004">
            <a:normAutofit fontScale="90000"/>
          </a:bodyPr>
          <a:lstStyle/>
          <a:p>
            <a:r>
              <a:rPr lang="en-US" dirty="0" smtClean="0">
                <a:solidFill>
                  <a:srgbClr val="7B9899"/>
                </a:solidFill>
              </a:rPr>
              <a:t>Research Roadmap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066800" y="6248400"/>
            <a:ext cx="7429500" cy="24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005" tIns="32003" rIns="64005" bIns="32003">
            <a:spAutoFit/>
          </a:bodyPr>
          <a:lstStyle/>
          <a:p>
            <a:r>
              <a:rPr lang="en-US" sz="1200" b="1" i="1" dirty="0">
                <a:solidFill>
                  <a:schemeClr val="tx2"/>
                </a:solidFill>
              </a:rPr>
              <a:t>Adopted from William </a:t>
            </a:r>
            <a:r>
              <a:rPr lang="en-US" sz="1200" b="1" i="1" dirty="0" err="1">
                <a:solidFill>
                  <a:schemeClr val="tx2"/>
                </a:solidFill>
              </a:rPr>
              <a:t>Trochim</a:t>
            </a:r>
            <a:r>
              <a:rPr lang="en-US" sz="1200" b="1" i="1" dirty="0">
                <a:solidFill>
                  <a:schemeClr val="tx2"/>
                </a:solidFill>
              </a:rPr>
              <a:t>, 2011, </a:t>
            </a:r>
            <a:r>
              <a:rPr lang="en-US" sz="1200" b="1" dirty="0" err="1">
                <a:solidFill>
                  <a:schemeClr val="tx2"/>
                </a:solidFill>
              </a:rPr>
              <a:t>http://www.socialresearchmethods.net/kb/index.php</a:t>
            </a:r>
            <a:endParaRPr lang="en-US" sz="1200" b="1" i="1" dirty="0">
              <a:solidFill>
                <a:schemeClr val="tx2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2B5B-372D-41FF-8FE8-E7B8E675F571}" type="datetime1">
              <a:rPr lang="en-US" smtClean="0"/>
              <a:t>8/30/2017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B7A0F5E-0CBA-407A-9276-D7F8028E85E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9312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057400" y="304800"/>
            <a:ext cx="6858000" cy="762000"/>
          </a:xfrm>
        </p:spPr>
        <p:txBody>
          <a:bodyPr tIns="32004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CA" b="1" dirty="0" smtClean="0"/>
              <a:t>Research</a:t>
            </a:r>
            <a:r>
              <a:rPr lang="en-CA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CA" b="1" dirty="0" smtClean="0"/>
              <a:t>Methodology</a:t>
            </a:r>
            <a:r>
              <a:rPr lang="en-CA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752600"/>
            <a:ext cx="8504238" cy="3584575"/>
          </a:xfrm>
        </p:spPr>
        <p:txBody>
          <a:bodyPr lIns="64008" tIns="32004" rIns="64008" bIns="32004">
            <a:normAutofit lnSpcReduction="10000"/>
          </a:bodyPr>
          <a:lstStyle/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en-CA" dirty="0" smtClean="0">
                <a:solidFill>
                  <a:schemeClr val="tx2"/>
                </a:solidFill>
              </a:rPr>
              <a:t>Scientific collective process of:</a:t>
            </a:r>
          </a:p>
          <a:p>
            <a:pPr>
              <a:lnSpc>
                <a:spcPct val="150000"/>
              </a:lnSpc>
            </a:pPr>
            <a:r>
              <a:rPr lang="en-CA" dirty="0" smtClean="0">
                <a:solidFill>
                  <a:schemeClr val="tx2"/>
                </a:solidFill>
              </a:rPr>
              <a:t>Identifying problem</a:t>
            </a:r>
          </a:p>
          <a:p>
            <a:pPr>
              <a:lnSpc>
                <a:spcPct val="150000"/>
              </a:lnSpc>
            </a:pPr>
            <a:r>
              <a:rPr lang="en-CA" dirty="0" smtClean="0">
                <a:solidFill>
                  <a:schemeClr val="tx2"/>
                </a:solidFill>
              </a:rPr>
              <a:t>Operational design  </a:t>
            </a:r>
          </a:p>
          <a:p>
            <a:pPr>
              <a:lnSpc>
                <a:spcPct val="150000"/>
              </a:lnSpc>
            </a:pPr>
            <a:r>
              <a:rPr lang="en-CA" dirty="0" smtClean="0">
                <a:solidFill>
                  <a:schemeClr val="tx2"/>
                </a:solidFill>
              </a:rPr>
              <a:t>Collecting and analyzing evidence </a:t>
            </a:r>
          </a:p>
          <a:p>
            <a:pPr>
              <a:lnSpc>
                <a:spcPct val="150000"/>
              </a:lnSpc>
            </a:pPr>
            <a:r>
              <a:rPr lang="en-CA" dirty="0" smtClean="0">
                <a:solidFill>
                  <a:schemeClr val="tx2"/>
                </a:solidFill>
              </a:rPr>
              <a:t>Drawing conclusion</a:t>
            </a:r>
          </a:p>
          <a:p>
            <a:pPr>
              <a:buFont typeface="Wingdings 2" pitchFamily="18" charset="2"/>
              <a:buNone/>
            </a:pPr>
            <a:endParaRPr lang="en-CA" dirty="0" smtClean="0">
              <a:solidFill>
                <a:schemeClr val="tx2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5898-BDBA-4B81-9F50-EC110AE926E2}" type="datetime1">
              <a:rPr lang="en-US" smtClean="0"/>
              <a:t>8/30/2017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0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/>
              <a:t>Research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51054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Situation analysis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Identification of problems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Prioritize the problem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Defining and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delimiting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the p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roblem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Analyzing causes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of the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problem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Write the problem in forms of question 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239000" y="1904999"/>
            <a:ext cx="1828800" cy="266700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24700" y="1572051"/>
            <a:ext cx="1943100" cy="3329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Open senses!!</a:t>
            </a:r>
          </a:p>
        </p:txBody>
      </p:sp>
      <p:pic>
        <p:nvPicPr>
          <p:cNvPr id="7" name="Picture 13" descr="C:\Users\TN\Desktop\sales-funne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116762" y="4724400"/>
            <a:ext cx="1798638" cy="1752600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878387" y="4992687"/>
            <a:ext cx="22082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008" tIns="32004" rIns="64008" bIns="32004">
            <a:spAutoFit/>
          </a:bodyPr>
          <a:lstStyle/>
          <a:p>
            <a:r>
              <a:rPr lang="en-CA" dirty="0">
                <a:solidFill>
                  <a:srgbClr val="3333FF"/>
                </a:solidFill>
                <a:latin typeface="Constantia" pitchFamily="18" charset="0"/>
              </a:rPr>
              <a:t>Observe and collect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34666" y="5449568"/>
            <a:ext cx="2356734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4008" tIns="32004" rIns="64008" bIns="32004">
            <a:spAutoFit/>
          </a:bodyPr>
          <a:lstStyle/>
          <a:p>
            <a:r>
              <a:rPr lang="en-CA" dirty="0">
                <a:solidFill>
                  <a:srgbClr val="3333FF"/>
                </a:solidFill>
                <a:latin typeface="Constantia" pitchFamily="18" charset="0"/>
              </a:rPr>
              <a:t>Review and scrutinize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689661" y="5830887"/>
            <a:ext cx="1549339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4008" tIns="32004" rIns="64008" bIns="32004">
            <a:spAutoFit/>
          </a:bodyPr>
          <a:lstStyle/>
          <a:p>
            <a:r>
              <a:rPr lang="en-CA" dirty="0">
                <a:solidFill>
                  <a:srgbClr val="3333FF"/>
                </a:solidFill>
                <a:latin typeface="Constantia" pitchFamily="18" charset="0"/>
              </a:rPr>
              <a:t>Narrow down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199187" y="6211887"/>
            <a:ext cx="13446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008" tIns="32004" rIns="64008" bIns="32004">
            <a:spAutoFit/>
          </a:bodyPr>
          <a:lstStyle/>
          <a:p>
            <a:r>
              <a:rPr lang="en-CA" dirty="0">
                <a:solidFill>
                  <a:srgbClr val="3333FF"/>
                </a:solidFill>
                <a:latin typeface="Constantia" pitchFamily="18" charset="0"/>
              </a:rPr>
              <a:t>Specific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800" y="4800600"/>
            <a:ext cx="4495800" cy="19811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dirty="0">
                <a:solidFill>
                  <a:srgbClr val="FF3300"/>
                </a:solidFill>
              </a:rPr>
              <a:t>SEARCH Approach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dirty="0" smtClean="0">
                <a:solidFill>
                  <a:srgbClr val="FF3300"/>
                </a:solidFill>
              </a:rPr>
              <a:t>S</a:t>
            </a:r>
            <a:r>
              <a:rPr lang="en-US" dirty="0">
                <a:solidFill>
                  <a:srgbClr val="FF3300"/>
                </a:solidFill>
              </a:rPr>
              <a:t>= See around (literature, experience, experts’ opinion, observation)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dirty="0">
                <a:solidFill>
                  <a:srgbClr val="FF3300"/>
                </a:solidFill>
              </a:rPr>
              <a:t>E= Explore 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dirty="0">
                <a:solidFill>
                  <a:srgbClr val="FF3300"/>
                </a:solidFill>
              </a:rPr>
              <a:t>A= Analyze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dirty="0">
                <a:solidFill>
                  <a:srgbClr val="FF3300"/>
                </a:solidFill>
              </a:rPr>
              <a:t>R= Review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dirty="0" err="1">
                <a:solidFill>
                  <a:srgbClr val="FF3300"/>
                </a:solidFill>
              </a:rPr>
              <a:t>Ch</a:t>
            </a:r>
            <a:r>
              <a:rPr lang="en-US" dirty="0">
                <a:solidFill>
                  <a:srgbClr val="FF3300"/>
                </a:solidFill>
              </a:rPr>
              <a:t>= Choose  </a:t>
            </a:r>
            <a:br>
              <a:rPr lang="en-US" dirty="0">
                <a:solidFill>
                  <a:srgbClr val="FF3300"/>
                </a:solidFill>
              </a:rPr>
            </a:br>
            <a:endParaRPr lang="en-US" dirty="0">
              <a:solidFill>
                <a:srgbClr val="FF3300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A0FE8-E5BD-43A3-A486-7EB02F3B5465}" type="datetime1">
              <a:rPr lang="en-US" smtClean="0"/>
              <a:t>8/30/2017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81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28600"/>
            <a:ext cx="7736160" cy="990600"/>
          </a:xfrm>
        </p:spPr>
        <p:txBody>
          <a:bodyPr>
            <a:normAutofit fontScale="90000"/>
          </a:bodyPr>
          <a:lstStyle/>
          <a:p>
            <a:pPr algn="r"/>
            <a:r>
              <a:rPr lang="en-US" b="1" dirty="0" smtClean="0"/>
              <a:t>Guide </a:t>
            </a:r>
            <a:r>
              <a:rPr lang="en-US" b="1" dirty="0"/>
              <a:t>for </a:t>
            </a:r>
            <a:r>
              <a:rPr lang="en-US" b="1" dirty="0" smtClean="0"/>
              <a:t>Judging </a:t>
            </a:r>
            <a:r>
              <a:rPr lang="en-US" b="1" dirty="0"/>
              <a:t>the </a:t>
            </a:r>
            <a:r>
              <a:rPr lang="en-US" b="1" dirty="0" smtClean="0"/>
              <a:t>Merits </a:t>
            </a:r>
            <a:r>
              <a:rPr lang="en-US" b="1" dirty="0"/>
              <a:t>of a </a:t>
            </a:r>
            <a:r>
              <a:rPr lang="en-US" b="1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5048" cy="51054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3700" dirty="0" smtClean="0">
                <a:solidFill>
                  <a:schemeClr val="accent2">
                    <a:lumMod val="50000"/>
                  </a:schemeClr>
                </a:solidFill>
              </a:rPr>
              <a:t>Is </a:t>
            </a:r>
            <a:r>
              <a:rPr lang="en-US" sz="3700" dirty="0">
                <a:solidFill>
                  <a:schemeClr val="accent2">
                    <a:lumMod val="50000"/>
                  </a:schemeClr>
                </a:solidFill>
              </a:rPr>
              <a:t>the problem really important?</a:t>
            </a:r>
          </a:p>
          <a:p>
            <a:pPr>
              <a:lnSpc>
                <a:spcPct val="150000"/>
              </a:lnSpc>
            </a:pPr>
            <a:r>
              <a:rPr lang="en-US" sz="3700" dirty="0" smtClean="0">
                <a:solidFill>
                  <a:schemeClr val="accent2">
                    <a:lumMod val="50000"/>
                  </a:schemeClr>
                </a:solidFill>
              </a:rPr>
              <a:t>Is </a:t>
            </a:r>
            <a:r>
              <a:rPr lang="en-US" sz="3700" dirty="0">
                <a:solidFill>
                  <a:schemeClr val="accent2">
                    <a:lumMod val="50000"/>
                  </a:schemeClr>
                </a:solidFill>
              </a:rPr>
              <a:t>the problem interesting to others?</a:t>
            </a:r>
          </a:p>
          <a:p>
            <a:pPr>
              <a:lnSpc>
                <a:spcPct val="150000"/>
              </a:lnSpc>
            </a:pPr>
            <a:r>
              <a:rPr lang="en-US" sz="3700" dirty="0" smtClean="0">
                <a:solidFill>
                  <a:schemeClr val="accent2">
                    <a:lumMod val="50000"/>
                  </a:schemeClr>
                </a:solidFill>
              </a:rPr>
              <a:t>Is </a:t>
            </a:r>
            <a:r>
              <a:rPr lang="en-US" sz="3700" dirty="0">
                <a:solidFill>
                  <a:schemeClr val="accent2">
                    <a:lumMod val="50000"/>
                  </a:schemeClr>
                </a:solidFill>
              </a:rPr>
              <a:t>the chosen problem a real problem?</a:t>
            </a:r>
          </a:p>
          <a:p>
            <a:pPr>
              <a:lnSpc>
                <a:spcPct val="150000"/>
              </a:lnSpc>
            </a:pPr>
            <a:r>
              <a:rPr lang="en-US" sz="3700" dirty="0" smtClean="0">
                <a:solidFill>
                  <a:schemeClr val="accent2">
                    <a:lumMod val="50000"/>
                  </a:schemeClr>
                </a:solidFill>
              </a:rPr>
              <a:t>Does </a:t>
            </a:r>
            <a:r>
              <a:rPr lang="en-US" sz="3700" dirty="0">
                <a:solidFill>
                  <a:schemeClr val="accent2">
                    <a:lumMod val="50000"/>
                  </a:schemeClr>
                </a:solidFill>
              </a:rPr>
              <a:t>the problem display originality and creativeness?</a:t>
            </a:r>
          </a:p>
          <a:p>
            <a:pPr>
              <a:lnSpc>
                <a:spcPct val="150000"/>
              </a:lnSpc>
            </a:pPr>
            <a:r>
              <a:rPr lang="en-US" sz="3700" dirty="0" smtClean="0">
                <a:solidFill>
                  <a:srgbClr val="FF0000"/>
                </a:solidFill>
              </a:rPr>
              <a:t>Am </a:t>
            </a:r>
            <a:r>
              <a:rPr lang="en-US" sz="3700" dirty="0">
                <a:solidFill>
                  <a:srgbClr val="FF0000"/>
                </a:solidFill>
              </a:rPr>
              <a:t>I able to state hypotheses from the problem in a testable form</a:t>
            </a:r>
            <a:r>
              <a:rPr lang="en-US" sz="3700" dirty="0" smtClean="0">
                <a:solidFill>
                  <a:srgbClr val="FF0000"/>
                </a:solidFill>
              </a:rPr>
              <a:t>?</a:t>
            </a:r>
          </a:p>
          <a:p>
            <a:pPr>
              <a:lnSpc>
                <a:spcPct val="170000"/>
              </a:lnSpc>
            </a:pPr>
            <a:r>
              <a:rPr lang="en-US" sz="3700" dirty="0">
                <a:solidFill>
                  <a:schemeClr val="accent2">
                    <a:lumMod val="50000"/>
                  </a:schemeClr>
                </a:solidFill>
              </a:rPr>
              <a:t>Will I learn something new from this problem?</a:t>
            </a:r>
          </a:p>
          <a:p>
            <a:pPr>
              <a:lnSpc>
                <a:spcPct val="170000"/>
              </a:lnSpc>
            </a:pPr>
            <a:r>
              <a:rPr lang="en-US" sz="3700" dirty="0">
                <a:solidFill>
                  <a:srgbClr val="FF0000"/>
                </a:solidFill>
              </a:rPr>
              <a:t>Do I understand the relationship of this specific problem to the broader problem area?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4D72-C4EB-4BE6-9A97-82C238395EEF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6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en-US" sz="4400" i="1" dirty="0" smtClean="0">
                <a:solidFill>
                  <a:srgbClr val="3333FF"/>
                </a:solidFill>
              </a:rPr>
              <a:t>“Research Methods: A </a:t>
            </a:r>
            <a:r>
              <a:rPr lang="en-US" sz="4400" i="1" dirty="0">
                <a:solidFill>
                  <a:srgbClr val="3333FF"/>
                </a:solidFill>
              </a:rPr>
              <a:t>compulsory course, which is loved by some but </a:t>
            </a:r>
            <a:r>
              <a:rPr lang="en-US" sz="4400" i="1" dirty="0" smtClean="0">
                <a:solidFill>
                  <a:srgbClr val="3333FF"/>
                </a:solidFill>
              </a:rPr>
              <a:t>hated by many” (Law, 2004).</a:t>
            </a:r>
            <a:endParaRPr lang="en-US" sz="4400" i="1" dirty="0">
              <a:solidFill>
                <a:srgbClr val="3333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40EE9-29FB-4665-B9EE-1E8425AC8B7E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4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934200" cy="856488"/>
          </a:xfrm>
        </p:spPr>
        <p:txBody>
          <a:bodyPr lIns="64008" tIns="32004" rIns="64008" bIns="32004">
            <a:normAutofit/>
          </a:bodyPr>
          <a:lstStyle/>
          <a:p>
            <a:pPr algn="r"/>
            <a:r>
              <a:rPr lang="en-CA" b="1" dirty="0" smtClean="0"/>
              <a:t>Some examples...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7975" y="1600200"/>
            <a:ext cx="8458073" cy="4495800"/>
          </a:xfrm>
        </p:spPr>
        <p:txBody>
          <a:bodyPr lIns="64008" tIns="32004" rIns="64008" bIns="32004">
            <a:normAutofit/>
          </a:bodyPr>
          <a:lstStyle/>
          <a:p>
            <a:pPr>
              <a:lnSpc>
                <a:spcPct val="150000"/>
              </a:lnSpc>
            </a:pPr>
            <a:r>
              <a:rPr lang="en-CA" dirty="0" smtClean="0">
                <a:solidFill>
                  <a:schemeClr val="tx2"/>
                </a:solidFill>
              </a:rPr>
              <a:t>What are the factors for effective service delivery in office X? </a:t>
            </a:r>
          </a:p>
          <a:p>
            <a:pPr>
              <a:lnSpc>
                <a:spcPct val="150000"/>
              </a:lnSpc>
            </a:pPr>
            <a:r>
              <a:rPr lang="en-CA" dirty="0" smtClean="0">
                <a:solidFill>
                  <a:schemeClr val="tx2"/>
                </a:solidFill>
              </a:rPr>
              <a:t>Are the staff of office X motivated for providing effective public service? </a:t>
            </a:r>
          </a:p>
          <a:p>
            <a:pPr>
              <a:lnSpc>
                <a:spcPct val="150000"/>
              </a:lnSpc>
            </a:pPr>
            <a:r>
              <a:rPr lang="en-CA" dirty="0" smtClean="0">
                <a:solidFill>
                  <a:schemeClr val="tx2"/>
                </a:solidFill>
              </a:rPr>
              <a:t>What is the response of service receivers about service provided by X Hospital in Kathmandu</a:t>
            </a:r>
            <a:r>
              <a:rPr lang="en-CA" smtClean="0">
                <a:solidFill>
                  <a:schemeClr val="tx2"/>
                </a:solidFill>
              </a:rPr>
              <a:t>? </a:t>
            </a:r>
            <a:endParaRPr lang="en-CA" dirty="0">
              <a:solidFill>
                <a:schemeClr val="tx2"/>
              </a:solidFill>
            </a:endParaRPr>
          </a:p>
        </p:txBody>
      </p:sp>
      <p:sp>
        <p:nvSpPr>
          <p:cNvPr id="20482" name="AutoShape 2" descr="data:image/jpeg;base64,/9j/4AAQSkZJRgABAQAAAQABAAD/2wCEAAkGBhQSERUUExQWFBUWGBgaGBcYFxwYGxsfGBoZHR0aGhgaGyYfGBojHxccHy8gIycqLCwsHR4xNTAqNSYrLCkBCQoKDgwOGg8PGiwkHyUvLCwvLCwsLCwsLCwsLCwsNCwsLCwsLCwsLCwsLCwsLCwsLCwsLCwsLCwsLCwsLCwsLP/AABEIAMIBAwMBIgACEQEDEQH/xAAbAAACAwEBAQAAAAAAAAAAAAAEBQIDBgABB//EAD8QAAECBQIEBAMGBQIFBQAAAAECEQADEiExBEEFIlFhE3GBkTKhsQYjQsHR8BRicuHxUpIVU4KisiQzQ7PC/8QAGQEAAwEBAQAAAAAAAAAAAAAAAQIDAAQF/8QAKBEAAgMAAgIBAwQDAQAAAAAAAAECESESMQNBUTJhgSIzQvATcaEE/9oADAMBAAIRAxEAPwCu4ZJ2ce+/5xUtWO4vBUwuxHkfqDAs+1Nto8aP3IyLwhNKW/d7v0/zFh04CXGSR7X/AFfED6WfyAMd8+nyguRNJSElTsS3Vrev5YjNjZ/wrmKuX629CIpmzuc/zfoR+cTUQUk/6T7u/uf0iqaoBSTtVeGiSZZpV3/feKdUlv35iPdMvnES1WP31gfyJvorBsPKCeF6VSiQh00gOrDAHqNz03gGcDgZb6CNNw+YnwSZYCQyjzM5pGVdSTtgC3WBJ0ikFb0G1WupZLk5/GxDblk59YXfxalEVEknDkk2LZN4Ekh3e91b9x7+UE8MDzHLtbbu58oVxSRuTbRboklikluZRAPk5HnaKpjszM2PWL5y2WCNlEj9+sdqJYrpFgS48jcfIt6Qq7NLopKWSpyGoz5wRJT92b7Jv7RZp5ZKiB0a3Z8QPqZ9KSBuYduwdFZQHSfNvp+vvFKCFLqNyo0jyDk/P8onLQSGvZJ7n9uRHaHTMtN3COXzOS/tBjSTMvZTq1glczYOhHcguo+4ELOKyVLKUWdRZy+JSbq7Con/AGw01Us+JKtypSpRfDm9++PePdRogosouyQks+blWNiSbQyaWjoV6qb4MkXFUxTBv5jck+T/AO4RmygqcsWASkdCHu31jV8U05WaBeggC2W+l+kLNTwoJNLqXMUbJB+Fg3Md7nA9TtFvHJJDX7Fc2a3hqN3Cj0/GU/lDbSKeTVZAF1EuwYMB/NlVvKJT+EoSiV4oKlAUpQDklSjzEfhuPaAp2qKj958LKADMkVAgMMBi14dtS6AnZ5oZaQ4S9JpIJybs7fhbp53MQ1dSigEdyPS4I8xFGmk+HL5nckN5EpPeCVJqLuzsCcuQaWh3jM+wTjE0LZQZgaSHe7fQREuTYOWTbvTFuj03iBTpIso2G4YgX3e3cGLpCvDlpC7KCkKxf4SG6M7Yg9KhmCT5rC2xufn/AGi2akqUlZvUhRB2drt7wHqU8pHVRH+YK4Z8DEkgVDsKkkW+vpBqlYGVypFQQzYZz/K5/flAOqcrL7QdNTSkkWsLNd1Z2gdQ5UIIcGwULtcW7i7N7dys0KRdPmqqt2+gjoNlSg3MHNzbuY6E5IFGzlrc9lOP0PnE1aepul/Qghn94r1KUgpKTYsQOhe/6QXNS6D1D/RjHnt/AWqegMvlcbuX+Qb5Qfo3II6kN5wDNVzK3xfr39bRfKmFMt98+WPeGkS9lWkuFJU9+mbXfbpFWqSSm2SI9kzfiPmR7g/rHeITLCmuzt6wVdgfSPZPLMY7EDrs/wCUWalQx/KD7kwMFgrSRYOn6D9YunfGgdUn5KMa9A/Z5p5RmTmBYIdSiXLJQxOOwZuph8VAyFgfiADEgAYpSLZSnPUkxmdKsictja7+vWGmm17S0uzeKLHcXJuIWb2h4NUD8PSUlRYHPfcY7wRLWlLpYu7E9bX9Ht7QQtdKV/DWglJYPcYvt5eURmaUS0gDJere9v0xCXehrigHUJcpbct7ke28Fz1JSUKaxSe9wTs47e8UrQfi6N+e37zAmoSVpAAukkjycPB9aIhtotTSorABa97W8vXECTkuKzur6X+rR4lTJEW6gcqEj9vAFb9EuHy8n92/f0iUqUAsjYA/O5fvePZM9CRYEuWuRtazCLpkn7xSQOgb5nMG2NWAk+UorS7kAg0sACBzWDuSaWcwPptOXTUcOpR6qN7ev0gudOK1WTfzfsB06mLzoquRBrN3DsQ2QRh/1hnOlSHeihyXos5NSrOeo7DsPUwHM1CUN4Yc3FTH2BaH877PTCLOAx5Qw+bwk1fD1tSXsfhN2P76RaMVJB/xt6VJULEtg3KrvUo77X+cU6rT183x9Em429usTTp1AEZ6dM3uRYQWnSBLqyc0nZ9z9YZm4tCTiXDyUJI+IYB6FXT6dRHCYyFBKQm+46AEn6wzocrPM4GdyXtFPghRDi4vzY7XGxhrdUb/AEAaHQremYXCkuLMwZwOubQs1slcsmkEAO6X2DJx0x7xo5oBuWBLUqGC1m9LxPw0zZame7gkB9xjpiG5NawcmZbwBMSCLG1uoel/QR7w5JKSRys5D+l2/fSGsvhYQqxJCUlgOqncH3eJydMKKXZRZy1nY/QN7Q7mqDYmmSFTDRLDknD3IFncn3PSK5cgINFYUp7kDlSRdgfxFtwG88w1XoqFVEOoABuyvi26WjwaNllkA0u2HKlWBPkBUduWMp3hk6FgUew7XPzfMdBJJTYCw8veOjWjWa2dLLp5izUgk7029zDKXOKnfLD5ACBRKCkFPqPNOw+kWylArcWCgT7sT8zHnN4GTwGlo5vMwTqlMCQLO7dorRLZRfYE+9hHupVykWZr+7A+jvDXpNL0CIDFQ2528mt++0WKmlSVOz3ikTnUk/029nH1irSLUa0qABSWG2LflFF2B+ztODWhIuXf5wx1EwilkkvWCWcJS752JLD36xLhujDmYRZLhL7luvYke8XyloCCpTFibH0Ltu3cxJz0fjf5Fmjl8ylEcpb5O7j2gniUlYlgY5ycsCKUhIAGQ+P7RoZRCEOEppcWDe5SB7PFyOIIUoAy+rGkA9wDcHrtmJ89uiy8dKrEvEpgRLC1EMQmpnIqqCS/sD6xBU4FLvZifTp3brBfEeFAyVS5J8RAqUxLkVFyD/M7HMLyilDOwSm5Pzhoq8JTw81Uh+YObYvgb98xZL0YALhylnwQDuO9yf8AbFEybzqSfhKUkXb/AFfpFs5YSkjZyf36Rt6ExaTkkcx6Bh62+jxMJKiWfkTsxLnoCQ/pAmnmCgdS5zsG29vaL5BLEJUyrKI2Y3ewthvXZ4LwEdoK0slNNPMHAcqZNyTjLZxBGnlpClFRK7Eu2Vej2iiYQqlyc2AGCDk99ze0E6EgJIAu7Bj29xuYkpeytakU6rRJUUiVizl+bHMKTsB0ENNLp0y5iwgWlpSLbjJ9Y6XIODSFswJLu7uks126CLeBapLLCzSuu5az4HNsHeKxng6jTDwQUhaCC+2yh07GJK08s3pDEZYY8+kRdCPxAJuSNutr/SKJaDMPNyy8pScm/wCLt2jrhJUODzeCJmmpCQlOxvfuB07ws1nBUpLGk9iD16jeNVUYgUAlzmLKCMYybwpx8Dd7nruc+sBz+FqPd9gB5RvVygYgnSpBekPB4AdMwB4ISLIYDd2IMQm8J5aSEq3F7hj2jf6jTg7AQs1fC0qINrb/AOI3+MXiYuZo6gKgXDMmze7AxQnhbkkDb4ST6XbEaudorB7iw3/QwvnaK4pcDs4duh6wvEFCKdw8kMlwWxdsYqw3mIEMlVNwCSeYizgC1tzmNOnhqrqt7sT77QOrhn4rEkNb+2I3EyiZ7+DG1Pqpj6hrGOhwqSBYynPXmvHkT4MbggyRMIWAdw4PVt/mPcQalIZxsfq394V6TW10vcgMT9PLLd37Qy06rKHYGOCQsqRXNTk9QB7OYFrZYJ+FmJ7nHZzgD8ngmeuKJ8tJsTcgW/XzMUi6Wk46xbqltUWsxLeUGVpE5Ib4zUehqYx2t4eskFKXFIFrj/PM0eauWAZajkBv37RS7M40HKnlCUoFiK1eylJc9b0+w6RTK1nhglnyz5wnr5xD7R6tQlslhyrNQN/wn0AKzAhcypZYkm1r/hREYxtWwzbVUaH/AIiRLXNQliHYAly12qPqYNla+WtlL/3iwJAcpUB8KrZwe12zSp1ElRUCbhwLlgAPQvHn2R1daDLN1EuUtzKSoF1DukiryeFUP02VhNt0zQS6VFlTKCoslVkh9gsjPR84hbrOF+IpWnUsImF6b2URcJJOxtfyMR1ktpSQQxqJOzH/ADFvEZtXh6hd0poQtIDMXIFGzLBPkx7QyzRVUsBzLKWSocyQEkdGLGKNSp8MbhwenkM/5hzMk+OFKSmmcjlUgXBFmLvnGel4z3EJRCqSGIZwcuP8xk/Yko096PdE6ltgABP5mGqQTMZKkoUSGLOS34WwBZ7wDoZNIA3J/Qn8os0nFVFShUAJdSmKQbOxAyY01aE8eMM0+pr2UwLkFgEkBmYCxd89Ih/GAKoYm34Uhw+Dgkm46QSuYkpqSACvJBy1nhZppw8WYVWU7MR0td/p2hEP3I0k7TqEtVRSaWFRsSbC4Zw9jlomuatNMwfGlPOFOSUqYEuRdnF+vnClOsUC6QEmprPcN8JG4OG+kHp1SVrRylLA2CiR1DE+9+kaKRa9G+nWmYQDsagCbFiQCGsoWse8HqhCicQrlIcGqWQAygWNJazgk+b+sPwyg43/AD28x+kdP/natxHaPHjgI4iPAY9ABLvEHiRiAJjAPF94iqSMxIpjqYJgafpQcxWNEgBssGvBgDCIFMYFAatKkDD746wt1HDEuSGD+YhyvSpVkPEBoEh2DdoxjOfwqd1Mejq/WOjSfwwG0dC0aj57p5QSbFg4AFza/wCZhhppn3gH+oEQjE96X2I+RhoDzJPRT+keXJErsu1mH6H+0SUjlcFALAkqQbAH/mYBBINPmYs1Ep3BsC494OlyqJZlJa7AlVqny9i1rMw3zmE5UHxxsAqWhKipNQDXAcdyprJy2WvAvFZooHK4LMoPyg4NjdukHnQSis1BS88tRF9xUSCQf16xRwjQsFIpN3+Jbgv0oFtrOesFTXZRx9AfEJFcqk72tlyzj/tER1MttMgJTUy2CSWwB74w8Fr4fMpPipIAU6VKIS4c79nHyj2Sh5RbmZThr9rdcwFInJAk3VCXLLVAAgOHfbpttFEnVpTNRNSZgUjBrqS26b8ybO/nF0zhJmSlpsFHdmcguC23dy8Banh85IEsSlq6qA3DHPSKRSM7RpNUQohwSDUWe+2Scx5pJ5q/FQ1KkIIICS92dwQWNQBYsbQNxbU0AY+E5xAyeIMwHKpTEKSHF9mfGbiJSTBGVaMJOhmSpiilQmA2UQQLK/1Ac4LQTrZsmamYpSGmpAd1KqU9gQXYjra8X6TUJmIqVcgsVJPPcA1oGSHyCHDP5wmJ8SZLlqZneovcE7m5Yn9jEKnpVqlQJN0gQJamOC6nBTYEkC1lDe59IzvCw6y5YLdDnHMCL9A5jaaPUFRmyiWUBSRUz2Ym9QPq+3pkdJwxSZplqSRQpvM7nozXiilaok48dHkiW4QkXFkj0yfUwZqUpUkrCXmcrmkEkEFu9Rcv19HIZ1YRMTdrhI7ODEv4hJUrLpsdnSdh/SS4PbyibY3izQeTqlEheLkhjiw+cNuHA0jCS7kK7Ej9+ULJ80VliGBuQM55mPk5hnp0KLCxs5ct/h323jN6P49bZZpSUJpDFi4LlVgoMO2T7Q+4TOdKhs7i2AXt8n9YRBNQLG5DWL5fZ++O0GaFZSSkmykuCk3F0gWOLFm6iGhOpWVHZQDHpliM3J1ywWc+vl7vBn/Eind+7x6amZocGU0UrTFSOIOQDYmwuLxeYqnYrIAx44j1vaOKRDCkXjxIvE/CiLNAMeTUiKsReoWiqmCY8Ez9vHR63aOgBMVqOImUkhGmWElzyKYktupCS7eZhXJn1pqG6fm7frDTSyiAlSaQsAXqZK1EsVXquC+bdxFeslFQVQghQLKDNg5xgu73jyItCzi6LdQXQD1D/KIIBmH4mAAcAHBwf384s0BBlpCnLOD+H64giXxBCAlLIABDAJqKiOpOT2xE5A8a7KJcs0k2BuAX2DNv2yY8TqjVgHsDUL+RLE9BBkzVomS1FS2SVUqCzSkg7fstAuo4NMcGUy5QalmfukkZp7gWjJFJdF0yc6VIKuUj4U8q0Am5AZltlh0iiT92APiIDq7+np2iCJaSsS1yvDIPISD12JYEPZrhiOggXh88pmLS/wB4Fcyj74Itn94jfYSfyNdEkzEvLKVX+FyJt8ik0pT8+kD8R0SVGWtSVEhQYrBSzjF3c2HSEc/jM0qUCpkuoOjkYuXdt33N40nBtYdRIIJBWksXUSp04Nz+IH5GDTWmUrVFUwBQIXLStAdz+JOOZkkKKBu0LJ+iSglQCaaeUBZUOpLllAdjeC9QWYlDkKJFmIIVscpsGP5wRMCQ9YUKrqDsSwYKbDtaqzsMRpSoRRuIDwnjX3hKRvzpDVJwak9v2d3Z6FImlRKgkquFbBt2GxVt3hTN4LKKhMSFBb8oCik/1G5w4w2RDrhsgWQSmoF0AEKJDMQR/pLH5wHVWiiTeMu1enUKJzHxAyJ43en4mJvyl7ZDbPFCFBRUtRbZN3YgPjLHD+cS4gg+LSHSpTIWkgk8jUr9iwwSxsHuKuaOWW4oWMhrqS6XSWfbGT84PSFkrdAi0pUoFQJIcsP5rOerQcmTLUoqqUFKDEkBjbZy0UyloMwyVIrL2Ug3NiQ2HdrAxVoUhC3lTKrt4anlqN2/pf19IXQLFQXq+HplJQskEECoEF6gS3b8Q+cT0HEGuScO+D5kObj6esHpnTA/+kFiks7Kf0YkNuPeKZ/DbFaGCbBSTvUWLdGFVn6kYYDvspVdEp02lXiJBYkDGPypVe+CCILmLDlYBBypOwLhnvc9wGIy2YA0JUhS0ZIDpB3ADlLPcHLdfWBFcTVLWVBi5FrsKiM2cggb7GKxjYeXQ/naKs+IOVQ5juGbIvsfk0LJ4KS6iAAHc22exGYt0PFAbM3MzZsoEkerQLqQwuxpsA/xMcjqzhveL+OTWMNncPkTJihOX8KXoSTdP8xGxhp/x9QzjqA8JvHbDpDXYuLeZtmISkginmDuSkH4rZv9I6U6xAqjR6XjSTdRYG2P3aGEmaFh0lx7fKMlp5ILAXJvc/nv8oa6XUUKuVeVw3o0PzBTHpxFaxFen16F4UH6b+0XEw3INFZMQMyLih4h4UMmaiAMdHhkx0bAmNK0I5lMHG5wLMGHwt0AijVcVAlmYpb2ABAKnHbFv1hApJTKJBchJIHcKc+efpDHVAJQmoEgAVAdC1R9M+keRGAspdBnDNQJkslwQWOLdDY+UWcQ4epZEyStJwCL9WPcdbt84B4MKVFNmNQtjb+8S0mvpoSu7FQCXZ3KhnsI0lliwxtBi+HmaCiYUmWNhYqvcObJexqu1rRRotFqdNORMlFJlqspJmhiBgOpnOAS12xBuk1pVakcuSxYi/wk9xi28MeHakTaSqkqU4uogLpGAVZIGxvvcRPk1harI67RGbJISoy1kYC2GbBdBKVJJ5arbO26bUZlzWY8suYcMsAWUNic5Yu43jWydGlaq0lSVj8D0ov1lh7l/iB6G8Z37QcJIKSCygCSDasAE1ZZS0scZHtBjKwSjhl+LlMuatyEhRBIveonmFsg2V5A7xbwHUKlTFqSXTyhQLFKhliDY4grj8tCpBWTzISobMywPzFvWF3BZKkylVbgEeW3rf5iLY0QarTUa/WIBSCvmUl5ZVlaOhc2mBmfekjzVSFlJU6yQbCq5FNyH3tS18NEeI8WTLkBJSlUxBBQVAE0qetrZBY+RVEJmsE0B7hQHax6m0TcXQ/LAwawIqK0qUQHcKIO+2D1xtDTRcTRMQmYBUl1EukAp2PMn9Gc4hWrhjJBQsLCbDqwBbLO7M/eAOGrplzJYdvEKnIwkgFh1xG4pgtxVmy4fo/4grmsSVKSUA2alQN78yQwB33hYdOpB50s8w0vcc/MkhR6KDbH1EG8PpDJszCkg4VsptwRY+rbRR9sJawhS0uASEzQGOLpUetwwU3S8IneD8aVi/jejKSJqXFYwLFJlljjBZvUwXqAmYnx7JUkPNA6k2UPPcd4H/iUzJKFzAopWJiFU25ikOM7lIIxvBunSpANIqcELSQ4IVYjdiwYPZ2vBFa9g+k4otCah94mlQo25izD3f8AKHugnJotzy1BVjli5Wjz3A6iMvxPSqllMpJJCi6dnBfI2NgD3BhtweapEtYUWWGNJZwzuRfZLg+kCgxb9l+okCXMGaEq5STkWIY9wXN92gPjBSlVISHO6Tdtj0UMbdIZfaDSqOnTMl2KbgWuCQ4fsfzhHqOMLXYDlABJGRjHrh+veKRbsMsB5i1FTJcIQpNRFnIHa7kC8HcWSFAOGoUUd1ApRT7AM/lBWkPhu8oBDfGTTnIJcVEHNonqdJ4ksqSU2ZWOgYqGxNPbaKqVtC7QsnLsCN0kt1uRf1v7R6tYWkHDEZOM/IdBfEQnkh0puBZ3uzA5zubxCzAM74APXl6bOC0dEGgcgliXKbDGWLAfrvEEahQDuoZds+bteCZmmpMxQ5QKVA7EKz9YElzAbioXboHbHt9IKdg6GeiJLLJJs+Df23gj/ipKuUnFm29OsD6bRrKOVQu9sOY6fw9Uop28nN+j4hinoKTLnC4wTcEm7dWxD6TMqSCSH38+kJ9HqpynBSn1/wA7wfIOSEFJ3Bt/Y2hkwoKoPaOj2vtHQ1j0YLWAEpUEZJBJDEHy6WzC/jHDFzk8mUl8gXthyLs/XMS4XxVM1NI2ZnuTYO5G4+kCyeIn+ImJBGBY3BdwHBsQ/wBY82KcUyUtkCcG4n99QcgDysWceaVC3aCPtCaVY3JHS7PFM3QpXNROlctmUgu4Cklj5Alj08o77VzTVIVgKCgfWmKOKfQj7D+FcU8YJSpiQUgGnALBKgGYXNJOxp2MEajXDTqHiSxSTTMIDYulTdRe+bBstGO4XqilZCg4Q6VghyULspv5hYju0abWI8XTVFQUpNUtSwQQrwxyHNnSH9POFlBJl4u0a6RqxNlgoWFE2Qp2VbD4YuGe1wHzBiXIdSQaWKh8Kn2WnNBfLMxc4JjD/Z/XeCqh7FPN2JyQOoFvcRr1caCZdagVDCwlmIccxe+4JIw4fcRz1ToaLsznGZKVI+7ZaVhTuGbdnAZQdLYBBswhFw3VFcxaVMD4dgAwDEGG32ilHSVsoGSquZLpLBlkYH4SC/y8gl4TNR4stSbg2JwQ9mUPNriOhLGyEljRLjRCkyS9ykkHyV/cRZo5dUkJIZiAfR29GI94G+1mnKE6ZCHqDpT/ANrQVwzWMZqB94pKaS1hUCDZ83SUwWnxTX90klg00K3mGXNSKV80pTXSocoJLfCpjjo/WJKHMoLK1MDfCuVuouQ4gLhcthWogKFviAV6P7xp9ItC0ETC4UaSsMGfBa4BHT2iEpaUSukLuBayuXWQT4Z5mBJIuC3e1Ua3TrDqlLBUkhganKkqd0kG4fNt8ZjK8N0QkBY+JKgSlSQWIBbPW4szj2h1JmIXLBBpVLJIUxqZBBYE3LOfQ7wrXwWjqEfF+Gq0qZgHMgKSuQRcupKkgHvubdOsX6DXFSQu1VICkkAghim/Y0s/Vrww+1mqbTqKkOi4JSQFIURyqHq4IvbyEZ3gSimUGuRe/RRx5Whu42I8dDfieiX/AA9ckblUu/MAr40O45hS4uHpVvAnCEOoIcE0hwea7jL9eYbw40hTM+7tQpKilmZxZSegLgEdCnoYTSpglkgAuAebYG1v+6F5YK8aNJLmASSHMtjYOHpACSkjfPQ3FswgPEUy1FElIskkq3ADbm5OPK0E8InmaZ0qokrQc3Duw2tdrC8JxKFS1lJBoKcG97M+MRqzRpPE0OgoqQuWtTVEqQpWzjA7eXf0o+zGqLqkzCxQ7As7gc4Y5yS1xnrCSdONNzgEgEtlua9gzRfqZoXMkziq6kkLHUpTQq+5bmfuIquiKfsa8VSlAUUClyHu7Fn2HSm17NeFiZjFJKaS6MO+d+t/TMHLm+LINtvESO8uzF7sxufygHU6kiatVikJRbfF/q0Vg2sC3SGqSQlAUBSsFKvQuLYww9IrlacJQoJNyuwa34tjkYxeA18RKVMrlQokgABh3Ob9ni+Qalq5ioiw5uh7+sV6GTCtInwTzEFW5tkbDYHr5Q5kKXMQ4SlSd1G/yN3jO6kqCSUl26NiL+Hag0h0KYAWbPti0aLk9KK/ZoFz5SWqIBwNji+MRdw/UhYLFw9j1HnvCubxCWoAKJTawKCM9C3zizhs+kkAikmxcfsdIqpIa0PAfKOgesdY6HGPneg4UlMxS5QYM6kO5Q+4P4kbuMPeKeIaYEzZqKazKADPelTkjYmkfKGXFpRkzkrlcqWCgUszkOo3GQehEeSZ0qeUl0pWHBSOUHYsN3B23jzeT7FoVcYSUutBApPIRd0qdaT5cykt/LHnF5fi6YEs6FOQ/qQOufYiG0zh6jJoLKIBSlQBwCCgKGxsUg45oXS5VUuYNyhCg/8AqCVP5OEgesPGQrjpldSKJ6V/hUkv9FfIvD77OShLTMQrKzLUFPb4lAe4UIW6vT1BKRc2p7hTB/8AxhnxeYZEki2TdtmZPqCE+0UbtJAgqtgXj0Ti+yyP9xd/nGp4Jr1CeuUpjKXLUsAgEBmCr7WV84x+uneIRNZitKVEdwwJ939o0+h1VIlzWqKQCQ7EjBv1s/mBEZqmCLqQ845w4TNOvT2KgFGSCoEmz0Yu7vY3Z4+W8OUUKIFrOB8xH1fVkqwQFy2XLLPSpDqAbYKRy/8ASr1+efaaWP4grQmmuXcDDghyOj2Ld4bxSzgx/NmjvXSvEWhf4UFy1y5HKw87wv0msloSoISGSkVFNybWCi3Mrv1PrBCeaVbJp7OyQb9jC3hWiVLC6impdVn3CSWuGH0he07ZFKoh6tclJSSOUEC3Xr72eNFwziMta6ZhpC7XwrtUAGWLFj/nJL06kKJmClKUhrhlZJV6YhnwHXigqKQpKlAFPkkMR0Vu8LOCqzRw26pSUgy13QoBSVN/qwrJL2uPLLwi4ZrgnWGVcywFIN+tnB8gA9nSBaGehlNLBTzylKUSktypUTgbFKibDbygT7ScMWQJsv4xSi2FMXSsK3sGIVcMLmJx+CttdE9RxBJlokTUsVEyZhDH4TflxdIqBy7dYUT5RkLKCXJ+EjBSXpI7bxfrJ6WXMQQVKlhSiFOK0mhQHTB9IK4iULko1IDUoYpD2DqIZ+6VCGq1Rnov0GsMtmeygfMg5G/Z4b8UUpNUxFqikAsNxa21jj+Uxm9PNVNSS3MrlFI7DA6Xh5LQVSglagVyyBso2Fieh51WfCR0huNahLuyjhPFph1CQsuCsC6UggWGWdnv5RZP4ilXiKCEgoUpJCgpJsosagbY3H6QKhctJBTXMUkmzBIJSTkkmzhvKJ6EJ/iRSQpEwr51K+LxCogXFw59hB/I14VyNchqilSgLFFl1A9iA4w8WTeKmYnmTUCWCBKCSOoSEvsQMnAiviExMokUcopfmIVzOzhr+nygTUatXghXhgp3d3AH4nfJbMUj1QOOBXCdX4dEsluYlW1lOklQIvZTkfpAMwsanFxe7VfoAHLx6NOJxTN+AMQQ173YfKCjqg15YJdhhRuWqsc/rvC+6JS+ARKgwMxzWHYWsdvbr1hvIUAnlFJVZKaiWGHcY6WhVrViu+waxuLOH7t8ni7+LdJUnNKbGzWFr9CrMGnVipU7Ck6JRKiAEoSSAXYf3LDZ4MlakimpPKdyXq7gNjYPFQmqMsAfeGwdwBb8IAwnqTmIzNWUzCpfx2ASC4B8u14op+2U5otnaVNXKAM2Jtc3I6ekFSeHBP4eduvLtZiLm/SBP4hJcqAOAXHXubgZgtKilikUsDY4a1/nDr5ZWOhglTP+YU9qVW9rR7HJ1im+JB74/OOin4KWZqROMySqWS6kglI3JbmAG7s/pGf4jplJ5gckq9FEBvYfOC5s0pXLKTzgkg9wD+cFztXKnqP4FKAU2xBf6M0ca/SxGyqT9rlyUIdJmSi4KgeZLMFNsdlD+pvJpqdEQoz5d0sKk9GU+Bjle392zEnRmXMCSCUV2GzLsoH3zDHh/E1JnrlK5VKUqlsFgCxG9QILee5gOK/ia7ApCVS9WEZQlyAbhg5S3Q3At0j37ROtTOPDPIvqhSiaSegqGcEd4ZLk1TkTgKXFBTkBQUHH6HcEQt4nxAaebM8SWmZKmGlY/EzA8p/6vpjMVi7l+DP6aA5clX8OioXQFoPUXCx+cOuHaoBKX+F6T2qsD7sPUx5/CJKCUKrlzaeY5SaSHUNjh/MwplGlapKv/klLH/UhyPzhHUyD7H/F+Jr05kTU3A5ZgyWQsG180qI8iRAH2oki5SxZiGOyg9vYRLiKFTtIOdImSlVHmcAgEEFnyCPYRQhKp2mAYEiXS6FBb0Kt8OCEsPSF40lL4ZWTbVE+Hz3QBjkceYSl/kIjqSFlJDYLjzBB88+0DTVGQZJU4FbEG1mpP/lHamUZagjIrt5Zb0x6QeN1IndYFTNVK5pc5YKWIoL23cNcGzww4dpJBlgSlhKS5AWSH7hSmeE2q0qJRXPVzFVkpOBa5PXyiuXUtN8qYqJ2Dv8A2hpdYZG8+z2qTLBlqKQ5e7mygXzi+380FaqakSVpUWSEFMwY5HFwfwkO/Zz0jKSJfiB6udBcJw7B7jfINusbDTzRMSlX4pgIUFMxC+VTdLuW/WOeWOyq6MhL4LKTUiXOcZexdJAZ22uIb6HTjw1SxMBSoMBkBy4Ive7CAeKcNGjkzKS5Zwf5fwj0f38oRcP4uEoWVXNIAGXW6Sgt5JJ9IdJy0HWGgnaCYmXRJIA8+YubuWx2EDSeGzkGpiDUDbmcAEYBwaj7wLJqmJKyAhRWVthn2CfUxapwmwqP4gSdw9gCLuOsO79sFaT1mlUCBQsJU1XI/TPRlB+kRm6oy1FVAKkuEW+FrPffsIkeJrQA6bhyEh+YHDXizU69XhoWVqlvYi60uzvupiCOu8BPoNKw3ivOkLXcFPKnqXKrqywKvRid2gdcsTGSkcjKChlzkta7Fh6GJppRLKw6kn4aTUBZTsel8G7iFumSFBJQpyFFhURe5OMqzE/1N0JKyM0KLM6EpdISBUwBF7G5Ib3MXaBNQUKSAGyGcF7tEkTVrdg1TsRcvd/Nm2hdoFLNLErJJSpKi3Y+1D+sVipdUL2Xz1gLUVPyuhrNy9AOg7xPTzCzXwgABj1Nx1/SO4zJPiFi9TKYsws1ut3MWaCXVLZ+ZaiHLg2SS9r5h76sGMN4ShQQqyEkgjmIALPYEOUkE5YbRWhQWslVQUGqVVfGwO/f1j3WL5LMA5Dhhez2wxLewirh80JqUrDBOCPjb8gY1qrGwu1erCQBUCVdXUfJ2vBc3VkpBskhLPc28hnELfBSJjpeXuQbpxl8j2MTlsp1M4LhyLnA5Rez/l5RZ1RVMZjUpTaglt6THQLqNUCokrAxaptukdAaZmjLTJ1cwEG6AqztsRcNfO0AatbJkqBZQBHmxx8490UhaZhKgWpUx2LkYOIrX95pwSLhW1vUQKpoDHWj19QvsHq/X3juNIUfCmpF0KTU2Rs8KdIgokrqsCwS+TvDT7PTSqWqWouQW9FY/OEcOLsz7HM2eVUrBJBUmoP+JCn/AMQs+02jTOcBwtNKm6pOW7gfQReLJKHLqKSR1Is4fvFH2u1RlaitKXCQG6G7EedoSF2qGbtCPg/EimZMSHpNm/pjTfwom0TUkBTgK7gEFf8AuAHzG8ZzVaUJnSygck1yG6t8PufpGm0zSV+Go5BxtT/+qipXkYbyqnyiKlYt4XPCJ85K/hVMKVDa+CPP9IG0ek8GeuV+Ekt5FORDvimgEwEWBWAUzBhTFxjf9joAVyVKKCr/ANyUQFd0nfuP1iPPkn9xGe8cVUlnLIU5v/K4iidMUs6YpOSyj1YAKf0CjEuLggTe5lnrYhQP0i/gxBlpOyUnZsk7eQ+cP48ggM84gKqU0u5I+n6/KKZsqgFOGKiX+vl+UX6xIUKDbxEs73S6Q1skn6ecDcTkVIsq4ExOctL3+V+8aKsNdIF4dxVcs1pyKTe+Q3sWjdaHWy5kutLAlSFUkXBLpISo9wk98xgvs/pVLWApPLTSp9wXAA74byjQ8amBPhyUh0qJrILEBIyDsBl/5R1g+SCuii+Blx6SpaJgZNnZgzIUSDn4qVoVjZQxCDS8NHLTaWEpUVk5s1z0AAx+caLUao1oXVWhUsFRUGqFNBbo9IJ2xl4QccnE1y0AiWwIJsVA4DbNa39oEbWILzSU6UApBS9NJZ7O+SR1NQ+kGS9UVKBqIYfBtkX84p1IUtASlgU1/EQn8LJLq2dvaKZ+mWSTLCVtYUm7i7XAezYPvGlC0ibt6ezHqBWRSgMlJYXcnJOASPYRZqD4ktV7cqmGxQFOPUF/OBOJqTMllxzYAL7MSLCxu3pBHCtOaKUFnTkuOzXv29oy6M2QQiYEVoWAlYBlkWCRZ0+dj8jaLNIo1JWpJsXqSKX7mzHO3WO0etRK5JhdJewDMWsQPrFs7hoJ8QEkAgUlVtyFAGwOzDv1iillAbwo4uxTZYRSRSA6fRwevQwLoleJbxHXUCtt9gFKtbHewzaJatXhqdbqQxI6f0lJ69CG9TFei1CAFKCEoV8RDO4OMNuQojyeGrAVgdp57pCVA2JYrywyPJhaL+FyTeYbJBKUJxckPv8AtjCkarxClVyVEpcObqYVeV2LjeD5mpKT4SVFXg01W/Ecqf394nQpZOmpSgqX+AqIPkVJDjexBY5iE4USyAVuo1KLOQSMl48pchJKQo/zAvbNvLeCUySpYIUzAhti7ZJ6NiMmsTCjyRq6paUrJJDio/E2XOyk9iYZSJqUJuX5UtsDe/l1gOVqEgigBTuaiOl2Hbzi0Ta5gIdTuG36WGABl7Ren2iyJJTL6IPc59Y6LEaCW17nyJ+b3jobiyvFmL05NdhTYpUnAcb04G8VaMhaCGCWWl28wcbOzRdwriCVK8NaKluUCYDcM7f1J6biKuEhioWyPzibtEzuJTRSgN8RUpvzeLuDTmmB/wAQpP1H77xTrUEqCbMEJDOAXvhz2jtJopoPwksbEfnGl9Ivoe6qfTNl7gl2/pNTgxL7RygtSg7XLK6F9+2LxLUaVSjKUEE0ruOygXivjHiqnimWpSFOFsHZyWMRVNqg1gs4SmqpM0EmS0wN2vbz+cWTp9U5ifjDpPRSS30p9oI02lVJllkrVWvDfCkBz6Et2hbxKUU0KD2UWsxZTZBxgw7/AFCvqh/pZ/JSsCgna1JLv6P9YCXqZkmaJcznQoEJmNcdid4t4fMExJB3+v8AexgPh2qUlfgTWUlIdCj8QYtfqz+0RjG7M9L+JoqQXOZYDjspgR7xPhaSnToScrLd72iqZKUQtJ2CvUEBQI9UfOCwfvZCBgFz5hL3+caOKhWefaClM6pg4QlKTuSUi3awPvCuX4k1emWEj4lhbYwAVEdGT7iDeMTgtQLFTrpDZBSqYl+4sH8490/3SUyxdS1G/aoqLEPZz+7RWLpFK9l8mWmUkmW1CXKbvUpzUT2AsPPtF01CiCVkAqSpAJDmm5x0Zh+w5A0qJSEqWPgFKEZFwMjc/wBz2ijXpVPSGIAc1EEu26R3JH+YSErdjrERXNTNlSUCbaWogkXqA5gCRYXqsOseJ0aitR08yXUo85KucEABkJUAABa4JPcQl0uuCl1EUokqJA6AIIv3sIr4TxT7w/FlQcm2Q9mazvF6aTwF4MOLyVSX8SpDsxZ1Ek1G+MkiKpEzxgAp5dBeq4qBuEg9iA/Ywyk8VWgBC1skkghvE2Lchzs/S8enTSKshMxSFEgJKSw3oU7M4LVDAifJUK/sD6uaJiiFBl5Ey1KugWBZ8gndhvkjgyAsqSXlqBUmkbWBybtn9iIS+GzCElK0zkpSXCQy7G7I+LsaSe8WaOe9dAUFote9uXYXDhWT3eNKLataBr2K+IzXlpWkArCqZifiy7HrlO8X6PiLy1S1AqSAkHcht0vdTdT2jtXJVQtMtNC1VXN1Fy5bza4yHcWeBNTo7yVOrxClIKh5WJHXmA9IdpONCF8/hBWQmpyXVLWamUHsCcFrFncNFU7STEyyrKk8pJSE2Z1Wbmw0G8M1a5K6C0xCnJSbbZH+nzxmLtdM8OWBLqYBxZ2uCHzt0+UKpu+IRVpJfJ4gBlgMocrm+TsWcuLNmCtOkqBShgFMSSA5BJS563Iz1xENHqKfEWoF1yjSFYIcEdXuM+cRXPSicUzBSKTLAFgnrV2qOdj5Q70CR7LmgAF/hpSDu7kX9oZoS6Hw5a2P7PCzU6dVKgm58QKDjdVLv5EEwWpVYACikMoC7YpZ937h4hVuzVtkzp5gISEuGcUk3FsWb0hp4BkqZwSRcpcv2viApGpUg0g/FklRcsLgdGpf1hjp5tRJSxAVSSeoyG3jr8elYovS+xDef9o6KyWtQLdHEdD8ClmJ0iQNdYN8X0MD8LP/AKhfn+Rjo6JP6fwiSBuNH71fkP8AwME8L+E/vaOjoHk/bRhzpZp8M3Pxp3/mEXfaGYUqlsSHN2LP59Y6Ojl9oaJ2vWRKlsT8IP8A3iANPMNGT/8AJv0Jb6R0dD+maXslwj409xf/AHGISz96f6D9I6OgfyZNBnC/gl+X6xfpx/6oeZ/+sR0dE17NEWTFnwFFy/3l9/jIz5Fo0UlA8WTYfCfkBHR0Vn0/yOgbjSz4iQ9mFot0Npqhsxt/1R0dCeLot5OkK/tOgDxWADpS7b2VnriFnBxb1m/WPY6OyX7f9+DnHHBeZQqvzKzf8MC1ko1JcuFTwDuLHB2j2OiXj7Zn0UJWRKSxI+8+skH63jQcY/8AbSd1JUVHdTAsSd/WPY6NEf0IdQsiZNALNIcNZiAGI73zB8y6ZBNy4uc/C8dHQnwTYp4fMJ1KwSSD4tn7KhoFYGwShvUl/eOjop5e/wADP6WS0A5Z42FZA2BDMQNjCPiZfxCbkTGBNyAWcA9C5946Og+ID6HOgDoD3uM+kU8XLKDf8wR0dEV9TMuhhqU/dIO4UGO983jzg/xnuVP3+LMdHR0+MoOSY6Ojo6R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4" name="AutoShape 4" descr="data:image/jpeg;base64,/9j/4AAQSkZJRgABAQAAAQABAAD/2wCEAAkGBhQSERUUExQWFBUWGBgaGBcYFxwYGxsfGBoZHR0aGhgaGyYfGBojHxccHy8gIycqLCwsHR4xNTAqNSYrLCkBCQoKDgwOGg8PGiwkHyUvLCwvLCwsLCwsLCwsLCwsNCwsLCwsLCwsLCwsLCwsLCwsLCwsLCwsLCwsLCwsLCwsLP/AABEIAMIBAwMBIgACEQEDEQH/xAAbAAACAwEBAQAAAAAAAAAAAAAEBQIDBgABB//EAD8QAAECBQIEBAMGBQIFBQAAAAECEQADEiExBEEFIlFhE3GBkTKhsQYjQsHR8BRicuHxUpIVU4KisiQzQ7PC/8QAGQEAAwEBAQAAAAAAAAAAAAAAAQIDAAQF/8QAKBEAAgMAAgIBAwQDAQAAAAAAAAECESESMQNBUTJhgSIzQvATcaEE/9oADAMBAAIRAxEAPwCu4ZJ2ce+/5xUtWO4vBUwuxHkfqDAs+1Nto8aP3IyLwhNKW/d7v0/zFh04CXGSR7X/AFfED6WfyAMd8+nyguRNJSElTsS3Vrev5YjNjZ/wrmKuX629CIpmzuc/zfoR+cTUQUk/6T7u/uf0iqaoBSTtVeGiSZZpV3/feKdUlv35iPdMvnES1WP31gfyJvorBsPKCeF6VSiQh00gOrDAHqNz03gGcDgZb6CNNw+YnwSZYCQyjzM5pGVdSTtgC3WBJ0ikFb0G1WupZLk5/GxDblk59YXfxalEVEknDkk2LZN4Ekh3e91b9x7+UE8MDzHLtbbu58oVxSRuTbRboklikluZRAPk5HnaKpjszM2PWL5y2WCNlEj9+sdqJYrpFgS48jcfIt6Qq7NLopKWSpyGoz5wRJT92b7Jv7RZp5ZKiB0a3Z8QPqZ9KSBuYduwdFZQHSfNvp+vvFKCFLqNyo0jyDk/P8onLQSGvZJ7n9uRHaHTMtN3COXzOS/tBjSTMvZTq1glczYOhHcguo+4ELOKyVLKUWdRZy+JSbq7Con/AGw01Us+JKtypSpRfDm9++PePdRogosouyQks+blWNiSbQyaWjoV6qb4MkXFUxTBv5jck+T/AO4RmygqcsWASkdCHu31jV8U05WaBeggC2W+l+kLNTwoJNLqXMUbJB+Fg3Md7nA9TtFvHJJDX7Fc2a3hqN3Cj0/GU/lDbSKeTVZAF1EuwYMB/NlVvKJT+EoSiV4oKlAUpQDklSjzEfhuPaAp2qKj958LKADMkVAgMMBi14dtS6AnZ5oZaQ4S9JpIJybs7fhbp53MQ1dSigEdyPS4I8xFGmk+HL5nckN5EpPeCVJqLuzsCcuQaWh3jM+wTjE0LZQZgaSHe7fQREuTYOWTbvTFuj03iBTpIso2G4YgX3e3cGLpCvDlpC7KCkKxf4SG6M7Yg9KhmCT5rC2xufn/AGi2akqUlZvUhRB2drt7wHqU8pHVRH+YK4Z8DEkgVDsKkkW+vpBqlYGVypFQQzYZz/K5/flAOqcrL7QdNTSkkWsLNd1Z2gdQ5UIIcGwULtcW7i7N7dys0KRdPmqqt2+gjoNlSg3MHNzbuY6E5IFGzlrc9lOP0PnE1aepul/Qghn94r1KUgpKTYsQOhe/6QXNS6D1D/RjHnt/AWqegMvlcbuX+Qb5Qfo3II6kN5wDNVzK3xfr39bRfKmFMt98+WPeGkS9lWkuFJU9+mbXfbpFWqSSm2SI9kzfiPmR7g/rHeITLCmuzt6wVdgfSPZPLMY7EDrs/wCUWalQx/KD7kwMFgrSRYOn6D9YunfGgdUn5KMa9A/Z5p5RmTmBYIdSiXLJQxOOwZuph8VAyFgfiADEgAYpSLZSnPUkxmdKsictja7+vWGmm17S0uzeKLHcXJuIWb2h4NUD8PSUlRYHPfcY7wRLWlLpYu7E9bX9Ht7QQtdKV/DWglJYPcYvt5eURmaUS0gDJere9v0xCXehrigHUJcpbct7ke28Fz1JSUKaxSe9wTs47e8UrQfi6N+e37zAmoSVpAAukkjycPB9aIhtotTSorABa97W8vXECTkuKzur6X+rR4lTJEW6gcqEj9vAFb9EuHy8n92/f0iUqUAsjYA/O5fvePZM9CRYEuWuRtazCLpkn7xSQOgb5nMG2NWAk+UorS7kAg0sACBzWDuSaWcwPptOXTUcOpR6qN7ev0gudOK1WTfzfsB06mLzoquRBrN3DsQ2QRh/1hnOlSHeihyXos5NSrOeo7DsPUwHM1CUN4Yc3FTH2BaH877PTCLOAx5Qw+bwk1fD1tSXsfhN2P76RaMVJB/xt6VJULEtg3KrvUo77X+cU6rT183x9Em429usTTp1AEZ6dM3uRYQWnSBLqyc0nZ9z9YZm4tCTiXDyUJI+IYB6FXT6dRHCYyFBKQm+46AEn6wzocrPM4GdyXtFPghRDi4vzY7XGxhrdUb/AEAaHQremYXCkuLMwZwOubQs1slcsmkEAO6X2DJx0x7xo5oBuWBLUqGC1m9LxPw0zZame7gkB9xjpiG5NawcmZbwBMSCLG1uoel/QR7w5JKSRys5D+l2/fSGsvhYQqxJCUlgOqncH3eJydMKKXZRZy1nY/QN7Q7mqDYmmSFTDRLDknD3IFncn3PSK5cgINFYUp7kDlSRdgfxFtwG88w1XoqFVEOoABuyvi26WjwaNllkA0u2HKlWBPkBUduWMp3hk6FgUew7XPzfMdBJJTYCw8veOjWjWa2dLLp5izUgk7029zDKXOKnfLD5ACBRKCkFPqPNOw+kWylArcWCgT7sT8zHnN4GTwGlo5vMwTqlMCQLO7dorRLZRfYE+9hHupVykWZr+7A+jvDXpNL0CIDFQ2528mt++0WKmlSVOz3ikTnUk/029nH1irSLUa0qABSWG2LflFF2B+ztODWhIuXf5wx1EwilkkvWCWcJS752JLD36xLhujDmYRZLhL7luvYke8XyloCCpTFibH0Ltu3cxJz0fjf5Fmjl8ylEcpb5O7j2gniUlYlgY5ycsCKUhIAGQ+P7RoZRCEOEppcWDe5SB7PFyOIIUoAy+rGkA9wDcHrtmJ89uiy8dKrEvEpgRLC1EMQmpnIqqCS/sD6xBU4FLvZifTp3brBfEeFAyVS5J8RAqUxLkVFyD/M7HMLyilDOwSm5Pzhoq8JTw81Uh+YObYvgb98xZL0YALhylnwQDuO9yf8AbFEybzqSfhKUkXb/AFfpFs5YSkjZyf36Rt6ExaTkkcx6Bh62+jxMJKiWfkTsxLnoCQ/pAmnmCgdS5zsG29vaL5BLEJUyrKI2Y3ewthvXZ4LwEdoK0slNNPMHAcqZNyTjLZxBGnlpClFRK7Eu2Vej2iiYQqlyc2AGCDk99ze0E6EgJIAu7Bj29xuYkpeytakU6rRJUUiVizl+bHMKTsB0ENNLp0y5iwgWlpSLbjJ9Y6XIODSFswJLu7uks126CLeBapLLCzSuu5az4HNsHeKxng6jTDwQUhaCC+2yh07GJK08s3pDEZYY8+kRdCPxAJuSNutr/SKJaDMPNyy8pScm/wCLt2jrhJUODzeCJmmpCQlOxvfuB07ws1nBUpLGk9iD16jeNVUYgUAlzmLKCMYybwpx8Dd7nruc+sBz+FqPd9gB5RvVygYgnSpBekPB4AdMwB4ISLIYDd2IMQm8J5aSEq3F7hj2jf6jTg7AQs1fC0qINrb/AOI3+MXiYuZo6gKgXDMmze7AxQnhbkkDb4ST6XbEaudorB7iw3/QwvnaK4pcDs4duh6wvEFCKdw8kMlwWxdsYqw3mIEMlVNwCSeYizgC1tzmNOnhqrqt7sT77QOrhn4rEkNb+2I3EyiZ7+DG1Pqpj6hrGOhwqSBYynPXmvHkT4MbggyRMIWAdw4PVt/mPcQalIZxsfq394V6TW10vcgMT9PLLd37Qy06rKHYGOCQsqRXNTk9QB7OYFrZYJ+FmJ7nHZzgD8ngmeuKJ8tJsTcgW/XzMUi6Wk46xbqltUWsxLeUGVpE5Ib4zUehqYx2t4eskFKXFIFrj/PM0eauWAZajkBv37RS7M40HKnlCUoFiK1eylJc9b0+w6RTK1nhglnyz5wnr5xD7R6tQlslhyrNQN/wn0AKzAhcypZYkm1r/hREYxtWwzbVUaH/AIiRLXNQliHYAly12qPqYNla+WtlL/3iwJAcpUB8KrZwe12zSp1ElRUCbhwLlgAPQvHn2R1daDLN1EuUtzKSoF1DukiryeFUP02VhNt0zQS6VFlTKCoslVkh9gsjPR84hbrOF+IpWnUsImF6b2URcJJOxtfyMR1ktpSQQxqJOzH/ADFvEZtXh6hd0poQtIDMXIFGzLBPkx7QyzRVUsBzLKWSocyQEkdGLGKNSp8MbhwenkM/5hzMk+OFKSmmcjlUgXBFmLvnGel4z3EJRCqSGIZwcuP8xk/Yko096PdE6ltgABP5mGqQTMZKkoUSGLOS34WwBZ7wDoZNIA3J/Qn8os0nFVFShUAJdSmKQbOxAyY01aE8eMM0+pr2UwLkFgEkBmYCxd89Ih/GAKoYm34Uhw+Dgkm46QSuYkpqSACvJBy1nhZppw8WYVWU7MR0td/p2hEP3I0k7TqEtVRSaWFRsSbC4Zw9jlomuatNMwfGlPOFOSUqYEuRdnF+vnClOsUC6QEmprPcN8JG4OG+kHp1SVrRylLA2CiR1DE+9+kaKRa9G+nWmYQDsagCbFiQCGsoWse8HqhCicQrlIcGqWQAygWNJazgk+b+sPwyg43/AD28x+kdP/natxHaPHjgI4iPAY9ABLvEHiRiAJjAPF94iqSMxIpjqYJgafpQcxWNEgBssGvBgDCIFMYFAatKkDD746wt1HDEuSGD+YhyvSpVkPEBoEh2DdoxjOfwqd1Mejq/WOjSfwwG0dC0aj57p5QSbFg4AFza/wCZhhppn3gH+oEQjE96X2I+RhoDzJPRT+keXJErsu1mH6H+0SUjlcFALAkqQbAH/mYBBINPmYs1Ep3BsC494OlyqJZlJa7AlVqny9i1rMw3zmE5UHxxsAqWhKipNQDXAcdyprJy2WvAvFZooHK4LMoPyg4NjdukHnQSis1BS88tRF9xUSCQf16xRwjQsFIpN3+Jbgv0oFtrOesFTXZRx9AfEJFcqk72tlyzj/tER1MttMgJTUy2CSWwB74w8Fr4fMpPipIAU6VKIS4c79nHyj2Sh5RbmZThr9rdcwFInJAk3VCXLLVAAgOHfbpttFEnVpTNRNSZgUjBrqS26b8ybO/nF0zhJmSlpsFHdmcguC23dy8Banh85IEsSlq6qA3DHPSKRSM7RpNUQohwSDUWe+2Scx5pJ5q/FQ1KkIIICS92dwQWNQBYsbQNxbU0AY+E5xAyeIMwHKpTEKSHF9mfGbiJSTBGVaMJOhmSpiilQmA2UQQLK/1Ac4LQTrZsmamYpSGmpAd1KqU9gQXYjra8X6TUJmIqVcgsVJPPcA1oGSHyCHDP5wmJ8SZLlqZneovcE7m5Yn9jEKnpVqlQJN0gQJamOC6nBTYEkC1lDe59IzvCw6y5YLdDnHMCL9A5jaaPUFRmyiWUBSRUz2Ym9QPq+3pkdJwxSZplqSRQpvM7nozXiilaok48dHkiW4QkXFkj0yfUwZqUpUkrCXmcrmkEkEFu9Rcv19HIZ1YRMTdrhI7ODEv4hJUrLpsdnSdh/SS4PbyibY3izQeTqlEheLkhjiw+cNuHA0jCS7kK7Ej9+ULJ80VliGBuQM55mPk5hnp0KLCxs5ct/h323jN6P49bZZpSUJpDFi4LlVgoMO2T7Q+4TOdKhs7i2AXt8n9YRBNQLG5DWL5fZ++O0GaFZSSkmykuCk3F0gWOLFm6iGhOpWVHZQDHpliM3J1ywWc+vl7vBn/Eind+7x6amZocGU0UrTFSOIOQDYmwuLxeYqnYrIAx44j1vaOKRDCkXjxIvE/CiLNAMeTUiKsReoWiqmCY8Ez9vHR63aOgBMVqOImUkhGmWElzyKYktupCS7eZhXJn1pqG6fm7frDTSyiAlSaQsAXqZK1EsVXquC+bdxFeslFQVQghQLKDNg5xgu73jyItCzi6LdQXQD1D/KIIBmH4mAAcAHBwf384s0BBlpCnLOD+H64giXxBCAlLIABDAJqKiOpOT2xE5A8a7KJcs0k2BuAX2DNv2yY8TqjVgHsDUL+RLE9BBkzVomS1FS2SVUqCzSkg7fstAuo4NMcGUy5QalmfukkZp7gWjJFJdF0yc6VIKuUj4U8q0Am5AZltlh0iiT92APiIDq7+np2iCJaSsS1yvDIPISD12JYEPZrhiOggXh88pmLS/wB4Fcyj74Itn94jfYSfyNdEkzEvLKVX+FyJt8ik0pT8+kD8R0SVGWtSVEhQYrBSzjF3c2HSEc/jM0qUCpkuoOjkYuXdt33N40nBtYdRIIJBWksXUSp04Nz+IH5GDTWmUrVFUwBQIXLStAdz+JOOZkkKKBu0LJ+iSglQCaaeUBZUOpLllAdjeC9QWYlDkKJFmIIVscpsGP5wRMCQ9YUKrqDsSwYKbDtaqzsMRpSoRRuIDwnjX3hKRvzpDVJwak9v2d3Z6FImlRKgkquFbBt2GxVt3hTN4LKKhMSFBb8oCik/1G5w4w2RDrhsgWQSmoF0AEKJDMQR/pLH5wHVWiiTeMu1enUKJzHxAyJ43en4mJvyl7ZDbPFCFBRUtRbZN3YgPjLHD+cS4gg+LSHSpTIWkgk8jUr9iwwSxsHuKuaOWW4oWMhrqS6XSWfbGT84PSFkrdAi0pUoFQJIcsP5rOerQcmTLUoqqUFKDEkBjbZy0UyloMwyVIrL2Ug3NiQ2HdrAxVoUhC3lTKrt4anlqN2/pf19IXQLFQXq+HplJQskEECoEF6gS3b8Q+cT0HEGuScO+D5kObj6esHpnTA/+kFiks7Kf0YkNuPeKZ/DbFaGCbBSTvUWLdGFVn6kYYDvspVdEp02lXiJBYkDGPypVe+CCILmLDlYBBypOwLhnvc9wGIy2YA0JUhS0ZIDpB3ADlLPcHLdfWBFcTVLWVBi5FrsKiM2cggb7GKxjYeXQ/naKs+IOVQ5juGbIvsfk0LJ4KS6iAAHc22exGYt0PFAbM3MzZsoEkerQLqQwuxpsA/xMcjqzhveL+OTWMNncPkTJihOX8KXoSTdP8xGxhp/x9QzjqA8JvHbDpDXYuLeZtmISkginmDuSkH4rZv9I6U6xAqjR6XjSTdRYG2P3aGEmaFh0lx7fKMlp5ILAXJvc/nv8oa6XUUKuVeVw3o0PzBTHpxFaxFen16F4UH6b+0XEw3INFZMQMyLih4h4UMmaiAMdHhkx0bAmNK0I5lMHG5wLMGHwt0AijVcVAlmYpb2ABAKnHbFv1hApJTKJBchJIHcKc+efpDHVAJQmoEgAVAdC1R9M+keRGAspdBnDNQJkslwQWOLdDY+UWcQ4epZEyStJwCL9WPcdbt84B4MKVFNmNQtjb+8S0mvpoSu7FQCXZ3KhnsI0lliwxtBi+HmaCiYUmWNhYqvcObJexqu1rRRotFqdNORMlFJlqspJmhiBgOpnOAS12xBuk1pVakcuSxYi/wk9xi28MeHakTaSqkqU4uogLpGAVZIGxvvcRPk1harI67RGbJISoy1kYC2GbBdBKVJJ5arbO26bUZlzWY8suYcMsAWUNic5Yu43jWydGlaq0lSVj8D0ov1lh7l/iB6G8Z37QcJIKSCygCSDasAE1ZZS0scZHtBjKwSjhl+LlMuatyEhRBIveonmFsg2V5A7xbwHUKlTFqSXTyhQLFKhliDY4grj8tCpBWTzISobMywPzFvWF3BZKkylVbgEeW3rf5iLY0QarTUa/WIBSCvmUl5ZVlaOhc2mBmfekjzVSFlJU6yQbCq5FNyH3tS18NEeI8WTLkBJSlUxBBQVAE0qetrZBY+RVEJmsE0B7hQHax6m0TcXQ/LAwawIqK0qUQHcKIO+2D1xtDTRcTRMQmYBUl1EukAp2PMn9Gc4hWrhjJBQsLCbDqwBbLO7M/eAOGrplzJYdvEKnIwkgFh1xG4pgtxVmy4fo/4grmsSVKSUA2alQN78yQwB33hYdOpB50s8w0vcc/MkhR6KDbH1EG8PpDJszCkg4VsptwRY+rbRR9sJawhS0uASEzQGOLpUetwwU3S8IneD8aVi/jejKSJqXFYwLFJlljjBZvUwXqAmYnx7JUkPNA6k2UPPcd4H/iUzJKFzAopWJiFU25ikOM7lIIxvBunSpANIqcELSQ4IVYjdiwYPZ2vBFa9g+k4otCah94mlQo25izD3f8AKHugnJotzy1BVjli5Wjz3A6iMvxPSqllMpJJCi6dnBfI2NgD3BhtweapEtYUWWGNJZwzuRfZLg+kCgxb9l+okCXMGaEq5STkWIY9wXN92gPjBSlVISHO6Tdtj0UMbdIZfaDSqOnTMl2KbgWuCQ4fsfzhHqOMLXYDlABJGRjHrh+veKRbsMsB5i1FTJcIQpNRFnIHa7kC8HcWSFAOGoUUd1ApRT7AM/lBWkPhu8oBDfGTTnIJcVEHNonqdJ4ksqSU2ZWOgYqGxNPbaKqVtC7QsnLsCN0kt1uRf1v7R6tYWkHDEZOM/IdBfEQnkh0puBZ3uzA5zubxCzAM74APXl6bOC0dEGgcgliXKbDGWLAfrvEEahQDuoZds+bteCZmmpMxQ5QKVA7EKz9YElzAbioXboHbHt9IKdg6GeiJLLJJs+Df23gj/ipKuUnFm29OsD6bRrKOVQu9sOY6fw9Uop28nN+j4hinoKTLnC4wTcEm7dWxD6TMqSCSH38+kJ9HqpynBSn1/wA7wfIOSEFJ3Bt/Y2hkwoKoPaOj2vtHQ1j0YLWAEpUEZJBJDEHy6WzC/jHDFzk8mUl8gXthyLs/XMS4XxVM1NI2ZnuTYO5G4+kCyeIn+ImJBGBY3BdwHBsQ/wBY82KcUyUtkCcG4n99QcgDysWceaVC3aCPtCaVY3JHS7PFM3QpXNROlctmUgu4Cklj5Alj08o77VzTVIVgKCgfWmKOKfQj7D+FcU8YJSpiQUgGnALBKgGYXNJOxp2MEajXDTqHiSxSTTMIDYulTdRe+bBstGO4XqilZCg4Q6VghyULspv5hYju0abWI8XTVFQUpNUtSwQQrwxyHNnSH9POFlBJl4u0a6RqxNlgoWFE2Qp2VbD4YuGe1wHzBiXIdSQaWKh8Kn2WnNBfLMxc4JjD/Z/XeCqh7FPN2JyQOoFvcRr1caCZdagVDCwlmIccxe+4JIw4fcRz1ToaLsznGZKVI+7ZaVhTuGbdnAZQdLYBBswhFw3VFcxaVMD4dgAwDEGG32ilHSVsoGSquZLpLBlkYH4SC/y8gl4TNR4stSbg2JwQ9mUPNriOhLGyEljRLjRCkyS9ykkHyV/cRZo5dUkJIZiAfR29GI94G+1mnKE6ZCHqDpT/ANrQVwzWMZqB94pKaS1hUCDZ83SUwWnxTX90klg00K3mGXNSKV80pTXSocoJLfCpjjo/WJKHMoLK1MDfCuVuouQ4gLhcthWogKFviAV6P7xp9ItC0ETC4UaSsMGfBa4BHT2iEpaUSukLuBayuXWQT4Z5mBJIuC3e1Ua3TrDqlLBUkhganKkqd0kG4fNt8ZjK8N0QkBY+JKgSlSQWIBbPW4szj2h1JmIXLBBpVLJIUxqZBBYE3LOfQ7wrXwWjqEfF+Gq0qZgHMgKSuQRcupKkgHvubdOsX6DXFSQu1VICkkAghim/Y0s/Vrww+1mqbTqKkOi4JSQFIURyqHq4IvbyEZ3gSimUGuRe/RRx5Whu42I8dDfieiX/AA9ckblUu/MAr40O45hS4uHpVvAnCEOoIcE0hwea7jL9eYbw40hTM+7tQpKilmZxZSegLgEdCnoYTSpglkgAuAebYG1v+6F5YK8aNJLmASSHMtjYOHpACSkjfPQ3FswgPEUy1FElIskkq3ADbm5OPK0E8InmaZ0qokrQc3Duw2tdrC8JxKFS1lJBoKcG97M+MRqzRpPE0OgoqQuWtTVEqQpWzjA7eXf0o+zGqLqkzCxQ7As7gc4Y5yS1xnrCSdONNzgEgEtlua9gzRfqZoXMkziq6kkLHUpTQq+5bmfuIquiKfsa8VSlAUUClyHu7Fn2HSm17NeFiZjFJKaS6MO+d+t/TMHLm+LINtvESO8uzF7sxufygHU6kiatVikJRbfF/q0Vg2sC3SGqSQlAUBSsFKvQuLYww9IrlacJQoJNyuwa34tjkYxeA18RKVMrlQokgABh3Ob9ni+Qalq5ioiw5uh7+sV6GTCtInwTzEFW5tkbDYHr5Q5kKXMQ4SlSd1G/yN3jO6kqCSUl26NiL+Hag0h0KYAWbPti0aLk9KK/ZoFz5SWqIBwNji+MRdw/UhYLFw9j1HnvCubxCWoAKJTawKCM9C3zizhs+kkAikmxcfsdIqpIa0PAfKOgesdY6HGPneg4UlMxS5QYM6kO5Q+4P4kbuMPeKeIaYEzZqKazKADPelTkjYmkfKGXFpRkzkrlcqWCgUszkOo3GQehEeSZ0qeUl0pWHBSOUHYsN3B23jzeT7FoVcYSUutBApPIRd0qdaT5cykt/LHnF5fi6YEs6FOQ/qQOufYiG0zh6jJoLKIBSlQBwCCgKGxsUg45oXS5VUuYNyhCg/8AqCVP5OEgesPGQrjpldSKJ6V/hUkv9FfIvD77OShLTMQrKzLUFPb4lAe4UIW6vT1BKRc2p7hTB/8AxhnxeYZEki2TdtmZPqCE+0UbtJAgqtgXj0Ti+yyP9xd/nGp4Jr1CeuUpjKXLUsAgEBmCr7WV84x+uneIRNZitKVEdwwJ939o0+h1VIlzWqKQCQ7EjBv1s/mBEZqmCLqQ845w4TNOvT2KgFGSCoEmz0Yu7vY3Z4+W8OUUKIFrOB8xH1fVkqwQFy2XLLPSpDqAbYKRy/8ASr1+efaaWP4grQmmuXcDDghyOj2Ld4bxSzgx/NmjvXSvEWhf4UFy1y5HKw87wv0msloSoISGSkVFNybWCi3Mrv1PrBCeaVbJp7OyQb9jC3hWiVLC6impdVn3CSWuGH0he07ZFKoh6tclJSSOUEC3Xr72eNFwziMta6ZhpC7XwrtUAGWLFj/nJL06kKJmClKUhrhlZJV6YhnwHXigqKQpKlAFPkkMR0Vu8LOCqzRw26pSUgy13QoBSVN/qwrJL2uPLLwi4ZrgnWGVcywFIN+tnB8gA9nSBaGehlNLBTzylKUSktypUTgbFKibDbygT7ScMWQJsv4xSi2FMXSsK3sGIVcMLmJx+CttdE9RxBJlokTUsVEyZhDH4TflxdIqBy7dYUT5RkLKCXJ+EjBSXpI7bxfrJ6WXMQQVKlhSiFOK0mhQHTB9IK4iULko1IDUoYpD2DqIZ+6VCGq1Rnov0GsMtmeygfMg5G/Z4b8UUpNUxFqikAsNxa21jj+Uxm9PNVNSS3MrlFI7DA6Xh5LQVSglagVyyBso2Fieh51WfCR0huNahLuyjhPFph1CQsuCsC6UggWGWdnv5RZP4ilXiKCEgoUpJCgpJsosagbY3H6QKhctJBTXMUkmzBIJSTkkmzhvKJ6EJ/iRSQpEwr51K+LxCogXFw59hB/I14VyNchqilSgLFFl1A9iA4w8WTeKmYnmTUCWCBKCSOoSEvsQMnAiviExMokUcopfmIVzOzhr+nygTUatXghXhgp3d3AH4nfJbMUj1QOOBXCdX4dEsluYlW1lOklQIvZTkfpAMwsanFxe7VfoAHLx6NOJxTN+AMQQ173YfKCjqg15YJdhhRuWqsc/rvC+6JS+ARKgwMxzWHYWsdvbr1hvIUAnlFJVZKaiWGHcY6WhVrViu+waxuLOH7t8ni7+LdJUnNKbGzWFr9CrMGnVipU7Ck6JRKiAEoSSAXYf3LDZ4MlakimpPKdyXq7gNjYPFQmqMsAfeGwdwBb8IAwnqTmIzNWUzCpfx2ASC4B8u14op+2U5otnaVNXKAM2Jtc3I6ekFSeHBP4eduvLtZiLm/SBP4hJcqAOAXHXubgZgtKilikUsDY4a1/nDr5ZWOhglTP+YU9qVW9rR7HJ1im+JB74/OOin4KWZqROMySqWS6kglI3JbmAG7s/pGf4jplJ5gckq9FEBvYfOC5s0pXLKTzgkg9wD+cFztXKnqP4FKAU2xBf6M0ca/SxGyqT9rlyUIdJmSi4KgeZLMFNsdlD+pvJpqdEQoz5d0sKk9GU+Bjle392zEnRmXMCSCUV2GzLsoH3zDHh/E1JnrlK5VKUqlsFgCxG9QILee5gOK/ia7ApCVS9WEZQlyAbhg5S3Q3At0j37ROtTOPDPIvqhSiaSegqGcEd4ZLk1TkTgKXFBTkBQUHH6HcEQt4nxAaebM8SWmZKmGlY/EzA8p/6vpjMVi7l+DP6aA5clX8OioXQFoPUXCx+cOuHaoBKX+F6T2qsD7sPUx5/CJKCUKrlzaeY5SaSHUNjh/MwplGlapKv/klLH/UhyPzhHUyD7H/F+Jr05kTU3A5ZgyWQsG180qI8iRAH2oki5SxZiGOyg9vYRLiKFTtIOdImSlVHmcAgEEFnyCPYRQhKp2mAYEiXS6FBb0Kt8OCEsPSF40lL4ZWTbVE+Hz3QBjkceYSl/kIjqSFlJDYLjzBB88+0DTVGQZJU4FbEG1mpP/lHamUZagjIrt5Zb0x6QeN1IndYFTNVK5pc5YKWIoL23cNcGzww4dpJBlgSlhKS5AWSH7hSmeE2q0qJRXPVzFVkpOBa5PXyiuXUtN8qYqJ2Dv8A2hpdYZG8+z2qTLBlqKQ5e7mygXzi+380FaqakSVpUWSEFMwY5HFwfwkO/Zz0jKSJfiB6udBcJw7B7jfINusbDTzRMSlX4pgIUFMxC+VTdLuW/WOeWOyq6MhL4LKTUiXOcZexdJAZ22uIb6HTjw1SxMBSoMBkBy4Ive7CAeKcNGjkzKS5Zwf5fwj0f38oRcP4uEoWVXNIAGXW6Sgt5JJ9IdJy0HWGgnaCYmXRJIA8+YubuWx2EDSeGzkGpiDUDbmcAEYBwaj7wLJqmJKyAhRWVthn2CfUxapwmwqP4gSdw9gCLuOsO79sFaT1mlUCBQsJU1XI/TPRlB+kRm6oy1FVAKkuEW+FrPffsIkeJrQA6bhyEh+YHDXizU69XhoWVqlvYi60uzvupiCOu8BPoNKw3ivOkLXcFPKnqXKrqywKvRid2gdcsTGSkcjKChlzkta7Fh6GJppRLKw6kn4aTUBZTsel8G7iFumSFBJQpyFFhURe5OMqzE/1N0JKyM0KLM6EpdISBUwBF7G5Ib3MXaBNQUKSAGyGcF7tEkTVrdg1TsRcvd/Nm2hdoFLNLErJJSpKi3Y+1D+sVipdUL2Xz1gLUVPyuhrNy9AOg7xPTzCzXwgABj1Nx1/SO4zJPiFi9TKYsws1ut3MWaCXVLZ+ZaiHLg2SS9r5h76sGMN4ShQQqyEkgjmIALPYEOUkE5YbRWhQWslVQUGqVVfGwO/f1j3WL5LMA5Dhhez2wxLewirh80JqUrDBOCPjb8gY1qrGwu1erCQBUCVdXUfJ2vBc3VkpBskhLPc28hnELfBSJjpeXuQbpxl8j2MTlsp1M4LhyLnA5Rez/l5RZ1RVMZjUpTaglt6THQLqNUCokrAxaptukdAaZmjLTJ1cwEG6AqztsRcNfO0AatbJkqBZQBHmxx8490UhaZhKgWpUx2LkYOIrX95pwSLhW1vUQKpoDHWj19QvsHq/X3juNIUfCmpF0KTU2Rs8KdIgokrqsCwS+TvDT7PTSqWqWouQW9FY/OEcOLsz7HM2eVUrBJBUmoP+JCn/AMQs+02jTOcBwtNKm6pOW7gfQReLJKHLqKSR1Is4fvFH2u1RlaitKXCQG6G7EedoSF2qGbtCPg/EimZMSHpNm/pjTfwom0TUkBTgK7gEFf8AuAHzG8ZzVaUJnSygck1yG6t8PufpGm0zSV+Go5BxtT/+qipXkYbyqnyiKlYt4XPCJ85K/hVMKVDa+CPP9IG0ek8GeuV+Ekt5FORDvimgEwEWBWAUzBhTFxjf9joAVyVKKCr/ANyUQFd0nfuP1iPPkn9xGe8cVUlnLIU5v/K4iidMUs6YpOSyj1YAKf0CjEuLggTe5lnrYhQP0i/gxBlpOyUnZsk7eQ+cP48ggM84gKqU0u5I+n6/KKZsqgFOGKiX+vl+UX6xIUKDbxEs73S6Q1skn6ecDcTkVIsq4ExOctL3+V+8aKsNdIF4dxVcs1pyKTe+Q3sWjdaHWy5kutLAlSFUkXBLpISo9wk98xgvs/pVLWApPLTSp9wXAA74byjQ8amBPhyUh0qJrILEBIyDsBl/5R1g+SCuii+Blx6SpaJgZNnZgzIUSDn4qVoVjZQxCDS8NHLTaWEpUVk5s1z0AAx+caLUao1oXVWhUsFRUGqFNBbo9IJ2xl4QccnE1y0AiWwIJsVA4DbNa39oEbWILzSU6UApBS9NJZ7O+SR1NQ+kGS9UVKBqIYfBtkX84p1IUtASlgU1/EQn8LJLq2dvaKZ+mWSTLCVtYUm7i7XAezYPvGlC0ibt6ezHqBWRSgMlJYXcnJOASPYRZqD4ktV7cqmGxQFOPUF/OBOJqTMllxzYAL7MSLCxu3pBHCtOaKUFnTkuOzXv29oy6M2QQiYEVoWAlYBlkWCRZ0+dj8jaLNIo1JWpJsXqSKX7mzHO3WO0etRK5JhdJewDMWsQPrFs7hoJ8QEkAgUlVtyFAGwOzDv1iillAbwo4uxTZYRSRSA6fRwevQwLoleJbxHXUCtt9gFKtbHewzaJatXhqdbqQxI6f0lJ69CG9TFei1CAFKCEoV8RDO4OMNuQojyeGrAVgdp57pCVA2JYrywyPJhaL+FyTeYbJBKUJxckPv8AtjCkarxClVyVEpcObqYVeV2LjeD5mpKT4SVFXg01W/Ecqf394nQpZOmpSgqX+AqIPkVJDjexBY5iE4USyAVuo1KLOQSMl48pchJKQo/zAvbNvLeCUySpYIUzAhti7ZJ6NiMmsTCjyRq6paUrJJDio/E2XOyk9iYZSJqUJuX5UtsDe/l1gOVqEgigBTuaiOl2Hbzi0Ta5gIdTuG36WGABl7Ren2iyJJTL6IPc59Y6LEaCW17nyJ+b3jobiyvFmL05NdhTYpUnAcb04G8VaMhaCGCWWl28wcbOzRdwriCVK8NaKluUCYDcM7f1J6biKuEhioWyPzibtEzuJTRSgN8RUpvzeLuDTmmB/wAQpP1H77xTrUEqCbMEJDOAXvhz2jtJopoPwksbEfnGl9Ivoe6qfTNl7gl2/pNTgxL7RygtSg7XLK6F9+2LxLUaVSjKUEE0ruOygXivjHiqnimWpSFOFsHZyWMRVNqg1gs4SmqpM0EmS0wN2vbz+cWTp9U5ifjDpPRSS30p9oI02lVJllkrVWvDfCkBz6Et2hbxKUU0KD2UWsxZTZBxgw7/AFCvqh/pZ/JSsCgna1JLv6P9YCXqZkmaJcznQoEJmNcdid4t4fMExJB3+v8AexgPh2qUlfgTWUlIdCj8QYtfqz+0RjG7M9L+JoqQXOZYDjspgR7xPhaSnToScrLd72iqZKUQtJ2CvUEBQI9UfOCwfvZCBgFz5hL3+caOKhWefaClM6pg4QlKTuSUi3awPvCuX4k1emWEj4lhbYwAVEdGT7iDeMTgtQLFTrpDZBSqYl+4sH8490/3SUyxdS1G/aoqLEPZz+7RWLpFK9l8mWmUkmW1CXKbvUpzUT2AsPPtF01CiCVkAqSpAJDmm5x0Zh+w5A0qJSEqWPgFKEZFwMjc/wBz2ijXpVPSGIAc1EEu26R3JH+YSErdjrERXNTNlSUCbaWogkXqA5gCRYXqsOseJ0aitR08yXUo85KucEABkJUAABa4JPcQl0uuCl1EUokqJA6AIIv3sIr4TxT7w/FlQcm2Q9mazvF6aTwF4MOLyVSX8SpDsxZ1Ek1G+MkiKpEzxgAp5dBeq4qBuEg9iA/Ywyk8VWgBC1skkghvE2Lchzs/S8enTSKshMxSFEgJKSw3oU7M4LVDAifJUK/sD6uaJiiFBl5Ey1KugWBZ8gndhvkjgyAsqSXlqBUmkbWBybtn9iIS+GzCElK0zkpSXCQy7G7I+LsaSe8WaOe9dAUFote9uXYXDhWT3eNKLataBr2K+IzXlpWkArCqZifiy7HrlO8X6PiLy1S1AqSAkHcht0vdTdT2jtXJVQtMtNC1VXN1Fy5bza4yHcWeBNTo7yVOrxClIKh5WJHXmA9IdpONCF8/hBWQmpyXVLWamUHsCcFrFncNFU7STEyyrKk8pJSE2Z1Wbmw0G8M1a5K6C0xCnJSbbZH+nzxmLtdM8OWBLqYBxZ2uCHzt0+UKpu+IRVpJfJ4gBlgMocrm+TsWcuLNmCtOkqBShgFMSSA5BJS563Iz1xENHqKfEWoF1yjSFYIcEdXuM+cRXPSicUzBSKTLAFgnrV2qOdj5Q70CR7LmgAF/hpSDu7kX9oZoS6Hw5a2P7PCzU6dVKgm58QKDjdVLv5EEwWpVYACikMoC7YpZ937h4hVuzVtkzp5gISEuGcUk3FsWb0hp4BkqZwSRcpcv2viApGpUg0g/FklRcsLgdGpf1hjp5tRJSxAVSSeoyG3jr8elYovS+xDef9o6KyWtQLdHEdD8ClmJ0iQNdYN8X0MD8LP/AKhfn+Rjo6JP6fwiSBuNH71fkP8AwME8L+E/vaOjoHk/bRhzpZp8M3Pxp3/mEXfaGYUqlsSHN2LP59Y6Ojl9oaJ2vWRKlsT8IP8A3iANPMNGT/8AJv0Jb6R0dD+maXslwj409xf/AHGISz96f6D9I6OgfyZNBnC/gl+X6xfpx/6oeZ/+sR0dE17NEWTFnwFFy/3l9/jIz5Fo0UlA8WTYfCfkBHR0Vn0/yOgbjSz4iQ9mFot0Npqhsxt/1R0dCeLot5OkK/tOgDxWADpS7b2VnriFnBxb1m/WPY6OyX7f9+DnHHBeZQqvzKzf8MC1ko1JcuFTwDuLHB2j2OiXj7Zn0UJWRKSxI+8+skH63jQcY/8AbSd1JUVHdTAsSd/WPY6NEf0IdQsiZNALNIcNZiAGI73zB8y6ZBNy4uc/C8dHQnwTYp4fMJ1KwSSD4tn7KhoFYGwShvUl/eOjop5e/wADP6WS0A5Z42FZA2BDMQNjCPiZfxCbkTGBNyAWcA9C5946Og+ID6HOgDoD3uM+kU8XLKDf8wR0dEV9TMuhhqU/dIO4UGO983jzg/xnuVP3+LMdHR0+MoOSY6Ojo6R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AutoShape 6" descr="data:image/jpeg;base64,/9j/4AAQSkZJRgABAQAAAQABAAD/2wCEAAkGBhQSERUUExQWFBUWGBgaGBcYFxwYGxsfGBoZHR0aGhgaGyYfGBojHxccHy8gIycqLCwsHR4xNTAqNSYrLCkBCQoKDgwOGg8PGiwkHyUvLCwvLCwsLCwsLCwsLCwsNCwsLCwsLCwsLCwsLCwsLCwsLCwsLCwsLCwsLCwsLCwsLP/AABEIAMIBAwMBIgACEQEDEQH/xAAbAAACAwEBAQAAAAAAAAAAAAAEBQIDBgABB//EAD8QAAECBQIEBAMGBQIFBQAAAAECEQADEiExBEEFIlFhE3GBkTKhsQYjQsHR8BRicuHxUpIVU4KisiQzQ7PC/8QAGQEAAwEBAQAAAAAAAAAAAAAAAQIDAAQF/8QAKBEAAgMAAgIBAwQDAQAAAAAAAAECESESMQNBUTJhgSIzQvATcaEE/9oADAMBAAIRAxEAPwCu4ZJ2ce+/5xUtWO4vBUwuxHkfqDAs+1Nto8aP3IyLwhNKW/d7v0/zFh04CXGSR7X/AFfED6WfyAMd8+nyguRNJSElTsS3Vrev5YjNjZ/wrmKuX629CIpmzuc/zfoR+cTUQUk/6T7u/uf0iqaoBSTtVeGiSZZpV3/feKdUlv35iPdMvnES1WP31gfyJvorBsPKCeF6VSiQh00gOrDAHqNz03gGcDgZb6CNNw+YnwSZYCQyjzM5pGVdSTtgC3WBJ0ikFb0G1WupZLk5/GxDblk59YXfxalEVEknDkk2LZN4Ekh3e91b9x7+UE8MDzHLtbbu58oVxSRuTbRboklikluZRAPk5HnaKpjszM2PWL5y2WCNlEj9+sdqJYrpFgS48jcfIt6Qq7NLopKWSpyGoz5wRJT92b7Jv7RZp5ZKiB0a3Z8QPqZ9KSBuYduwdFZQHSfNvp+vvFKCFLqNyo0jyDk/P8onLQSGvZJ7n9uRHaHTMtN3COXzOS/tBjSTMvZTq1glczYOhHcguo+4ELOKyVLKUWdRZy+JSbq7Con/AGw01Us+JKtypSpRfDm9++PePdRogosouyQks+blWNiSbQyaWjoV6qb4MkXFUxTBv5jck+T/AO4RmygqcsWASkdCHu31jV8U05WaBeggC2W+l+kLNTwoJNLqXMUbJB+Fg3Md7nA9TtFvHJJDX7Fc2a3hqN3Cj0/GU/lDbSKeTVZAF1EuwYMB/NlVvKJT+EoSiV4oKlAUpQDklSjzEfhuPaAp2qKj958LKADMkVAgMMBi14dtS6AnZ5oZaQ4S9JpIJybs7fhbp53MQ1dSigEdyPS4I8xFGmk+HL5nckN5EpPeCVJqLuzsCcuQaWh3jM+wTjE0LZQZgaSHe7fQREuTYOWTbvTFuj03iBTpIso2G4YgX3e3cGLpCvDlpC7KCkKxf4SG6M7Yg9KhmCT5rC2xufn/AGi2akqUlZvUhRB2drt7wHqU8pHVRH+YK4Z8DEkgVDsKkkW+vpBqlYGVypFQQzYZz/K5/flAOqcrL7QdNTSkkWsLNd1Z2gdQ5UIIcGwULtcW7i7N7dys0KRdPmqqt2+gjoNlSg3MHNzbuY6E5IFGzlrc9lOP0PnE1aepul/Qghn94r1KUgpKTYsQOhe/6QXNS6D1D/RjHnt/AWqegMvlcbuX+Qb5Qfo3II6kN5wDNVzK3xfr39bRfKmFMt98+WPeGkS9lWkuFJU9+mbXfbpFWqSSm2SI9kzfiPmR7g/rHeITLCmuzt6wVdgfSPZPLMY7EDrs/wCUWalQx/KD7kwMFgrSRYOn6D9YunfGgdUn5KMa9A/Z5p5RmTmBYIdSiXLJQxOOwZuph8VAyFgfiADEgAYpSLZSnPUkxmdKsictja7+vWGmm17S0uzeKLHcXJuIWb2h4NUD8PSUlRYHPfcY7wRLWlLpYu7E9bX9Ht7QQtdKV/DWglJYPcYvt5eURmaUS0gDJere9v0xCXehrigHUJcpbct7ke28Fz1JSUKaxSe9wTs47e8UrQfi6N+e37zAmoSVpAAukkjycPB9aIhtotTSorABa97W8vXECTkuKzur6X+rR4lTJEW6gcqEj9vAFb9EuHy8n92/f0iUqUAsjYA/O5fvePZM9CRYEuWuRtazCLpkn7xSQOgb5nMG2NWAk+UorS7kAg0sACBzWDuSaWcwPptOXTUcOpR6qN7ev0gudOK1WTfzfsB06mLzoquRBrN3DsQ2QRh/1hnOlSHeihyXos5NSrOeo7DsPUwHM1CUN4Yc3FTH2BaH877PTCLOAx5Qw+bwk1fD1tSXsfhN2P76RaMVJB/xt6VJULEtg3KrvUo77X+cU6rT183x9Em429usTTp1AEZ6dM3uRYQWnSBLqyc0nZ9z9YZm4tCTiXDyUJI+IYB6FXT6dRHCYyFBKQm+46AEn6wzocrPM4GdyXtFPghRDi4vzY7XGxhrdUb/AEAaHQremYXCkuLMwZwOubQs1slcsmkEAO6X2DJx0x7xo5oBuWBLUqGC1m9LxPw0zZame7gkB9xjpiG5NawcmZbwBMSCLG1uoel/QR7w5JKSRys5D+l2/fSGsvhYQqxJCUlgOqncH3eJydMKKXZRZy1nY/QN7Q7mqDYmmSFTDRLDknD3IFncn3PSK5cgINFYUp7kDlSRdgfxFtwG88w1XoqFVEOoABuyvi26WjwaNllkA0u2HKlWBPkBUduWMp3hk6FgUew7XPzfMdBJJTYCw8veOjWjWa2dLLp5izUgk7029zDKXOKnfLD5ACBRKCkFPqPNOw+kWylArcWCgT7sT8zHnN4GTwGlo5vMwTqlMCQLO7dorRLZRfYE+9hHupVykWZr+7A+jvDXpNL0CIDFQ2528mt++0WKmlSVOz3ikTnUk/029nH1irSLUa0qABSWG2LflFF2B+ztODWhIuXf5wx1EwilkkvWCWcJS752JLD36xLhujDmYRZLhL7luvYke8XyloCCpTFibH0Ltu3cxJz0fjf5Fmjl8ylEcpb5O7j2gniUlYlgY5ycsCKUhIAGQ+P7RoZRCEOEppcWDe5SB7PFyOIIUoAy+rGkA9wDcHrtmJ89uiy8dKrEvEpgRLC1EMQmpnIqqCS/sD6xBU4FLvZifTp3brBfEeFAyVS5J8RAqUxLkVFyD/M7HMLyilDOwSm5Pzhoq8JTw81Uh+YObYvgb98xZL0YALhylnwQDuO9yf8AbFEybzqSfhKUkXb/AFfpFs5YSkjZyf36Rt6ExaTkkcx6Bh62+jxMJKiWfkTsxLnoCQ/pAmnmCgdS5zsG29vaL5BLEJUyrKI2Y3ewthvXZ4LwEdoK0slNNPMHAcqZNyTjLZxBGnlpClFRK7Eu2Vej2iiYQqlyc2AGCDk99ze0E6EgJIAu7Bj29xuYkpeytakU6rRJUUiVizl+bHMKTsB0ENNLp0y5iwgWlpSLbjJ9Y6XIODSFswJLu7uks126CLeBapLLCzSuu5az4HNsHeKxng6jTDwQUhaCC+2yh07GJK08s3pDEZYY8+kRdCPxAJuSNutr/SKJaDMPNyy8pScm/wCLt2jrhJUODzeCJmmpCQlOxvfuB07ws1nBUpLGk9iD16jeNVUYgUAlzmLKCMYybwpx8Dd7nruc+sBz+FqPd9gB5RvVygYgnSpBekPB4AdMwB4ISLIYDd2IMQm8J5aSEq3F7hj2jf6jTg7AQs1fC0qINrb/AOI3+MXiYuZo6gKgXDMmze7AxQnhbkkDb4ST6XbEaudorB7iw3/QwvnaK4pcDs4duh6wvEFCKdw8kMlwWxdsYqw3mIEMlVNwCSeYizgC1tzmNOnhqrqt7sT77QOrhn4rEkNb+2I3EyiZ7+DG1Pqpj6hrGOhwqSBYynPXmvHkT4MbggyRMIWAdw4PVt/mPcQalIZxsfq394V6TW10vcgMT9PLLd37Qy06rKHYGOCQsqRXNTk9QB7OYFrZYJ+FmJ7nHZzgD8ngmeuKJ8tJsTcgW/XzMUi6Wk46xbqltUWsxLeUGVpE5Ib4zUehqYx2t4eskFKXFIFrj/PM0eauWAZajkBv37RS7M40HKnlCUoFiK1eylJc9b0+w6RTK1nhglnyz5wnr5xD7R6tQlslhyrNQN/wn0AKzAhcypZYkm1r/hREYxtWwzbVUaH/AIiRLXNQliHYAly12qPqYNla+WtlL/3iwJAcpUB8KrZwe12zSp1ElRUCbhwLlgAPQvHn2R1daDLN1EuUtzKSoF1DukiryeFUP02VhNt0zQS6VFlTKCoslVkh9gsjPR84hbrOF+IpWnUsImF6b2URcJJOxtfyMR1ktpSQQxqJOzH/ADFvEZtXh6hd0poQtIDMXIFGzLBPkx7QyzRVUsBzLKWSocyQEkdGLGKNSp8MbhwenkM/5hzMk+OFKSmmcjlUgXBFmLvnGel4z3EJRCqSGIZwcuP8xk/Yko096PdE6ltgABP5mGqQTMZKkoUSGLOS34WwBZ7wDoZNIA3J/Qn8os0nFVFShUAJdSmKQbOxAyY01aE8eMM0+pr2UwLkFgEkBmYCxd89Ih/GAKoYm34Uhw+Dgkm46QSuYkpqSACvJBy1nhZppw8WYVWU7MR0td/p2hEP3I0k7TqEtVRSaWFRsSbC4Zw9jlomuatNMwfGlPOFOSUqYEuRdnF+vnClOsUC6QEmprPcN8JG4OG+kHp1SVrRylLA2CiR1DE+9+kaKRa9G+nWmYQDsagCbFiQCGsoWse8HqhCicQrlIcGqWQAygWNJazgk+b+sPwyg43/AD28x+kdP/natxHaPHjgI4iPAY9ABLvEHiRiAJjAPF94iqSMxIpjqYJgafpQcxWNEgBssGvBgDCIFMYFAatKkDD746wt1HDEuSGD+YhyvSpVkPEBoEh2DdoxjOfwqd1Mejq/WOjSfwwG0dC0aj57p5QSbFg4AFza/wCZhhppn3gH+oEQjE96X2I+RhoDzJPRT+keXJErsu1mH6H+0SUjlcFALAkqQbAH/mYBBINPmYs1Ep3BsC494OlyqJZlJa7AlVqny9i1rMw3zmE5UHxxsAqWhKipNQDXAcdyprJy2WvAvFZooHK4LMoPyg4NjdukHnQSis1BS88tRF9xUSCQf16xRwjQsFIpN3+Jbgv0oFtrOesFTXZRx9AfEJFcqk72tlyzj/tER1MttMgJTUy2CSWwB74w8Fr4fMpPipIAU6VKIS4c79nHyj2Sh5RbmZThr9rdcwFInJAk3VCXLLVAAgOHfbpttFEnVpTNRNSZgUjBrqS26b8ybO/nF0zhJmSlpsFHdmcguC23dy8Banh85IEsSlq6qA3DHPSKRSM7RpNUQohwSDUWe+2Scx5pJ5q/FQ1KkIIICS92dwQWNQBYsbQNxbU0AY+E5xAyeIMwHKpTEKSHF9mfGbiJSTBGVaMJOhmSpiilQmA2UQQLK/1Ac4LQTrZsmamYpSGmpAd1KqU9gQXYjra8X6TUJmIqVcgsVJPPcA1oGSHyCHDP5wmJ8SZLlqZneovcE7m5Yn9jEKnpVqlQJN0gQJamOC6nBTYEkC1lDe59IzvCw6y5YLdDnHMCL9A5jaaPUFRmyiWUBSRUz2Ym9QPq+3pkdJwxSZplqSRQpvM7nozXiilaok48dHkiW4QkXFkj0yfUwZqUpUkrCXmcrmkEkEFu9Rcv19HIZ1YRMTdrhI7ODEv4hJUrLpsdnSdh/SS4PbyibY3izQeTqlEheLkhjiw+cNuHA0jCS7kK7Ej9+ULJ80VliGBuQM55mPk5hnp0KLCxs5ct/h323jN6P49bZZpSUJpDFi4LlVgoMO2T7Q+4TOdKhs7i2AXt8n9YRBNQLG5DWL5fZ++O0GaFZSSkmykuCk3F0gWOLFm6iGhOpWVHZQDHpliM3J1ywWc+vl7vBn/Eind+7x6amZocGU0UrTFSOIOQDYmwuLxeYqnYrIAx44j1vaOKRDCkXjxIvE/CiLNAMeTUiKsReoWiqmCY8Ez9vHR63aOgBMVqOImUkhGmWElzyKYktupCS7eZhXJn1pqG6fm7frDTSyiAlSaQsAXqZK1EsVXquC+bdxFeslFQVQghQLKDNg5xgu73jyItCzi6LdQXQD1D/KIIBmH4mAAcAHBwf384s0BBlpCnLOD+H64giXxBCAlLIABDAJqKiOpOT2xE5A8a7KJcs0k2BuAX2DNv2yY8TqjVgHsDUL+RLE9BBkzVomS1FS2SVUqCzSkg7fstAuo4NMcGUy5QalmfukkZp7gWjJFJdF0yc6VIKuUj4U8q0Am5AZltlh0iiT92APiIDq7+np2iCJaSsS1yvDIPISD12JYEPZrhiOggXh88pmLS/wB4Fcyj74Itn94jfYSfyNdEkzEvLKVX+FyJt8ik0pT8+kD8R0SVGWtSVEhQYrBSzjF3c2HSEc/jM0qUCpkuoOjkYuXdt33N40nBtYdRIIJBWksXUSp04Nz+IH5GDTWmUrVFUwBQIXLStAdz+JOOZkkKKBu0LJ+iSglQCaaeUBZUOpLllAdjeC9QWYlDkKJFmIIVscpsGP5wRMCQ9YUKrqDsSwYKbDtaqzsMRpSoRRuIDwnjX3hKRvzpDVJwak9v2d3Z6FImlRKgkquFbBt2GxVt3hTN4LKKhMSFBb8oCik/1G5w4w2RDrhsgWQSmoF0AEKJDMQR/pLH5wHVWiiTeMu1enUKJzHxAyJ43en4mJvyl7ZDbPFCFBRUtRbZN3YgPjLHD+cS4gg+LSHSpTIWkgk8jUr9iwwSxsHuKuaOWW4oWMhrqS6XSWfbGT84PSFkrdAi0pUoFQJIcsP5rOerQcmTLUoqqUFKDEkBjbZy0UyloMwyVIrL2Ug3NiQ2HdrAxVoUhC3lTKrt4anlqN2/pf19IXQLFQXq+HplJQskEECoEF6gS3b8Q+cT0HEGuScO+D5kObj6esHpnTA/+kFiks7Kf0YkNuPeKZ/DbFaGCbBSTvUWLdGFVn6kYYDvspVdEp02lXiJBYkDGPypVe+CCILmLDlYBBypOwLhnvc9wGIy2YA0JUhS0ZIDpB3ADlLPcHLdfWBFcTVLWVBi5FrsKiM2cggb7GKxjYeXQ/naKs+IOVQ5juGbIvsfk0LJ4KS6iAAHc22exGYt0PFAbM3MzZsoEkerQLqQwuxpsA/xMcjqzhveL+OTWMNncPkTJihOX8KXoSTdP8xGxhp/x9QzjqA8JvHbDpDXYuLeZtmISkginmDuSkH4rZv9I6U6xAqjR6XjSTdRYG2P3aGEmaFh0lx7fKMlp5ILAXJvc/nv8oa6XUUKuVeVw3o0PzBTHpxFaxFen16F4UH6b+0XEw3INFZMQMyLih4h4UMmaiAMdHhkx0bAmNK0I5lMHG5wLMGHwt0AijVcVAlmYpb2ABAKnHbFv1hApJTKJBchJIHcKc+efpDHVAJQmoEgAVAdC1R9M+keRGAspdBnDNQJkslwQWOLdDY+UWcQ4epZEyStJwCL9WPcdbt84B4MKVFNmNQtjb+8S0mvpoSu7FQCXZ3KhnsI0lliwxtBi+HmaCiYUmWNhYqvcObJexqu1rRRotFqdNORMlFJlqspJmhiBgOpnOAS12xBuk1pVakcuSxYi/wk9xi28MeHakTaSqkqU4uogLpGAVZIGxvvcRPk1harI67RGbJISoy1kYC2GbBdBKVJJ5arbO26bUZlzWY8suYcMsAWUNic5Yu43jWydGlaq0lSVj8D0ov1lh7l/iB6G8Z37QcJIKSCygCSDasAE1ZZS0scZHtBjKwSjhl+LlMuatyEhRBIveonmFsg2V5A7xbwHUKlTFqSXTyhQLFKhliDY4grj8tCpBWTzISobMywPzFvWF3BZKkylVbgEeW3rf5iLY0QarTUa/WIBSCvmUl5ZVlaOhc2mBmfekjzVSFlJU6yQbCq5FNyH3tS18NEeI8WTLkBJSlUxBBQVAE0qetrZBY+RVEJmsE0B7hQHax6m0TcXQ/LAwawIqK0qUQHcKIO+2D1xtDTRcTRMQmYBUl1EukAp2PMn9Gc4hWrhjJBQsLCbDqwBbLO7M/eAOGrplzJYdvEKnIwkgFh1xG4pgtxVmy4fo/4grmsSVKSUA2alQN78yQwB33hYdOpB50s8w0vcc/MkhR6KDbH1EG8PpDJszCkg4VsptwRY+rbRR9sJawhS0uASEzQGOLpUetwwU3S8IneD8aVi/jejKSJqXFYwLFJlljjBZvUwXqAmYnx7JUkPNA6k2UPPcd4H/iUzJKFzAopWJiFU25ikOM7lIIxvBunSpANIqcELSQ4IVYjdiwYPZ2vBFa9g+k4otCah94mlQo25izD3f8AKHugnJotzy1BVjli5Wjz3A6iMvxPSqllMpJJCi6dnBfI2NgD3BhtweapEtYUWWGNJZwzuRfZLg+kCgxb9l+okCXMGaEq5STkWIY9wXN92gPjBSlVISHO6Tdtj0UMbdIZfaDSqOnTMl2KbgWuCQ4fsfzhHqOMLXYDlABJGRjHrh+veKRbsMsB5i1FTJcIQpNRFnIHa7kC8HcWSFAOGoUUd1ApRT7AM/lBWkPhu8oBDfGTTnIJcVEHNonqdJ4ksqSU2ZWOgYqGxNPbaKqVtC7QsnLsCN0kt1uRf1v7R6tYWkHDEZOM/IdBfEQnkh0puBZ3uzA5zubxCzAM74APXl6bOC0dEGgcgliXKbDGWLAfrvEEahQDuoZds+bteCZmmpMxQ5QKVA7EKz9YElzAbioXboHbHt9IKdg6GeiJLLJJs+Df23gj/ipKuUnFm29OsD6bRrKOVQu9sOY6fw9Uop28nN+j4hinoKTLnC4wTcEm7dWxD6TMqSCSH38+kJ9HqpynBSn1/wA7wfIOSEFJ3Bt/Y2hkwoKoPaOj2vtHQ1j0YLWAEpUEZJBJDEHy6WzC/jHDFzk8mUl8gXthyLs/XMS4XxVM1NI2ZnuTYO5G4+kCyeIn+ImJBGBY3BdwHBsQ/wBY82KcUyUtkCcG4n99QcgDysWceaVC3aCPtCaVY3JHS7PFM3QpXNROlctmUgu4Cklj5Alj08o77VzTVIVgKCgfWmKOKfQj7D+FcU8YJSpiQUgGnALBKgGYXNJOxp2MEajXDTqHiSxSTTMIDYulTdRe+bBstGO4XqilZCg4Q6VghyULspv5hYju0abWI8XTVFQUpNUtSwQQrwxyHNnSH9POFlBJl4u0a6RqxNlgoWFE2Qp2VbD4YuGe1wHzBiXIdSQaWKh8Kn2WnNBfLMxc4JjD/Z/XeCqh7FPN2JyQOoFvcRr1caCZdagVDCwlmIccxe+4JIw4fcRz1ToaLsznGZKVI+7ZaVhTuGbdnAZQdLYBBswhFw3VFcxaVMD4dgAwDEGG32ilHSVsoGSquZLpLBlkYH4SC/y8gl4TNR4stSbg2JwQ9mUPNriOhLGyEljRLjRCkyS9ykkHyV/cRZo5dUkJIZiAfR29GI94G+1mnKE6ZCHqDpT/ANrQVwzWMZqB94pKaS1hUCDZ83SUwWnxTX90klg00K3mGXNSKV80pTXSocoJLfCpjjo/WJKHMoLK1MDfCuVuouQ4gLhcthWogKFviAV6P7xp9ItC0ETC4UaSsMGfBa4BHT2iEpaUSukLuBayuXWQT4Z5mBJIuC3e1Ua3TrDqlLBUkhganKkqd0kG4fNt8ZjK8N0QkBY+JKgSlSQWIBbPW4szj2h1JmIXLBBpVLJIUxqZBBYE3LOfQ7wrXwWjqEfF+Gq0qZgHMgKSuQRcupKkgHvubdOsX6DXFSQu1VICkkAghim/Y0s/Vrww+1mqbTqKkOi4JSQFIURyqHq4IvbyEZ3gSimUGuRe/RRx5Whu42I8dDfieiX/AA9ckblUu/MAr40O45hS4uHpVvAnCEOoIcE0hwea7jL9eYbw40hTM+7tQpKilmZxZSegLgEdCnoYTSpglkgAuAebYG1v+6F5YK8aNJLmASSHMtjYOHpACSkjfPQ3FswgPEUy1FElIskkq3ADbm5OPK0E8InmaZ0qokrQc3Duw2tdrC8JxKFS1lJBoKcG97M+MRqzRpPE0OgoqQuWtTVEqQpWzjA7eXf0o+zGqLqkzCxQ7As7gc4Y5yS1xnrCSdONNzgEgEtlua9gzRfqZoXMkziq6kkLHUpTQq+5bmfuIquiKfsa8VSlAUUClyHu7Fn2HSm17NeFiZjFJKaS6MO+d+t/TMHLm+LINtvESO8uzF7sxufygHU6kiatVikJRbfF/q0Vg2sC3SGqSQlAUBSsFKvQuLYww9IrlacJQoJNyuwa34tjkYxeA18RKVMrlQokgABh3Ob9ni+Qalq5ioiw5uh7+sV6GTCtInwTzEFW5tkbDYHr5Q5kKXMQ4SlSd1G/yN3jO6kqCSUl26NiL+Hag0h0KYAWbPti0aLk9KK/ZoFz5SWqIBwNji+MRdw/UhYLFw9j1HnvCubxCWoAKJTawKCM9C3zizhs+kkAikmxcfsdIqpIa0PAfKOgesdY6HGPneg4UlMxS5QYM6kO5Q+4P4kbuMPeKeIaYEzZqKazKADPelTkjYmkfKGXFpRkzkrlcqWCgUszkOo3GQehEeSZ0qeUl0pWHBSOUHYsN3B23jzeT7FoVcYSUutBApPIRd0qdaT5cykt/LHnF5fi6YEs6FOQ/qQOufYiG0zh6jJoLKIBSlQBwCCgKGxsUg45oXS5VUuYNyhCg/8AqCVP5OEgesPGQrjpldSKJ6V/hUkv9FfIvD77OShLTMQrKzLUFPb4lAe4UIW6vT1BKRc2p7hTB/8AxhnxeYZEki2TdtmZPqCE+0UbtJAgqtgXj0Ti+yyP9xd/nGp4Jr1CeuUpjKXLUsAgEBmCr7WV84x+uneIRNZitKVEdwwJ939o0+h1VIlzWqKQCQ7EjBv1s/mBEZqmCLqQ845w4TNOvT2KgFGSCoEmz0Yu7vY3Z4+W8OUUKIFrOB8xH1fVkqwQFy2XLLPSpDqAbYKRy/8ASr1+efaaWP4grQmmuXcDDghyOj2Ld4bxSzgx/NmjvXSvEWhf4UFy1y5HKw87wv0msloSoISGSkVFNybWCi3Mrv1PrBCeaVbJp7OyQb9jC3hWiVLC6impdVn3CSWuGH0he07ZFKoh6tclJSSOUEC3Xr72eNFwziMta6ZhpC7XwrtUAGWLFj/nJL06kKJmClKUhrhlZJV6YhnwHXigqKQpKlAFPkkMR0Vu8LOCqzRw26pSUgy13QoBSVN/qwrJL2uPLLwi4ZrgnWGVcywFIN+tnB8gA9nSBaGehlNLBTzylKUSktypUTgbFKibDbygT7ScMWQJsv4xSi2FMXSsK3sGIVcMLmJx+CttdE9RxBJlokTUsVEyZhDH4TflxdIqBy7dYUT5RkLKCXJ+EjBSXpI7bxfrJ6WXMQQVKlhSiFOK0mhQHTB9IK4iULko1IDUoYpD2DqIZ+6VCGq1Rnov0GsMtmeygfMg5G/Z4b8UUpNUxFqikAsNxa21jj+Uxm9PNVNSS3MrlFI7DA6Xh5LQVSglagVyyBso2Fieh51WfCR0huNahLuyjhPFph1CQsuCsC6UggWGWdnv5RZP4ilXiKCEgoUpJCgpJsosagbY3H6QKhctJBTXMUkmzBIJSTkkmzhvKJ6EJ/iRSQpEwr51K+LxCogXFw59hB/I14VyNchqilSgLFFl1A9iA4w8WTeKmYnmTUCWCBKCSOoSEvsQMnAiviExMokUcopfmIVzOzhr+nygTUatXghXhgp3d3AH4nfJbMUj1QOOBXCdX4dEsluYlW1lOklQIvZTkfpAMwsanFxe7VfoAHLx6NOJxTN+AMQQ173YfKCjqg15YJdhhRuWqsc/rvC+6JS+ARKgwMxzWHYWsdvbr1hvIUAnlFJVZKaiWGHcY6WhVrViu+waxuLOH7t8ni7+LdJUnNKbGzWFr9CrMGnVipU7Ck6JRKiAEoSSAXYf3LDZ4MlakimpPKdyXq7gNjYPFQmqMsAfeGwdwBb8IAwnqTmIzNWUzCpfx2ASC4B8u14op+2U5otnaVNXKAM2Jtc3I6ekFSeHBP4eduvLtZiLm/SBP4hJcqAOAXHXubgZgtKilikUsDY4a1/nDr5ZWOhglTP+YU9qVW9rR7HJ1im+JB74/OOin4KWZqROMySqWS6kglI3JbmAG7s/pGf4jplJ5gckq9FEBvYfOC5s0pXLKTzgkg9wD+cFztXKnqP4FKAU2xBf6M0ca/SxGyqT9rlyUIdJmSi4KgeZLMFNsdlD+pvJpqdEQoz5d0sKk9GU+Bjle392zEnRmXMCSCUV2GzLsoH3zDHh/E1JnrlK5VKUqlsFgCxG9QILee5gOK/ia7ApCVS9WEZQlyAbhg5S3Q3At0j37ROtTOPDPIvqhSiaSegqGcEd4ZLk1TkTgKXFBTkBQUHH6HcEQt4nxAaebM8SWmZKmGlY/EzA8p/6vpjMVi7l+DP6aA5clX8OioXQFoPUXCx+cOuHaoBKX+F6T2qsD7sPUx5/CJKCUKrlzaeY5SaSHUNjh/MwplGlapKv/klLH/UhyPzhHUyD7H/F+Jr05kTU3A5ZgyWQsG180qI8iRAH2oki5SxZiGOyg9vYRLiKFTtIOdImSlVHmcAgEEFnyCPYRQhKp2mAYEiXS6FBb0Kt8OCEsPSF40lL4ZWTbVE+Hz3QBjkceYSl/kIjqSFlJDYLjzBB88+0DTVGQZJU4FbEG1mpP/lHamUZagjIrt5Zb0x6QeN1IndYFTNVK5pc5YKWIoL23cNcGzww4dpJBlgSlhKS5AWSH7hSmeE2q0qJRXPVzFVkpOBa5PXyiuXUtN8qYqJ2Dv8A2hpdYZG8+z2qTLBlqKQ5e7mygXzi+380FaqakSVpUWSEFMwY5HFwfwkO/Zz0jKSJfiB6udBcJw7B7jfINusbDTzRMSlX4pgIUFMxC+VTdLuW/WOeWOyq6MhL4LKTUiXOcZexdJAZ22uIb6HTjw1SxMBSoMBkBy4Ive7CAeKcNGjkzKS5Zwf5fwj0f38oRcP4uEoWVXNIAGXW6Sgt5JJ9IdJy0HWGgnaCYmXRJIA8+YubuWx2EDSeGzkGpiDUDbmcAEYBwaj7wLJqmJKyAhRWVthn2CfUxapwmwqP4gSdw9gCLuOsO79sFaT1mlUCBQsJU1XI/TPRlB+kRm6oy1FVAKkuEW+FrPffsIkeJrQA6bhyEh+YHDXizU69XhoWVqlvYi60uzvupiCOu8BPoNKw3ivOkLXcFPKnqXKrqywKvRid2gdcsTGSkcjKChlzkta7Fh6GJppRLKw6kn4aTUBZTsel8G7iFumSFBJQpyFFhURe5OMqzE/1N0JKyM0KLM6EpdISBUwBF7G5Ib3MXaBNQUKSAGyGcF7tEkTVrdg1TsRcvd/Nm2hdoFLNLErJJSpKi3Y+1D+sVipdUL2Xz1gLUVPyuhrNy9AOg7xPTzCzXwgABj1Nx1/SO4zJPiFi9TKYsws1ut3MWaCXVLZ+ZaiHLg2SS9r5h76sGMN4ShQQqyEkgjmIALPYEOUkE5YbRWhQWslVQUGqVVfGwO/f1j3WL5LMA5Dhhez2wxLewirh80JqUrDBOCPjb8gY1qrGwu1erCQBUCVdXUfJ2vBc3VkpBskhLPc28hnELfBSJjpeXuQbpxl8j2MTlsp1M4LhyLnA5Rez/l5RZ1RVMZjUpTaglt6THQLqNUCokrAxaptukdAaZmjLTJ1cwEG6AqztsRcNfO0AatbJkqBZQBHmxx8490UhaZhKgWpUx2LkYOIrX95pwSLhW1vUQKpoDHWj19QvsHq/X3juNIUfCmpF0KTU2Rs8KdIgokrqsCwS+TvDT7PTSqWqWouQW9FY/OEcOLsz7HM2eVUrBJBUmoP+JCn/AMQs+02jTOcBwtNKm6pOW7gfQReLJKHLqKSR1Is4fvFH2u1RlaitKXCQG6G7EedoSF2qGbtCPg/EimZMSHpNm/pjTfwom0TUkBTgK7gEFf8AuAHzG8ZzVaUJnSygck1yG6t8PufpGm0zSV+Go5BxtT/+qipXkYbyqnyiKlYt4XPCJ85K/hVMKVDa+CPP9IG0ek8GeuV+Ekt5FORDvimgEwEWBWAUzBhTFxjf9joAVyVKKCr/ANyUQFd0nfuP1iPPkn9xGe8cVUlnLIU5v/K4iidMUs6YpOSyj1YAKf0CjEuLggTe5lnrYhQP0i/gxBlpOyUnZsk7eQ+cP48ggM84gKqU0u5I+n6/KKZsqgFOGKiX+vl+UX6xIUKDbxEs73S6Q1skn6ecDcTkVIsq4ExOctL3+V+8aKsNdIF4dxVcs1pyKTe+Q3sWjdaHWy5kutLAlSFUkXBLpISo9wk98xgvs/pVLWApPLTSp9wXAA74byjQ8amBPhyUh0qJrILEBIyDsBl/5R1g+SCuii+Blx6SpaJgZNnZgzIUSDn4qVoVjZQxCDS8NHLTaWEpUVk5s1z0AAx+caLUao1oXVWhUsFRUGqFNBbo9IJ2xl4QccnE1y0AiWwIJsVA4DbNa39oEbWILzSU6UApBS9NJZ7O+SR1NQ+kGS9UVKBqIYfBtkX84p1IUtASlgU1/EQn8LJLq2dvaKZ+mWSTLCVtYUm7i7XAezYPvGlC0ibt6ezHqBWRSgMlJYXcnJOASPYRZqD4ktV7cqmGxQFOPUF/OBOJqTMllxzYAL7MSLCxu3pBHCtOaKUFnTkuOzXv29oy6M2QQiYEVoWAlYBlkWCRZ0+dj8jaLNIo1JWpJsXqSKX7mzHO3WO0etRK5JhdJewDMWsQPrFs7hoJ8QEkAgUlVtyFAGwOzDv1iillAbwo4uxTZYRSRSA6fRwevQwLoleJbxHXUCtt9gFKtbHewzaJatXhqdbqQxI6f0lJ69CG9TFei1CAFKCEoV8RDO4OMNuQojyeGrAVgdp57pCVA2JYrywyPJhaL+FyTeYbJBKUJxckPv8AtjCkarxClVyVEpcObqYVeV2LjeD5mpKT4SVFXg01W/Ecqf394nQpZOmpSgqX+AqIPkVJDjexBY5iE4USyAVuo1KLOQSMl48pchJKQo/zAvbNvLeCUySpYIUzAhti7ZJ6NiMmsTCjyRq6paUrJJDio/E2XOyk9iYZSJqUJuX5UtsDe/l1gOVqEgigBTuaiOl2Hbzi0Ta5gIdTuG36WGABl7Ren2iyJJTL6IPc59Y6LEaCW17nyJ+b3jobiyvFmL05NdhTYpUnAcb04G8VaMhaCGCWWl28wcbOzRdwriCVK8NaKluUCYDcM7f1J6biKuEhioWyPzibtEzuJTRSgN8RUpvzeLuDTmmB/wAQpP1H77xTrUEqCbMEJDOAXvhz2jtJopoPwksbEfnGl9Ivoe6qfTNl7gl2/pNTgxL7RygtSg7XLK6F9+2LxLUaVSjKUEE0ruOygXivjHiqnimWpSFOFsHZyWMRVNqg1gs4SmqpM0EmS0wN2vbz+cWTp9U5ifjDpPRSS30p9oI02lVJllkrVWvDfCkBz6Et2hbxKUU0KD2UWsxZTZBxgw7/AFCvqh/pZ/JSsCgna1JLv6P9YCXqZkmaJcznQoEJmNcdid4t4fMExJB3+v8AexgPh2qUlfgTWUlIdCj8QYtfqz+0RjG7M9L+JoqQXOZYDjspgR7xPhaSnToScrLd72iqZKUQtJ2CvUEBQI9UfOCwfvZCBgFz5hL3+caOKhWefaClM6pg4QlKTuSUi3awPvCuX4k1emWEj4lhbYwAVEdGT7iDeMTgtQLFTrpDZBSqYl+4sH8490/3SUyxdS1G/aoqLEPZz+7RWLpFK9l8mWmUkmW1CXKbvUpzUT2AsPPtF01CiCVkAqSpAJDmm5x0Zh+w5A0qJSEqWPgFKEZFwMjc/wBz2ijXpVPSGIAc1EEu26R3JH+YSErdjrERXNTNlSUCbaWogkXqA5gCRYXqsOseJ0aitR08yXUo85KucEABkJUAABa4JPcQl0uuCl1EUokqJA6AIIv3sIr4TxT7w/FlQcm2Q9mazvF6aTwF4MOLyVSX8SpDsxZ1Ek1G+MkiKpEzxgAp5dBeq4qBuEg9iA/Ywyk8VWgBC1skkghvE2Lchzs/S8enTSKshMxSFEgJKSw3oU7M4LVDAifJUK/sD6uaJiiFBl5Ey1KugWBZ8gndhvkjgyAsqSXlqBUmkbWBybtn9iIS+GzCElK0zkpSXCQy7G7I+LsaSe8WaOe9dAUFote9uXYXDhWT3eNKLataBr2K+IzXlpWkArCqZifiy7HrlO8X6PiLy1S1AqSAkHcht0vdTdT2jtXJVQtMtNC1VXN1Fy5bza4yHcWeBNTo7yVOrxClIKh5WJHXmA9IdpONCF8/hBWQmpyXVLWamUHsCcFrFncNFU7STEyyrKk8pJSE2Z1Wbmw0G8M1a5K6C0xCnJSbbZH+nzxmLtdM8OWBLqYBxZ2uCHzt0+UKpu+IRVpJfJ4gBlgMocrm+TsWcuLNmCtOkqBShgFMSSA5BJS563Iz1xENHqKfEWoF1yjSFYIcEdXuM+cRXPSicUzBSKTLAFgnrV2qOdj5Q70CR7LmgAF/hpSDu7kX9oZoS6Hw5a2P7PCzU6dVKgm58QKDjdVLv5EEwWpVYACikMoC7YpZ937h4hVuzVtkzp5gISEuGcUk3FsWb0hp4BkqZwSRcpcv2viApGpUg0g/FklRcsLgdGpf1hjp5tRJSxAVSSeoyG3jr8elYovS+xDef9o6KyWtQLdHEdD8ClmJ0iQNdYN8X0MD8LP/AKhfn+Rjo6JP6fwiSBuNH71fkP8AwME8L+E/vaOjoHk/bRhzpZp8M3Pxp3/mEXfaGYUqlsSHN2LP59Y6Ojl9oaJ2vWRKlsT8IP8A3iANPMNGT/8AJv0Jb6R0dD+maXslwj409xf/AHGISz96f6D9I6OgfyZNBnC/gl+X6xfpx/6oeZ/+sR0dE17NEWTFnwFFy/3l9/jIz5Fo0UlA8WTYfCfkBHR0Vn0/yOgbjSz4iQ9mFot0Npqhsxt/1R0dCeLot5OkK/tOgDxWADpS7b2VnriFnBxb1m/WPY6OyX7f9+DnHHBeZQqvzKzf8MC1ko1JcuFTwDuLHB2j2OiXj7Zn0UJWRKSxI+8+skH63jQcY/8AbSd1JUVHdTAsSd/WPY6NEf0IdQsiZNALNIcNZiAGI73zB8y6ZBNy4uc/C8dHQnwTYp4fMJ1KwSSD4tn7KhoFYGwShvUl/eOjop5e/wADP6WS0A5Z42FZA2BDMQNjCPiZfxCbkTGBNyAWcA9C5946Og+ID6HOgDoD3uM+kU8XLKDf8wR0dEV9TMuhhqU/dIO4UGO983jzg/xnuVP3+LMdHR0+MoOSY6Ojo6R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C6490-B96C-44B9-9E68-CA9B80EDDB49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26552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Budgeting issues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Does increment in salary of government officials by 25% increase the inflationary pressure in the economy?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Is </a:t>
            </a:r>
            <a:r>
              <a:rPr lang="en-US" dirty="0">
                <a:solidFill>
                  <a:schemeClr val="tx2"/>
                </a:solidFill>
              </a:rPr>
              <a:t>a</a:t>
            </a:r>
            <a:r>
              <a:rPr lang="en-US" dirty="0" smtClean="0">
                <a:solidFill>
                  <a:schemeClr val="tx2"/>
                </a:solidFill>
              </a:rPr>
              <a:t>djustment in taxation by </a:t>
            </a:r>
            <a:r>
              <a:rPr lang="en-US" dirty="0" err="1" smtClean="0">
                <a:solidFill>
                  <a:schemeClr val="tx2"/>
                </a:solidFill>
              </a:rPr>
              <a:t>GoN</a:t>
            </a:r>
            <a:r>
              <a:rPr lang="en-US" dirty="0" smtClean="0">
                <a:solidFill>
                  <a:schemeClr val="tx2"/>
                </a:solidFill>
              </a:rPr>
              <a:t> justifiable?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Etc.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36739-1DCD-42B2-A666-3D0414A785FF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47743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Propose a research question that you want to investigate</a:t>
            </a:r>
          </a:p>
          <a:p>
            <a:pPr marL="0" indent="0" algn="just">
              <a:buNone/>
            </a:pPr>
            <a:endParaRPr lang="en-US" sz="44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Time: 10 </a:t>
            </a:r>
            <a:r>
              <a:rPr lang="en-US" sz="4400" dirty="0" err="1" smtClean="0">
                <a:solidFill>
                  <a:schemeClr val="tx2"/>
                </a:solidFill>
              </a:rPr>
              <a:t>Mins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6D86-B33A-45EE-A46D-F127FCC2F0B3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0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4008" tIns="32004" rIns="64008" bIns="32004"/>
          <a:lstStyle/>
          <a:p>
            <a:pPr algn="r"/>
            <a:r>
              <a:rPr lang="en-CA" dirty="0" smtClean="0"/>
              <a:t>Example...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lIns="64008" tIns="32004" rIns="64008" bIns="32004">
            <a:normAutofit/>
          </a:bodyPr>
          <a:lstStyle/>
          <a:p>
            <a:pPr algn="ctr">
              <a:buNone/>
            </a:pPr>
            <a:r>
              <a:rPr lang="en-CA" sz="4800" dirty="0" smtClean="0">
                <a:solidFill>
                  <a:schemeClr val="tx2"/>
                </a:solidFill>
              </a:rPr>
              <a:t>Service Receiver's Perception on Service Delivery of X Hospital in Kathmandu </a:t>
            </a:r>
            <a:endParaRPr lang="en-CA" sz="7200" dirty="0" smtClean="0">
              <a:solidFill>
                <a:schemeClr val="tx2"/>
              </a:solidFill>
            </a:endParaRPr>
          </a:p>
          <a:p>
            <a:endParaRPr lang="en-CA" dirty="0">
              <a:solidFill>
                <a:schemeClr val="tx2"/>
              </a:solidFill>
            </a:endParaRPr>
          </a:p>
        </p:txBody>
      </p:sp>
      <p:sp>
        <p:nvSpPr>
          <p:cNvPr id="17410" name="AutoShape 2" descr="data:image/jpeg;base64,/9j/4AAQSkZJRgABAQAAAQABAAD/2wCEAAkGBhQSEBQUERQVFRUVFBgYGBgXFxoZGxgZFxcZFhcaFhsaHSYfGBkjGRcYIC8gIygpLCwsGB8xNTEqNSYrLCkBCQoKDgwOGg8PGiokHiQrLCwpLy0qLCwsLCwsLSwpKS8pMjUsKSosKSwsLCksKSwpLC0pLCksLCwsLCwsLCwpKf/AABEIAL8BCAMBIgACEQEDEQH/xAAcAAEAAgMBAQEAAAAAAAAAAAAABQYDBAcBAgj/xABNEAACAQIDBAYFCQMICQUBAAABAgMAEQQSIQUGMUETIlFhcYEHMjNzkRQjNEJSobGys2JydAgVkrTB0eHwJDVDU4KDosLDY5Oj0vEY/8QAGgEBAAMBAQEAAAAAAAAAAAAAAAIDBAEFBv/EAC4RAAICAQMDAQYGAwAAAAAAAAABAgMRBBIxITJBUQUiYXHB8BMUIzOBkQZCsf/aAAwDAQACEQMRAD8A7jSlKAUpSgFKUoBSviSUKpZiAoBJJNgANSSeQtVR216XNmYZbnEpKTwWH5wnUD6vVHG+pHA2vQFxpXHtp/yiY7EYXCSObkBpWEa87NYZidbdXTxFUfaXpg2tPmHTpArKBaKNQR2kMbsD4NUXJItjTOXCP0nisWkSM8jKiKLszEBQO0k6AVp7L3lwuJYrh8RDMyi5EcisQL2uQDwvzr8m4/ES4hs2ImlmNyQZHLWzG5tc6X7q11wwVgy3VgQQVJBBGoIPI99R/ERf+Tsx4P2ZSvyxsv0jbUwy5YsYzLppKBJa19AXBIGvKr3sb+UO6rbG4QlgD14GFib6dRvV055jw4a1JSTKZUWR5R2ylUfYvpn2ZiLDp+hYkjLMpTgL3zapblq3KrlhMYkqLJE6ujC6spBBB5gjQipFJmpSlAKUpQClKUApSlAKUpQClKUApSlAKUpQClKUApSlAKit4N6MNgYw+LmSJSbLmuSx0vlUAs1ri9hpzrnm+vp1ihMkGz06eZTl6VvYqfrWsbyW4aWF9bkceM4yebFSmXFSvNIeLObgdyjgPAWAqEpqPJop007n7q6HXto/yiog5GFwkkyhmGd5BECAdCBlY68bGxH4Uba/pe2riLgTLh0NurCoBFjfRzdr9vW/tqvHDL2f58qxNgvst8dap/GyeovZijz1PjaeMlxLZsVNLMw5u5NtANAeHAcOysCQqOAFZWgYcRfw1/xrGGFc3NklTGvxg+qUpUSwUpSgFKUoD5eMHiAayYCeSBs+Hlkha4N43K8DcXtx86+aVJNorlXGXKLbsP0ubUwx1mGJS9yswudbcHFmGg7banSrzs3+UXCWtisHLEOTI4l5HiCqc7cL8a4zSpqxmaWjg+Oh+n9i+kzZ2LcRwYqMu1gFbMhJPALnAzN3C9Wa9fjZ8Op4gVu7O2xicMLYbEzwixFlkYKATc2F7DXWpqxGaWjmuOp+vaV+ddl+nTaURQTLDiFB6xK5HZey69UHvynvvV22d/KGwTKPlEU8LaXGUOovxIYEEgG/K/dyqaaZmlXKPKOqUqK2DvThcahfCzpKBa+U9Zb3tmU2Zb2PEDhUrXSApSlAKUpQClKUApSlAKUpQCsWKw4kRkbg6lT4MLH7jWWlAfmjeX0R47AySGGI4jDA5lkQrnC2Js6g5gQBqwFvjYRGG2ZM2HSdYX6JzZWFjqDa1gbjXur9Qbd+iz+5k/Ia4/uAbbJwbfYxCt4/PZf+6q5VxkbadbbUsLqvic3U34a17VzGyopJgJEB6rjs1ztzGt7A/CvH3BV4EkhlKs03RlXGZReVkBuOsCABxvS3RyhFSTzk30e2K5vbNNP+0U2vlkB4gHxrZxWBeLLny9ZVYZWB9bhpxv5Vr31tzHEHQ/A61klCUH7ywepXfVcvcaZgbBryuPw+BrE2FYdh+78a3a+WkA4kCuKTEqoc8EeTbiCPEWr2t/MDp91Y2wqnlbw0qW71KXQ31i8mpSsz4Q8iD46feKxNGRxB/EfdUsplLhKPKPKV4DXtdIilKVwClKUArw17SgML4RTy+FTuy99to4b2GMlsL9WQ9IutgdHuOXZURSpKTRTKiuXKOmbC9P8Aio+rjMOk46ozxHo200YlSCGJ42GUcfK57C9PGz52yymTDMeHSr1eIA6yk2487AWOtcArxlB461NWPyZpaKP+rP1zsrbkGJUthpo5lBsTGwYA8bG3A2rer8bRR5GDxs0bDgyMVIuLGxHDSrFsn0l7Uwx+axbygZepKOkFl5Xa5UdtiDVimmZpaWyPHU/U9K5Zuh6eMPOejx6jCSdWzXZo3J0OuX5vX7RIt9auoRShlDKQysAQQbgg6ggjiLc6mZmmnhn3SlKHBSlKAUpSgPHUEEEXB0IPOuJbpxBcHiFUAKu02AA0AAnjsB2AV1HffeP5Bs/EYm2Yxp1R2uzBEv3ZmF+69cq3OhddmyGU3c4pZXNrWzNDIxIHC16AxggTR300lvfTUSSDXvqb2W4MCkG4+XrqPeKKr23Ii2IbkOlnJ7fbP2jvqa2IuXA3H1MUGF+0Spx+Nbr3mqP8f8M1a/Ub++Se3CwaNhplZFYfKZF6yg9VLKoudbACtnafo8wkw9Qoe45h/Re4Hlavn0fj5if+Mn/MKtFYn1NK6cHOML6G4hOGkkJiBuUW4L9gJJJQcOBPlVwXY+ChQR9Fh0UG+UqnHt11J1Oveaz4id5JeghNiBeSS1+jU8ABzduQ5caid4dp4TZccUjYdpjMxUswzPw1LFqhhR6lrnZa1Ftv08nm1NysNOhMaIb65NOjY9xGsbftIRbmK5bvZuYcMvTQ52hz5GDizwyfYftHY3PTtBrqO7O9eDxjumFV4ZUXMVy6ML2JyjQi/OtvacDSdIvRI0pjySQu+VJojfKVexsVJJDW7QeVclFTRbTdZpp+nqmfnylTu1tysVhyc8ZAvpc205dY9Rj/AMX91Qk0LIbOpX94W+B4GscoSjyj6SrU1W9sjFJCDxHnz+NYWwXYx89f8a2aVFNotlXGXKNFoGHK/h/dWPNUlXyyg8RfxqW4olp/RmhStpsGvK48OHwrC+GYcLH7jUtyKZVTXgx0rxtOII8RRTfgCfAV0r+B7Ssq4VjxsPvNZVwa89fH+7hXNyLY0zfg1FN+GvhrWVcKx7B95rcAtwr2o7i6OnXlmuuCXnc+PD4Cs6qBw0r2vCajnJfGEY8IwYnChhw8u3w7DUrunv5jNmuDDIZYeDQSMSttL5PsNYWuPgabO2JPObQxM3VLX9VcoNiczWFr6aXrY3V9H+O2mBJCiRQMSvTSHjlNjlX1msbi4Frgi4q+tT8HlayWmfc+vw5+/mfoXdHe+DaOHE+GJtfK6sCGR7AlW5Ei41FxU3Vd3F3Li2ZhBBGSzE55HN+vIVAYgfVGmgqxVqPAFKUoBSlKAo3ps/1Fi/8Ak/1iKqjsndOOXBwOryxPJh4ixViQxKAnMCe3vrqG9u7iY/BTYWRmVZVHWXiCrB1OvGzKNOY0rlG62OxEImw0kiynC4n5KgER6wRSbkrcqAF4kHlQGjjdzMTExaM9Nckkqesbm5LK3Ek66VsbL26keFeGe8cgmDAMpGYF0YnutY6VacPt5G9YFe0+so8WX1R+8BW3JDHMnWCSKfBh5HlUtzxg5hZyYfRrilkjxRUkr8pJGhHrBmuL9osauNVHYjQYBnW3RwzMpB6zASAFSp4lQVtblcEaaVaoJ1kXNGyuvapDD4iuN5OkJtGY4bZuPmVsshaRs/MHRVt4C1q47tHbuKxSxDEzGRY7lbixuRrcjjXdMZg4ZIZ4JlzJIpcoOLWHWy9+grjm+m7kWCmw4gaUJPEXEcvFLEAC/G9ZNUp7MxfzPf8AYNmmWoUboZba2v0Zi3R3g+Q4zpzGZFMZQgGxFyDcfCul4vbkWIwcO0MNmAw8tnz8ejY5ZVbu1B8q5lu7uxPjnlWFkURKCxfhrw8K6N/Mp2fsCWKVld3B9XUM0jAKq1HSb9i3ceC3/Ifyr1EnU3vz7y8ceC3ggjtBHkQfxqI2juhhZlIaMITfrR9Q687DQ+YqTwkeWNAeIVR8ABWWth82cll3BwzShMzI9pY2ESlURoW9e75g7MCLi45cKq20903iJyurgCQ69U2SUxjtBJ0PLnXWJPaR/wARjvxWqftr6/7k39arsKYWSxJF61l1K92X1Oezwshs6lfEf28K+BVwxnqN/nmKnN8t2sOSWEYRuime8fUuyZMuYDQ8Ty51G/RqDSizfR7Ycl+pH+vv6nNKVMY7dwq7iNswViAG0OneNOfZUbJsybUdFJlBAZgpYC4JAut+IBrNZprK+5Hp1a+i3tl19H0MMK3Obly/tNezp9YcuPeKyA9l/ga9zePwP91ZuuTetm3GUYAa9rIuBkuMsblW4HKQL2J0JsLEAnjyNSGF3edj12CXVjp1j1VLeHKtFdFlnajDbraae+Sz8OpFGssOFdwSiMwAJuBpZRc6nSujbK3UwyRzHoxIRh0OaTrWZ4WZ7A6DUjgOyo9MQrYeFVIJXD5WHNc3RobjlxNaaNIp5cnweXqPa7XSqP8Af39SNw+4T9FO80gTol0VOsWYoGALGwGpAsL61vQ7Eihmiypc6ElusT1hfjoOfAc6s20rDC4zsEzfAGKoaeQNiIipBHW4d/D8D8K3aOqCTeOvQ8fWaq6ySUpPHX5E7u8llH8LER3dI0rkD4jxsKnPQn/qPC+M39YlqvYCcpA7i102fCwvwuqSkX7rirT6IMGY9i4ME3ujPp/6kjyAeWa3lWNki40pSgFKUoBSlKAGuRbFw/Rbfx0QN1+UrNw+tNBnI8Bnt5V12uSFL7w4463E2E+/DIDQFl26+DD2xEZzWuXVG6o7WdNVHeaj9o7qCEdJHiFRdNZTkOp0HSx2J46Zlatjbd2kxSLe7wIgsbcbnjypjNtGVoU+TyqqyozMxjKhUBP1WJJvblXMomq5vqkQPy+XNBn6yDEIDIoDKCLj2kfVOv2lU6jSpuXAqTmUZX+0hKN8VtfzvRrHCTMoAzYq5tzs6jl4VsXrpFrHQ9w2IkzKjym5PzUhUZkcagORo4YXGoH31rbTmwc3zO2ECSXzI7E9GeXzL/V4aqdRWaWMMCDz7OI5gjsIOo7xUhgdoq9op8vScswFpbc1vpn7V+Ghoczg1NhxbLwCyrBKpEvrKGMhIAtYWuTxr2LCHFSROyNHhYNYYm0Z35SOOQUeqp8am48Kim6oqntCgfgK19r7WTDRGWU6DQAcWJNgFB4m5odbbeWbteVFYTeeFwM+eEm1hMuTj+1qv31Khri41B4Eag+BocKpJ7SP+Ix34rVP219f9yb+tVZ59oxidELqGXEY24JtbMVsCTpc8bVVtuSAFhcXKzAC+pPyrgBzq6j9xFdnaRmM9Rv88xVv3t4H+HxH/jqoYz1G/wA8xVv3t4H+HxH/AI6v1XciFXDKxifay+8P4Cp/cw9XE+KfkaoDE+1l94fwFT+5vq4nxT8jVbqez+SFXcdI3chX5Hh+qPYpyH2RW5jcqRu4VTlRmtYa5QT/AGVrbt/Q8P7lPyis+1/o83un/Ka801HKN5VthMILkgOv6LmoAvY37Ek/IasO9H0bC/vp+i9V8jST3L/9o/CvR037f8ma3uLbm6KDGc8igdl7YdRVSwy2zjsiQf8AyJVq2h9H2h+7/wCBKq+GF2ZRqWVAB2kyroKp0/bL79SVvKLPtgXwmO98/wCMVVTDHo5M2pGrd/URzbzvxqx7wy5cDMx4tijfUDNafLbU/ZUDyqoqZZjljVibEWQMTZtDc27Dbh50osjCLydsg5PoXWKDLhsSp1K4WNb9wwt9O65J8zUp6E94Wlwb4WTKJMEwj0uM0ZBMbG/M2YadnfUBg9g4yVWWeYRq4UOFClmCrkAOXT1R269leeiHAn+etpOoJjjQRFmK3zZxYaWvcRsb25VkLjs1KUoBSlKAUpSgFcaw+0lk3jxwjIdTLhuspuMyRLGw8mBB7xXW9qTlIJXX1ljdh4hSR94r887i4wRquIlZ1aVmkMvR3HSCS5uOa2ve3C/KgLnvFjA20Gh4iSaBG14gkadtb29+DiwZgeAMhklcECRiuVY7+qxK8bcuVfOHiwss64t4OlcOr9Lh3LDMLBTJFe+nHS/AaVM7Y2NhtqIgEpPRsxHRkBgfVYMrC4GnYKpcJYl6vg9GvU1KyptPbFLd8erZo4Br7Kjb7ThvjJW7WbamzlgwAjS+WHo+PHKri5PfWE1auDBNpybRpz41hLkWPOAgdrMA1mZlGVSLN6pPEVgwW28PiVyq6tcXyOMp+Df2VmT6W3uI/wBSWudYXDKUQkX0B11tpy7K0VVfiZRTOe06cEkXRZ5lHCxKsAOwZlzX7CSbVgGy06USvmklAsHkYsR+6PVT/hAqmYPa00QtHIcv2X66+V9R5GprCb5DhNGV/aTrr4kGzD76TonHwFZFlkP+f8awJgwvsmeK/Ho2sD4qQVv32vXmD2hHKLxSK/gdR4jiK2KoLCqbx7EXQmSZrpM5zSXu11Ym1rAksb5bX0rDj/Rugv8AJ3K66LJqP6QFwe+1T21sL0jxoTlzpMgPHrFVI/KfhX1h9quQWkiIAZ1zR9cXRipJW2YDS/A0BQNobHxUIOeNivaOuOPI8vM1P7wby4eVepILtDMoUghizZCq27TY/A1a8NjUk9m4btAOo8RxHnWrtDYEE1+kjW5+svVb4jj53qTk3ycwlwUUYkSO7L9Z2NuYHAXHEcL+dWXc5Pm8Q3IuF80jufzj4GtDH+j48YZb24CQWPkw4fdTZONkwEbpioZMruSJFOYXZAoXv9Xtv3VfZfvjjBXGva8nWd2/oeH9yn5RWfa/0eb3T/lNVDYfpKwSYaFGeTMsag2gmOoFjqEsazbR9JmBaGRQ8t2jcD5ibiVIH1KzFpUd6H+Ywi9pzf0IrW88/wB1VyfFKucG5LRsoAFzc2IuBqBpxqTx0749YUw0T2hFmdjlF2RBblbhwvfhpW3s/cAWHTyeKRiw8CefjatML9kNqRVKvc8jF7xQNDi1STOZuqgUE3PRKlz2DMCPKojCbp4mexZcgFiGk6pFvsqNQe+3nV8wOyYofZIFPbxb+kda+ptoorZb5n+wgzN5gcPO1Z02lgswQ2B3KiWxmZ5m7GJy66nTiRfXU1OoiRJoFjQdllXz5VgzTPwCxDv67/AdRT5tX1Fs1AczXkb7Uhzf0R6q+QFcOmptPeFYoZJkjeVYkLkiyrYdjN63/CDWX0O7DxEZxuLxEYiXGvHLEmcMctna7W4aSLx146Co30hyldl4og2PRgeRZQR8K6Nup9Awv8ND+ktAStKUoBSlKAUpSgNHbn0Wf3Mn5DXGvQ6L7MIOo+UPodR6qcq7Ltz6LP7mT8hrjXoaYHZzAHUTvccxdUtccqAn8XulEWzwloJPtRmwv3r/AHWrSxEWLjsZY0xaqbh0OSYW4EEWNx3X51aKUBWW3g+UqmG+UzKHfK6OoEw6rMoD266hwtwRwGprfDYuLiExSDmtopvMezc+GXhWttbBzy4jPCYgcO0bKrpqxKEm8g1AsbW4cKyDegRnLjInw54Zj14j4SLoPOgMI3miGJHUmEhhIMRhfpLo4KgACx9dtb24a1U8Hfo1BBUgWIPEFTlINu8VfVxyGdHEilOgk62cZR85FxN7CqJDMr5ipBBkksR++xrXpH7zKbuDJSlK9EzH3hNMRARoenjF+di1iL9hFdFNc6wvtoPfxfnFdFNebqu9fI1U9pp4z2uG9636TU2R7NvfTfqNTG+1w3vW/SavNk+zb3036jVlLTPicEkmrqCeTcGHgw1B86w/JZV9nLm/ZlGb/rWzfG9blKA0/wCcSvtY3T9oddPiuoH7wFetiFcwlGDDp01Ug8m4/wBxrbqO2ts+Mo8mWzojMrqSrBlUkG62v59tAXXdtR8jg0/2Scu6s+10/wBHm0/2T/kNR+zd3YhDFZpgOjXQTy29UftVr7x7ERMJOyvOCInI+flPLsLUBXcPiVXpGZgql1AJNrlYIlYDtN1I07K+vlrt7KMn9qS8a+IBGZvIDxr6weyoo9VXrHUsxLNc25sSf/ytugNP5AW9rIzfsr1E8wOs3ma2YYlQZUAUdiiw+6vulAKUpQFb9I/+qsV+6v51rpG6n0DC/wAND+ktcs9KzkbMcAkZpIlNuYLaj7hXYcBhFiiSNL5Y0VFubmygKLnnoKAz0pSgFKUoBSlKAVQtt+h7CyO82EaTB4hjmDwsQubU3aPgQSdQLcKvtKA45Mu2MAQMThxjof8Ae4YEycbC6WuTqPq279K3Nib84TFaRyhX/wB3J1Gv2C+jHwNdXqu7y+j/AAWPB+UQJnIIEqjLItxoQw42vcBrjuoCuQC2ImHakT/cyW/6b+dbhGljqDyPCqNhMZFsjaGJwmKmn6M9EMPLOCQUy3YZwLZVZitwLaHhV2gnV1zIyup+spDD4igIKTdnDfK1+ZSxidstjlzB0AOXgTYnuqG3hQDGSAAABIrACw9TsFWx/pSe4k/Ujqqbx/TJf3YvyVo037hXb2kfSlK9QyH3hYnaaERKrMJA9mbKCI+uRexsTwq3pvLEDacPhmva0wyqT+zILo3xqp7Kx4ixCSSK6xKZFMuUlcxS1urc8TqTar5FNHKnVKSIewhlPiNR8a8vUSzM11LETDjPa4a3ORrd/wA03CmyfZt76b9RqicZuxArwrGHjR5GzJHIyofm2Pqg9Xvy2uKktiYdY1kRAFRJ3VVHBRZTYd1yfjWcsJClKUArW2l7CX3b/lNbNa20vYS+7f8AKaAvGzvYx+7T8orT3p+hYj3L/hW5s72Mfu0/KK096foWI9y/4UBW14DwH4V7Xi8B4D8K9oBSlKAUr4mmVFLOwVRxLGw+JqDn3tVmyYWNp37QCFB79Ln7h30BqekvCGTZ7IvEyIRpfVczW87Wrou4m8Jx2zsPiWtmkTr5QQM6ko9geAzKa5vtPZWJlieXEyhOjjkdY4wCAQjWJPC/9Kp/0B7LEWx0kDEmeWRyDwXK5isvdaO/iaA6PSlKAUpSgFKUoBSlKAUpSgNTaeyocRGY540lRhYq6hh9/A6DXurne1PQuIiZdkYmTCyXv0bMWhPHS1iw883hXT6UBx59lbdVr/JsLI6q6CQSqFYFlbNkJH2eduPCtPaHo22z9IMuGnke2eEdSwFlUIxABsONyOGl67bSuqTi8o41nk/NmK2u2HkEWOhkwslgbOOqQeasNCO/hx10qQSQMLqQQeYNxXeNp7JhxMbR4iNJUYWKuoI8r8D3jXSubbf9B0Soz7Nlkw8o1CM5aE6kkMCCw0PaRoNOda4apruKpVLwfG5vsJf4iT8FrLid1IS2eLNh5PtwnL8V9U/Coz0Y4tpcB0j2zNNJewsLiwq2Vlm8ybLUsLBWMXHjlkgXNBL842SRgVt82186g9bq3Nxz7K+MAMdGHcGKcNLIXS2Q3DZSV15hRoDU9jfa4b3rfpNXmyfZt76b9RqidI/C73xFskwaB+xwbfG1/iBU4jgi6kEHmDcfEVjxWESRcsiq47GF/h2eVQcm6WRi2EleFvs3LL4dvxvQFhrW2l7CX3b/AJTUL/PmJg+lQZ1/3kOuneBp+Wts7dhngk6OQEmN+qdG9U8AePlegOj7O9jH7tPyio/e57YKa3NQvkzBT9xNb+zj8zH7tPyio/fE/wChS/8AB+otAQTCxI7NPhXlRW1N6IYmKgmR7myx9bXszcL/ABrQzY3E8LYWM8+LH8G/L50BM7Q2tFB7VwptfLxY+CjWof8An6fEG2EhIX/eyaAd45fm8K2tn7qQRHMQZH5mTUX7QvD43qZoCvQ7pZ2D4uRpm7L2Udw528LXqdw+GWNcsahVHJRYf41kpQGltv6LP7iX9Nq3PQj/AKiwn/O/rEtVLfHeuDopcJEzTYmZGRI4FMjBjqL5eHDlc10T0dbEbCbLwsEilHWO7qTezuxdxcaesxoCx0pSgFKUoBSlKAUpSgFKUoBSlKAUpSgFeEX0r2lAcux/olnwpeTZGLeMWZhhpevGWJvlUn1ARpqCdNW7Ilt88RhbDauCmw/AdMi54bkkakXC3sTa5PdXZ6xz4dXUq6hlYWKsAQQeIIOhFAcw/nzDynDyxTRtGsj5mzABfmm9a/q+dZN3NqQzI4iljkIllJCsCQGkYg242Iqa2n6HNlzyGRsPkJtdYmaNDb9lSAPK1fG3PQ5s/EFXjRsLItrPhiIzoLC62K8hqAD30B5Sq1LsXbWBYjKm0YBazAiOa3C1ifW4H63Hxt7srf7DTN0chbDTgkNFOMjKRxFzYX8bHuoCyA1Bbd2BBKVzRgZhLcr1ScsEji9v2lB8qnf7eHf4Vo7TYAoT2TffhpQPvNASGB9F2BaKMlJLlFPtpOajvrW276NMFHh2ZUkuCnGVzxdVOhPYavGCjKxIp0IRQfEAA1ob0fRX/ej/AFUoCl7E2ZFEl40AbPKubi1lldRdjrwUVJVrbP8AUPvZv15K9x20I4UzzSJGva7AcOy/HyoDYr5kkCgsxCgcSSAB4k6Cqmm+U+MZo9k4R8RbQzv1IVPna/EGxINuVTOzPRHJickm2cS87aMMPGckSE3urZdXtcC4y8OJvQEViN/43lMGAikxs9vViHUHK7PyUaa8NeNbGD9Hm0toZW2niFw0BILYaD1mW56sjg2B4c24nga6ZsfYMGEjEeGiSJByQWv3k8WPebmt+gITd7crB4Ef6LAkZIsW4udANXa7cuF7VN0pQClKUApSlAKUpQClKUApSlAKUpQClKUApSlAKUpQClKUAqH3h3RwuOQpioEk0sGIs6/uuOsvLgeVTFKA5XjvRRisJmfZGMYLxGGxHXQ2+qr8uwXHZdudV3bG+M2HOTaeDmw7KZAHRS8UjGMqAjHQ6PfQm1vh3avloweIB8aA5p//AEBs77OJ/wDaH/2rS2z6dNnywsiriLkodYx9V1Y/W7BXVvk6/ZX4Cnydfsr8BQHFNj7V2ltCMLs7DdDGSxOKn0UlmJcxrbXrFuGa1qtWyfQvAWMu0pZMdMebkqijsVFN+fM27AOfRAtuFe0Biw+GWNQkaqiqAAqgAAAWAAHAWFZaUoBSlKAUpSgFKUoBSlKA/9k="/>
          <p:cNvSpPr>
            <a:spLocks noChangeAspect="1" noChangeArrowheads="1"/>
          </p:cNvSpPr>
          <p:nvPr/>
        </p:nvSpPr>
        <p:spPr bwMode="auto">
          <a:xfrm>
            <a:off x="103717" y="-108346"/>
            <a:ext cx="203200" cy="228601"/>
          </a:xfrm>
          <a:prstGeom prst="rect">
            <a:avLst/>
          </a:prstGeom>
          <a:noFill/>
        </p:spPr>
        <p:txBody>
          <a:bodyPr vert="horz" wrap="square" lIns="64005" tIns="32003" rIns="64005" bIns="32003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7412" name="AutoShape 4" descr="data:image/jpeg;base64,/9j/4AAQSkZJRgABAQAAAQABAAD/2wCEAAkGBhQSEBQUERQVFRUVFBgYGBgXFxoZGxgZFxcZFhcaFhsaHSYfGBkjGRcYIC8gIygpLCwsGB8xNTEqNSYrLCkBCQoKDgwOGg8PGiokHiQrLCwpLy0qLCwsLCwsLSwpKS8pMjUsKSosKSwsLCksKSwpLC0pLCksLCwsLCwsLCwpKf/AABEIAL8BCAMBIgACEQEDEQH/xAAcAAEAAgMBAQEAAAAAAAAAAAAABQYDBAcBAgj/xABNEAACAQIDBAYFCQMICQUBAAABAgMAEQQSIQUGMUETIlFhcYEHMjNzkRQjNEJSobGys2JydAgVkrTB0eHwJDVDU4KDosLDY5Oj0vEY/8QAGgEBAAMBAQEAAAAAAAAAAAAAAAIDBAEFBv/EAC4RAAICAQMDAQYGAwAAAAAAAAABAgMRBBIxITJBUQUiYXHB8BMUIzOBkQZCsf/aAAwDAQACEQMRAD8A7jSlKAUpSgFKUoBSviSUKpZiAoBJJNgANSSeQtVR216XNmYZbnEpKTwWH5wnUD6vVHG+pHA2vQFxpXHtp/yiY7EYXCSObkBpWEa87NYZidbdXTxFUfaXpg2tPmHTpArKBaKNQR2kMbsD4NUXJItjTOXCP0nisWkSM8jKiKLszEBQO0k6AVp7L3lwuJYrh8RDMyi5EcisQL2uQDwvzr8m4/ES4hs2ImlmNyQZHLWzG5tc6X7q11wwVgy3VgQQVJBBGoIPI99R/ERf+Tsx4P2ZSvyxsv0jbUwy5YsYzLppKBJa19AXBIGvKr3sb+UO6rbG4QlgD14GFib6dRvV055jw4a1JSTKZUWR5R2ylUfYvpn2ZiLDp+hYkjLMpTgL3zapblq3KrlhMYkqLJE6ujC6spBBB5gjQipFJmpSlAKUpQClKUApSlAKUpQClKUApSlAKUpQClKUApSlAKit4N6MNgYw+LmSJSbLmuSx0vlUAs1ri9hpzrnm+vp1ihMkGz06eZTl6VvYqfrWsbyW4aWF9bkceM4yebFSmXFSvNIeLObgdyjgPAWAqEpqPJop007n7q6HXto/yiog5GFwkkyhmGd5BECAdCBlY68bGxH4Uba/pe2riLgTLh0NurCoBFjfRzdr9vW/tqvHDL2f58qxNgvst8dap/GyeovZijz1PjaeMlxLZsVNLMw5u5NtANAeHAcOysCQqOAFZWgYcRfw1/xrGGFc3NklTGvxg+qUpUSwUpSgFKUoD5eMHiAayYCeSBs+Hlkha4N43K8DcXtx86+aVJNorlXGXKLbsP0ubUwx1mGJS9yswudbcHFmGg7banSrzs3+UXCWtisHLEOTI4l5HiCqc7cL8a4zSpqxmaWjg+Oh+n9i+kzZ2LcRwYqMu1gFbMhJPALnAzN3C9Wa9fjZ8Op4gVu7O2xicMLYbEzwixFlkYKATc2F7DXWpqxGaWjmuOp+vaV+ddl+nTaURQTLDiFB6xK5HZey69UHvynvvV22d/KGwTKPlEU8LaXGUOovxIYEEgG/K/dyqaaZmlXKPKOqUqK2DvThcahfCzpKBa+U9Zb3tmU2Zb2PEDhUrXSApSlAKUpQClKUApSlAKUpQCsWKw4kRkbg6lT4MLH7jWWlAfmjeX0R47AySGGI4jDA5lkQrnC2Js6g5gQBqwFvjYRGG2ZM2HSdYX6JzZWFjqDa1gbjXur9Qbd+iz+5k/Ia4/uAbbJwbfYxCt4/PZf+6q5VxkbadbbUsLqvic3U34a17VzGyopJgJEB6rjs1ztzGt7A/CvH3BV4EkhlKs03RlXGZReVkBuOsCABxvS3RyhFSTzk30e2K5vbNNP+0U2vlkB4gHxrZxWBeLLny9ZVYZWB9bhpxv5Vr31tzHEHQ/A61klCUH7ywepXfVcvcaZgbBryuPw+BrE2FYdh+78a3a+WkA4kCuKTEqoc8EeTbiCPEWr2t/MDp91Y2wqnlbw0qW71KXQ31i8mpSsz4Q8iD46feKxNGRxB/EfdUsplLhKPKPKV4DXtdIilKVwClKUArw17SgML4RTy+FTuy99to4b2GMlsL9WQ9IutgdHuOXZURSpKTRTKiuXKOmbC9P8Aio+rjMOk46ozxHo200YlSCGJ42GUcfK57C9PGz52yymTDMeHSr1eIA6yk2487AWOtcArxlB461NWPyZpaKP+rP1zsrbkGJUthpo5lBsTGwYA8bG3A2rer8bRR5GDxs0bDgyMVIuLGxHDSrFsn0l7Uwx+axbygZepKOkFl5Xa5UdtiDVimmZpaWyPHU/U9K5Zuh6eMPOejx6jCSdWzXZo3J0OuX5vX7RIt9auoRShlDKQysAQQbgg6ggjiLc6mZmmnhn3SlKHBSlKAUpSgPHUEEEXB0IPOuJbpxBcHiFUAKu02AA0AAnjsB2AV1HffeP5Bs/EYm2Yxp1R2uzBEv3ZmF+69cq3OhddmyGU3c4pZXNrWzNDIxIHC16AxggTR300lvfTUSSDXvqb2W4MCkG4+XrqPeKKr23Ii2IbkOlnJ7fbP2jvqa2IuXA3H1MUGF+0Spx+Nbr3mqP8f8M1a/Ub++Se3CwaNhplZFYfKZF6yg9VLKoudbACtnafo8wkw9Qoe45h/Re4Hlavn0fj5if+Mn/MKtFYn1NK6cHOML6G4hOGkkJiBuUW4L9gJJJQcOBPlVwXY+ChQR9Fh0UG+UqnHt11J1Oveaz4id5JeghNiBeSS1+jU8ABzduQ5caid4dp4TZccUjYdpjMxUswzPw1LFqhhR6lrnZa1Ftv08nm1NysNOhMaIb65NOjY9xGsbftIRbmK5bvZuYcMvTQ52hz5GDizwyfYftHY3PTtBrqO7O9eDxjumFV4ZUXMVy6ML2JyjQi/OtvacDSdIvRI0pjySQu+VJojfKVexsVJJDW7QeVclFTRbTdZpp+nqmfnylTu1tysVhyc8ZAvpc205dY9Rj/AMX91Qk0LIbOpX94W+B4GscoSjyj6SrU1W9sjFJCDxHnz+NYWwXYx89f8a2aVFNotlXGXKNFoGHK/h/dWPNUlXyyg8RfxqW4olp/RmhStpsGvK48OHwrC+GYcLH7jUtyKZVTXgx0rxtOII8RRTfgCfAV0r+B7Ssq4VjxsPvNZVwa89fH+7hXNyLY0zfg1FN+GvhrWVcKx7B95rcAtwr2o7i6OnXlmuuCXnc+PD4Cs6qBw0r2vCajnJfGEY8IwYnChhw8u3w7DUrunv5jNmuDDIZYeDQSMSttL5PsNYWuPgabO2JPObQxM3VLX9VcoNiczWFr6aXrY3V9H+O2mBJCiRQMSvTSHjlNjlX1msbi4Frgi4q+tT8HlayWmfc+vw5+/mfoXdHe+DaOHE+GJtfK6sCGR7AlW5Ei41FxU3Vd3F3Li2ZhBBGSzE55HN+vIVAYgfVGmgqxVqPAFKUoBSlKAo3ps/1Fi/8Ak/1iKqjsndOOXBwOryxPJh4ixViQxKAnMCe3vrqG9u7iY/BTYWRmVZVHWXiCrB1OvGzKNOY0rlG62OxEImw0kiynC4n5KgER6wRSbkrcqAF4kHlQGjjdzMTExaM9Nckkqesbm5LK3Ek66VsbL26keFeGe8cgmDAMpGYF0YnutY6VacPt5G9YFe0+so8WX1R+8BW3JDHMnWCSKfBh5HlUtzxg5hZyYfRrilkjxRUkr8pJGhHrBmuL9osauNVHYjQYBnW3RwzMpB6zASAFSp4lQVtblcEaaVaoJ1kXNGyuvapDD4iuN5OkJtGY4bZuPmVsshaRs/MHRVt4C1q47tHbuKxSxDEzGRY7lbixuRrcjjXdMZg4ZIZ4JlzJIpcoOLWHWy9+grjm+m7kWCmw4gaUJPEXEcvFLEAC/G9ZNUp7MxfzPf8AYNmmWoUboZba2v0Zi3R3g+Q4zpzGZFMZQgGxFyDcfCul4vbkWIwcO0MNmAw8tnz8ejY5ZVbu1B8q5lu7uxPjnlWFkURKCxfhrw8K6N/Mp2fsCWKVld3B9XUM0jAKq1HSb9i3ceC3/Ifyr1EnU3vz7y8ceC3ggjtBHkQfxqI2juhhZlIaMITfrR9Q687DQ+YqTwkeWNAeIVR8ABWWth82cll3BwzShMzI9pY2ESlURoW9e75g7MCLi45cKq20903iJyurgCQ69U2SUxjtBJ0PLnXWJPaR/wARjvxWqftr6/7k39arsKYWSxJF61l1K92X1Oezwshs6lfEf28K+BVwxnqN/nmKnN8t2sOSWEYRuime8fUuyZMuYDQ8Ty51G/RqDSizfR7Ycl+pH+vv6nNKVMY7dwq7iNswViAG0OneNOfZUbJsybUdFJlBAZgpYC4JAut+IBrNZprK+5Hp1a+i3tl19H0MMK3Obly/tNezp9YcuPeKyA9l/ga9zePwP91ZuuTetm3GUYAa9rIuBkuMsblW4HKQL2J0JsLEAnjyNSGF3edj12CXVjp1j1VLeHKtFdFlnajDbraae+Sz8OpFGssOFdwSiMwAJuBpZRc6nSujbK3UwyRzHoxIRh0OaTrWZ4WZ7A6DUjgOyo9MQrYeFVIJXD5WHNc3RobjlxNaaNIp5cnweXqPa7XSqP8Af39SNw+4T9FO80gTol0VOsWYoGALGwGpAsL61vQ7Eihmiypc6ElusT1hfjoOfAc6s20rDC4zsEzfAGKoaeQNiIipBHW4d/D8D8K3aOqCTeOvQ8fWaq6ySUpPHX5E7u8llH8LER3dI0rkD4jxsKnPQn/qPC+M39YlqvYCcpA7i102fCwvwuqSkX7rirT6IMGY9i4ME3ujPp/6kjyAeWa3lWNki40pSgFKUoBSlKAGuRbFw/Rbfx0QN1+UrNw+tNBnI8Bnt5V12uSFL7w4463E2E+/DIDQFl26+DD2xEZzWuXVG6o7WdNVHeaj9o7qCEdJHiFRdNZTkOp0HSx2J46Zlatjbd2kxSLe7wIgsbcbnjypjNtGVoU+TyqqyozMxjKhUBP1WJJvblXMomq5vqkQPy+XNBn6yDEIDIoDKCLj2kfVOv2lU6jSpuXAqTmUZX+0hKN8VtfzvRrHCTMoAzYq5tzs6jl4VsXrpFrHQ9w2IkzKjym5PzUhUZkcagORo4YXGoH31rbTmwc3zO2ECSXzI7E9GeXzL/V4aqdRWaWMMCDz7OI5gjsIOo7xUhgdoq9op8vScswFpbc1vpn7V+Ghoczg1NhxbLwCyrBKpEvrKGMhIAtYWuTxr2LCHFSROyNHhYNYYm0Z35SOOQUeqp8am48Kim6oqntCgfgK19r7WTDRGWU6DQAcWJNgFB4m5odbbeWbteVFYTeeFwM+eEm1hMuTj+1qv31Khri41B4Eag+BocKpJ7SP+Ix34rVP219f9yb+tVZ59oxidELqGXEY24JtbMVsCTpc8bVVtuSAFhcXKzAC+pPyrgBzq6j9xFdnaRmM9Rv88xVv3t4H+HxH/jqoYz1G/wA8xVv3t4H+HxH/AI6v1XciFXDKxifay+8P4Cp/cw9XE+KfkaoDE+1l94fwFT+5vq4nxT8jVbqez+SFXcdI3chX5Hh+qPYpyH2RW5jcqRu4VTlRmtYa5QT/AGVrbt/Q8P7lPyis+1/o83un/Ka801HKN5VthMILkgOv6LmoAvY37Ek/IasO9H0bC/vp+i9V8jST3L/9o/CvR037f8ma3uLbm6KDGc8igdl7YdRVSwy2zjsiQf8AyJVq2h9H2h+7/wCBKq+GF2ZRqWVAB2kyroKp0/bL79SVvKLPtgXwmO98/wCMVVTDHo5M2pGrd/URzbzvxqx7wy5cDMx4tijfUDNafLbU/ZUDyqoqZZjljVibEWQMTZtDc27Dbh50osjCLydsg5PoXWKDLhsSp1K4WNb9wwt9O65J8zUp6E94Wlwb4WTKJMEwj0uM0ZBMbG/M2YadnfUBg9g4yVWWeYRq4UOFClmCrkAOXT1R269leeiHAn+etpOoJjjQRFmK3zZxYaWvcRsb25VkLjs1KUoBSlKAUpSgFcaw+0lk3jxwjIdTLhuspuMyRLGw8mBB7xXW9qTlIJXX1ljdh4hSR94r887i4wRquIlZ1aVmkMvR3HSCS5uOa2ve3C/KgLnvFjA20Gh4iSaBG14gkadtb29+DiwZgeAMhklcECRiuVY7+qxK8bcuVfOHiwss64t4OlcOr9Lh3LDMLBTJFe+nHS/AaVM7Y2NhtqIgEpPRsxHRkBgfVYMrC4GnYKpcJYl6vg9GvU1KyptPbFLd8erZo4Br7Kjb7ThvjJW7WbamzlgwAjS+WHo+PHKri5PfWE1auDBNpybRpz41hLkWPOAgdrMA1mZlGVSLN6pPEVgwW28PiVyq6tcXyOMp+Df2VmT6W3uI/wBSWudYXDKUQkX0B11tpy7K0VVfiZRTOe06cEkXRZ5lHCxKsAOwZlzX7CSbVgGy06USvmklAsHkYsR+6PVT/hAqmYPa00QtHIcv2X66+V9R5GprCb5DhNGV/aTrr4kGzD76TonHwFZFlkP+f8awJgwvsmeK/Ho2sD4qQVv32vXmD2hHKLxSK/gdR4jiK2KoLCqbx7EXQmSZrpM5zSXu11Ym1rAksb5bX0rDj/Rugv8AJ3K66LJqP6QFwe+1T21sL0jxoTlzpMgPHrFVI/KfhX1h9quQWkiIAZ1zR9cXRipJW2YDS/A0BQNobHxUIOeNivaOuOPI8vM1P7wby4eVepILtDMoUghizZCq27TY/A1a8NjUk9m4btAOo8RxHnWrtDYEE1+kjW5+svVb4jj53qTk3ycwlwUUYkSO7L9Z2NuYHAXHEcL+dWXc5Pm8Q3IuF80jufzj4GtDH+j48YZb24CQWPkw4fdTZONkwEbpioZMruSJFOYXZAoXv9Xtv3VfZfvjjBXGva8nWd2/oeH9yn5RWfa/0eb3T/lNVDYfpKwSYaFGeTMsag2gmOoFjqEsazbR9JmBaGRQ8t2jcD5ibiVIH1KzFpUd6H+Ywi9pzf0IrW88/wB1VyfFKucG5LRsoAFzc2IuBqBpxqTx0749YUw0T2hFmdjlF2RBblbhwvfhpW3s/cAWHTyeKRiw8CefjatML9kNqRVKvc8jF7xQNDi1STOZuqgUE3PRKlz2DMCPKojCbp4mexZcgFiGk6pFvsqNQe+3nV8wOyYofZIFPbxb+kda+ptoorZb5n+wgzN5gcPO1Z02lgswQ2B3KiWxmZ5m7GJy66nTiRfXU1OoiRJoFjQdllXz5VgzTPwCxDv67/AdRT5tX1Fs1AczXkb7Uhzf0R6q+QFcOmptPeFYoZJkjeVYkLkiyrYdjN63/CDWX0O7DxEZxuLxEYiXGvHLEmcMctna7W4aSLx146Co30hyldl4og2PRgeRZQR8K6Nup9Awv8ND+ktAStKUoBSlKAUpSgNHbn0Wf3Mn5DXGvQ6L7MIOo+UPodR6qcq7Ltz6LP7mT8hrjXoaYHZzAHUTvccxdUtccqAn8XulEWzwloJPtRmwv3r/AHWrSxEWLjsZY0xaqbh0OSYW4EEWNx3X51aKUBWW3g+UqmG+UzKHfK6OoEw6rMoD266hwtwRwGprfDYuLiExSDmtopvMezc+GXhWttbBzy4jPCYgcO0bKrpqxKEm8g1AsbW4cKyDegRnLjInw54Zj14j4SLoPOgMI3miGJHUmEhhIMRhfpLo4KgACx9dtb24a1U8Hfo1BBUgWIPEFTlINu8VfVxyGdHEilOgk62cZR85FxN7CqJDMr5ipBBkksR++xrXpH7zKbuDJSlK9EzH3hNMRARoenjF+di1iL9hFdFNc6wvtoPfxfnFdFNebqu9fI1U9pp4z2uG9636TU2R7NvfTfqNTG+1w3vW/SavNk+zb3036jVlLTPicEkmrqCeTcGHgw1B86w/JZV9nLm/ZlGb/rWzfG9blKA0/wCcSvtY3T9oddPiuoH7wFetiFcwlGDDp01Ug8m4/wBxrbqO2ts+Mo8mWzojMrqSrBlUkG62v59tAXXdtR8jg0/2Scu6s+10/wBHm0/2T/kNR+zd3YhDFZpgOjXQTy29UftVr7x7ERMJOyvOCInI+flPLsLUBXcPiVXpGZgql1AJNrlYIlYDtN1I07K+vlrt7KMn9qS8a+IBGZvIDxr6weyoo9VXrHUsxLNc25sSf/ytugNP5AW9rIzfsr1E8wOs3ma2YYlQZUAUdiiw+6vulAKUpQFb9I/+qsV+6v51rpG6n0DC/wAND+ktcs9KzkbMcAkZpIlNuYLaj7hXYcBhFiiSNL5Y0VFubmygKLnnoKAz0pSgFKUoBSlKAVQtt+h7CyO82EaTB4hjmDwsQubU3aPgQSdQLcKvtKA45Mu2MAQMThxjof8Ae4YEycbC6WuTqPq279K3Nib84TFaRyhX/wB3J1Gv2C+jHwNdXqu7y+j/AAWPB+UQJnIIEqjLItxoQw42vcBrjuoCuQC2ImHakT/cyW/6b+dbhGljqDyPCqNhMZFsjaGJwmKmn6M9EMPLOCQUy3YZwLZVZitwLaHhV2gnV1zIyup+spDD4igIKTdnDfK1+ZSxidstjlzB0AOXgTYnuqG3hQDGSAAABIrACw9TsFWx/pSe4k/Ujqqbx/TJf3YvyVo037hXb2kfSlK9QyH3hYnaaERKrMJA9mbKCI+uRexsTwq3pvLEDacPhmva0wyqT+zILo3xqp7Kx4ixCSSK6xKZFMuUlcxS1urc8TqTar5FNHKnVKSIewhlPiNR8a8vUSzM11LETDjPa4a3ORrd/wA03CmyfZt76b9RqicZuxArwrGHjR5GzJHIyofm2Pqg9Xvy2uKktiYdY1kRAFRJ3VVHBRZTYd1yfjWcsJClKUArW2l7CX3b/lNbNa20vYS+7f8AKaAvGzvYx+7T8orT3p+hYj3L/hW5s72Mfu0/KK096foWI9y/4UBW14DwH4V7Xi8B4D8K9oBSlKAUr4mmVFLOwVRxLGw+JqDn3tVmyYWNp37QCFB79Ln7h30BqekvCGTZ7IvEyIRpfVczW87Wrou4m8Jx2zsPiWtmkTr5QQM6ko9geAzKa5vtPZWJlieXEyhOjjkdY4wCAQjWJPC/9Kp/0B7LEWx0kDEmeWRyDwXK5isvdaO/iaA6PSlKAUpSgFKUoBSlKAUpSgNTaeyocRGY540lRhYq6hh9/A6DXurne1PQuIiZdkYmTCyXv0bMWhPHS1iw883hXT6UBx59lbdVr/JsLI6q6CQSqFYFlbNkJH2eduPCtPaHo22z9IMuGnke2eEdSwFlUIxABsONyOGl67bSuqTi8o41nk/NmK2u2HkEWOhkwslgbOOqQeasNCO/hx10qQSQMLqQQeYNxXeNp7JhxMbR4iNJUYWKuoI8r8D3jXSubbf9B0Soz7Nlkw8o1CM5aE6kkMCCw0PaRoNOda4apruKpVLwfG5vsJf4iT8FrLid1IS2eLNh5PtwnL8V9U/Coz0Y4tpcB0j2zNNJewsLiwq2Vlm8ybLUsLBWMXHjlkgXNBL842SRgVt82186g9bq3Nxz7K+MAMdGHcGKcNLIXS2Q3DZSV15hRoDU9jfa4b3rfpNXmyfZt76b9RqidI/C73xFskwaB+xwbfG1/iBU4jgi6kEHmDcfEVjxWESRcsiq47GF/h2eVQcm6WRi2EleFvs3LL4dvxvQFhrW2l7CX3b/AJTUL/PmJg+lQZ1/3kOuneBp+Wts7dhngk6OQEmN+qdG9U8AePlegOj7O9jH7tPyio/e57YKa3NQvkzBT9xNb+zj8zH7tPyio/fE/wChS/8AB+otAQTCxI7NPhXlRW1N6IYmKgmR7myx9bXszcL/ABrQzY3E8LYWM8+LH8G/L50BM7Q2tFB7VwptfLxY+CjWof8An6fEG2EhIX/eyaAd45fm8K2tn7qQRHMQZH5mTUX7QvD43qZoCvQ7pZ2D4uRpm7L2Udw528LXqdw+GWNcsahVHJRYf41kpQGltv6LP7iX9Nq3PQj/AKiwn/O/rEtVLfHeuDopcJEzTYmZGRI4FMjBjqL5eHDlc10T0dbEbCbLwsEilHWO7qTezuxdxcaesxoCx0pSgFKUoBSlKAUpSgFKUoBSlKAUpSgFeEX0r2lAcux/olnwpeTZGLeMWZhhpevGWJvlUn1ARpqCdNW7Ilt88RhbDauCmw/AdMi54bkkakXC3sTa5PdXZ6xz4dXUq6hlYWKsAQQeIIOhFAcw/nzDynDyxTRtGsj5mzABfmm9a/q+dZN3NqQzI4iljkIllJCsCQGkYg242Iqa2n6HNlzyGRsPkJtdYmaNDb9lSAPK1fG3PQ5s/EFXjRsLItrPhiIzoLC62K8hqAD30B5Sq1LsXbWBYjKm0YBazAiOa3C1ifW4H63Hxt7srf7DTN0chbDTgkNFOMjKRxFzYX8bHuoCyA1Bbd2BBKVzRgZhLcr1ScsEji9v2lB8qnf7eHf4Vo7TYAoT2TffhpQPvNASGB9F2BaKMlJLlFPtpOajvrW276NMFHh2ZUkuCnGVzxdVOhPYavGCjKxIp0IRQfEAA1ob0fRX/ej/AFUoCl7E2ZFEl40AbPKubi1lldRdjrwUVJVrbP8AUPvZv15K9x20I4UzzSJGva7AcOy/HyoDYr5kkCgsxCgcSSAB4k6Cqmm+U+MZo9k4R8RbQzv1IVPna/EGxINuVTOzPRHJickm2cS87aMMPGckSE3urZdXtcC4y8OJvQEViN/43lMGAikxs9vViHUHK7PyUaa8NeNbGD9Hm0toZW2niFw0BILYaD1mW56sjg2B4c24nga6ZsfYMGEjEeGiSJByQWv3k8WPebmt+gITd7crB4Ef6LAkZIsW4udANXa7cuF7VN0pQClKUApSlAKUpQClKUApSlAKUpQClKUApSlAKUpQClKUAqH3h3RwuOQpioEk0sGIs6/uuOsvLgeVTFKA5XjvRRisJmfZGMYLxGGxHXQ2+qr8uwXHZdudV3bG+M2HOTaeDmw7KZAHRS8UjGMqAjHQ6PfQm1vh3avloweIB8aA5p//AEBs77OJ/wDaH/2rS2z6dNnywsiriLkodYx9V1Y/W7BXVvk6/ZX4Cnydfsr8BQHFNj7V2ltCMLs7DdDGSxOKn0UlmJcxrbXrFuGa1qtWyfQvAWMu0pZMdMebkqijsVFN+fM27AOfRAtuFe0Biw+GWNQkaqiqAAqgAAAWAAHAWFZaUoBSlKAUpSgFKUoBSlKA/9k="/>
          <p:cNvSpPr>
            <a:spLocks noChangeAspect="1" noChangeArrowheads="1"/>
          </p:cNvSpPr>
          <p:nvPr/>
        </p:nvSpPr>
        <p:spPr bwMode="auto">
          <a:xfrm>
            <a:off x="103717" y="-108346"/>
            <a:ext cx="203200" cy="228601"/>
          </a:xfrm>
          <a:prstGeom prst="rect">
            <a:avLst/>
          </a:prstGeom>
          <a:noFill/>
        </p:spPr>
        <p:txBody>
          <a:bodyPr vert="horz" wrap="square" lIns="64005" tIns="32003" rIns="64005" bIns="32003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7414" name="Picture 6" descr="http://2.bp.blogspot.com/-PDx8n3VKh3Q/T1IUbhLzjvI/AAAAAAAAAaA/yI1H3UjmCBY/s1600/hospita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1600" y="4000500"/>
            <a:ext cx="2520950" cy="234315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D52C-BED0-4C79-8E1D-425FA036EE6E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9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/>
              <a:t>Operational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483" indent="-514483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lphaLcPeriod"/>
              <a:defRPr/>
            </a:pPr>
            <a:r>
              <a:rPr lang="en-US" dirty="0">
                <a:solidFill>
                  <a:schemeClr val="tx2"/>
                </a:solidFill>
              </a:rPr>
              <a:t>Statement of objectives</a:t>
            </a:r>
          </a:p>
          <a:p>
            <a:pPr marL="514483" indent="-514483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lphaLcPeriod"/>
              <a:defRPr/>
            </a:pPr>
            <a:r>
              <a:rPr lang="en-US" dirty="0">
                <a:solidFill>
                  <a:schemeClr val="tx2"/>
                </a:solidFill>
              </a:rPr>
              <a:t>Research design</a:t>
            </a:r>
          </a:p>
          <a:p>
            <a:pPr marL="787837" lvl="1" indent="-514483">
              <a:lnSpc>
                <a:spcPct val="90000"/>
              </a:lnSpc>
              <a:defRPr/>
            </a:pPr>
            <a:r>
              <a:rPr lang="en-US" dirty="0">
                <a:solidFill>
                  <a:schemeClr val="tx2"/>
                </a:solidFill>
              </a:rPr>
              <a:t>Quantitative vs. Qualitative vs. mixed method</a:t>
            </a:r>
          </a:p>
          <a:p>
            <a:pPr marL="787837" lvl="1" indent="-514483">
              <a:lnSpc>
                <a:spcPct val="90000"/>
              </a:lnSpc>
              <a:defRPr/>
            </a:pPr>
            <a:r>
              <a:rPr lang="en-US" dirty="0">
                <a:solidFill>
                  <a:schemeClr val="tx2"/>
                </a:solidFill>
              </a:rPr>
              <a:t>Descriptive vs. exploratory vs. experimental</a:t>
            </a:r>
          </a:p>
          <a:p>
            <a:pPr marL="787837" lvl="1" indent="-514483">
              <a:lnSpc>
                <a:spcPct val="90000"/>
              </a:lnSpc>
              <a:defRPr/>
            </a:pPr>
            <a:r>
              <a:rPr lang="en-US" dirty="0">
                <a:solidFill>
                  <a:schemeClr val="tx2"/>
                </a:solidFill>
              </a:rPr>
              <a:t>Inductive vs. deductive vs. mixed method</a:t>
            </a:r>
          </a:p>
          <a:p>
            <a:pPr marL="787837" lvl="1" indent="-514483">
              <a:lnSpc>
                <a:spcPct val="90000"/>
              </a:lnSpc>
              <a:defRPr/>
            </a:pPr>
            <a:r>
              <a:rPr lang="en-US" dirty="0">
                <a:solidFill>
                  <a:schemeClr val="tx2"/>
                </a:solidFill>
              </a:rPr>
              <a:t>Longitudinal vs. cross-sectional  </a:t>
            </a:r>
          </a:p>
          <a:p>
            <a:pPr marL="514483" indent="-514483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lphaLcPeriod"/>
              <a:defRPr/>
            </a:pPr>
            <a:r>
              <a:rPr lang="en-US" dirty="0">
                <a:solidFill>
                  <a:schemeClr val="tx2"/>
                </a:solidFill>
              </a:rPr>
              <a:t>Measurement – type of data </a:t>
            </a:r>
          </a:p>
          <a:p>
            <a:pPr marL="514483" indent="-514483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lphaLcPeriod"/>
              <a:defRPr/>
            </a:pPr>
            <a:r>
              <a:rPr lang="en-US" dirty="0">
                <a:solidFill>
                  <a:schemeClr val="tx2"/>
                </a:solidFill>
              </a:rPr>
              <a:t>Sampling </a:t>
            </a:r>
          </a:p>
          <a:p>
            <a:pPr marL="787837" lvl="1" indent="-514483">
              <a:lnSpc>
                <a:spcPct val="90000"/>
              </a:lnSpc>
              <a:defRPr/>
            </a:pPr>
            <a:r>
              <a:rPr lang="en-US" dirty="0">
                <a:solidFill>
                  <a:schemeClr val="tx2"/>
                </a:solidFill>
              </a:rPr>
              <a:t>Sample size </a:t>
            </a:r>
          </a:p>
          <a:p>
            <a:pPr marL="787837" lvl="1" indent="-514483">
              <a:lnSpc>
                <a:spcPct val="90000"/>
              </a:lnSpc>
              <a:defRPr/>
            </a:pPr>
            <a:r>
              <a:rPr lang="en-US" dirty="0">
                <a:solidFill>
                  <a:schemeClr val="tx2"/>
                </a:solidFill>
              </a:rPr>
              <a:t>Probability vs. non-probability </a:t>
            </a:r>
          </a:p>
          <a:p>
            <a:pPr marL="513372" indent="-514483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AutoNum type="alphaLcPeriod"/>
              <a:defRPr/>
            </a:pPr>
            <a:r>
              <a:rPr lang="en-US" dirty="0">
                <a:solidFill>
                  <a:schemeClr val="tx2"/>
                </a:solidFill>
              </a:rPr>
              <a:t>Reliability and validity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93B0-360F-42E4-BA88-1EDD4C020695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4008" tIns="32004" rIns="64008" bIns="32004"/>
          <a:lstStyle/>
          <a:p>
            <a:pPr algn="r"/>
            <a:r>
              <a:rPr lang="en-CA" b="1" dirty="0" smtClean="0"/>
              <a:t>Objective...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35480"/>
            <a:ext cx="6324600" cy="4389120"/>
          </a:xfrm>
        </p:spPr>
        <p:txBody>
          <a:bodyPr lIns="64008" tIns="32004" rIns="64008" bIns="32004">
            <a:normAutofit lnSpcReduction="10000"/>
          </a:bodyPr>
          <a:lstStyle/>
          <a:p>
            <a:r>
              <a:rPr lang="en-CA" dirty="0" smtClean="0">
                <a:solidFill>
                  <a:schemeClr val="tx2"/>
                </a:solidFill>
              </a:rPr>
              <a:t>To know the perception of service receivers  on the service  provided by X hospital in Kathmandu</a:t>
            </a:r>
          </a:p>
          <a:p>
            <a:pPr marL="0" indent="0">
              <a:buNone/>
            </a:pPr>
            <a:endParaRPr lang="en-CA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CA" dirty="0" smtClean="0">
                <a:solidFill>
                  <a:schemeClr val="tx2"/>
                </a:solidFill>
              </a:rPr>
              <a:t>	We can classify the services that we want to study. For example, health professional behaviour, admin staff behaviour, lab services, pharmacy services etc, for making our objectives more specific. </a:t>
            </a:r>
            <a:endParaRPr lang="en-CA" dirty="0">
              <a:solidFill>
                <a:schemeClr val="tx2"/>
              </a:solidFill>
            </a:endParaRPr>
          </a:p>
        </p:txBody>
      </p:sp>
      <p:pic>
        <p:nvPicPr>
          <p:cNvPr id="15362" name="Picture 2" descr="http://www.harvardindependent.com/wp-content/uploads/2010/12/doctor-patien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3400" y="1524000"/>
            <a:ext cx="2260600" cy="285750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E9E40-A854-4A85-B0CB-2327CF194BA6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1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4008" tIns="32004" rIns="64008" bIns="32004"/>
          <a:lstStyle/>
          <a:p>
            <a:pPr algn="r"/>
            <a:r>
              <a:rPr lang="en-US" b="1" dirty="0" smtClean="0"/>
              <a:t>Research Design…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4495800"/>
          </a:xfrm>
        </p:spPr>
        <p:txBody>
          <a:bodyPr lIns="64008" tIns="32004" rIns="64008" bIns="32004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2"/>
                </a:solidFill>
              </a:rPr>
              <a:t>Descriptive: observed situation (what)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2"/>
                </a:solidFill>
              </a:rPr>
              <a:t>Exploratory: clients perceptions and hospital activities (why)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/>
                </a:solidFill>
              </a:rPr>
              <a:t>Quantitative: sample size determination, quantitative summary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/>
                </a:solidFill>
              </a:rPr>
              <a:t> Qualitative: patient's detail perception towards services 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0AEB-B113-4A93-8AD5-657E5B91CE37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0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4008" tIns="32004" rIns="64008" bIns="32004"/>
          <a:lstStyle/>
          <a:p>
            <a:pPr algn="r"/>
            <a:r>
              <a:rPr lang="en-US" b="1" dirty="0" smtClean="0"/>
              <a:t>Sampling…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lIns="64008" tIns="32004" rIns="64008" bIns="32004"/>
          <a:lstStyle/>
          <a:p>
            <a:r>
              <a:rPr lang="en-US" dirty="0" smtClean="0">
                <a:solidFill>
                  <a:schemeClr val="tx2"/>
                </a:solidFill>
              </a:rPr>
              <a:t>Sample size: X patients who received hospital services during two days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Probability sampling: simple random or systematic random or convenient sampling or client exit interview  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1266" name="Picture 2" descr="http://www.textually.org/textually/archives/2010/01/13/trauma-and-emergency-ward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1000" y="4038600"/>
            <a:ext cx="3606800" cy="266700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3F2E-17DC-4305-AB2D-4FFCD5BBFA2F}" type="datetime1">
              <a:rPr lang="en-US" smtClean="0"/>
              <a:t>8/30/2017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8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Let’s work on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Define objectives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Define research design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Sampling design 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Time</a:t>
            </a:r>
            <a:r>
              <a:rPr lang="en-US" smtClean="0">
                <a:solidFill>
                  <a:schemeClr val="tx2"/>
                </a:solidFill>
              </a:rPr>
              <a:t>: 5 </a:t>
            </a:r>
            <a:r>
              <a:rPr lang="en-US" dirty="0" err="1" smtClean="0">
                <a:solidFill>
                  <a:schemeClr val="tx2"/>
                </a:solidFill>
              </a:rPr>
              <a:t>mins</a:t>
            </a:r>
            <a:r>
              <a:rPr lang="en-US" dirty="0" smtClean="0">
                <a:solidFill>
                  <a:schemeClr val="tx2"/>
                </a:solidFill>
              </a:rPr>
              <a:t>. </a:t>
            </a: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1516698"/>
            <a:ext cx="2639888" cy="2275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4576" y="2951925"/>
            <a:ext cx="2466975" cy="1847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4515860"/>
            <a:ext cx="3076575" cy="14859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DCBB-1025-474D-8E1D-333BC522ED66}" type="datetime1">
              <a:rPr lang="en-US" smtClean="0"/>
              <a:t>8/30/2017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06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Sources of Data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Primary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Secondary 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</a:rPr>
              <a:t>Types of Data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Quantitative data (numeric)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Census, registration system, survey, Administrative records, international publication (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</a:rPr>
              <a:t>eg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. Statistical year book, Demographic year book)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Qualitative data (textural, picture, audio and video recording)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Case study, Ethnography study</a:t>
            </a: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80734-3867-4F28-AF9E-6EA18267BB37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8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Objectives  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Explain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applied research design</a:t>
            </a:r>
          </a:p>
          <a:p>
            <a:pPr lvl="0">
              <a:lnSpc>
                <a:spcPct val="150000"/>
              </a:lnSpc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Explain sources and techniques of data collection</a:t>
            </a:r>
          </a:p>
          <a:p>
            <a:pPr lvl="0">
              <a:lnSpc>
                <a:spcPct val="150000"/>
              </a:lnSpc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Analyze and interpret data and Information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Apply research skills in field visit study</a:t>
            </a: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7554D-3FAD-4E33-AA49-45FBB89D115D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3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CA" b="1" dirty="0"/>
              <a:t>Things to </a:t>
            </a:r>
            <a:r>
              <a:rPr lang="en-CA" b="1" dirty="0" smtClean="0"/>
              <a:t>Consider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Where will we collect the data?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 of data will we collect?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Who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will collect the data?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do we collect the right data?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5E36-3B5D-4921-83F9-CA46E1A2C185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0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Tools of Data </a:t>
            </a:r>
            <a:r>
              <a:rPr lang="en-US" b="1" dirty="0"/>
              <a:t>C</a:t>
            </a:r>
            <a:r>
              <a:rPr lang="en-US" b="1" dirty="0" smtClean="0"/>
              <a:t>ollection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4953000"/>
          </a:xfrm>
        </p:spPr>
        <p:txBody>
          <a:bodyPr>
            <a:normAutofit lnSpcReduction="10000"/>
          </a:bodyPr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900" dirty="0" smtClean="0">
                <a:solidFill>
                  <a:schemeClr val="accent2">
                    <a:lumMod val="50000"/>
                  </a:schemeClr>
                </a:solidFill>
              </a:rPr>
              <a:t>Questionnaire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structured, un-structured, and Semi or Quasi-structured)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Interview schedule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Checklist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Observation (participation observation)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Focused group discussion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Key informant interview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In-depth interview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Genealogical method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Unobtrusive method </a:t>
            </a:r>
          </a:p>
          <a:p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71E1-4400-446B-B20E-2242B66C62AD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Data Collection </a:t>
            </a:r>
            <a:r>
              <a:rPr lang="en-US" b="1" dirty="0"/>
              <a:t>T</a:t>
            </a:r>
            <a:r>
              <a:rPr lang="en-US" b="1" dirty="0" smtClean="0"/>
              <a:t>ools </a:t>
            </a:r>
            <a:r>
              <a:rPr lang="en-US" b="1" dirty="0"/>
              <a:t>S</a:t>
            </a:r>
            <a:r>
              <a:rPr lang="en-US" b="1" dirty="0" smtClean="0"/>
              <a:t>hould be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Related to objectives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Clear (not complex)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Pre-tested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Sequential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94DF-FBCD-4387-B96A-FB2FB97DFC1E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7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457200"/>
            <a:ext cx="7632848" cy="762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Data Analysis</a:t>
            </a:r>
            <a:br>
              <a:rPr lang="en-US" b="1" dirty="0" smtClean="0"/>
            </a:br>
            <a:r>
              <a:rPr lang="en-US" dirty="0"/>
              <a:t>	</a:t>
            </a:r>
            <a:r>
              <a:rPr lang="en-US" dirty="0" smtClean="0"/>
              <a:t>		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87630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Scrutinizing/processing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Editing (field editing, central editing)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Completeness of data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Accuracy of data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Uniformity and consistency of data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Data coding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Data entry (hand, computer)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Excel  (spreadsheet)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SPSS </a:t>
            </a:r>
            <a:r>
              <a:rPr lang="en-US" sz="1600" dirty="0">
                <a:solidFill>
                  <a:schemeClr val="tx2"/>
                </a:solidFill>
              </a:rPr>
              <a:t>(statistical software</a:t>
            </a:r>
            <a:r>
              <a:rPr lang="en-US" sz="1600" dirty="0" smtClean="0">
                <a:solidFill>
                  <a:schemeClr val="tx2"/>
                </a:solidFill>
              </a:rPr>
              <a:t>) and so on.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Analysis of data (objective of study, nature of data, distribution of data) 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Qualitative </a:t>
            </a:r>
            <a:r>
              <a:rPr lang="en-US" sz="1800" dirty="0" smtClean="0">
                <a:solidFill>
                  <a:schemeClr val="tx2"/>
                </a:solidFill>
              </a:rPr>
              <a:t>data: frequency, percentage, central tendency, correlation, regression etc.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Qualitative data: narration and contextualization  </a:t>
            </a:r>
          </a:p>
          <a:p>
            <a:pPr lvl="1"/>
            <a:endParaRPr lang="en-US" sz="1600" dirty="0" smtClean="0">
              <a:solidFill>
                <a:schemeClr val="tx2"/>
              </a:solidFill>
            </a:endParaRPr>
          </a:p>
          <a:p>
            <a:pPr lvl="1"/>
            <a:endParaRPr lang="en-US" sz="1600" dirty="0">
              <a:solidFill>
                <a:schemeClr val="tx2"/>
              </a:solidFill>
            </a:endParaRPr>
          </a:p>
          <a:p>
            <a:pPr lvl="1"/>
            <a:endParaRPr lang="en-US" sz="1600" dirty="0" smtClean="0">
              <a:solidFill>
                <a:schemeClr val="tx2"/>
              </a:solidFill>
            </a:endParaRPr>
          </a:p>
          <a:p>
            <a:pPr lvl="1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1483-6100-45FF-BE26-7EE5067EAA90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43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b="1" dirty="0" smtClean="0"/>
              <a:t>Data Display</a:t>
            </a:r>
            <a:br>
              <a:rPr lang="en-GB" b="1" dirty="0" smtClean="0"/>
            </a:br>
            <a:r>
              <a:rPr lang="en-GB" dirty="0" smtClean="0"/>
              <a:t>					</a:t>
            </a:r>
            <a:r>
              <a:rPr lang="en-GB" sz="1800" dirty="0" smtClean="0"/>
              <a:t>also called visualization of data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6048" cy="4953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/>
                </a:solidFill>
              </a:rPr>
              <a:t>Table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700" dirty="0">
                <a:solidFill>
                  <a:schemeClr val="tx2"/>
                </a:solidFill>
              </a:rPr>
              <a:t>Frequency and cross table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/>
                </a:solidFill>
              </a:rPr>
              <a:t>Charts and graphs (informative, self-explanatory)</a:t>
            </a:r>
            <a:endParaRPr lang="en-US" dirty="0">
              <a:solidFill>
                <a:schemeClr val="tx2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b="1" u="sng" dirty="0" smtClean="0">
              <a:solidFill>
                <a:schemeClr val="tx2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tx2"/>
                </a:solidFill>
              </a:rPr>
              <a:t>Charts </a:t>
            </a:r>
            <a:r>
              <a:rPr lang="en-US" b="1" u="sng" dirty="0">
                <a:solidFill>
                  <a:schemeClr val="tx2"/>
                </a:solidFill>
              </a:rPr>
              <a:t>and graphs are used to </a:t>
            </a:r>
            <a:r>
              <a:rPr lang="en-US" b="1" u="sng" dirty="0" smtClean="0">
                <a:solidFill>
                  <a:schemeClr val="tx2"/>
                </a:solidFill>
              </a:rPr>
              <a:t>show: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chemeClr val="tx2"/>
                </a:solidFill>
              </a:rPr>
              <a:t>Trends</a:t>
            </a:r>
            <a:r>
              <a:rPr lang="en-US" dirty="0">
                <a:solidFill>
                  <a:schemeClr val="tx2"/>
                </a:solidFill>
              </a:rPr>
              <a:t>, relationships, and comparisons</a:t>
            </a:r>
          </a:p>
          <a:p>
            <a:pPr lvl="1">
              <a:lnSpc>
                <a:spcPct val="160000"/>
              </a:lnSpc>
              <a:spcBef>
                <a:spcPts val="0"/>
              </a:spcBef>
            </a:pPr>
            <a:r>
              <a:rPr lang="en-US" dirty="0">
                <a:solidFill>
                  <a:schemeClr val="tx2"/>
                </a:solidFill>
              </a:rPr>
              <a:t>Bar chart: comparisons, categories of data</a:t>
            </a:r>
          </a:p>
          <a:p>
            <a:pPr lvl="1">
              <a:lnSpc>
                <a:spcPct val="160000"/>
              </a:lnSpc>
              <a:spcBef>
                <a:spcPts val="0"/>
              </a:spcBef>
            </a:pPr>
            <a:r>
              <a:rPr lang="en-US" dirty="0">
                <a:solidFill>
                  <a:schemeClr val="tx2"/>
                </a:solidFill>
              </a:rPr>
              <a:t>Line graph: display trends over time</a:t>
            </a:r>
          </a:p>
          <a:p>
            <a:pPr lvl="1">
              <a:lnSpc>
                <a:spcPct val="160000"/>
              </a:lnSpc>
              <a:spcBef>
                <a:spcPts val="0"/>
              </a:spcBef>
            </a:pPr>
            <a:r>
              <a:rPr lang="en-US" dirty="0">
                <a:solidFill>
                  <a:schemeClr val="tx2"/>
                </a:solidFill>
              </a:rPr>
              <a:t>Pie chart: show percentages or proportional </a:t>
            </a:r>
            <a:r>
              <a:rPr lang="en-US" dirty="0" smtClean="0">
                <a:solidFill>
                  <a:schemeClr val="tx2"/>
                </a:solidFill>
              </a:rPr>
              <a:t>share</a:t>
            </a:r>
          </a:p>
          <a:p>
            <a:pPr lvl="1">
              <a:lnSpc>
                <a:spcPct val="16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/>
                </a:solidFill>
              </a:rPr>
              <a:t>Pyramid: age and sex distribution of population</a:t>
            </a:r>
            <a:endParaRPr lang="en-US" dirty="0">
              <a:solidFill>
                <a:schemeClr val="tx2"/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dirty="0" smtClean="0">
                <a:solidFill>
                  <a:schemeClr val="tx2"/>
                </a:solidFill>
              </a:rPr>
              <a:t> </a:t>
            </a:r>
          </a:p>
          <a:p>
            <a:pPr lvl="1"/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9D1A-93C1-4405-BC6F-F1F9F85F335A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6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Frequency Table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23307943"/>
              </p:ext>
            </p:extLst>
          </p:nvPr>
        </p:nvGraphicFramePr>
        <p:xfrm>
          <a:off x="0" y="1371600"/>
          <a:ext cx="9144000" cy="61055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278965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90980" algn="l"/>
                        </a:tabLst>
                      </a:pPr>
                      <a:r>
                        <a:rPr lang="en-US" sz="160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Table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1.1: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Distribution of Population by Age Group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90980" algn="l"/>
                        </a:tabLst>
                      </a:pPr>
                      <a:endParaRPr lang="en-US" sz="1600" i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90980" algn="l"/>
                        </a:tabLst>
                      </a:pP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90980" algn="l"/>
                        </a:tabLst>
                      </a:pPr>
                      <a:r>
                        <a:rPr lang="en-US" sz="1600" dirty="0" smtClean="0">
                          <a:solidFill>
                            <a:schemeClr val="tx2"/>
                          </a:solidFill>
                          <a:effectLst/>
                        </a:rPr>
                        <a:t>Age Group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90980" algn="l"/>
                        </a:tabLst>
                      </a:pPr>
                      <a:r>
                        <a:rPr lang="en-US" sz="1600" i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Frequency</a:t>
                      </a:r>
                      <a:endParaRPr lang="en-US" sz="1600" i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90980" algn="l"/>
                        </a:tabLst>
                      </a:pPr>
                      <a:r>
                        <a:rPr lang="en-US" sz="1600" dirty="0" smtClean="0">
                          <a:solidFill>
                            <a:schemeClr val="tx2"/>
                          </a:solidFill>
                          <a:effectLst/>
                        </a:rPr>
                        <a:t>Percent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0-4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81432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11.8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5-9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103805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15.1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10-14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93173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13.57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15-19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63108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9.19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20-24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52353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7.62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25-29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50957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7.42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30-34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45954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6.69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35-39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42752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6.23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40-44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34534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5.03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45-49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27697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4.03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50-54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21295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3.1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55-59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18169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2.65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60-64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18438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2.68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65-69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14473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2.11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70-74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10533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1.53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75-79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4528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0.66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9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80+ 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3521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0.51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88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Total 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420,477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100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883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Source:</a:t>
                      </a:r>
                      <a:r>
                        <a:rPr lang="en-US" sz="1600" baseline="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CBS, 2012</a:t>
                      </a: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0524E-B7FE-4581-B3F8-E1208537DEE2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0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Cross Table 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09888552"/>
              </p:ext>
            </p:extLst>
          </p:nvPr>
        </p:nvGraphicFramePr>
        <p:xfrm>
          <a:off x="67099" y="1618869"/>
          <a:ext cx="9000701" cy="3238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5088"/>
                <a:gridCol w="875067"/>
                <a:gridCol w="1000078"/>
                <a:gridCol w="1000078"/>
                <a:gridCol w="1000078"/>
                <a:gridCol w="1000078"/>
                <a:gridCol w="1000078"/>
                <a:gridCol w="1000078"/>
                <a:gridCol w="1000078"/>
              </a:tblGrid>
              <a:tr h="237165">
                <a:tc gridSpan="9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2"/>
                          </a:solidFill>
                          <a:effectLst/>
                        </a:rPr>
                        <a:t>Table 4. 8: Distribution of Fertility by Economic Status of Family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380"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Economic Status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Children Ever Born (CEB)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Low 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Medium 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High 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Total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3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8745" algn="ctr"/>
                        </a:tabLst>
                      </a:pPr>
                      <a:r>
                        <a:rPr lang="en-US" sz="1800" i="1" dirty="0">
                          <a:solidFill>
                            <a:schemeClr val="tx2"/>
                          </a:solidFill>
                          <a:effectLst/>
                        </a:rPr>
                        <a:t>	</a:t>
                      </a:r>
                      <a:r>
                        <a:rPr lang="en-US" sz="1800" i="1" dirty="0" smtClean="0">
                          <a:solidFill>
                            <a:schemeClr val="tx2"/>
                          </a:solidFill>
                          <a:effectLst/>
                        </a:rPr>
                        <a:t>N</a:t>
                      </a:r>
                      <a:endParaRPr lang="en-US" sz="1800" i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chemeClr val="tx2"/>
                          </a:solidFill>
                          <a:effectLst/>
                        </a:rPr>
                        <a:t>%</a:t>
                      </a:r>
                      <a:endParaRPr lang="en-US" sz="1800" i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en-US" sz="1800" i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chemeClr val="tx2"/>
                          </a:solidFill>
                          <a:effectLst/>
                        </a:rPr>
                        <a:t>%</a:t>
                      </a:r>
                      <a:endParaRPr lang="en-US" sz="1800" i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en-US" sz="1800" i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chemeClr val="tx2"/>
                          </a:solidFill>
                          <a:effectLst/>
                        </a:rPr>
                        <a:t>%</a:t>
                      </a:r>
                      <a:endParaRPr lang="en-US" sz="1800" i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en-US" sz="1800" i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chemeClr val="tx2"/>
                          </a:solidFill>
                          <a:effectLst/>
                        </a:rPr>
                        <a:t>%</a:t>
                      </a:r>
                      <a:endParaRPr lang="en-US" sz="1800" i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9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Low 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13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32.5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8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15.7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28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33.3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49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28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9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Medium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22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55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37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72.5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47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56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106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60.6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9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High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5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12.5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6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11.8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9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10.7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20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11.4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79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Total 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40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100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51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100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84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100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175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100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5836">
                <a:tc gridSpan="9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</a:rPr>
                        <a:t>Sources: Field Survey, 2015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8D92-BEAA-4B7E-BF4B-2C245F47EBB7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7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b="1" dirty="0"/>
              <a:t>Bar chart</a:t>
            </a:r>
            <a:br>
              <a:rPr lang="en-US" b="1" dirty="0"/>
            </a:br>
            <a:r>
              <a:rPr lang="en-US" sz="2200" b="1" dirty="0"/>
              <a:t>Comparing categories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58143425"/>
              </p:ext>
            </p:extLst>
          </p:nvPr>
        </p:nvGraphicFramePr>
        <p:xfrm>
          <a:off x="304800" y="1711325"/>
          <a:ext cx="8686800" cy="464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Worksheet" r:id="rId3" imgW="8229600" imgH="4400550" progId="Excel.Sheet.8">
                  <p:embed/>
                </p:oleObj>
              </mc:Choice>
              <mc:Fallback>
                <p:oleObj name="Worksheet" r:id="rId3" imgW="8229600" imgH="4400550" progId="Excel.Shee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11325"/>
                        <a:ext cx="8686800" cy="464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3EBA-87B4-4715-8BCF-3A754F4B642A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0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b="1" dirty="0"/>
              <a:t>Line </a:t>
            </a:r>
            <a:r>
              <a:rPr lang="en-US" b="1" dirty="0" smtClean="0"/>
              <a:t>graph</a:t>
            </a:r>
            <a:br>
              <a:rPr lang="en-US" b="1" dirty="0" smtClean="0"/>
            </a:br>
            <a:r>
              <a:rPr lang="en-US" sz="2200" b="1" dirty="0" smtClean="0"/>
              <a:t>Display trend over time 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33469732"/>
              </p:ext>
            </p:extLst>
          </p:nvPr>
        </p:nvGraphicFramePr>
        <p:xfrm>
          <a:off x="152400" y="1763713"/>
          <a:ext cx="8991600" cy="477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9" name="Chart" r:id="rId3" imgW="8229600" imgH="4371975" progId="Excel.Sheet.8">
                  <p:embed/>
                </p:oleObj>
              </mc:Choice>
              <mc:Fallback>
                <p:oleObj name="Chart" r:id="rId3" imgW="8229600" imgH="4371975" progId="Excel.Shee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763713"/>
                        <a:ext cx="8991600" cy="4776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295400" y="6248400"/>
            <a:ext cx="838200" cy="304800"/>
          </a:xfrm>
          <a:prstGeom prst="round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2000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124200" y="6248400"/>
            <a:ext cx="838200" cy="304800"/>
          </a:xfrm>
          <a:prstGeom prst="round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2005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876800" y="6262048"/>
            <a:ext cx="838200" cy="304800"/>
          </a:xfrm>
          <a:prstGeom prst="round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2010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477000" y="6248400"/>
            <a:ext cx="838200" cy="304800"/>
          </a:xfrm>
          <a:prstGeom prst="round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2015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A6DB0-B694-453A-9155-DEE17B210856}" type="datetime1">
              <a:rPr lang="en-US" smtClean="0"/>
              <a:t>8/30/2017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8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r" rtl="0">
              <a:spcBef>
                <a:spcPct val="0"/>
              </a:spcBef>
            </a:pPr>
            <a:r>
              <a:rPr lang="en-US" sz="4900" b="1" dirty="0" smtClean="0">
                <a:solidFill>
                  <a:schemeClr val="tx2"/>
                </a:solidFill>
              </a:rPr>
              <a:t>Pie chart </a:t>
            </a:r>
            <a:r>
              <a:rPr lang="en-US" b="1" dirty="0" smtClean="0">
                <a:solidFill>
                  <a:schemeClr val="tx2"/>
                </a:solidFill>
              </a:rPr>
              <a:t/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sz="1600" b="1" dirty="0" smtClean="0">
                <a:solidFill>
                  <a:schemeClr val="tx2"/>
                </a:solidFill>
              </a:rPr>
              <a:t>show percentages or proportional share</a:t>
            </a:r>
            <a:r>
              <a:rPr lang="en-US" b="1" dirty="0" smtClean="0">
                <a:solidFill>
                  <a:schemeClr val="tx2"/>
                </a:solidFill>
              </a:rPr>
              <a:t/>
            </a:r>
            <a:br>
              <a:rPr lang="en-US" b="1" dirty="0" smtClean="0">
                <a:solidFill>
                  <a:schemeClr val="tx2"/>
                </a:solidFill>
              </a:rPr>
            </a:b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41" y="1794456"/>
            <a:ext cx="89916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67000" y="1828800"/>
            <a:ext cx="4648200" cy="6858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Side effects faced by respondents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B026-9402-45B2-9004-9C886274F96A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1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1373"/>
            <a:ext cx="8305800" cy="4579302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331640" y="228600"/>
            <a:ext cx="7632848" cy="990600"/>
          </a:xfrm>
          <a:prstGeom prst="rect">
            <a:avLst/>
          </a:prstGeom>
        </p:spPr>
        <p:txBody>
          <a:bodyPr vert="horz" tIns="32004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CA" b="1" dirty="0" smtClean="0"/>
              <a:t>Worldview</a:t>
            </a:r>
            <a:endParaRPr lang="en-CA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EB5-425A-4042-AC17-BABC9B50C860}" type="datetime1">
              <a:rPr lang="en-US" smtClean="0"/>
              <a:t>8/30/2017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B7A0F5E-0CBA-407A-9276-D7F8028E85E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3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Population Pyramid </a:t>
            </a:r>
            <a:endParaRPr lang="en-US" b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600200"/>
            <a:ext cx="8915400" cy="472440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BE2-DE4C-4E20-A1C4-F89DE34B859D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0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7620000" cy="990600"/>
          </a:xfrm>
        </p:spPr>
        <p:txBody>
          <a:bodyPr tIns="32004">
            <a:normAutofit fontScale="90000"/>
          </a:bodyPr>
          <a:lstStyle/>
          <a:p>
            <a:pPr algn="r"/>
            <a:r>
              <a:rPr lang="en-CA" sz="4000" b="1" dirty="0" smtClean="0"/>
              <a:t>Ethical Issues? Avoidance of Conflict??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625" y="1600200"/>
            <a:ext cx="8504238" cy="4876799"/>
          </a:xfrm>
        </p:spPr>
        <p:txBody>
          <a:bodyPr lIns="64008" tIns="32004" rIns="64008" bIns="32004"/>
          <a:lstStyle/>
          <a:p>
            <a:pPr>
              <a:lnSpc>
                <a:spcPct val="150000"/>
              </a:lnSpc>
            </a:pPr>
            <a:r>
              <a:rPr lang="en-CA" dirty="0" smtClean="0">
                <a:solidFill>
                  <a:schemeClr val="tx2"/>
                </a:solidFill>
              </a:rPr>
              <a:t>Respecting participants - human rights issues </a:t>
            </a:r>
          </a:p>
          <a:p>
            <a:pPr>
              <a:lnSpc>
                <a:spcPct val="150000"/>
              </a:lnSpc>
            </a:pPr>
            <a:r>
              <a:rPr lang="en-CA" dirty="0" smtClean="0">
                <a:solidFill>
                  <a:schemeClr val="tx2"/>
                </a:solidFill>
              </a:rPr>
              <a:t>Being honest - no manipulation </a:t>
            </a:r>
          </a:p>
          <a:p>
            <a:pPr>
              <a:lnSpc>
                <a:spcPct val="150000"/>
              </a:lnSpc>
            </a:pPr>
            <a:r>
              <a:rPr lang="en-CA" dirty="0" smtClean="0">
                <a:solidFill>
                  <a:schemeClr val="tx2"/>
                </a:solidFill>
              </a:rPr>
              <a:t>Protecting information - right to privacy</a:t>
            </a:r>
          </a:p>
          <a:p>
            <a:pPr>
              <a:lnSpc>
                <a:spcPct val="150000"/>
              </a:lnSpc>
            </a:pPr>
            <a:r>
              <a:rPr lang="en-CA" dirty="0" smtClean="0">
                <a:solidFill>
                  <a:schemeClr val="tx2"/>
                </a:solidFill>
              </a:rPr>
              <a:t>Cultural, religious and social characteristics friendly </a:t>
            </a:r>
          </a:p>
          <a:p>
            <a:pPr>
              <a:lnSpc>
                <a:spcPct val="150000"/>
              </a:lnSpc>
            </a:pPr>
            <a:r>
              <a:rPr lang="en-CA" dirty="0" smtClean="0">
                <a:solidFill>
                  <a:schemeClr val="tx2"/>
                </a:solidFill>
              </a:rPr>
              <a:t>Informed consent</a:t>
            </a:r>
          </a:p>
          <a:p>
            <a:endParaRPr lang="en-CA" dirty="0" smtClean="0">
              <a:solidFill>
                <a:schemeClr val="tx2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4488-B4CA-4AC3-9F80-274E88FFEC20}" type="datetime1">
              <a:rPr lang="en-US" smtClean="0"/>
              <a:t>8/30/2017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77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2286000" y="228600"/>
            <a:ext cx="6705600" cy="914400"/>
          </a:xfrm>
        </p:spPr>
        <p:txBody>
          <a:bodyPr tIns="32004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CA" b="1" dirty="0" smtClean="0"/>
              <a:t>How One Becomes </a:t>
            </a:r>
            <a:r>
              <a:rPr lang="en-CA" b="1" dirty="0"/>
              <a:t>U</a:t>
            </a:r>
            <a:r>
              <a:rPr lang="en-CA" b="1" dirty="0" smtClean="0"/>
              <a:t>nethical?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66700" y="1712719"/>
            <a:ext cx="8504238" cy="3736975"/>
          </a:xfrm>
        </p:spPr>
        <p:txBody>
          <a:bodyPr lIns="64008" tIns="32004" rIns="64008" bIns="32004"/>
          <a:lstStyle/>
          <a:p>
            <a:r>
              <a:rPr lang="en-US" sz="2500" dirty="0" smtClean="0">
                <a:solidFill>
                  <a:srgbClr val="FF0000"/>
                </a:solidFill>
              </a:rPr>
              <a:t>Speed</a:t>
            </a:r>
            <a:r>
              <a:rPr lang="en-US" sz="2500" dirty="0" smtClean="0"/>
              <a:t> </a:t>
            </a:r>
            <a:r>
              <a:rPr lang="en-US" sz="2500" dirty="0" smtClean="0">
                <a:solidFill>
                  <a:schemeClr val="tx2"/>
                </a:solidFill>
              </a:rPr>
              <a:t>– not having enough time, so data and other facts are sometimes “made up.”</a:t>
            </a:r>
          </a:p>
          <a:p>
            <a:r>
              <a:rPr lang="en-US" sz="2500" dirty="0" smtClean="0">
                <a:solidFill>
                  <a:schemeClr val="tx2"/>
                </a:solidFill>
              </a:rPr>
              <a:t>Greed – we want more funds for our organization</a:t>
            </a:r>
          </a:p>
          <a:p>
            <a:r>
              <a:rPr lang="en-US" sz="2500" dirty="0" smtClean="0">
                <a:solidFill>
                  <a:schemeClr val="tx2"/>
                </a:solidFill>
              </a:rPr>
              <a:t>Laziness – we do not want to do the hard work involved in gathering the real data, etc.</a:t>
            </a:r>
          </a:p>
          <a:p>
            <a:r>
              <a:rPr lang="en-US" sz="2500" dirty="0" smtClean="0">
                <a:solidFill>
                  <a:schemeClr val="tx2"/>
                </a:solidFill>
              </a:rPr>
              <a:t>Haziness – we or our organizations do not have clear guidelines and procedures to avoid ethical conflict.</a:t>
            </a:r>
            <a:r>
              <a:rPr lang="en-CA" dirty="0" smtClean="0">
                <a:solidFill>
                  <a:schemeClr val="tx2"/>
                </a:solidFill>
              </a:rPr>
              <a:t> </a:t>
            </a:r>
          </a:p>
          <a:p>
            <a:pPr>
              <a:buFont typeface="Wingdings 2" pitchFamily="18" charset="2"/>
              <a:buNone/>
            </a:pPr>
            <a:endParaRPr lang="en-CA" dirty="0" smtClean="0">
              <a:solidFill>
                <a:schemeClr val="tx2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7465A-D325-4D66-8070-43580804932D}" type="datetime1">
              <a:rPr lang="en-US" smtClean="0"/>
              <a:t>8/30/2017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390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6698"/>
            <a:ext cx="9144000" cy="5341302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600200" y="304800"/>
            <a:ext cx="7543800" cy="685800"/>
          </a:xfrm>
          <a:prstGeom prst="rect">
            <a:avLst/>
          </a:prstGeom>
        </p:spPr>
        <p:txBody>
          <a:bodyPr vert="horz" tIns="32004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CA" b="1" dirty="0" smtClean="0"/>
              <a:t>Where is ethics?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6600" y="3048000"/>
            <a:ext cx="28956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86200" y="6488668"/>
            <a:ext cx="32004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35B2-1423-4520-B9BC-B5B159B75835}" type="datetime1">
              <a:rPr lang="en-US" smtClean="0"/>
              <a:t>8/30/2017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B7A0F5E-0CBA-407A-9276-D7F8028E85E9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62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1CDF-8D94-4883-A4A5-D2B30052CD9E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B7A0F5E-0CBA-407A-9276-D7F8028E85E9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13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962" y="1600200"/>
            <a:ext cx="6255026" cy="44958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75"/>
            <a:ext cx="9144000" cy="65722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FEDC-7CB6-4491-8432-15CC0FF2965E}" type="datetime1">
              <a:rPr lang="en-US" smtClean="0"/>
              <a:t>8/30/2017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B7A0F5E-0CBA-407A-9276-D7F8028E85E9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50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C743-2BE8-4C73-A9EB-EFFF607D0155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B7A0F5E-0CBA-407A-9276-D7F8028E85E9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6858000" cy="838200"/>
          </a:xfrm>
        </p:spPr>
        <p:txBody>
          <a:bodyPr tIns="32004"/>
          <a:lstStyle/>
          <a:p>
            <a:pPr algn="r"/>
            <a:r>
              <a:rPr lang="en-US" b="1" dirty="0" smtClean="0"/>
              <a:t>Drawing conclusion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591403" y="1827019"/>
            <a:ext cx="8504238" cy="3736975"/>
          </a:xfrm>
        </p:spPr>
        <p:txBody>
          <a:bodyPr lIns="64008" tIns="32004" rIns="64008" bIns="32004"/>
          <a:lstStyle/>
          <a:p>
            <a:r>
              <a:rPr lang="en-US" dirty="0" smtClean="0">
                <a:solidFill>
                  <a:schemeClr val="tx2"/>
                </a:solidFill>
              </a:rPr>
              <a:t>Validating with other similar types of study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Testing hypothesis (if formulated)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Comparing- use previous studies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Reinforcing the findings (may be gaps)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Recommendations (be aware of unsolicited jargons!)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Look at the coherence: problem – objectives- methods – analysis – conclusion </a:t>
            </a:r>
          </a:p>
          <a:p>
            <a:pPr>
              <a:buFont typeface="Wingdings 2" pitchFamily="18" charset="2"/>
              <a:buNone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0363-886D-4798-819C-29F4B91AD680}" type="datetime1">
              <a:rPr lang="en-US" smtClean="0"/>
              <a:t>8/30/2017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1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References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49580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en-CA" dirty="0" err="1" smtClean="0">
                <a:solidFill>
                  <a:schemeClr val="tx2"/>
                </a:solidFill>
              </a:rPr>
              <a:t>Babbie</a:t>
            </a:r>
            <a:r>
              <a:rPr lang="en-CA" dirty="0" smtClean="0">
                <a:solidFill>
                  <a:schemeClr val="tx2"/>
                </a:solidFill>
              </a:rPr>
              <a:t>, Earl. (2008). </a:t>
            </a:r>
            <a:r>
              <a:rPr lang="en-CA" i="1" dirty="0" smtClean="0">
                <a:solidFill>
                  <a:schemeClr val="tx2"/>
                </a:solidFill>
              </a:rPr>
              <a:t>The Basics of Social Research</a:t>
            </a:r>
            <a:r>
              <a:rPr lang="en-CA" dirty="0" smtClean="0">
                <a:solidFill>
                  <a:schemeClr val="tx2"/>
                </a:solidFill>
              </a:rPr>
              <a:t>. London: Thomson Wadsworth.  </a:t>
            </a:r>
          </a:p>
          <a:p>
            <a:pPr algn="just">
              <a:lnSpc>
                <a:spcPct val="120000"/>
              </a:lnSpc>
              <a:buNone/>
            </a:pPr>
            <a:r>
              <a:rPr lang="en-CA" dirty="0" err="1" smtClean="0">
                <a:solidFill>
                  <a:schemeClr val="tx2"/>
                </a:solidFill>
              </a:rPr>
              <a:t>Blaxter</a:t>
            </a:r>
            <a:r>
              <a:rPr lang="en-CA" dirty="0" smtClean="0">
                <a:solidFill>
                  <a:schemeClr val="tx2"/>
                </a:solidFill>
              </a:rPr>
              <a:t>, Loraine, Hughes, </a:t>
            </a:r>
            <a:r>
              <a:rPr lang="en-CA" dirty="0" err="1" smtClean="0">
                <a:solidFill>
                  <a:schemeClr val="tx2"/>
                </a:solidFill>
              </a:rPr>
              <a:t>Chistina</a:t>
            </a:r>
            <a:r>
              <a:rPr lang="en-CA" dirty="0" smtClean="0">
                <a:solidFill>
                  <a:schemeClr val="tx2"/>
                </a:solidFill>
              </a:rPr>
              <a:t> &amp; Tight, Malcolm. (2010). </a:t>
            </a:r>
            <a:r>
              <a:rPr lang="en-CA" i="1" dirty="0" smtClean="0">
                <a:solidFill>
                  <a:schemeClr val="tx2"/>
                </a:solidFill>
              </a:rPr>
              <a:t>How to Research</a:t>
            </a:r>
            <a:r>
              <a:rPr lang="en-CA" dirty="0" smtClean="0">
                <a:solidFill>
                  <a:schemeClr val="tx2"/>
                </a:solidFill>
              </a:rPr>
              <a:t>. New York: The McGraw-Hill.</a:t>
            </a:r>
          </a:p>
          <a:p>
            <a:pPr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Law, J. (2004). 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After method: Mess in social science research.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London and New York: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Routladge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algn="just">
              <a:lnSpc>
                <a:spcPct val="120000"/>
              </a:lnSpc>
              <a:buNone/>
            </a:pPr>
            <a:r>
              <a:rPr lang="en-US" dirty="0" err="1" smtClean="0">
                <a:solidFill>
                  <a:schemeClr val="tx2"/>
                </a:solidFill>
              </a:rPr>
              <a:t>Leedy</a:t>
            </a:r>
            <a:r>
              <a:rPr lang="en-US" dirty="0">
                <a:solidFill>
                  <a:schemeClr val="tx2"/>
                </a:solidFill>
              </a:rPr>
              <a:t>, P., &amp; </a:t>
            </a:r>
            <a:r>
              <a:rPr lang="en-US" dirty="0" err="1">
                <a:solidFill>
                  <a:schemeClr val="tx2"/>
                </a:solidFill>
              </a:rPr>
              <a:t>Ormrod</a:t>
            </a:r>
            <a:r>
              <a:rPr lang="en-US" dirty="0">
                <a:solidFill>
                  <a:schemeClr val="tx2"/>
                </a:solidFill>
              </a:rPr>
              <a:t>, J. (2001). </a:t>
            </a:r>
            <a:r>
              <a:rPr lang="en-US" i="1" dirty="0">
                <a:solidFill>
                  <a:schemeClr val="tx2"/>
                </a:solidFill>
              </a:rPr>
              <a:t>Practical research: Planning and design</a:t>
            </a:r>
            <a:r>
              <a:rPr lang="en-US" dirty="0">
                <a:solidFill>
                  <a:schemeClr val="tx2"/>
                </a:solidFill>
              </a:rPr>
              <a:t> (7 ed.). Thousand Oaks:: SAGE.</a:t>
            </a:r>
          </a:p>
          <a:p>
            <a:pPr algn="just">
              <a:lnSpc>
                <a:spcPct val="120000"/>
              </a:lnSpc>
              <a:buNone/>
            </a:pPr>
            <a:r>
              <a:rPr lang="en-CA" dirty="0" smtClean="0">
                <a:solidFill>
                  <a:schemeClr val="tx2"/>
                </a:solidFill>
              </a:rPr>
              <a:t>Miller, RL., &amp; Brewer, JD. (2003). </a:t>
            </a:r>
            <a:r>
              <a:rPr lang="en-CA" i="1" dirty="0" smtClean="0">
                <a:solidFill>
                  <a:schemeClr val="tx2"/>
                </a:solidFill>
              </a:rPr>
              <a:t>The A-Z of Social Research. London: SAGE Publications. </a:t>
            </a:r>
          </a:p>
          <a:p>
            <a:pPr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tx2"/>
                </a:solidFill>
              </a:rPr>
              <a:t>Sing, Y. K. (2006). </a:t>
            </a:r>
            <a:r>
              <a:rPr lang="en-US" i="1" dirty="0">
                <a:solidFill>
                  <a:schemeClr val="tx2"/>
                </a:solidFill>
              </a:rPr>
              <a:t>Fundamental of research methodology and statistics.</a:t>
            </a:r>
            <a:r>
              <a:rPr lang="en-US" dirty="0">
                <a:solidFill>
                  <a:schemeClr val="tx2"/>
                </a:solidFill>
              </a:rPr>
              <a:t> Ansari Road, </a:t>
            </a:r>
            <a:r>
              <a:rPr lang="en-US" dirty="0" err="1">
                <a:solidFill>
                  <a:schemeClr val="tx2"/>
                </a:solidFill>
              </a:rPr>
              <a:t>Daryaganj</a:t>
            </a:r>
            <a:r>
              <a:rPr lang="en-US" dirty="0">
                <a:solidFill>
                  <a:schemeClr val="tx2"/>
                </a:solidFill>
              </a:rPr>
              <a:t>, New Delhi: New Age International (P) Ltd., Publishers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CA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0B02-2026-4107-A189-14021336FFCA}" type="datetime1">
              <a:rPr lang="en-US" smtClean="0"/>
              <a:t>8/30/2017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0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7200" b="1" dirty="0" smtClean="0">
                <a:solidFill>
                  <a:schemeClr val="tx2"/>
                </a:solidFill>
              </a:rPr>
              <a:t>Thank You</a:t>
            </a:r>
            <a:endParaRPr lang="en-US" sz="7200" b="1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D5889-31EB-4D32-B7B9-8D68ED0339AA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6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6698"/>
            <a:ext cx="9144000" cy="5341302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331640" y="228600"/>
            <a:ext cx="7632848" cy="990600"/>
          </a:xfrm>
          <a:prstGeom prst="rect">
            <a:avLst/>
          </a:prstGeom>
        </p:spPr>
        <p:txBody>
          <a:bodyPr vert="horz" tIns="32004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CA" b="1" dirty="0" smtClean="0"/>
              <a:t>Contd..</a:t>
            </a:r>
            <a:endParaRPr lang="en-CA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FA0A-710D-469E-A616-AC482C7CFAC8}" type="datetime1">
              <a:rPr lang="en-US" smtClean="0"/>
              <a:t>8/30/2017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B7A0F5E-0CBA-407A-9276-D7F8028E85E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3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6698"/>
            <a:ext cx="9144000" cy="5341302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331640" y="228600"/>
            <a:ext cx="7632848" cy="990600"/>
          </a:xfrm>
          <a:prstGeom prst="rect">
            <a:avLst/>
          </a:prstGeom>
        </p:spPr>
        <p:txBody>
          <a:bodyPr vert="horz" tIns="32004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CA" b="1" dirty="0"/>
              <a:t>Contd..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5863-30A5-4686-958A-1A77198C16FE}" type="datetime1">
              <a:rPr lang="en-US" smtClean="0"/>
              <a:t>8/30/2017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B7A0F5E-0CBA-407A-9276-D7F8028E85E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36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0688"/>
            <a:ext cx="7696200" cy="972312"/>
          </a:xfrm>
        </p:spPr>
        <p:txBody>
          <a:bodyPr tIns="32004">
            <a:normAutofit/>
          </a:bodyPr>
          <a:lstStyle/>
          <a:p>
            <a:pPr algn="r" eaLnBrk="1" hangingPunct="1">
              <a:defRPr/>
            </a:pPr>
            <a:r>
              <a:rPr lang="en-CA" b="1" dirty="0" smtClean="0"/>
              <a:t>Some Questions</a:t>
            </a:r>
            <a:endParaRPr lang="en-CA" b="1" dirty="0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84710"/>
            <a:ext cx="8610599" cy="4763690"/>
          </a:xfrm>
        </p:spPr>
        <p:txBody>
          <a:bodyPr lIns="64008" tIns="32004" rIns="64008" bIns="32004">
            <a:normAutofit lnSpcReduction="10000"/>
          </a:bodyPr>
          <a:lstStyle/>
          <a:p>
            <a:pPr eaLnBrk="1" hangingPunct="1">
              <a:lnSpc>
                <a:spcPct val="150000"/>
              </a:lnSpc>
            </a:pPr>
            <a:r>
              <a:rPr lang="en-CA" sz="2800" dirty="0">
                <a:solidFill>
                  <a:schemeClr val="tx2"/>
                </a:solidFill>
              </a:rPr>
              <a:t>How can governance be improved from the use of technology? </a:t>
            </a:r>
          </a:p>
          <a:p>
            <a:pPr eaLnBrk="1" hangingPunct="1">
              <a:lnSpc>
                <a:spcPct val="150000"/>
              </a:lnSpc>
            </a:pPr>
            <a:r>
              <a:rPr lang="en-CA" sz="2800" dirty="0">
                <a:solidFill>
                  <a:schemeClr val="tx2"/>
                </a:solidFill>
              </a:rPr>
              <a:t>What are the public perceptions about recent policy on traffic management implemented by the </a:t>
            </a:r>
            <a:r>
              <a:rPr lang="en-CA" sz="2800" dirty="0" err="1">
                <a:solidFill>
                  <a:schemeClr val="tx2"/>
                </a:solidFill>
              </a:rPr>
              <a:t>GoN</a:t>
            </a:r>
            <a:r>
              <a:rPr lang="en-CA" sz="2800" dirty="0">
                <a:solidFill>
                  <a:schemeClr val="tx2"/>
                </a:solidFill>
              </a:rPr>
              <a:t>? </a:t>
            </a:r>
          </a:p>
          <a:p>
            <a:pPr eaLnBrk="1" hangingPunct="1">
              <a:lnSpc>
                <a:spcPct val="150000"/>
              </a:lnSpc>
            </a:pPr>
            <a:r>
              <a:rPr lang="en-CA" sz="2800" dirty="0">
                <a:solidFill>
                  <a:schemeClr val="tx2"/>
                </a:solidFill>
              </a:rPr>
              <a:t>How can government manage solid waste of Kathmandu valley?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tx2"/>
                </a:solidFill>
              </a:rPr>
              <a:t>How are people managing lives in </a:t>
            </a:r>
            <a:r>
              <a:rPr lang="en-CA" sz="2800" dirty="0">
                <a:solidFill>
                  <a:schemeClr val="tx2"/>
                </a:solidFill>
              </a:rPr>
              <a:t>fuel ? crisis?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EBD8E-BC69-4078-9D20-6196E3F80E18}" type="datetime1">
              <a:rPr lang="en-US" smtClean="0"/>
              <a:t>8/30/2017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1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chemeClr val="tx2"/>
                </a:solidFill>
              </a:rPr>
              <a:t>Discuss and decide on an area you would like to study</a:t>
            </a:r>
          </a:p>
          <a:p>
            <a:pPr marL="0" indent="0" algn="just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en-US" dirty="0" smtClean="0">
                <a:solidFill>
                  <a:schemeClr val="tx2"/>
                </a:solidFill>
              </a:rPr>
              <a:t>Time: </a:t>
            </a:r>
            <a:r>
              <a:rPr lang="en-US" dirty="0">
                <a:solidFill>
                  <a:schemeClr val="tx2"/>
                </a:solidFill>
              </a:rPr>
              <a:t>5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Mins</a:t>
            </a:r>
            <a:endParaRPr lang="en-US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901C8-049C-46E6-B2D5-A6C09BC8FBF9}" type="datetime1">
              <a:rPr lang="en-US" smtClean="0"/>
              <a:t>8/30/2017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What Research is?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48768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i="1" dirty="0" smtClean="0">
                <a:solidFill>
                  <a:srgbClr val="3333FF"/>
                </a:solidFill>
              </a:rPr>
              <a:t>“Research </a:t>
            </a:r>
            <a:r>
              <a:rPr lang="en-US" i="1" dirty="0">
                <a:solidFill>
                  <a:srgbClr val="3333FF"/>
                </a:solidFill>
              </a:rPr>
              <a:t>is the process of </a:t>
            </a:r>
            <a:r>
              <a:rPr lang="en-US" i="1" dirty="0" smtClean="0">
                <a:solidFill>
                  <a:srgbClr val="3333FF"/>
                </a:solidFill>
              </a:rPr>
              <a:t>collecting, analyzing, and interpreting </a:t>
            </a:r>
            <a:r>
              <a:rPr lang="en-US" i="1" dirty="0">
                <a:solidFill>
                  <a:srgbClr val="3333FF"/>
                </a:solidFill>
              </a:rPr>
              <a:t>data </a:t>
            </a:r>
            <a:r>
              <a:rPr lang="en-US" i="1" dirty="0" smtClean="0">
                <a:solidFill>
                  <a:srgbClr val="3333FF"/>
                </a:solidFill>
              </a:rPr>
              <a:t>in </a:t>
            </a:r>
            <a:r>
              <a:rPr lang="en-US" i="1" dirty="0">
                <a:solidFill>
                  <a:srgbClr val="3333FF"/>
                </a:solidFill>
              </a:rPr>
              <a:t>order to understand a </a:t>
            </a:r>
            <a:r>
              <a:rPr lang="en-US" i="1" dirty="0" smtClean="0">
                <a:solidFill>
                  <a:srgbClr val="3333FF"/>
                </a:solidFill>
              </a:rPr>
              <a:t>phenomenon” </a:t>
            </a:r>
            <a:r>
              <a:rPr lang="en-US" i="1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i="1" dirty="0" err="1">
                <a:solidFill>
                  <a:schemeClr val="bg2">
                    <a:lumMod val="25000"/>
                  </a:schemeClr>
                </a:solidFill>
              </a:rPr>
              <a:t>Leedy</a:t>
            </a:r>
            <a:r>
              <a:rPr lang="en-US" i="1" dirty="0">
                <a:solidFill>
                  <a:schemeClr val="bg2">
                    <a:lumMod val="25000"/>
                  </a:schemeClr>
                </a:solidFill>
              </a:rPr>
              <a:t> &amp; </a:t>
            </a:r>
            <a:r>
              <a:rPr lang="en-US" i="1" dirty="0" err="1" smtClean="0">
                <a:solidFill>
                  <a:schemeClr val="bg2">
                    <a:lumMod val="25000"/>
                  </a:schemeClr>
                </a:solidFill>
              </a:rPr>
              <a:t>Ormrod</a:t>
            </a:r>
            <a:r>
              <a:rPr lang="en-US" i="1" dirty="0" smtClean="0">
                <a:solidFill>
                  <a:schemeClr val="bg2">
                    <a:lumMod val="25000"/>
                  </a:schemeClr>
                </a:solidFill>
              </a:rPr>
              <a:t>, 2001). </a:t>
            </a:r>
          </a:p>
          <a:p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F4EDD-B0A1-46E3-8130-9F8A0B9B0D8F}" type="datetime1">
              <a:rPr lang="en-US" smtClean="0"/>
              <a:t>8/30/2017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57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2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9665</TotalTime>
  <Words>1633</Words>
  <Application>Microsoft Office PowerPoint</Application>
  <PresentationFormat>On-screen Show (4:3)</PresentationFormat>
  <Paragraphs>454</Paragraphs>
  <Slides>49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2" baseType="lpstr">
      <vt:lpstr>Theme2</vt:lpstr>
      <vt:lpstr>Worksheet</vt:lpstr>
      <vt:lpstr>Chart</vt:lpstr>
      <vt:lpstr>Research Methods</vt:lpstr>
      <vt:lpstr>PowerPoint Presentation</vt:lpstr>
      <vt:lpstr>Objectives  </vt:lpstr>
      <vt:lpstr>PowerPoint Presentation</vt:lpstr>
      <vt:lpstr>PowerPoint Presentation</vt:lpstr>
      <vt:lpstr>PowerPoint Presentation</vt:lpstr>
      <vt:lpstr>Some Questions</vt:lpstr>
      <vt:lpstr>PowerPoint Presentation</vt:lpstr>
      <vt:lpstr>What Research is?</vt:lpstr>
      <vt:lpstr>Re + Search...</vt:lpstr>
      <vt:lpstr>Objectives of Research </vt:lpstr>
      <vt:lpstr>   Applied Research</vt:lpstr>
      <vt:lpstr>Contd..</vt:lpstr>
      <vt:lpstr> Characteristics of an Investigator </vt:lpstr>
      <vt:lpstr>Research Process Outline</vt:lpstr>
      <vt:lpstr>Research Roadmap</vt:lpstr>
      <vt:lpstr>Research Methodology </vt:lpstr>
      <vt:lpstr>Research Problem</vt:lpstr>
      <vt:lpstr>Guide for Judging the Merits of a Problem</vt:lpstr>
      <vt:lpstr>Some examples...</vt:lpstr>
      <vt:lpstr>Example</vt:lpstr>
      <vt:lpstr>PowerPoint Presentation</vt:lpstr>
      <vt:lpstr>Example...</vt:lpstr>
      <vt:lpstr>Operational Design </vt:lpstr>
      <vt:lpstr>Objective...</vt:lpstr>
      <vt:lpstr>Research Design…</vt:lpstr>
      <vt:lpstr>Sampling…</vt:lpstr>
      <vt:lpstr>Let’s work on</vt:lpstr>
      <vt:lpstr>Sources of Data </vt:lpstr>
      <vt:lpstr>Things to Consider</vt:lpstr>
      <vt:lpstr>Tools of Data Collection</vt:lpstr>
      <vt:lpstr>Data Collection Tools Should be</vt:lpstr>
      <vt:lpstr> Data Analysis       </vt:lpstr>
      <vt:lpstr>Data Display      also called visualization of data</vt:lpstr>
      <vt:lpstr>Frequency Table</vt:lpstr>
      <vt:lpstr>Cross Table </vt:lpstr>
      <vt:lpstr>Bar chart Comparing categories </vt:lpstr>
      <vt:lpstr>Line graph Display trend over time </vt:lpstr>
      <vt:lpstr>Pie chart  show percentages or proportional share </vt:lpstr>
      <vt:lpstr>Population Pyramid </vt:lpstr>
      <vt:lpstr>Ethical Issues? Avoidance of Conflict??</vt:lpstr>
      <vt:lpstr>How One Becomes Unethical?</vt:lpstr>
      <vt:lpstr>PowerPoint Presentation</vt:lpstr>
      <vt:lpstr>PowerPoint Presentation</vt:lpstr>
      <vt:lpstr>PowerPoint Presentation</vt:lpstr>
      <vt:lpstr>PowerPoint Presentation</vt:lpstr>
      <vt:lpstr>Drawing conclusion </vt:lpstr>
      <vt:lpstr>References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Trilochan</cp:lastModifiedBy>
  <cp:revision>685</cp:revision>
  <dcterms:created xsi:type="dcterms:W3CDTF">2007-07-06T07:18:08Z</dcterms:created>
  <dcterms:modified xsi:type="dcterms:W3CDTF">2017-08-30T05:10:45Z</dcterms:modified>
</cp:coreProperties>
</file>