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76" r:id="rId1"/>
  </p:sldMasterIdLst>
  <p:notesMasterIdLst>
    <p:notesMasterId r:id="rId64"/>
  </p:notesMasterIdLst>
  <p:handoutMasterIdLst>
    <p:handoutMasterId r:id="rId65"/>
  </p:handoutMasterIdLst>
  <p:sldIdLst>
    <p:sldId id="256" r:id="rId2"/>
    <p:sldId id="257" r:id="rId3"/>
    <p:sldId id="376" r:id="rId4"/>
    <p:sldId id="270" r:id="rId5"/>
    <p:sldId id="371" r:id="rId6"/>
    <p:sldId id="372" r:id="rId7"/>
    <p:sldId id="373" r:id="rId8"/>
    <p:sldId id="374" r:id="rId9"/>
    <p:sldId id="271" r:id="rId10"/>
    <p:sldId id="298" r:id="rId11"/>
    <p:sldId id="375" r:id="rId12"/>
    <p:sldId id="300" r:id="rId13"/>
    <p:sldId id="316" r:id="rId14"/>
    <p:sldId id="301" r:id="rId15"/>
    <p:sldId id="360" r:id="rId16"/>
    <p:sldId id="313" r:id="rId17"/>
    <p:sldId id="377" r:id="rId18"/>
    <p:sldId id="378" r:id="rId19"/>
    <p:sldId id="302" r:id="rId20"/>
    <p:sldId id="303" r:id="rId21"/>
    <p:sldId id="311" r:id="rId22"/>
    <p:sldId id="274" r:id="rId23"/>
    <p:sldId id="354" r:id="rId24"/>
    <p:sldId id="317" r:id="rId25"/>
    <p:sldId id="318" r:id="rId26"/>
    <p:sldId id="281" r:id="rId27"/>
    <p:sldId id="282" r:id="rId28"/>
    <p:sldId id="357" r:id="rId29"/>
    <p:sldId id="286" r:id="rId30"/>
    <p:sldId id="288" r:id="rId31"/>
    <p:sldId id="289" r:id="rId32"/>
    <p:sldId id="296" r:id="rId33"/>
    <p:sldId id="323" r:id="rId34"/>
    <p:sldId id="379" r:id="rId35"/>
    <p:sldId id="324" r:id="rId36"/>
    <p:sldId id="327" r:id="rId37"/>
    <p:sldId id="326" r:id="rId38"/>
    <p:sldId id="325" r:id="rId39"/>
    <p:sldId id="362" r:id="rId40"/>
    <p:sldId id="328" r:id="rId41"/>
    <p:sldId id="366" r:id="rId42"/>
    <p:sldId id="330" r:id="rId43"/>
    <p:sldId id="363" r:id="rId44"/>
    <p:sldId id="380" r:id="rId45"/>
    <p:sldId id="333" r:id="rId46"/>
    <p:sldId id="340" r:id="rId47"/>
    <p:sldId id="334" r:id="rId48"/>
    <p:sldId id="367" r:id="rId49"/>
    <p:sldId id="368" r:id="rId50"/>
    <p:sldId id="369" r:id="rId51"/>
    <p:sldId id="370" r:id="rId52"/>
    <p:sldId id="342" r:id="rId53"/>
    <p:sldId id="356" r:id="rId54"/>
    <p:sldId id="343" r:id="rId55"/>
    <p:sldId id="335" r:id="rId56"/>
    <p:sldId id="336" r:id="rId57"/>
    <p:sldId id="345" r:id="rId58"/>
    <p:sldId id="346" r:id="rId59"/>
    <p:sldId id="337" r:id="rId60"/>
    <p:sldId id="351" r:id="rId61"/>
    <p:sldId id="352" r:id="rId62"/>
    <p:sldId id="365" r:id="rId63"/>
  </p:sldIdLst>
  <p:sldSz cx="9144000" cy="6858000" type="screen4x3"/>
  <p:notesSz cx="9866313" cy="67357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70" autoAdjust="0"/>
  </p:normalViewPr>
  <p:slideViewPr>
    <p:cSldViewPr>
      <p:cViewPr varScale="1">
        <p:scale>
          <a:sx n="65" d="100"/>
          <a:sy n="65" d="100"/>
        </p:scale>
        <p:origin x="-1440" y="-11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225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4276255" cy="33705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587733" y="1"/>
            <a:ext cx="4276254" cy="337059"/>
          </a:xfrm>
          <a:prstGeom prst="rect">
            <a:avLst/>
          </a:prstGeom>
        </p:spPr>
        <p:txBody>
          <a:bodyPr vert="horz" lIns="91440" tIns="45720" rIns="91440" bIns="45720" rtlCol="0"/>
          <a:lstStyle>
            <a:lvl1pPr algn="r">
              <a:defRPr sz="1200"/>
            </a:lvl1pPr>
          </a:lstStyle>
          <a:p>
            <a:fld id="{0FB9440B-6C5A-47DC-B442-FC74198A44D8}" type="datetimeFigureOut">
              <a:rPr lang="en-US" smtClean="0"/>
              <a:t>7/26/2017</a:t>
            </a:fld>
            <a:endParaRPr lang="en-US"/>
          </a:p>
        </p:txBody>
      </p:sp>
      <p:sp>
        <p:nvSpPr>
          <p:cNvPr id="4" name="Footer Placeholder 3"/>
          <p:cNvSpPr>
            <a:spLocks noGrp="1"/>
          </p:cNvSpPr>
          <p:nvPr>
            <p:ph type="ftr" sz="quarter" idx="2"/>
          </p:nvPr>
        </p:nvSpPr>
        <p:spPr>
          <a:xfrm>
            <a:off x="1" y="6397620"/>
            <a:ext cx="4276255" cy="337059"/>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587733" y="6397620"/>
            <a:ext cx="4276254" cy="337059"/>
          </a:xfrm>
          <a:prstGeom prst="rect">
            <a:avLst/>
          </a:prstGeom>
        </p:spPr>
        <p:txBody>
          <a:bodyPr vert="horz" lIns="91440" tIns="45720" rIns="91440" bIns="45720" rtlCol="0" anchor="b"/>
          <a:lstStyle>
            <a:lvl1pPr algn="r">
              <a:defRPr sz="1200"/>
            </a:lvl1pPr>
          </a:lstStyle>
          <a:p>
            <a:fld id="{3E890235-11D8-43D5-9996-6BC991ED38B7}" type="slidenum">
              <a:rPr lang="en-US" smtClean="0"/>
              <a:t>‹#›</a:t>
            </a:fld>
            <a:endParaRPr lang="en-US"/>
          </a:p>
        </p:txBody>
      </p:sp>
    </p:spTree>
    <p:extLst>
      <p:ext uri="{BB962C8B-B14F-4D97-AF65-F5344CB8AC3E}">
        <p14:creationId xmlns:p14="http://schemas.microsoft.com/office/powerpoint/2010/main" val="34715005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275403" cy="336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5588627" y="0"/>
            <a:ext cx="4275403" cy="336788"/>
          </a:xfrm>
          <a:prstGeom prst="rect">
            <a:avLst/>
          </a:prstGeom>
        </p:spPr>
        <p:txBody>
          <a:bodyPr vert="horz" lIns="91440" tIns="45720" rIns="91440" bIns="45720" rtlCol="0"/>
          <a:lstStyle>
            <a:lvl1pPr algn="r">
              <a:defRPr sz="1200"/>
            </a:lvl1pPr>
          </a:lstStyle>
          <a:p>
            <a:fld id="{B0A7554A-BB98-4467-92E0-0174685E9170}" type="datetimeFigureOut">
              <a:rPr lang="en-CA" smtClean="0"/>
              <a:pPr/>
              <a:t>2017-07-26</a:t>
            </a:fld>
            <a:endParaRPr lang="en-CA"/>
          </a:p>
        </p:txBody>
      </p:sp>
      <p:sp>
        <p:nvSpPr>
          <p:cNvPr id="4" name="Slide Image Placeholder 3"/>
          <p:cNvSpPr>
            <a:spLocks noGrp="1" noRot="1" noChangeAspect="1"/>
          </p:cNvSpPr>
          <p:nvPr>
            <p:ph type="sldImg" idx="2"/>
          </p:nvPr>
        </p:nvSpPr>
        <p:spPr>
          <a:xfrm>
            <a:off x="3248025" y="504825"/>
            <a:ext cx="3370263" cy="25273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986632" y="3199488"/>
            <a:ext cx="7893050" cy="303109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1" y="6397806"/>
            <a:ext cx="4275403" cy="336788"/>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5588627" y="6397806"/>
            <a:ext cx="4275403" cy="336788"/>
          </a:xfrm>
          <a:prstGeom prst="rect">
            <a:avLst/>
          </a:prstGeom>
        </p:spPr>
        <p:txBody>
          <a:bodyPr vert="horz" lIns="91440" tIns="45720" rIns="91440" bIns="45720" rtlCol="0" anchor="b"/>
          <a:lstStyle>
            <a:lvl1pPr algn="r">
              <a:defRPr sz="1200"/>
            </a:lvl1pPr>
          </a:lstStyle>
          <a:p>
            <a:fld id="{1E4A83A9-A1F1-464D-837F-62FEE9BDCA2B}" type="slidenum">
              <a:rPr lang="en-CA" smtClean="0"/>
              <a:pPr/>
              <a:t>‹#›</a:t>
            </a:fld>
            <a:endParaRPr lang="en-CA"/>
          </a:p>
        </p:txBody>
      </p:sp>
    </p:spTree>
    <p:extLst>
      <p:ext uri="{BB962C8B-B14F-4D97-AF65-F5344CB8AC3E}">
        <p14:creationId xmlns:p14="http://schemas.microsoft.com/office/powerpoint/2010/main" val="1459198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4A83A9-A1F1-464D-837F-62FEE9BDCA2B}" type="slidenum">
              <a:rPr lang="en-CA" smtClean="0"/>
              <a:pPr/>
              <a:t>4</a:t>
            </a:fld>
            <a:endParaRPr lang="en-CA"/>
          </a:p>
        </p:txBody>
      </p:sp>
    </p:spTree>
    <p:extLst>
      <p:ext uri="{BB962C8B-B14F-4D97-AF65-F5344CB8AC3E}">
        <p14:creationId xmlns:p14="http://schemas.microsoft.com/office/powerpoint/2010/main" val="2015417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E4A83A9-A1F1-464D-837F-62FEE9BDCA2B}" type="slidenum">
              <a:rPr lang="en-CA" smtClean="0"/>
              <a:pPr/>
              <a:t>9</a:t>
            </a:fld>
            <a:endParaRPr lang="en-CA"/>
          </a:p>
        </p:txBody>
      </p:sp>
    </p:spTree>
    <p:extLst>
      <p:ext uri="{BB962C8B-B14F-4D97-AF65-F5344CB8AC3E}">
        <p14:creationId xmlns:p14="http://schemas.microsoft.com/office/powerpoint/2010/main" val="2278051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86A8CF1D-B2C2-4DE1-B2A2-25D8BC0AA821}" type="slidenum">
              <a:rPr lang="en-CA" smtClean="0"/>
              <a:pPr/>
              <a:t>16</a:t>
            </a:fld>
            <a:endParaRPr lang="en-CA"/>
          </a:p>
        </p:txBody>
      </p:sp>
    </p:spTree>
    <p:extLst>
      <p:ext uri="{BB962C8B-B14F-4D97-AF65-F5344CB8AC3E}">
        <p14:creationId xmlns:p14="http://schemas.microsoft.com/office/powerpoint/2010/main" val="1429234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94E89832-ED65-4BE9-9536-46A569869250}" type="slidenum">
              <a:rPr lang="en-US" smtClean="0"/>
              <a:pPr/>
              <a:t>39</a:t>
            </a:fld>
            <a:endParaRPr lang="en-US"/>
          </a:p>
        </p:txBody>
      </p:sp>
    </p:spTree>
    <p:extLst>
      <p:ext uri="{BB962C8B-B14F-4D97-AF65-F5344CB8AC3E}">
        <p14:creationId xmlns:p14="http://schemas.microsoft.com/office/powerpoint/2010/main" val="41772634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p>
        </p:txBody>
      </p:sp>
      <p:sp>
        <p:nvSpPr>
          <p:cNvPr id="460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fld id="{B9770FE7-5945-4C07-9F80-9BE23D1D6B92}" type="slidenum">
              <a:rPr lang="en-US" smtClean="0"/>
              <a:pPr/>
              <a:t>50</a:t>
            </a:fld>
            <a:endParaRPr lang="en-US"/>
          </a:p>
        </p:txBody>
      </p:sp>
    </p:spTree>
    <p:extLst>
      <p:ext uri="{BB962C8B-B14F-4D97-AF65-F5344CB8AC3E}">
        <p14:creationId xmlns:p14="http://schemas.microsoft.com/office/powerpoint/2010/main" val="10089075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EE6C82D2-9BE8-49DE-B3F1-602C930B77D0}" type="datetime1">
              <a:rPr lang="en-US" smtClean="0"/>
              <a:t>7/26/2017</a:t>
            </a:fld>
            <a:endParaRPr lang="en-CA"/>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B3878A2D-D1DE-4549-A62C-8091F7B3B43E}" type="slidenum">
              <a:rPr lang="en-CA" smtClean="0"/>
              <a:pPr/>
              <a:t>‹#›</a:t>
            </a:fld>
            <a:endParaRPr lang="en-CA"/>
          </a:p>
        </p:txBody>
      </p:sp>
      <p:pic>
        <p:nvPicPr>
          <p:cNvPr id="13" name="Picture 12" descr="tn?sid=887972904&amp;mid=AO8mvs4AARuhTOuNUQoiIB7MJtY&amp;midoffset=1_448&amp;partid=3&amp;f=393&amp;fid=Inbox"/>
          <p:cNvPicPr/>
          <p:nvPr/>
        </p:nvPicPr>
        <p:blipFill>
          <a:blip r:embed="rId2" cstate="print">
            <a:lum/>
          </a:blip>
          <a:srcRect/>
          <a:stretch>
            <a:fillRect/>
          </a:stretch>
        </p:blipFill>
        <p:spPr bwMode="auto">
          <a:xfrm>
            <a:off x="0" y="0"/>
            <a:ext cx="1428750" cy="1268760"/>
          </a:xfrm>
          <a:prstGeom prst="rect">
            <a:avLst/>
          </a:prstGeom>
          <a:noFill/>
          <a:ln w="9525">
            <a:noFill/>
            <a:miter lim="800000"/>
            <a:headEnd/>
            <a:tailEnd/>
          </a:ln>
        </p:spPr>
      </p:pic>
      <p:pic>
        <p:nvPicPr>
          <p:cNvPr id="12" name="Picture 11" descr="tn?sid=887972904&amp;mid=AO8mvs4AARuhTOuNUQoiIB7MJtY&amp;midoffset=1_448&amp;partid=3&amp;f=393&amp;fid=Inbox"/>
          <p:cNvPicPr/>
          <p:nvPr userDrawn="1"/>
        </p:nvPicPr>
        <p:blipFill>
          <a:blip r:embed="rId2" cstate="print">
            <a:lum/>
          </a:blip>
          <a:srcRect/>
          <a:stretch>
            <a:fillRect/>
          </a:stretch>
        </p:blipFill>
        <p:spPr bwMode="auto">
          <a:xfrm>
            <a:off x="0" y="0"/>
            <a:ext cx="1428750" cy="126876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C53F35FB-2FE9-48BD-A964-A1CA17AF14C3}" type="datetime1">
              <a:rPr lang="en-US" smtClean="0"/>
              <a:t>7/26/2017</a:t>
            </a:fld>
            <a:endParaRPr lang="en-CA"/>
          </a:p>
        </p:txBody>
      </p:sp>
      <p:sp>
        <p:nvSpPr>
          <p:cNvPr id="5" name="Footer Placeholder 4"/>
          <p:cNvSpPr>
            <a:spLocks noGrp="1"/>
          </p:cNvSpPr>
          <p:nvPr>
            <p:ph type="ftr" sz="quarter" idx="11"/>
          </p:nvPr>
        </p:nvSpPr>
        <p:spPr/>
        <p:txBody>
          <a:bodyPr/>
          <a:lstStyle/>
          <a:p>
            <a:r>
              <a:rPr lang="en-CA"/>
              <a:t>©NASC 2016</a:t>
            </a:r>
          </a:p>
        </p:txBody>
      </p:sp>
      <p:sp>
        <p:nvSpPr>
          <p:cNvPr id="6" name="Slide Number Placeholder 5"/>
          <p:cNvSpPr>
            <a:spLocks noGrp="1"/>
          </p:cNvSpPr>
          <p:nvPr>
            <p:ph type="sldNum" sz="quarter" idx="12"/>
          </p:nvPr>
        </p:nvSpPr>
        <p:spPr/>
        <p:txBody>
          <a:bodyPr/>
          <a:lstStyle/>
          <a:p>
            <a:fld id="{B3878A2D-D1DE-4549-A62C-8091F7B3B43E}" type="slidenum">
              <a:rPr lang="en-CA" smtClean="0"/>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1CEBF9F7-E3FA-4F12-B091-1FFF6A0CD129}" type="datetime1">
              <a:rPr lang="en-US" smtClean="0"/>
              <a:t>7/26/2017</a:t>
            </a:fld>
            <a:endParaRPr lang="en-CA"/>
          </a:p>
        </p:txBody>
      </p:sp>
      <p:sp>
        <p:nvSpPr>
          <p:cNvPr id="5" name="Footer Placeholder 4"/>
          <p:cNvSpPr>
            <a:spLocks noGrp="1"/>
          </p:cNvSpPr>
          <p:nvPr>
            <p:ph type="ftr" sz="quarter" idx="11"/>
          </p:nvPr>
        </p:nvSpPr>
        <p:spPr>
          <a:xfrm>
            <a:off x="457201" y="6248207"/>
            <a:ext cx="5573483" cy="365125"/>
          </a:xfrm>
        </p:spPr>
        <p:txBody>
          <a:bodyPr/>
          <a:lstStyle/>
          <a:p>
            <a:r>
              <a:rPr lang="en-CA"/>
              <a:t>©NASC 2016</a:t>
            </a: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B3878A2D-D1DE-4549-A62C-8091F7B3B43E}" type="slidenum">
              <a:rPr lang="en-CA" smtClean="0"/>
              <a:pPr/>
              <a:t>‹#›</a:t>
            </a:fld>
            <a:endParaRPr lang="en-CA"/>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31640" y="228600"/>
            <a:ext cx="7632848" cy="99060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003B9D0D-A9D7-4823-9139-ADE6CF5F79D6}" type="datetime1">
              <a:rPr lang="en-US" smtClean="0"/>
              <a:t>7/26/2017</a:t>
            </a:fld>
            <a:endParaRPr lang="en-CA"/>
          </a:p>
        </p:txBody>
      </p:sp>
      <p:sp>
        <p:nvSpPr>
          <p:cNvPr id="5" name="Footer Placeholder 4"/>
          <p:cNvSpPr>
            <a:spLocks noGrp="1"/>
          </p:cNvSpPr>
          <p:nvPr>
            <p:ph type="ftr" sz="quarter" idx="11"/>
          </p:nvPr>
        </p:nvSpPr>
        <p:spPr/>
        <p:txBody>
          <a:bodyPr/>
          <a:lstStyle/>
          <a:p>
            <a:r>
              <a:rPr lang="en-CA"/>
              <a:t>©NASC 2016</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3878A2D-D1DE-4549-A62C-8091F7B3B43E}" type="slidenum">
              <a:rPr lang="en-CA" smtClean="0"/>
              <a:pPr/>
              <a:t>‹#›</a:t>
            </a:fld>
            <a:endParaRPr lang="en-CA"/>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pic>
        <p:nvPicPr>
          <p:cNvPr id="10" name="Picture 9" descr="tn?sid=887972904&amp;mid=AO8mvs4AARuhTOuNUQoiIB7MJtY&amp;midoffset=1_448&amp;partid=3&amp;f=393&amp;fid=Inbox"/>
          <p:cNvPicPr/>
          <p:nvPr/>
        </p:nvPicPr>
        <p:blipFill>
          <a:blip r:embed="rId2" cstate="print"/>
          <a:srcRect/>
          <a:stretch>
            <a:fillRect/>
          </a:stretch>
        </p:blipFill>
        <p:spPr bwMode="auto">
          <a:xfrm>
            <a:off x="8269" y="0"/>
            <a:ext cx="1428750" cy="1268760"/>
          </a:xfrm>
          <a:prstGeom prst="rect">
            <a:avLst/>
          </a:prstGeom>
          <a:noFill/>
          <a:ln w="9525">
            <a:noFill/>
            <a:miter lim="800000"/>
            <a:headEnd/>
            <a:tailEnd/>
          </a:ln>
        </p:spPr>
      </p:pic>
      <p:pic>
        <p:nvPicPr>
          <p:cNvPr id="9" name="Picture 8" descr="tn?sid=887972904&amp;mid=AO8mvs4AARuhTOuNUQoiIB7MJtY&amp;midoffset=1_448&amp;partid=3&amp;f=393&amp;fid=Inbox"/>
          <p:cNvPicPr/>
          <p:nvPr userDrawn="1"/>
        </p:nvPicPr>
        <p:blipFill>
          <a:blip r:embed="rId2" cstate="print"/>
          <a:srcRect/>
          <a:stretch>
            <a:fillRect/>
          </a:stretch>
        </p:blipFill>
        <p:spPr bwMode="auto">
          <a:xfrm>
            <a:off x="8269" y="0"/>
            <a:ext cx="1428750" cy="1268760"/>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a:t>Click to edit Master title style</a:t>
            </a:r>
          </a:p>
        </p:txBody>
      </p:sp>
      <p:sp>
        <p:nvSpPr>
          <p:cNvPr id="12" name="Date Placeholder 11"/>
          <p:cNvSpPr>
            <a:spLocks noGrp="1"/>
          </p:cNvSpPr>
          <p:nvPr>
            <p:ph type="dt" sz="half" idx="10"/>
          </p:nvPr>
        </p:nvSpPr>
        <p:spPr/>
        <p:txBody>
          <a:bodyPr/>
          <a:lstStyle/>
          <a:p>
            <a:fld id="{5B8D0DC7-CBD7-4A76-903F-5B8773D6E8AE}" type="datetime1">
              <a:rPr lang="en-US" smtClean="0"/>
              <a:t>7/26/2017</a:t>
            </a:fld>
            <a:endParaRPr lang="en-CA"/>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B3878A2D-D1DE-4549-A62C-8091F7B3B43E}" type="slidenum">
              <a:rPr lang="en-CA" smtClean="0"/>
              <a:pPr/>
              <a:t>‹#›</a:t>
            </a:fld>
            <a:endParaRPr lang="en-CA"/>
          </a:p>
        </p:txBody>
      </p:sp>
      <p:sp>
        <p:nvSpPr>
          <p:cNvPr id="14" name="Footer Placeholder 13"/>
          <p:cNvSpPr>
            <a:spLocks noGrp="1"/>
          </p:cNvSpPr>
          <p:nvPr>
            <p:ph type="ftr" sz="quarter" idx="12"/>
          </p:nvPr>
        </p:nvSpPr>
        <p:spPr/>
        <p:txBody>
          <a:bodyPr/>
          <a:lstStyle/>
          <a:p>
            <a:r>
              <a:rPr lang="en-CA"/>
              <a:t>©NASC 2016</a:t>
            </a: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fld id="{8E87CE37-06D2-4520-A329-51A226BC97AF}" type="datetime1">
              <a:rPr lang="en-US" smtClean="0"/>
              <a:t>7/26/2017</a:t>
            </a:fld>
            <a:endParaRPr lang="en-CA"/>
          </a:p>
        </p:txBody>
      </p:sp>
      <p:sp>
        <p:nvSpPr>
          <p:cNvPr id="10" name="Slide Number Placeholder 9"/>
          <p:cNvSpPr>
            <a:spLocks noGrp="1"/>
          </p:cNvSpPr>
          <p:nvPr>
            <p:ph type="sldNum" sz="quarter" idx="16"/>
          </p:nvPr>
        </p:nvSpPr>
        <p:spPr/>
        <p:txBody>
          <a:bodyPr rtlCol="0"/>
          <a:lstStyle/>
          <a:p>
            <a:fld id="{B3878A2D-D1DE-4549-A62C-8091F7B3B43E}" type="slidenum">
              <a:rPr lang="en-CA" smtClean="0"/>
              <a:pPr/>
              <a:t>‹#›</a:t>
            </a:fld>
            <a:endParaRPr lang="en-CA"/>
          </a:p>
        </p:txBody>
      </p:sp>
      <p:sp>
        <p:nvSpPr>
          <p:cNvPr id="12" name="Footer Placeholder 11"/>
          <p:cNvSpPr>
            <a:spLocks noGrp="1"/>
          </p:cNvSpPr>
          <p:nvPr>
            <p:ph type="ftr" sz="quarter" idx="17"/>
          </p:nvPr>
        </p:nvSpPr>
        <p:spPr/>
        <p:txBody>
          <a:bodyPr rtlCol="0"/>
          <a:lstStyle/>
          <a:p>
            <a:r>
              <a:rPr lang="en-CA"/>
              <a:t>©NASC 2016</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fld id="{1EB2CE43-CB3B-48A8-85FE-FDB929F911F8}" type="datetime1">
              <a:rPr lang="en-US" smtClean="0"/>
              <a:t>7/26/2017</a:t>
            </a:fld>
            <a:endParaRPr lang="en-CA"/>
          </a:p>
        </p:txBody>
      </p:sp>
      <p:sp>
        <p:nvSpPr>
          <p:cNvPr id="12" name="Slide Number Placeholder 11"/>
          <p:cNvSpPr>
            <a:spLocks noGrp="1"/>
          </p:cNvSpPr>
          <p:nvPr>
            <p:ph type="sldNum" sz="quarter" idx="16"/>
          </p:nvPr>
        </p:nvSpPr>
        <p:spPr/>
        <p:txBody>
          <a:bodyPr rtlCol="0"/>
          <a:lstStyle/>
          <a:p>
            <a:fld id="{B3878A2D-D1DE-4549-A62C-8091F7B3B43E}" type="slidenum">
              <a:rPr lang="en-CA" smtClean="0"/>
              <a:pPr/>
              <a:t>‹#›</a:t>
            </a:fld>
            <a:endParaRPr lang="en-CA"/>
          </a:p>
        </p:txBody>
      </p:sp>
      <p:sp>
        <p:nvSpPr>
          <p:cNvPr id="14" name="Footer Placeholder 13"/>
          <p:cNvSpPr>
            <a:spLocks noGrp="1"/>
          </p:cNvSpPr>
          <p:nvPr>
            <p:ph type="ftr" sz="quarter" idx="17"/>
          </p:nvPr>
        </p:nvSpPr>
        <p:spPr/>
        <p:txBody>
          <a:bodyPr rtlCol="0"/>
          <a:lstStyle/>
          <a:p>
            <a:r>
              <a:rPr lang="en-CA"/>
              <a:t>©NASC 2016</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476D4B54-5D0C-4734-9FCF-E5A5B97CB4C4}" type="datetime1">
              <a:rPr lang="en-US" smtClean="0"/>
              <a:t>7/26/2017</a:t>
            </a:fld>
            <a:endParaRPr lang="en-CA"/>
          </a:p>
        </p:txBody>
      </p:sp>
      <p:sp>
        <p:nvSpPr>
          <p:cNvPr id="4" name="Footer Placeholder 3"/>
          <p:cNvSpPr>
            <a:spLocks noGrp="1"/>
          </p:cNvSpPr>
          <p:nvPr>
            <p:ph type="ftr" sz="quarter" idx="11"/>
          </p:nvPr>
        </p:nvSpPr>
        <p:spPr/>
        <p:txBody>
          <a:bodyPr/>
          <a:lstStyle/>
          <a:p>
            <a:r>
              <a:rPr lang="en-CA"/>
              <a:t>©NASC 2016</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3878A2D-D1DE-4549-A62C-8091F7B3B43E}" type="slidenum">
              <a:rPr lang="en-CA" smtClean="0"/>
              <a:pPr/>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E4AB678-56E8-4F4C-A624-75F8CE8EF627}" type="datetime1">
              <a:rPr lang="en-US" smtClean="0"/>
              <a:t>7/26/2017</a:t>
            </a:fld>
            <a:endParaRPr lang="en-CA"/>
          </a:p>
        </p:txBody>
      </p:sp>
      <p:sp>
        <p:nvSpPr>
          <p:cNvPr id="3" name="Footer Placeholder 2"/>
          <p:cNvSpPr>
            <a:spLocks noGrp="1"/>
          </p:cNvSpPr>
          <p:nvPr>
            <p:ph type="ftr" sz="quarter" idx="11"/>
          </p:nvPr>
        </p:nvSpPr>
        <p:spPr/>
        <p:txBody>
          <a:bodyPr/>
          <a:lstStyle/>
          <a:p>
            <a:r>
              <a:rPr lang="en-CA"/>
              <a:t>©NASC 2016</a:t>
            </a: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B3878A2D-D1DE-4549-A62C-8091F7B3B43E}" type="slidenum">
              <a:rPr lang="en-CA" smtClean="0"/>
              <a:pPr/>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a:t>Click to edit Master title style</a:t>
            </a:r>
          </a:p>
        </p:txBody>
      </p:sp>
      <p:sp>
        <p:nvSpPr>
          <p:cNvPr id="5" name="Date Placeholder 4"/>
          <p:cNvSpPr>
            <a:spLocks noGrp="1"/>
          </p:cNvSpPr>
          <p:nvPr>
            <p:ph type="dt" sz="half" idx="10"/>
          </p:nvPr>
        </p:nvSpPr>
        <p:spPr/>
        <p:txBody>
          <a:bodyPr/>
          <a:lstStyle/>
          <a:p>
            <a:fld id="{8886EE46-5915-47B2-842F-CA3F3A4266BF}" type="datetime1">
              <a:rPr lang="en-US" smtClean="0"/>
              <a:t>7/26/2017</a:t>
            </a:fld>
            <a:endParaRPr lang="en-CA"/>
          </a:p>
        </p:txBody>
      </p:sp>
      <p:sp>
        <p:nvSpPr>
          <p:cNvPr id="6" name="Footer Placeholder 5"/>
          <p:cNvSpPr>
            <a:spLocks noGrp="1"/>
          </p:cNvSpPr>
          <p:nvPr>
            <p:ph type="ftr" sz="quarter" idx="11"/>
          </p:nvPr>
        </p:nvSpPr>
        <p:spPr/>
        <p:txBody>
          <a:bodyPr/>
          <a:lstStyle/>
          <a:p>
            <a:r>
              <a:rPr lang="en-CA"/>
              <a:t>©NASC 2016</a:t>
            </a: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B3878A2D-D1DE-4549-A62C-8091F7B3B43E}" type="slidenum">
              <a:rPr lang="en-CA" smtClean="0"/>
              <a:pPr/>
              <a:t>‹#›</a:t>
            </a:fld>
            <a:endParaRPr lang="en-CA"/>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65AB9C68-59FE-4005-A374-55F7D4BC0B15}" type="datetime1">
              <a:rPr lang="en-US" smtClean="0"/>
              <a:t>7/26/2017</a:t>
            </a:fld>
            <a:endParaRPr lang="en-CA"/>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B3878A2D-D1DE-4549-A62C-8091F7B3B43E}" type="slidenum">
              <a:rPr lang="en-CA" smtClean="0"/>
              <a:pPr/>
              <a:t>‹#›</a:t>
            </a:fld>
            <a:endParaRPr lang="en-CA"/>
          </a:p>
        </p:txBody>
      </p:sp>
      <p:sp>
        <p:nvSpPr>
          <p:cNvPr id="14" name="Footer Placeholder 13"/>
          <p:cNvSpPr>
            <a:spLocks noGrp="1"/>
          </p:cNvSpPr>
          <p:nvPr>
            <p:ph type="ftr" sz="quarter" idx="12"/>
          </p:nvPr>
        </p:nvSpPr>
        <p:spPr>
          <a:xfrm>
            <a:off x="1600200" y="6248206"/>
            <a:ext cx="4572000" cy="365125"/>
          </a:xfrm>
        </p:spPr>
        <p:txBody>
          <a:bodyPr rtlCol="0"/>
          <a:lstStyle/>
          <a:p>
            <a:r>
              <a:rPr lang="en-CA"/>
              <a:t>©NASC 2016</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a:t>Click to edit Master title style</a:t>
            </a:r>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FC4BD70E-66F5-4EEC-9C00-ECB721F2683B}" type="datetime1">
              <a:rPr lang="en-US" smtClean="0"/>
              <a:t>7/26/2017</a:t>
            </a:fld>
            <a:endParaRPr lang="en-CA"/>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r>
              <a:rPr lang="en-CA"/>
              <a:t>©NASC 2016</a:t>
            </a: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3878A2D-D1DE-4549-A62C-8091F7B3B43E}" type="slidenum">
              <a:rPr lang="en-CA" smtClean="0"/>
              <a:pPr/>
              <a:t>‹#›</a:t>
            </a:fld>
            <a:endParaRPr lang="en-CA"/>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hf sldNum="0"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data:image/jpeg;base64,/9j/4AAQSkZJRgABAQAAAQABAAD/2wCEAAkGBhMSDxQREA8VFRUVFxUXFRQXFBQVFxUWFxcVGBgWFRIYHiYeFxkkGhQXHy8hJScpLC4sFR4xNTEqNSYrLCkBCQoKDgwOGg8PGi8iHyIuLCwqKS8pLCwpKiwvLC0tKjUsNSwsLC0tLywtLCwpLCwsLCw0LCksNSwwNS8qNCkvNf/AABEIAOEA4QMBIgACEQEDEQH/xAAcAAEAAgIDAQAAAAAAAAAAAAAABgcECAIDBQH/xABMEAABAwIDBAUHBwgJAwUAAAABAAIDBBEFEiEGBzFBEyJRYXEyNXSBkbGzFCNCYnKSoUNTc4KissHRFSQlM1JjZNLhk8LwFzRUg5T/xAAbAQEAAgMBAQAAAAAAAAAAAAAABAUCAwYBB//EADgRAAIBAwAGBwcCBgMAAAAAAAABAgMEEQUSITFBYRMiUXGRofAGMoGxwdHhFaIUFiMzQmJDgvH/2gAMAwEAAhEDEQA/ALxRF1U9UyQXje14va7XBwuOVxzQHaiIgCIiAIiIAiIgCIiAIiIAiIgCIiAIiIAiIgCIiAIiIAiIgCIiAKDt3ax0tRNXYbJJFO8l/Q5wKaTm6J0eW7Wu1sb9QkEaDKZpPCHscw3s4EG2hsRbQqv/AP0NoPztX/8AoP8AtQE7w2uE0LJQx7MwuWSNLXsPNr2ngQbjs00uFkqnNntjYabagU8ckxZFSfKGh8pd84XiPraatyuOnarjQFebVb7KOhrfkjo5JCwgTPZlyxk2NgCbvIB1A4cNTcCfU1S2RjZI3BzHtDmuHBzXAEEdxBBWnm2zicUrSTc/Kqi5/wDtetkN1e1FNLhtJA2oYZo4Y2OjJyvu1trNa62YWHEXXqi3uR42kThEReHoREQBERAEREAREQBERAEREAXmYttDBAyQvmY1zGk5S4XJylwaG3BLiOXHUdqbR4g6GlfJH5XVa0kXDS9zWZiOds17c7WVN9Cax5kdd2a4vfNa5zF1xYiUG7nAgBwDstgAFHq1XDYt5baPsI106lR4injmZtbtJU1ZaXE20ygkEWfnDSGNs0fOANN8zhmAzduMzE6h+Vz3nqiMAkydUZC95zZszcoH0XN4hfcLikaejhEYddsQDpGuImeLGVjPzdhre4JA04W9nEsDqKZrXOqhM2SzHdNoGSuPVeCb9S4F79lyDYW8VnVkk29r4Z3+uZY1NLWtKbpwWxbMpe7t888s+B7Oxm3+d7oa2URuDWFhkcy5vbQvAaM1iNCL8deQndLVMkYHxuDmm9iO42I7iCCCORCouDBekD5MlyLscQ8TFzrnPIDwcXEgN5da/EXUo3d428VIpw8OYTlc0OzgfNvLXF9gC8CHKS3Qhw5tusYTnTl0dTuNV3Z0K9N3Ns+CbXDd5fHiWiiIpZzoREQBa/YXuylnx+ogxRtQ6NwllZOwuDX3e0sJkIItlJGXiCAOS2BRAU5sNs5FQ7VVFNT5ujbRXGd2Z13OpydfFXGo+zY+NuLHE2vIe6nMEjLXDutGWvB+iQGWI56cLG8gKA0323FsVrh/qqn4z1m4c05IwONhbxssTbvztXel1PxnqTY1hHydtG8DqzUlLMPtGNrX/tNJ/WVjo+TUpJb2thGrqPVct2VnuPc2f3n11HZj39NGPoS3JA+rL5Q9dx3K09md6VHV2YX9BKfychABP1JPJd4aHuVIEAjtCxpaEfR07lojd29fZVWpLtW716yX91oC5oda2lrx7H732fl3G1KLXbZreLWUJDM/SxD8lISQB9R/FnquO5XBspvGpK6zGO6Ob8y+wJ+w7g/1a9wXtW1nBay2x7UUiq9bUktWS4PYyUoiKIbQiIgCIiAIiIAiIgIPvQmeIow0kMs8mzg3rZomg5joCGPlIJ4HXiAoEIi6imEZu8lmYgx3cwHVhewWcTpoSSbHRW5tVgUVVTubK4tsHWeLdUkcSDoRcNNtOCpjDGPmDmPcHF2jSS8viAdxEbAWs1GuYe+6iS6leMpbjprP+rYThD3o55PbnG31gsOkpqN1PE6COKwylhaWCRjuNw46l4PEE6rjS17Kkls0V2sfezy3Jm4ag9ljZmvla8lhbMYlABUumnYyYzSNeS5sTsosGlguMo0J05r0MNx6mcXgvbHe+QPOQSRGwa4B1g5vVPhc9pVq09rSb7H3nI7niWE9zXceJtBFB8vg+TtY1zQ7p3MLQCwiwjc0dUuIvpx4Lw45XCpPRPIfZ+VpktlLWlzAIyxuW0jWH1dl1lTsY90hiLXwxTzCNmQua7O1oJzM67mi5sAdLhZG7nCo56t4nkLxG0GIB5LOte411HVaRbTS/cq28w6sYRfL165HV6JXRWk61RbN6XJ7sfH7lwhERSDnAiIgCLxNrNr6fDoWz1ReGOeGDIwvOYtc7UDgLNOqix37YZa957dvQOQFiIVXf/rxhmnWn14fMO18FOcLxJlRBHPHfJKxr23FjlcLi45FAajbfD+16/0qo+K9Wntzh18CwicDyIIoz4SQMcPxjPtVW7wB/a9d6VUfEcr9xjDum2UhAFzHR0so7ujjjc79nMpFrPUrRfM1Vo60GiooD1R4LsWPRO6vgVkKsuoalacebPpWjqqq2tOa4xXjjb5nxzQdCFiSUZBuw8Ne8eBWYiyt7urbvMHs7OBhfaNt72OKsdvBrevXYyXbI74J6e0VaHTxjTP+WYPE/wB4PHXv5K4cFx6Cri6WmlbI3nbi09jmnVp7itbJYA7j7Vxw+vnpJRNTyuY4fSbzHY5p0I7joreE7e793qT7ODOHvdF3Vh1vfp9q3rv9YNpUVdbGb3oajLFWZYZeAfwiefE/3Z7jp38lYt1Gq0p0niaIUJxmsxCIi1GYREQBERAcJoWva5jwC1wIcDwIIsQfUqi2i2YngmeWsJaXXa6xcw3d1ZLWs+XLZuV5uXAkZi+4uBdVVStkY6ORoc1wIc08CCtVSmpon2V7K1luynvRScVfHIWvfAxz3FoD3AOflcQxmY83kNc+/hbRY9DXxPyhwdKMsTXCZxeGudJa0ZJ6rbaX49birJrN2VO+5DnXLr3cGuP/AFAGyE95eT23XZV7s6JwZkiEeSwJF3FwGvWDiWuN+bgVpUa6WE9neW7utHSetKLzweN3rkVu2V85bFDEMoDSI2g5LG+ZpawFwlDw6xaC4i54BWRsJs06BhlmB6R2gzWz2OrnPtoHOIGmpyxsub3A9PBtk4KZ2eMEu1sXEdW/HK1oDWk8yBc8yvZWdOi09aW8hXukY1I9FRWI+YREUgpgiIgIhvbiLsDrQ0EnowbAX0a9jifAAE+pedthUNbss7M8NzUcTW3IGZxYyzRfiT2KfuaCLEXB4hU/vT3VUcdDU1sXTh0TQY4RJeFl3tByxkEtaAScoIA5AAID7tF/7DZr9Ph/w41b5VQ7RN/qGzWn5fD/AIbP5K3ygNPt4nniu9Jn/fctoNlaQSYNSxO8l9HAw+DoGg/gVrBvFFsYrvSZv3ytptifNdF6LTfBYm4GuFKwtc5h4g2Pi02KylkbQ03R4nVsta00tvAvLh+BCx15pNf19btSfkdl7OSbsVHscl55+oRAFm0+CzSRNljjLmvl6FpGvzhDSG+sO08Cq4v5SUd7wYSLJrcOfFJJG9usTyx5Fy0OBI8rvsbdqxkCaksoxZqK+rdO7kpPsfvNqaEiKS80A/JuPWYP8t54fZOnhxXhLhJEHDUK1t9ItLo661o+aOZ0j7PU6rdW2epPs/xf29bDYzZ7ainrYukppQ63lMOj2HseziPHgeRK9ZasUlRNTSCaCRzHN4PabEdx7R3HRW1sZvjjlyw1+WKTgJhpG77Q/Jnv8nw4KVO1Uo9JQetHzRyM+koT6K4jqy8n3FmouLHggEEEEXBGoIPAgrkoRmEREAREQBERAEREAREQBERAFwlia5pa9oc1wIc0gEEHQgg6EELmiAxBhUPRMh6JnRx9H0bLAtZ0RaY8oPAtLW27LLLKIUBqBvI8813pEv7xW02xbbYZRD/TU/wmLVneR55rvSJf3itqNj/NtH6NT/CYgKU3m03R41NpYPEbx642g/tNKw/6LzUfylmuSQxyj/DmAdG/wN3N8WjtXvb6owMUiI5wR39Uko9wC6t3WKMjqjBOAYapvRPa7ycx8gn1kt/XWd+lLo2+MceB0WgqsqdtVcdurPOO1YWfLdzOrYHBm1FW0Co6KWMsljBZmEmRwLm3zAg6Dt0v2K8aTDYogWxRNYC4vIaABmNrutyOij2yeyklDPKxro3U7utGS359rifIc8DrNA5k9nDVSpR6UNVbSHpS8/iKvUfVxs9YXg84ZHdqtloainLXl0bA8zydE1ueRwY4Hkbmx7CdAFRbKJz5hFHG7M52VkZ8rU6NOg17TYcCVsqVDnYdHh4nxGtm6ec3DXEZQAbhkUTNcpPPuvyvfGpTy8kjRmkJUYyg+s37q5+t+3uKs2tw9tPUCmaQehjjY9w+lIRnefbJbwAXirurat0sr5ZDdz3Oc497jc+rVdKiPedhSi4wSk8vj38QsaajB1Gh/BZKLdRr1KMtaDwabqzo3cNStHK813dh6mye8Gqw9wZfpIb6wvOgH+W76B8NO5XbsvtpTV7LwSWeB1onWD2/q8x3i4Wvj4wRYhY7GSRPEkL3Nc03a5pLXNPcRqriFxQu9k+pPt4M4e90LcWWZUevD9y+/wAPBG1KKoNkN9BFosRbccBOwaj9JGOPi32HirYoq6OaMSQyNex2oc0hwPrC1VqE6LxJfHgVcKsZrYd6Ii0GwIiIAiIgCIiAIiIDzNo2VZpyKB8LZ7tymYOMdr9a4aCb24KIfJNpP/k4Z92f/YpJt3jUlJhlTUwi8kcZLLi4BJAzEcwL5vUq3o/6XpMHOLf0jLUSSRsk+TOj6WNsctrOvcOaWtcH9UW0sQRcoDMwjHdoKiqq6WObDw+kdG2QuZKGuMgcRkIBJ8k3uArXjvlGa17C9uF7a27lUOD4bV4RG3Fa2tLpauaAVdO5jbESHKLPGoljDi6wAb1XN4aq4EBqFvKbbGa70iX8XLafY/zbR+jU/wAJi1a3meea79PJ71tLsf5to/Rqf4TEBVu+9n9fpj2xW9kjv5qEqfb9Y7VFG7tZKPY6M/8AcVAV7ff26T5P5nTezX/Mua+RauxW9FhY2CvflcLBs51a4cuk/wALvrcDztzsOCtje3NHIxze1rmuHtBWs6+W7lCjWaWGTrnQdKrLWhLVzwxlfQ2BxzbikpQekna5/KOMh7z3WGjfWQqc2t2vlr5cz+rG2/RxA3De8n6Tj2+xRyeYt4N0XQcQPYFMhaXFxHWgtneiFCro7RdVxqSbmu2L8tmPmZqLB+XnsH/nrX1tU88G38ASsv0m47F4kl+0tiuL8DNRYueX8277jl9DZzwif/03fyXv6TX5eJj/ADNZf7eH5MlFjETfmn/cd/JfM0v5t33HJ+k1+XiP5nsv9vD8nZNTB3ce1ZWBbR1VBJnp5SAT1mHrRv8AtM/joewrz31LxxbbxBC4GvPMNU+3oXlFakkpR7G/kUd/c6JvHrxbhPtUd/elv+Ze+x+9SmrMsctoJzplceo8/UkPP6psey6m61Ke8E6ADuU32Q3rVNJljmvPCNMrj84wfUkPEfVOnZZba2j21rU9nJlBG5Slqyeea/JfyLyNntqqatjz00odbymHR7PtM4jx4dhXrqplFxeGTE01lBEReHoREQBERAdVVTNkjdHI0OY9pa5pFw5rhYgjsINlGMLw6pw7o6eJhqaPMGs6wFRStcdAcxAnhbfjo9o5OspYuL3hoLnEAAEkk2AA4knkEBBNq931RX4pTyz1TfkMGV4pwCHGVp1B0s4Gw6xNwLgAXup4vOwnaSmqnSNpamOYxZc/RuDw3Nmt1hofJPA8l6RQGoe8zzzXfp5Petpdj/NtH6NT/CYtWt5nnmu/Tye9bS7H+baP0an+ExAVnv0lvU0jexkh+85g/wC1QNTXfc++IU7eyEH2yP8A9qhS9vv7dJcn8zp/ZpbKz5r5BEWdhuDSTsnewaQR9I/wzAWHfbM7wYVWHVSkorMjAIvoV1UNbJSTtmitdp0zAOaRza5p4gj/AIsVkRxlxDWgkkgAAXJJ0AAHErg9l7gjxU2zu5W8u2L3oqdK6Mhf08bpr3X9HyZfmxW1NPXwZ4mtY9thLFYXY7+LTyP8QQpGAtX8JxaahqGz077OH3XN5seOYP8AyNQthNkNr4cQpxLEbPFhJET1o3fxaeR5+IIFlcUEl0tJ5i/I4Hr05ujVWJLej3bIiKEZiyWREB8IXXJSMd5TGnxaD712ogMCbAaZ+j6WF3jFGfeFgT7B4e/jQQeqNrfxbZe8izVSS3NmLinwIzT7uaCOQSwwGJ44PjmmYR7H2t3WspKAvqJKcpe88hRUdyCIiwMgiIgCIiAKpditu3fKKjDsQdeKSqq6enmcSes1/Wp5Ce6RuQnty9gFtFa9YbgRr6zHcPym7p56infrlZUQzyNDc3AZmy5T3a8kBNdwGEGHD6guHWdUyNv2iJrGfvZ1aBVb7i6updhzo6imcwRyyZZnE5pnOe90mZrtbteSC7geHEFWQUBqHvM88136eT3raXY/zbR+jU/wmLVreZ55rv08nvW0mx/m2j9Gp/hMQFTb5pQ7FY2j6MEYPrfK73EKIr2t49R0mNVBHBpY37sTAfxus3d9VwCsENVDHJHNZnXY12WT6BBI0uSW/rDsXt+utTh/qvPJ02gJOna1auM9Z7OSSPZ3bYBFW0tVBM3g+NzXDymOLXjM0/q8OfNTbYvYsUdPNFKWvMrnZiL2dHbK0WPDQk27XFe1heAwU2f5PC2PPbNlFgbXtpwHErPWqFNLGd5W3mkJ1pTUG1GTTx3L7kIwDYaLDoZqmQiSVjJHB54RsaCRlv8ASsNXeoacaepMPll/u4ZH9uVjne0gLZdzQQQRcHiDqD6lXO9fal0TBRRAt6Rt5H2IGQ/k2HnfnblpzNtdSCS7iw0Zf1p1nHGtKWNrexJf+lSvYCLFc8DxuagqGzwO14EHyXtNiWPHZp+Fwvi+OaCLFZ2l46Dw9sXvRbaU0VC+hlbJrdL6Pl8jYLZHbGDEIekiNntt0kRPWYf4tPJ3PuNwPeWruHYhNRztnp3lrm8+RHNrxzaexX1sPt3DiEWlmTtHzkV/2mf4me7geV7CtQjq9LSeYvy7zg5KpRqOjWWJLz7iUIiKIZBERAEREAREQBERAEREAREQBa+bvaqSuqa2oq8aqKaNhIYRUsjF5XPJDRLdoADR5IHEaq/qprSxwktkIIdc2GUjW55Cy1/3fYRgX9HudiskBlMstgZntkbGMrWjLG4G12kjT6SAn2yeysZrG1VJtDUVfRG0jHTtqGFrweo6xs29rg9rQeSscqtd3WM4JDUuo8Kme58/WLSJi35trjZrpQORcefBWUUBqHvM88136eT3raTY/wA20fo1P8Ji1a3lm+M136eT3rZzAq0Q4NBM7hHRxPPgyBrv4L1LOwFD41U9LiNVINQ6aYjw6Q2/BWVu+2OoJWiYzipkFiYiCxsZ+tEes7xOh7FUtESczjxJ18TclWTut2RMsorJbiOI/N6kZ3jnf/A3n2nTkQvb55unHGcJLyOiso6miFPXcMuT2cdrSXbtxwZcCLhFKHC7XAjXUEEaGx1HeFzWJzoUO2027pabNTyQ9PJYXiLRkFxcZ3OFuB5AqRY3jUdLCZ5iQwFoJa0uPWNhoO8qstvsfw6uiEkUrhURjq3ieA9vNjjbTtB5E95WqpLC2PaWmjbXpaqlOMnHtWd/PBBK+qEkjntiZEDwZGHBo8ASf/OxY6IoR3yWFhHwhdME0lPK2aB5Y5hu1w4t/mOVjx4Fd6KVa3c7eWVtT3rgyt0jo2lf09WeyS3S4r8ci69gN40de0RS2jqWjVnASAcXR3/FvEd41U0Wq7o3RuEkTi1zSHAtJBaRqC0jgrk3db0G1WWmqyG1HBj9A2b+DZO7geXYrSdKFWHTUN3FcUfP61KraVehrrD4Pg1yLEREUMBERAEREAREQBERAEREB8IVHVG1WIiuq8PwelgMVI6aQxuYXufeS8mr3auMkjiGttoLC9leRVO7N0VYcTx35C2Jr5Jms6eR5AhB6UlzY2tJe7rAgaC417EBIt1W1NPicTqj5FDFVQkNkLI2jywbOY+2YAgOFr6W5qwCoru+2AiwqndHG8ySSEOllItmIFgGt+i0XOlydTr2SooDUDeR55rvSJf3ir52mxHotl4tbGSmpYh+uyPN+wHKht5Hnmu9Il/eKtLePiNsJwqnB8qCKUj7MMbG/vu9ik2sNetFc/kaq0tWm2Qajb1PFZ8mIyuYI3SvLGizWF7i0DsDL2CxY22AHcubXEEEcQbjxCqrip0lWU+1s+l2VuqNvTptbYpeONpb2I7XxYVRQ0kYElQyNgLB5LHWu50hHMkk5eJvyGq9TbXbL5NQsmhI6SfL0NxfQgOLiOYDTbxcFR0khcS5xJJJJJNySdSSeZWVX4tJMyFkhu2GPo2Dsbcm/jqB4NCdM8Mrv0am5wk9ry3Ln+M+ROsb3hRVuFzQyN6Of5shupY+0jCSw8tLnKfaVXKItUpOW8tba1p20XGnubzjs9YCIixJIREQBYs9N9Juh46e8d6ykUi3uJ0J68H+SFe2VK9pdHVXc+KfItPdnvN6fLR1r7TcI5T+V7GuP5zv+l48bMWq9TT/AEm8Rr/yO9XNuv3h/K2ClqXf1hg6rj+WaOf2wOPaNe21vOMK0Omo/Fdn4PnlxbVbKr0Nb/rLg19ywkRFDMAiIgCIiAIiIAiIgCidXFFhQxHEnm7JXRyuYAGkZWMjygk2c5zrnlq63epYqa2y28dWVtJh4w6oyGoMjmPDInVUcecM6MSFoyEhzusR5AQFw09Q17GvY4Oa4BzXDUFpFwQewgrsKrvcfjj5sNNNK0iSje6AkkcASWjQ/RHV7OqLX1tYhQGn28Q/2xXekzfvlSjaTE+nlp2g3bDTUsI/ViYX/tucPUotvDP9sV3pM/xHLOw14AaXH6I9wU20ylOUVlpbO9mKjGdanCbSi5LLexYW89VF0Gtb3+xcDXjkCqyNhcS3Qfy+Z389M2MNrqr4bflkykWEK1xNmtuewXJ9gXr0WyuIT26KjmseBLOjb999h+KkLRVb/NqPeyBU9pbNe5rS7l98GKuLpAOJHtUqotzOISayuiiH1pC8+xgI/FSCh3Ds06etce0Rxhv7Ti73LP8AgKEffq+CIM/aWo/7dH4uX0x9SsXVbe1cDXN7CrxodzuHR+VFJKf8yV3uZlC9yn2IoGeTQU/iYmOPtcCVl0VnHhJ/FIhy05pCe7Vj3LPzbNb/AOkByH4rua6U8IHnwa4+4LZ2nw+KP+7iYz7LGt9wWRZe5tVupfuZHek9IS31v2x+xq24TDU07wO9jx7wuk11uLbeuy2qXXNTMeLPY1w7HAEewpm2e+l+5ni0lpBbq37Y/Y1bFc3sK4CcskbNC/K5pDgQbFrgbgj1rYuv2Aw+YdehhF+bG9GfvR2KiWLbjKdwJpaiSI8mvtIzwvo4e0qRbu2pT1oZj2ren9TXd39zdUujrKMuKe5p8uBK9hdrW4hSNl0ErerMwfReBxA/wu4j1jkVIlR2FYDiOC1QqDAZYOExivI10fMlujmkcQSBrzsSrspqlsjGyRuDmvAc1w4FpFwR6itNzSjCWYPMXuIVGbksS3o7URFFNwREQBERAEREAVebQ7PUkuPUtUcTaypjLGtpOo9zg0PfawIcy4c43IPFWGqSwDDDLttVPI/uA+X2xRxN+LdAS7d3sfUUlfik8tmxVFQ4xM0JcA+R4k0Nmi0mW3HQ8LC8/KIUBp3t/wCd6/0qo+K5Xbsvubo5qKmmkmqM0kMMhDXRgAvja4gdQm2vaqR29N8Wr/Sqn8JXhbV7E+a6L0Wm+CxbKdWdP3XgwlCMveRH4dzOHA6tld4ykX+6AvXo93eHReTQxH7YMnxCVI0WUq9WW+T8TxUoLcjopaGOMWiiYwdjWtaPYAu9EWnOTYEREAREQBERAEREAREQBcY4w0WaAB2AWGuvBckQBERAEREAREQBERAFVVK+oixzF56OgdUSu+SxtLpI4Y2DoWlznueQ43LW2DWm+XiNFaq+Bove2p4ntQEQ2FhxbpaiTFnRWeI+hjiLS2O2fMAAL826kkm3HRTBEQGnG3Jvitcf9XU/Getq9hvNVD6LTfBYtUttDfE60/6qo+K9bV7BH+yaH0Wn+ExAe8iIgCIiAIiIAiIgCIiAIiIAiIgCIiAIiIAiIgCIiAIiIAiIgCIiA002w85VnpNR8V62r3e+aKH0aD4bURASBERAEREAREQBERAEREAREQBERAEREAREQBERAEREAREQH//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CA"/>
          </a:p>
        </p:txBody>
      </p:sp>
      <p:sp>
        <p:nvSpPr>
          <p:cNvPr id="1028" name="AutoShape 4" descr="data:image/jpeg;base64,/9j/4AAQSkZJRgABAQAAAQABAAD/2wCEAAkGBhMSDxQREA8VFRUVFxUXFRQXFBQVFxUWFxcVGBgWFRIYHiYeFxkkGhQXHy8hJScpLC4sFR4xNTEqNSYrLCkBCQoKDgwOGg8PGi8iHyIuLCwqKS8pLCwpKiwvLC0tKjUsNSwsLC0tLywtLCwpLCwsLCw0LCksNSwwNS8qNCkvNf/AABEIAOEA4QMBIgACEQEDEQH/xAAcAAEAAgIDAQAAAAAAAAAAAAAABgcECAIDBQH/xABMEAABAwIDBAUHBwgJAwUAAAABAAIDBBEFEiEGBzFBEyJRYXEyNXSBkbGzFCNCYnKSoUNTc4KissHRFSQlM1JjZNLhk8LwFzRUg5T/xAAbAQEAAgMBAQAAAAAAAAAAAAAABAUCAwYBB//EADgRAAIBAwAGBwcCBgMAAAAAAAABAgMEEQUSITFBYRMiUXGRofAGMoGxwdHhFaIUFiMzQmJDgvH/2gAMAwEAAhEDEQA/ALxRF1U9UyQXje14va7XBwuOVxzQHaiIgCIiAIiIAiIgCIiAIiIAiIgCIiAIiIAiIgCIiAIiIAiIgCIiAKDt3ax0tRNXYbJJFO8l/Q5wKaTm6J0eW7Wu1sb9QkEaDKZpPCHscw3s4EG2hsRbQqv/AP0NoPztX/8AoP8AtQE7w2uE0LJQx7MwuWSNLXsPNr2ngQbjs00uFkqnNntjYabagU8ckxZFSfKGh8pd84XiPraatyuOnarjQFebVb7KOhrfkjo5JCwgTPZlyxk2NgCbvIB1A4cNTcCfU1S2RjZI3BzHtDmuHBzXAEEdxBBWnm2zicUrSTc/Kqi5/wDtetkN1e1FNLhtJA2oYZo4Y2OjJyvu1trNa62YWHEXXqi3uR42kThEReHoREQBERAEREAREQBERAEREAXmYttDBAyQvmY1zGk5S4XJylwaG3BLiOXHUdqbR4g6GlfJH5XVa0kXDS9zWZiOds17c7WVN9Cax5kdd2a4vfNa5zF1xYiUG7nAgBwDstgAFHq1XDYt5baPsI106lR4injmZtbtJU1ZaXE20ygkEWfnDSGNs0fOANN8zhmAzduMzE6h+Vz3nqiMAkydUZC95zZszcoH0XN4hfcLikaejhEYddsQDpGuImeLGVjPzdhre4JA04W9nEsDqKZrXOqhM2SzHdNoGSuPVeCb9S4F79lyDYW8VnVkk29r4Z3+uZY1NLWtKbpwWxbMpe7t888s+B7Oxm3+d7oa2URuDWFhkcy5vbQvAaM1iNCL8deQndLVMkYHxuDmm9iO42I7iCCCORCouDBekD5MlyLscQ8TFzrnPIDwcXEgN5da/EXUo3d428VIpw8OYTlc0OzgfNvLXF9gC8CHKS3Qhw5tusYTnTl0dTuNV3Z0K9N3Ns+CbXDd5fHiWiiIpZzoREQBa/YXuylnx+ogxRtQ6NwllZOwuDX3e0sJkIItlJGXiCAOS2BRAU5sNs5FQ7VVFNT5ujbRXGd2Z13OpydfFXGo+zY+NuLHE2vIe6nMEjLXDutGWvB+iQGWI56cLG8gKA0323FsVrh/qqn4z1m4c05IwONhbxssTbvztXel1PxnqTY1hHydtG8DqzUlLMPtGNrX/tNJ/WVjo+TUpJb2thGrqPVct2VnuPc2f3n11HZj39NGPoS3JA+rL5Q9dx3K09md6VHV2YX9BKfychABP1JPJd4aHuVIEAjtCxpaEfR07lojd29fZVWpLtW716yX91oC5oda2lrx7H732fl3G1KLXbZreLWUJDM/SxD8lISQB9R/FnquO5XBspvGpK6zGO6Ob8y+wJ+w7g/1a9wXtW1nBay2x7UUiq9bUktWS4PYyUoiKIbQiIgCIiAIiIAiIgIPvQmeIow0kMs8mzg3rZomg5joCGPlIJ4HXiAoEIi6imEZu8lmYgx3cwHVhewWcTpoSSbHRW5tVgUVVTubK4tsHWeLdUkcSDoRcNNtOCpjDGPmDmPcHF2jSS8viAdxEbAWs1GuYe+6iS6leMpbjprP+rYThD3o55PbnG31gsOkpqN1PE6COKwylhaWCRjuNw46l4PEE6rjS17Kkls0V2sfezy3Jm4ag9ljZmvla8lhbMYlABUumnYyYzSNeS5sTsosGlguMo0J05r0MNx6mcXgvbHe+QPOQSRGwa4B1g5vVPhc9pVq09rSb7H3nI7niWE9zXceJtBFB8vg+TtY1zQ7p3MLQCwiwjc0dUuIvpx4Lw45XCpPRPIfZ+VpktlLWlzAIyxuW0jWH1dl1lTsY90hiLXwxTzCNmQua7O1oJzM67mi5sAdLhZG7nCo56t4nkLxG0GIB5LOte411HVaRbTS/cq28w6sYRfL165HV6JXRWk61RbN6XJ7sfH7lwhERSDnAiIgCLxNrNr6fDoWz1ReGOeGDIwvOYtc7UDgLNOqix37YZa957dvQOQFiIVXf/rxhmnWn14fMO18FOcLxJlRBHPHfJKxr23FjlcLi45FAajbfD+16/0qo+K9Wntzh18CwicDyIIoz4SQMcPxjPtVW7wB/a9d6VUfEcr9xjDum2UhAFzHR0so7ujjjc79nMpFrPUrRfM1Vo60GiooD1R4LsWPRO6vgVkKsuoalacebPpWjqqq2tOa4xXjjb5nxzQdCFiSUZBuw8Ne8eBWYiyt7urbvMHs7OBhfaNt72OKsdvBrevXYyXbI74J6e0VaHTxjTP+WYPE/wB4PHXv5K4cFx6Cri6WmlbI3nbi09jmnVp7itbJYA7j7Vxw+vnpJRNTyuY4fSbzHY5p0I7joreE7e793qT7ODOHvdF3Vh1vfp9q3rv9YNpUVdbGb3oajLFWZYZeAfwiefE/3Z7jp38lYt1Gq0p0niaIUJxmsxCIi1GYREQBERAcJoWva5jwC1wIcDwIIsQfUqi2i2YngmeWsJaXXa6xcw3d1ZLWs+XLZuV5uXAkZi+4uBdVVStkY6ORoc1wIc08CCtVSmpon2V7K1luynvRScVfHIWvfAxz3FoD3AOflcQxmY83kNc+/hbRY9DXxPyhwdKMsTXCZxeGudJa0ZJ6rbaX49birJrN2VO+5DnXLr3cGuP/AFAGyE95eT23XZV7s6JwZkiEeSwJF3FwGvWDiWuN+bgVpUa6WE9neW7utHSetKLzweN3rkVu2V85bFDEMoDSI2g5LG+ZpawFwlDw6xaC4i54BWRsJs06BhlmB6R2gzWz2OrnPtoHOIGmpyxsub3A9PBtk4KZ2eMEu1sXEdW/HK1oDWk8yBc8yvZWdOi09aW8hXukY1I9FRWI+YREUgpgiIgIhvbiLsDrQ0EnowbAX0a9jifAAE+pedthUNbss7M8NzUcTW3IGZxYyzRfiT2KfuaCLEXB4hU/vT3VUcdDU1sXTh0TQY4RJeFl3tByxkEtaAScoIA5AAID7tF/7DZr9Ph/w41b5VQ7RN/qGzWn5fD/AIbP5K3ygNPt4nniu9Jn/fctoNlaQSYNSxO8l9HAw+DoGg/gVrBvFFsYrvSZv3ytptifNdF6LTfBYm4GuFKwtc5h4g2Pi02KylkbQ03R4nVsta00tvAvLh+BCx15pNf19btSfkdl7OSbsVHscl55+oRAFm0+CzSRNljjLmvl6FpGvzhDSG+sO08Cq4v5SUd7wYSLJrcOfFJJG9usTyx5Fy0OBI8rvsbdqxkCaksoxZqK+rdO7kpPsfvNqaEiKS80A/JuPWYP8t54fZOnhxXhLhJEHDUK1t9ItLo661o+aOZ0j7PU6rdW2epPs/xf29bDYzZ7ainrYukppQ63lMOj2HseziPHgeRK9ZasUlRNTSCaCRzHN4PabEdx7R3HRW1sZvjjlyw1+WKTgJhpG77Q/Jnv8nw4KVO1Uo9JQetHzRyM+koT6K4jqy8n3FmouLHggEEEEXBGoIPAgrkoRmEREAREQBERAEREAREQBERAFwlia5pa9oc1wIc0gEEHQgg6EELmiAxBhUPRMh6JnRx9H0bLAtZ0RaY8oPAtLW27LLLKIUBqBvI8813pEv7xW02xbbYZRD/TU/wmLVneR55rvSJf3itqNj/NtH6NT/CYgKU3m03R41NpYPEbx642g/tNKw/6LzUfylmuSQxyj/DmAdG/wN3N8WjtXvb6owMUiI5wR39Uko9wC6t3WKMjqjBOAYapvRPa7ycx8gn1kt/XWd+lLo2+MceB0WgqsqdtVcdurPOO1YWfLdzOrYHBm1FW0Co6KWMsljBZmEmRwLm3zAg6Dt0v2K8aTDYogWxRNYC4vIaABmNrutyOij2yeyklDPKxro3U7utGS359rifIc8DrNA5k9nDVSpR6UNVbSHpS8/iKvUfVxs9YXg84ZHdqtloainLXl0bA8zydE1ueRwY4Hkbmx7CdAFRbKJz5hFHG7M52VkZ8rU6NOg17TYcCVsqVDnYdHh4nxGtm6ec3DXEZQAbhkUTNcpPPuvyvfGpTy8kjRmkJUYyg+s37q5+t+3uKs2tw9tPUCmaQehjjY9w+lIRnefbJbwAXirurat0sr5ZDdz3Oc497jc+rVdKiPedhSi4wSk8vj38QsaajB1Gh/BZKLdRr1KMtaDwabqzo3cNStHK813dh6mye8Gqw9wZfpIb6wvOgH+W76B8NO5XbsvtpTV7LwSWeB1onWD2/q8x3i4Wvj4wRYhY7GSRPEkL3Nc03a5pLXNPcRqriFxQu9k+pPt4M4e90LcWWZUevD9y+/wAPBG1KKoNkN9BFosRbccBOwaj9JGOPi32HirYoq6OaMSQyNex2oc0hwPrC1VqE6LxJfHgVcKsZrYd6Ii0GwIiIAiIgCIiAIiIDzNo2VZpyKB8LZ7tymYOMdr9a4aCb24KIfJNpP/k4Z92f/YpJt3jUlJhlTUwi8kcZLLi4BJAzEcwL5vUq3o/6XpMHOLf0jLUSSRsk+TOj6WNsctrOvcOaWtcH9UW0sQRcoDMwjHdoKiqq6WObDw+kdG2QuZKGuMgcRkIBJ8k3uArXjvlGa17C9uF7a27lUOD4bV4RG3Fa2tLpauaAVdO5jbESHKLPGoljDi6wAb1XN4aq4EBqFvKbbGa70iX8XLafY/zbR+jU/wAJi1a3meea79PJ71tLsf5to/Rqf4TEBVu+9n9fpj2xW9kjv5qEqfb9Y7VFG7tZKPY6M/8AcVAV7ff26T5P5nTezX/Mua+RauxW9FhY2CvflcLBs51a4cuk/wALvrcDztzsOCtje3NHIxze1rmuHtBWs6+W7lCjWaWGTrnQdKrLWhLVzwxlfQ2BxzbikpQekna5/KOMh7z3WGjfWQqc2t2vlr5cz+rG2/RxA3De8n6Tj2+xRyeYt4N0XQcQPYFMhaXFxHWgtneiFCro7RdVxqSbmu2L8tmPmZqLB+XnsH/nrX1tU88G38ASsv0m47F4kl+0tiuL8DNRYueX8277jl9DZzwif/03fyXv6TX5eJj/ADNZf7eH5MlFjETfmn/cd/JfM0v5t33HJ+k1+XiP5nsv9vD8nZNTB3ce1ZWBbR1VBJnp5SAT1mHrRv8AtM/joewrz31LxxbbxBC4GvPMNU+3oXlFakkpR7G/kUd/c6JvHrxbhPtUd/elv+Ze+x+9SmrMsctoJzplceo8/UkPP6psey6m61Ke8E6ADuU32Q3rVNJljmvPCNMrj84wfUkPEfVOnZZba2j21rU9nJlBG5Slqyeea/JfyLyNntqqatjz00odbymHR7PtM4jx4dhXrqplFxeGTE01lBEReHoREQBERAdVVTNkjdHI0OY9pa5pFw5rhYgjsINlGMLw6pw7o6eJhqaPMGs6wFRStcdAcxAnhbfjo9o5OspYuL3hoLnEAAEkk2AA4knkEBBNq931RX4pTyz1TfkMGV4pwCHGVp1B0s4Gw6xNwLgAXup4vOwnaSmqnSNpamOYxZc/RuDw3Nmt1hofJPA8l6RQGoe8zzzXfp5Petpdj/NtH6NT/CYtWt5nnmu/Tye9bS7H+baP0an+ExAVnv0lvU0jexkh+85g/wC1QNTXfc++IU7eyEH2yP8A9qhS9vv7dJcn8zp/ZpbKz5r5BEWdhuDSTsnewaQR9I/wzAWHfbM7wYVWHVSkorMjAIvoV1UNbJSTtmitdp0zAOaRza5p4gj/AIsVkRxlxDWgkkgAAXJJ0AAHErg9l7gjxU2zu5W8u2L3oqdK6Mhf08bpr3X9HyZfmxW1NPXwZ4mtY9thLFYXY7+LTyP8QQpGAtX8JxaahqGz077OH3XN5seOYP8AyNQthNkNr4cQpxLEbPFhJET1o3fxaeR5+IIFlcUEl0tJ5i/I4Hr05ujVWJLej3bIiKEZiyWREB8IXXJSMd5TGnxaD712ogMCbAaZ+j6WF3jFGfeFgT7B4e/jQQeqNrfxbZe8izVSS3NmLinwIzT7uaCOQSwwGJ44PjmmYR7H2t3WspKAvqJKcpe88hRUdyCIiwMgiIgCIiAKpditu3fKKjDsQdeKSqq6enmcSes1/Wp5Ce6RuQnty9gFtFa9YbgRr6zHcPym7p56infrlZUQzyNDc3AZmy5T3a8kBNdwGEGHD6guHWdUyNv2iJrGfvZ1aBVb7i6updhzo6imcwRyyZZnE5pnOe90mZrtbteSC7geHEFWQUBqHvM88136eT3raXY/zbR+jU/wmLVreZ55rv08nvW0mx/m2j9Gp/hMQFTb5pQ7FY2j6MEYPrfK73EKIr2t49R0mNVBHBpY37sTAfxus3d9VwCsENVDHJHNZnXY12WT6BBI0uSW/rDsXt+utTh/qvPJ02gJOna1auM9Z7OSSPZ3bYBFW0tVBM3g+NzXDymOLXjM0/q8OfNTbYvYsUdPNFKWvMrnZiL2dHbK0WPDQk27XFe1heAwU2f5PC2PPbNlFgbXtpwHErPWqFNLGd5W3mkJ1pTUG1GTTx3L7kIwDYaLDoZqmQiSVjJHB54RsaCRlv8ASsNXeoacaepMPll/u4ZH9uVjne0gLZdzQQQRcHiDqD6lXO9fal0TBRRAt6Rt5H2IGQ/k2HnfnblpzNtdSCS7iw0Zf1p1nHGtKWNrexJf+lSvYCLFc8DxuagqGzwO14EHyXtNiWPHZp+Fwvi+OaCLFZ2l46Dw9sXvRbaU0VC+hlbJrdL6Pl8jYLZHbGDEIekiNntt0kRPWYf4tPJ3PuNwPeWruHYhNRztnp3lrm8+RHNrxzaexX1sPt3DiEWlmTtHzkV/2mf4me7geV7CtQjq9LSeYvy7zg5KpRqOjWWJLz7iUIiKIZBERAEREAREQBERAEREAREQBa+bvaqSuqa2oq8aqKaNhIYRUsjF5XPJDRLdoADR5IHEaq/qprSxwktkIIdc2GUjW55Cy1/3fYRgX9HudiskBlMstgZntkbGMrWjLG4G12kjT6SAn2yeysZrG1VJtDUVfRG0jHTtqGFrweo6xs29rg9rQeSscqtd3WM4JDUuo8Kme58/WLSJi35trjZrpQORcefBWUUBqHvM88136eT3raTY/wA20fo1P8Ji1a3lm+M136eT3rZzAq0Q4NBM7hHRxPPgyBrv4L1LOwFD41U9LiNVINQ6aYjw6Q2/BWVu+2OoJWiYzipkFiYiCxsZ+tEes7xOh7FUtESczjxJ18TclWTut2RMsorJbiOI/N6kZ3jnf/A3n2nTkQvb55unHGcJLyOiso6miFPXcMuT2cdrSXbtxwZcCLhFKHC7XAjXUEEaGx1HeFzWJzoUO2027pabNTyQ9PJYXiLRkFxcZ3OFuB5AqRY3jUdLCZ5iQwFoJa0uPWNhoO8qstvsfw6uiEkUrhURjq3ieA9vNjjbTtB5E95WqpLC2PaWmjbXpaqlOMnHtWd/PBBK+qEkjntiZEDwZGHBo8ASf/OxY6IoR3yWFhHwhdME0lPK2aB5Y5hu1w4t/mOVjx4Fd6KVa3c7eWVtT3rgyt0jo2lf09WeyS3S4r8ci69gN40de0RS2jqWjVnASAcXR3/FvEd41U0Wq7o3RuEkTi1zSHAtJBaRqC0jgrk3db0G1WWmqyG1HBj9A2b+DZO7geXYrSdKFWHTUN3FcUfP61KraVehrrD4Pg1yLEREUMBERAEREAREQBERAEREB8IVHVG1WIiuq8PwelgMVI6aQxuYXufeS8mr3auMkjiGttoLC9leRVO7N0VYcTx35C2Jr5Jms6eR5AhB6UlzY2tJe7rAgaC417EBIt1W1NPicTqj5FDFVQkNkLI2jywbOY+2YAgOFr6W5qwCoru+2AiwqndHG8ySSEOllItmIFgGt+i0XOlydTr2SooDUDeR55rvSJf3ir52mxHotl4tbGSmpYh+uyPN+wHKht5Hnmu9Il/eKtLePiNsJwqnB8qCKUj7MMbG/vu9ik2sNetFc/kaq0tWm2Qajb1PFZ8mIyuYI3SvLGizWF7i0DsDL2CxY22AHcubXEEEcQbjxCqrip0lWU+1s+l2VuqNvTptbYpeONpb2I7XxYVRQ0kYElQyNgLB5LHWu50hHMkk5eJvyGq9TbXbL5NQsmhI6SfL0NxfQgOLiOYDTbxcFR0khcS5xJJJJJNySdSSeZWVX4tJMyFkhu2GPo2Dsbcm/jqB4NCdM8Mrv0am5wk9ry3Ln+M+ROsb3hRVuFzQyN6Of5shupY+0jCSw8tLnKfaVXKItUpOW8tba1p20XGnubzjs9YCIixJIREQBYs9N9Juh46e8d6ykUi3uJ0J68H+SFe2VK9pdHVXc+KfItPdnvN6fLR1r7TcI5T+V7GuP5zv+l48bMWq9TT/AEm8Rr/yO9XNuv3h/K2ClqXf1hg6rj+WaOf2wOPaNe21vOMK0Omo/Fdn4PnlxbVbKr0Nb/rLg19ywkRFDMAiIgCIiAIiIAiIgCidXFFhQxHEnm7JXRyuYAGkZWMjygk2c5zrnlq63epYqa2y28dWVtJh4w6oyGoMjmPDInVUcecM6MSFoyEhzusR5AQFw09Q17GvY4Oa4BzXDUFpFwQewgrsKrvcfjj5sNNNK0iSje6AkkcASWjQ/RHV7OqLX1tYhQGn28Q/2xXekzfvlSjaTE+nlp2g3bDTUsI/ViYX/tucPUotvDP9sV3pM/xHLOw14AaXH6I9wU20ylOUVlpbO9mKjGdanCbSi5LLexYW89VF0Gtb3+xcDXjkCqyNhcS3Qfy+Z389M2MNrqr4bflkykWEK1xNmtuewXJ9gXr0WyuIT26KjmseBLOjb999h+KkLRVb/NqPeyBU9pbNe5rS7l98GKuLpAOJHtUqotzOISayuiiH1pC8+xgI/FSCh3Ds06etce0Rxhv7Ti73LP8AgKEffq+CIM/aWo/7dH4uX0x9SsXVbe1cDXN7CrxodzuHR+VFJKf8yV3uZlC9yn2IoGeTQU/iYmOPtcCVl0VnHhJ/FIhy05pCe7Vj3LPzbNb/AOkByH4rua6U8IHnwa4+4LZ2nw+KP+7iYz7LGt9wWRZe5tVupfuZHek9IS31v2x+xq24TDU07wO9jx7wuk11uLbeuy2qXXNTMeLPY1w7HAEewpm2e+l+5ni0lpBbq37Y/Y1bFc3sK4CcskbNC/K5pDgQbFrgbgj1rYuv2Aw+YdehhF+bG9GfvR2KiWLbjKdwJpaiSI8mvtIzwvo4e0qRbu2pT1oZj2ren9TXd39zdUujrKMuKe5p8uBK9hdrW4hSNl0ErerMwfReBxA/wu4j1jkVIlR2FYDiOC1QqDAZYOExivI10fMlujmkcQSBrzsSrspqlsjGyRuDmvAc1w4FpFwR6itNzSjCWYPMXuIVGbksS3o7URFFNwREQBERAEREAVebQ7PUkuPUtUcTaypjLGtpOo9zg0PfawIcy4c43IPFWGqSwDDDLttVPI/uA+X2xRxN+LdAS7d3sfUUlfik8tmxVFQ4xM0JcA+R4k0Nmi0mW3HQ8LC8/KIUBp3t/wCd6/0qo+K5Xbsvubo5qKmmkmqM0kMMhDXRgAvja4gdQm2vaqR29N8Wr/Sqn8JXhbV7E+a6L0Wm+CxbKdWdP3XgwlCMveRH4dzOHA6tld4ykX+6AvXo93eHReTQxH7YMnxCVI0WUq9WW+T8TxUoLcjopaGOMWiiYwdjWtaPYAu9EWnOTYEREAREQBERAEREAREQBcY4w0WaAB2AWGuvBckQBERAEREAREQBERAFVVK+oixzF56OgdUSu+SxtLpI4Y2DoWlznueQ43LW2DWm+XiNFaq+Bove2p4ntQEQ2FhxbpaiTFnRWeI+hjiLS2O2fMAAL826kkm3HRTBEQGnG3Jvitcf9XU/Getq9hvNVD6LTfBYtUttDfE60/6qo+K9bV7BH+yaH0Wn+ExAe8iIgCIiAIiIAiIgCIiAIiIAiIgCIiAIiIAiIgCIiAIiIAiIgCIiA002w85VnpNR8V62r3e+aKH0aD4bURASBERAEREAREQBERAEREAREQBERAEREAREQBERAEREAREQH//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CA"/>
          </a:p>
        </p:txBody>
      </p:sp>
      <p:sp>
        <p:nvSpPr>
          <p:cNvPr id="1044" name="AutoShape 20" descr="data:image/jpeg;base64,/9j/4AAQSkZJRgABAQAAAQABAAD/2wCEAAkGBhQSERUUExQWFRUWFx4YGBgYGB0dGBccGxccHxghGBcbIScfGB0kHRoXHy8iJCcpLCwsFx8xNTAqNSYrLCkBCQoKDgwOGg8PGiwlHyQsLCwsLDI0KiotLCksLCwsLCwqNCwqLC0sLC8pLCwsLCwsLDQpLCwsLC8sKSwsLC8sLP/AABEIAM4A9AMBIgACEQEDEQH/xAAcAAABBAMBAAAAAAAAAAAAAAAABAUGBwIDCAH/xABFEAACAQIEAwYEAgkCBAQHAAABAgMAEQQSITEFBkEHEyJRYXEygZGhFEIjUmJygrHB0fBDkjNTovEVY9LhFyQlc7LC0//EABsBAAICAwEAAAAAAAAAAAAAAAMEAAIBBQYH/8QANhEAAQQAAwUGBgIABwEAAAAAAQACAxEEITEFEkFRYRMicYGh8BSRscHR4QYyFTNCQ1Ji8SP/2gAMAwEAAhEDEQA/ALxoooqKIoooqKIoooqKIoorwm29RRe0Umg4nE7tGkiM6/EoYFl9wDcb1jxTHJDE7ySCJQD4z000sOp9OtYtW3HWG1mVtxmMSJGkkYIii7MdhTXwjnHC4mRooZQzrraxGYDcqSLMPaqL47x+fESvnxDypfe5RGCi1+7uAmg2t502RTMpOVitwQSGOo6j19tqUOJN5DJdTHsBu4d9/e4VoPmL+i6hqtOP9o0+C4lNEVEsAyWT4WW8SE5X9yTZr+4pX2R8yvPDJBKxZobZSd8huLE+hGlzfX0qNc1YXDycZmXEymJLx3a2hHcpcE65SdLG1tDfcGmRJbN4e81q4sC1mLdBOCQAdLvSwQrL5e5vw2NH6F/EBcxtpIvuvUeouPWnqqC5sw2CglBwWILHQjKx/RkXuRLpr8NgNRrc7AvXLXa/JFZMVaZNs4IEo99lk+x9TVmu3stD6fP8/NVn2a5re0iNt5HJw8Rx8vkrjrF3ABJNgBck7ADe9IOC8wwYtM+HlWQdQD4l9GU6qfcVSvPPNMuIxslpGVImZIwCRYDRj0N2sb/TYVSV/ZahC2fgXYx5aDQAslW3w7n3BTyd3HMM5bKoIIzH9m418v8AvUgrlxPfX3sasXsv5qYTGPEYshTfLG4zB2IH+q1ylraLfUn6hjnJNOC2uO2K2JhkhcSBqDmfQe+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Xt77ToQbHI58/CxzzW7hnFJcPKskLZZFvlNhpdSDodNj60+cLwWJ4xiQkuJ1jTNd9goIByqoAJ19L9SbVFY5Cfh87679f+1vSn7hXAcUYJMREjZW/QjKLl+8yqQg3+FjdvUihMsGk7tIwT4Q4ixYFtcNbbwB11sJPh+BPLNLFAyTd0jOzLfIVQDMQSBfcD16aa0zRvcXJII8tv86/Or47OORvwMDNKAZ5fj6hV6LfruSTtfToDUf5V7Ox3nEMLiEbu7x90+x3kKOh2uAbH5g0fsMvFc6du4wvY7LK8s6Pjn7KfOy/lIYWDv8AOHadVPh+FVuStjuSbgn1FqjnGeWRjuN4iIvkAVGJFr/8GMaAm51IOx9bXBqwuU+CNhMKkDOHyFgGAtdS7FdOhsRVf838vcQPEpp8LFJZsmV0ZBe0SqdCw2IPTcXFMhnc3QPdrGFxb5MQZZHhriDmdAayWjmHgzcFmjnw0mZZCQUksQwBvZhuQAVAIBINzcXsbA5W5lw+OizRgBx8cZAzIf6qejDQ+huBVvFuW+LYls00Mrnpdo7DUnQB7dTb00rVw3lHimHkWWHDyo67ENH8wRnsynqDWWF4O6Rl9P0m8TBh5og8yt7XieDvHr1+fS81iA2AHsKoztM5UXBzh1kGScswX866ksLAfD4hY3v9L1cXL3EZpoQcRA0Eo0ZSVKn1QqTofI6j13LXxfkZMVjkxM7Zo441VYraFgzElz1XUadba6aGs0e9kVqsLjZcI7eirPUHT34Ki+B8KlxM/cwrdsrNY/si+/r/ADIpy5c5XXGJMfxMcTRoWKuDdgALk9AoFwTqRpcWN6sns/5Wkjx2NxMikAyyRx3HxAyksw9NFAPXWmDnLkCWDGDEYUHupnytkGsRl8L3A/IQza9LkG2lL9iB3qRTtjFOiMbzk45nOwDyz0+2WihCcZxGTu+/lyBCmUucuU7jKdLX6WpNDKykMrMGGoKmxB9Lail3MXLk2DlMUoAJ1VhqrDTVb201+tNuERpHYIjOQpY5QSQo3Jt0A1J8qWo3mu3E+GhaxjC0B2TeRr3x8NVZ/ZjzbiZpjFNiEK6m0pJlckaCMm2gte3vprpatc4cD5WxWKDvhlzFNyGAsdLBbn4uo9j5VN+Ru0aSFmw/EGNluBI2rIy7q9rlvQ6m+mvRuGSm95cttaAPxW5h22ashoyHy9VbFFaMFjUmjWSNgyMLqw2IrfTS0ZBBoooooqLCKKKKiiKKKKiiKKKKiiKKKhnaJz7+ARUjAaeQXF/hRdsxHUk3AHofLXBIAsqrnBosrHtL5hxOFiBhMao4KsxP6VTcWKAmxFtNASPTeqb4hxebEtnmkeRhtc3t7dOmwrbxSfFYi2IxAkOc2WRgQpt0XQCwv00pull01uPT303rXSuLnUu72U2GPBidtaWTVeIs8vkUqwfE5og3dSMma2bKxW9rkXIsdz7VPeyPgy4h8XPKxdmXu/Ebt+lBLkk9bC1/eq3Vz6W/lr1q2OxngkiLLO62SRVCE28VmYsR5DYevyrMN74CrthkUmFMuV5EHndZdbH06KE8tcktiZcVh75ZoVJW5sMyuFZW9G8+lr+dWp2XNMMEYZ1ZXglaKzDUCysvuBmsLaWAtUgw3Aoo8RJiEW0kqqrnoct7G3nsCethThTrWbua4NjC0AXpaKKKKIiorXPiFRSzsFUakk2A9yaTcS4skOUG7O5ska6u5/ZHkOpNgOpFQXm3nHuTa6yYkHRR4ocN/wD0l9SNPIbMeGB0hoIUkoYM1LJeZCDmGHmMQBYv4FNh1ETsHK+th7GtvDuasLPbu5kJOyk5WPnZWsT8qorF4qUyM0jsXceIlrkh12J8ip2+Vq9fFL4lAcIdQmfRWsNTdTcb+RtbXz2n+HNI19+/BJfGG9F0VRVC4HjmLwzKqTSRBgrAO10ysPCSrAjKRre1WDgud5cOyLju6ZJB4J4GzKP3wP5gfI62TlwL2aEH6phmJa7UUpzRWEUoZQykMpFwQbgg7EEb1nSCaVbcS5Flx/FZJsQCuGiKqoO8gVQbL5KWLXb1IHmGnsY4LefETsvhVe6GmmZiCwHsqqP4qt+k2A4dHAmSJAi3LWHmxuT6kk0PcztC7Ib1rnbjuAGFxc8UL+FZCFIPQG6jQ6kbe6nY03yuzMSxJJJJJOpJ1JJ69fWpHz9y7LhsXIzL4JXZ0bowZr2NtiC1rf3qKyvb4tfb1Olj1rXuB3iCvR8M7D4XCMc0gNAGfCzWvidevgnjhPMOJw7p3UroA4OUswS9/wAy3ylentXQPL+IZ8NG0kkcrlbs8XwE3/L7bfLYbVzakTSEIoLEkAAXJJ6AAb1IsBxDiPC2V8kkcbWYo6kxPcA69A1rDowtRYHkHotV/IWxsia91B18Brzz5D1XQFFNnLnHkxmGSePQONRe5VgbMD7H66GnOn1yIN5ooooqLKKKKKiiKKKKiiKjnH+LYCHPNKIHmQWt4DKSoJCi+oO9r+dbOdsdFHhHEs7wZ9FaO/eZhrZQNW21GmhOo3rn6Z2d2YkvmYnMx1bXdibkk70vNLuZBbzZmy24tpkkJAHTXz9lS/nLtJlxsZhiHcxkeMXzM3pm08O2lumumlaeLcKw44Sio8b4mNxJOFILqsl1sT1Ckxg2JAN/OoiwHS3y8vX6VlfLoCddDbY36f8AtSolN25bnFbFhljLYCW5aWaJ4X4J0i5ZlOBXGRZmVXZZAN0y2IYfs66noR5bX1yrxP8AEYOCYgAvGCQBYZho1h0FwaQ8g8FXDYFEVxIrkyBspXMH1W6nUeHKCKfIYY4Y7KFjjW5sLKqi9z6AXJp6NlZhcQO0FB5OQqjw8OS30VE+LdpmDhuFYzN5Ri4/3my/S9RHifa3iHuIY0iHmfG33so+hp+PBzP0FeOSE/ERt4q1p51RSzsFUbliAB7k6CoJzJ2qRpdMKO8bbvD8A/dG7/Ye9VtxLjM2IN5pXk8sx0Hsuw+QpFWyh2c1uchv6JOTFuOTcktxHGp3kaRpXLuLM2YgkeWlvD6bUiorZBNlYNZWsb2YXU+46+23nWyAAGQSV3qssJEWcBUMh/UAJJ+S6/SpPiOWMYUTESYVRFFa8SgKSga7eAXY31uWu3vTPheaMTEmSKUxrvZFVbk+ZAufmaT4njM8nxzSt+9Ix+xNCc2QnKvU/ikQFoHFTPmrm3h+KiVzA7zAZQL92UG+ri4YXOgseu1V/aiirRRNiG621h7y82VJuUOd5ME2U3eAnxJfVfMpfY+mx9N6ubh/EI541kiYMjC4I/r5EdR0rnzAcOeZssa3IBYkkBVUblmOiqPM08cs81yYCUhT3kRPjTWzW0utwLN6216+iWLwjZe8z+31TEGILMnaK9KKb+C8cixUYkhbMOo/Mp8mHQ/4L04VoSC00VtAQRYVbdr8s0xw2DgVmaUs5VdzlsF9gLsSToLA9Krbm7ln8HOkJbMwiV3PTM2a+X9kaC58r9bV0f3QzZrDNa17a28r+VUn2wSA8Q2AtEik+erEe29rexpWYbo3k7s/BfGTiJzju6kdB7q+CZ+ZuOwzywy4dXhMcSodbHNGSFYMu5y5RffT0qScsdrMsbZcZmljKhQQqhgRbUnTNcXvfUnyqv2+9AsR19iN/elBI4HeBXcO2fhuzEJZ0HPnrr+l0Ny5zXhMSoELKrNc90cqyabnID870+1Q3Z5zZDgpSZYc1/CZhfOg62XW487a++1Xfw3ikWIjEkMiyIeqm+vkeoPodaeik3xnquN2ngxhJt1oO6dLr7ckqooooy1qKKKKiiKjfPnNRwOGzIM0shyRjfW1ySOoA+pIHWpJRWDosEEjJc9R8t8SxrPO0cr+EktICCba2QNYt6KotTLJhHjcoyEMGIK28QYHW4q6+1Hm5sFhgsRtNNcKeqqAMzD11UD96/Squ5H4smElOKnUyscyKoYXzEDOxJ8lIUfrZm8jSUsbb18Vu9j7SlgPwrGF+tZ6cT5cSoyjXuB4emntpfz0p44Dy5NjJRHEtz1YgiNdCbsQCBtSBMOneXN8hvoLZhvl9NCRf2NbeH42SMsiuwWTRwrGzWuRe243+pq0MAlc3PImr6pmbbGMwEZZiIu/qDYoNOmQyyKuTiHPmHwMKQRH8RJGipofCMqgXZ+p02F/lVc8d5oxGLa8z3W+iDRF9l6+5uaaaK7KDCRw6DPmuDmxD5SS4r2vK24bCvIwSNS7HZVFyfkKdMVw2PC6TEST/wDKU+CP/wC66/E37Cn3boWC8A1xQQ0nNM1F69Jq6OSuFxx8PieXLYoZCXC2QMS25FwLEHU0HETiFoNWiRRdoaVect8rLiYJJj3zmNrd1GgvICBlyyNoNc2bQ2FtNdfOHYPEYwvBhoUiQfGANdL2EkrXdjcWtoL9BY2tbE81YWLDd+HVogwT9HZtSbWsNvO3lVZcz81YaaQyYfDmOYOrLNexaxuS0Y0J0G9/WlIppZXHu+HT6flHkjZGBn+/qokykGxFiNCDuD1vXlKcXi3nlLv4pHOtlAzE+igC59taTVsx1SZRSzhMcbTxiUhY84Lk/qg3b6gEfOk0cRYgKCxOwAuT7AU8Yvk/ERYc4iVRElwArmztfayf0NjvVXuaMiatZaCcwFJcXz1g+4nihwaKHsoBAUSLc3LZLEFdwL313FQnH8QeZgz2JAC3sLkDbM27kDS5udN6S0VSOFkeis+Rz9Ut4VxeXDSCSFyjD6EeTDYj0q2+Uu0KLF2jktFN+rfwv+4T1/ZOvvVL17Q58KyYZ681aKZ0Zy0XSlQTtL5JXEocSrhJI08WY2QotySdCbi5/lTdyNztinUxGF8TYeFwQCvpI7eG3qdfelnaBw3GzYS17s8ir3EPwgEkkySNq9rDXwqNyNL1zuJwxZbX0t3hsc+EiaHUe6KpVstr9dvb6+VLcDw2aTDSTgfo42Cu3Vc/w6bnpr0zClnEEw8eHEKfpJmcGSYfAAAwyRX1YXa5bS5AtcWrZwrmZ8Ph5sMBG0c4swcag2tdSCDfbfYqNN61Ja1uRP3XVYeTas8nxAaGgDd3TYvjdeevkOKdeUOz9eIROy4lFZRbJYlgb6ZwbeEgGxB/kRUi5Q5M4jw7FqwCyQsQsuSQWK/rZXym67jruOtQHlbjL4LFxzKTlDAPbZka2cfTX3ANdKUxE1pGXBc3jHz4iYyYhpa7loK6dEUUUUygooooqKIooqrufe1ZopGw+DtmU5XlsDZhuIwdNNixuL3061Vzg3VUc8NFlIO2TBt36SGZGULZYrgSJfc5RqysQDf5bVXarfcfYgfXrWU+KeVi7li5OZmJuSTvr1NeNKLb2/8Aata87zrXpGAY2LCt7Ihwq7oAHn5jmeSxya2+1/6/0rJDYi+pH8+talkNtATY66+L1NZX1HQfesNcWODm6hMER4mIg0WuHlXvj8lPoOUERMzuspG5ViMPGTsHlHilf/y4he/WlMfI4y97iGGGgG7yALK/okI0iHkDdvfYNH/xHxCxRRxJFF3SBFYJmYWWxIzXVb9bD50l4bgsZxWfKZGkK/E7t4Y1J3t/RRr963/+LOJoA++S8hdFGHFrc068S5qihQw8PQxIRZ5j/wAaT+LdR9/RabY+T8Yylhh5CAcu2t/3dyNd7Wqd8S7KIy0HctlRbCfMTmcaXZdwGOumg19NZ8Bpam/j2sA7NufG1kYYuPfPhS53nwLROFmR49rgrZrX1IDW8jbppUn472gmeA4ZIFSHKFF2YsAtstiLDSw0NxpU55y5GGOKusnduilfhuGF7jMdDob+e50qp+NcBmwkmSZMp3BGqsNL5W62vr5U7DLFiaLv7DggSMfDYGhSJcQwVlBOViCw6ErfLcelz9TWutUk/lWrOfOlp9rQxO3Wi+daIQjJSsGpfHwP/wARw7TxZfxSEiWMad6OjgdHPXoxB2O8Kjm86d+B41YXaXMyyopMNhcFyLDP6C97dba+rTJ24mPtITmPdFRo3TTtEcH45Pg5c0TFSDZkN8rW3Dr/AIR6U7c6c1Lje6ZDKvh/SRMbxqw2Ka6kgsL2GlvWlnM3EMDjYhMr9zisozqUbLIbai6gi/k3sD6RODh8rqWSORlBsSqMQD5EgWvRGBryJHCnD35qzi5o3AbCT1kiEmwBJ8gLn6Cnzlzk+fFyhArIg+N2UgKPS/xN5D+lS7mfhMuHkwuEwGaIS3u6khnYbmSQakBSWt9tBbL8Q1rgwa/RYbE4t3joorwXkPF4mxEZjT9eS6j5D4m+Qt61POXOzvCIWz3xDxtlbMLRhrA2CDfRhuTThxPiycKwsefvJizZSxN2diCWZmY+m2ttB0qCco8UxmJxCwpKVQymeXLYaFwXuw8RBJsBf83lSDpJp2ucDTR6/dNBkcTg0iyrCxfMC4fFRYbJHHEYy/eM4RQASMqLazG9tLjQ3qCdpXaCJVOGwxvGf+K4/OP1V/Z8z122vfd2r8wRyOuHVbtE12fyJXVR59CfUAedVtiWB9d6RxETGYYyHJxGQ556/JbXZkrDj2MkI3b16gZD50tIS4J9Nf8AtXqfT33ufOtbK1rC19NTuKx7wZgDqb6HrprqPl/l650C16VNO2IgE0XEAXxPL391uCai+gv4tiAL9Pbyq/ez6bDnCKuHmabKfGXuHDNrqp+EeW403OpqgGGbS2nn60tV8VhTHMveQ5hdHF1Dj0bZh6GjQu3XXS0v8hLG4YF7jdihwJ48MsrrOl0xRUN7OeePx0bJLYTxgZraB1OgYDob6Eeo87CZVsAbFhcS1wcLCKKKKyrLGRLgi5Fxa43HqPWohgeyjARm5jeU/wDmOSPmBYH5ipjWrEy5EZt8qk/QXrBAOqqWg6qou1jj2FS2FggiMqAKXCgd0L5giW69T0AJG5NmtOSweDSYxwe9LBlF/D3QcKfD1vdmv5AU28ucuNjZHxM7FMOpLzzG/U3YKerknptf2BnHMvaVhRDJhYYu8iMPdqwOVRdLABSL2XTy2+dKndPecncCdoYmN0UBduHyHz4eF5qo8OxX+X02rbC1/wCfpXqi1jbbr/Ohjrfb19aWLgTotzJsbHMwYiZNf/TQZ658szYOS2gVffIPAzhsHGrxqkrXL2HiNySuc9WAIHkOlUnwDg7YvEJAmhc/FYkKALlj6AfewrovDw5EVbk5VAuTcmwtqeppnDN1cuV+HfBI5kgojJbKKKKcV0Uk4nwmLEJkmjWRb3sw60roqKKsedOy+NITLhAwKAs0dy2YXv4b7ZRf3A6nWqzgwzObIrMbXsoJNhubDp6101SXAcLigDCJFQMxZsotdjuaXfAHGxkguiBOS5rbTes4sTpqParA7U+T5O+bFxoWiKgynMDlYeG+XcLbKb69dqryhxzSYV5LDRS0jAMitv4g+VWfyv2rYeOJYpoTDlFgYhdPfLfMD/u96quisvxs7xT3WsMO4bar+j7RMARf8Sg9wwP0IvTXxXtawcf/AA887DbKuVf9z2+wNUrRVPiHI5ncpRzX2gTY4BGRI41bMALlr2I1c76E7AU3cuczy4KbvYwrEqVIYGxBIPQjqBTRRWPiZareNcuCATZ3uK24nEtI7O5LMxLEnqSbk/WtRNFYud+lBc4uNuKYwuFlxUnZwiz715LQGN97D+tOnJvCu/4hh0IzKZFuDsVXxvf0IBpvjNumv8/K1PXKXMAwOIE3dB7KV1NrXIuQR1sCB+98qs14Dl1T9gYt8DHOlJIH9TeWmQN19k8dpXCnwGPWbDju0e0seUCysts4UbaGzW28dWVyNzUnEsKe8Ve8Syypa6m48LAH8rWOnQgio7i+bcFxaBocR/8ALPmHdMTmIY6BgQLDyIOljv1CTs14BiMFxKSGZCAYGOYao9nTKVbrudNxfUCmmEXbdCtJi48VFKBiN7kLz+X6Vi4LlzDQyd7FBHG9iMyKFNjuNPYfSnKiimEICkUUUVFlFeEX0Ne1Be1HnB8LEsMBImmv4h8SINCR+0ToD6HrasE0LVXODRZS7mXmzB4GEw5Uc5cow6ZbAEbONkX3HXY1RmLlWSVmRBGL6ICWC+xY3PXenbg/IWOxJLLE6ixOaTwKev5vE5PmAflTbj+GSwPkkRkewJVhYkEaH0pCcuOZ0XX/AMbkifG4AEO455EcKF8OJpJnYDS5J0+d9f5fyr0Dfz6VrxTsrBSCpI6ix2032uK8VPzAkXGo3oJHFbuHFRySuha63NzPh9+qcODcalwswlhYK6m21wQ24N+m303q0cD2xwlI+9icOTaTLqF0+JOrD0NiPWqiRfLa96yzURkjmaLj9tk4jGBuGG8QADVnOz+l0tw7icU6CSF1dD1U/wA+oPoaU1zXwzikkEiyRMVZWDbmxt0YDcHb2Jq7OV+0HD4zw37qW9hG51YdCp2J/Z30+dORzB2RWistcWPFEcCpRRReijqyKKKKiiCL71GsZ2d4OXECdo9b3KA2jY9CyAemwsD1vUlorBAOqhAOqoXifKGKeeUx4OVEzsVUKbBb+G199LaD6DamTiPDZIJDHKhRwASD5EXHv/38q6Vph5u5YGMjjtlEkUiuhYXXQjMrDqpHTzApZ2HFWEB0PJc/mir3i5AgXHfi1ZrkuzRmxQs4IJGlxuTbX5Vr5g7NsLic7KvdSsCQ6k2zE3uyXsdfbc+lD+HdSp2JVGUVaCdivniunSLrr5vtt96381cg4LC4CSQK3eIgAfO3ifRQSt8upNyAKr2LqsrLMPJI4NaMzkPFVOTWCnXzsP8AP89azvf51g++u/TzNLldd/HAMNLJFMN15qgciRnp6L1xa9un+aV6tiND/W9xcVqkTLrc3J38rf0rLDuWUsF0va+tvS/lfWs1la6f4mP4gYbepwFkcx069OSeeUuNRYTEB5IRNlIIFyChvuBsSNLX8um9X3wTmGDFpngkV9NVv4k9GXdTVBcB5VxGMa0KE62Zzoi6E+I2Nvp5Vk/B8dw6YSGOWJ1Nw4F19fGt1ZT1BpiBzmjouX/kcsTJGgA73HPIDlqaPyC6Nopm5R5hGNwqTAAMfC6j8rr8Q9uo9CKeaeBtc6DYsIoooqLKK8tXtMKc54cYh8NK3cyqbAPorgi6lX21BGhselYJA1RY4nyXuC6zNclr565p/AYUyCxkY5IwdsxG59AAT9B1qmeTOFy8R4iplLOM3eSs2t0UgnN+8bKB0B9KsLtU5exGMmwkcCFhaS52VNU1dugt8zra9Sfk7lCPAQ5F8UjWMj21Yja3ko1sPU9TQyC53RJ98yZZAKs+2zheXFxygaSRjX9qNtfsyVF8VyzIMHFi1uYnLK5/UZXI1H6pFtfO48r3L2m8vDFYJmzKrw3kVmIA0HiUk7XH3C1WOE5+aLAJg4VCt4s7vY3DuxIVDcbEAk+unWhSAAklGw0LpMSGN49SL4kGs9B+M1FhppqfbyosR11rNsPlJVha3roQf6Vi56AALp8tLn76UlrmvS8PDDh2tELAAeX3NWfErwk3+1v7mslavElGoB8jv/n1rfwrANPKkafE7ZVzEget7D36VAkdq4GPE4Z5LRvCyDxsddTkK5aaUlvD+YcRDL30criTQEkk5gBYBwfiFtNdulqn/BO11pJ0XEJHFEVOdxnJzBdCPIEi1rHfeojieQMan+ln/cZT9rg/ambHcNlht3sbx32zKRe29id+n1owe9i85jinLgxrSSeFLoXh3MGHn0hmjkNs1lYFgPMruPpSbB854OUMUxEZygki5BsBckKQC2g6XrnqPEFTdSQdrg2Ouh1+1LMDweaY2iid/ZTb5tsPrRviSeCdnwmLgFyREBXhw3tAwU7sizBSuxfwK4sLlS1uptY2Oh0trUgilDC6kMPMG4+oqgZORcYLXh3/AG0/9W3rVldn+DbA4do5dS0hfwm6qCqi2ttdOl96vHMSacEBjZXatKm1Fa48QrAkMCBvrt71qwHE4p1LQyJIqsVJQggEbi4+X1pi1ZKaKKKysIqDdsL2wCjzmTXysrH+lTmk3EsCk0TxygFHUhgfLzv0I3B6EXqj27zSEzhZhDM2Qi6NrmYj19gevtWMmo3I9PWt53YaML6HzGtyPfQ15hHYSKU0IIKld8wNxY+YOtarQr0LEQNxMR32izpvD15geaW8e5XkwsEDS3V5wxyHdEGQDNfUMcxNugt1vaxezblcTcInRhb8SzBT5BQFQ/Jwx+VQrmDmKTHyQRTGNXjYoZSbLZ8gu46WKkkjTXYWq9+DcMTDwRwx/DGoUHztuT6k3Pzp6IB2Y0XmRY5szrNkZX1XPfA+N4jhmLJFwVbLLGTo1j4lP3sentXRHDsek8SSxm6SKGX2I6+vSoZ2idnX4z9PBYTgaqdBKBtc9GGwPXY9CHTs2w0kXDokmUoytIMrCxA71twaIwFppVZvB5BUnAr2o3iefcMJ0w8Td/K7hLJqq3OpZ9tBc2FzpUkogcDonJIZIgC8VeloooorKEiqv7ZuB6R4pRt+jk9tSh+uYfNakXOE/FFBOEWIp+yLzD+F/CfkCapfj3FMTK5GJeVmB1WQnwn9w/D9BSk8grdIXUbEwLxIMQ2RtDUamjzHBOHLHPONwzrHC/eKSFEUmqamwAJN036ECuhIybC9gbagG4v1setcsEWFvrUo4F2lY3CgKJBKg0CSjNYejaMPrYeVDim3cindq7KM7g+Kg7jwv37KsftK4HjcZ3cOHUdyPE7FwoZr+EEbkAa7bkeVR3hvYplVnxUw0UnLEpY3sbXYi7W/VC6+dPfBO2TDSWGIRoG8/jT6gZh81+daO1HnZBhEjw0quZ75mRgbRj4hcbFiQvtmpi2O71rjcTg5MMd+Vp+34VacZVA4jVxLksFkVWAe4GgB10Jy+tIuK4XLIttVZQbeRpz5bhkdT4QwXrexB3AU+Y/tW/ieAbSUqwKt4rjQqeot67j1+mn7VrJd33not3Ji3YnCinUDV1kavPp1y+ijwym17X6kj61bnJnJC4Y99IQ8uuUqSUCsANLgXJF9fJqrfinCgozJrdvlqtx9w1T7gHMEy4aIHKcqBdRroLC5B3sBRDiYo2h7kSbaGLfcEoAA4j/V4+PJTiqd564oZ8bIL+CHwKOnh+L6tf7eVT5OaX6oh+o/qaqjiTETTZhqXP3a/wDnvWRio5smFbDYjAZXOOoGXmcypv2XcGB7zEMLkHIl+htdyPWxUfM1YjNYXOwqE9nHF0/C90oYyISzCxy2Y6HNtt030NSsYsG4I0vYnb6dd/5U2yt1I7Sc52JfvcDQ8Bp+Vh3lyTY3OwO/p/X21ryZ8hGYaH8w29j5UrjhANxqT1/zb5VlJa2ouDvpf7VdIWktZYeUx5sllzamwGp8/f1rV+EIH6NgV8jrb2P968CEb5j/AA6fbT71MwoQ12qWpxGQfmv7gffr962TcWYrYDKepB/kLaVHcZxoo2UIf4ri/qBbb1pKePv+qo+R/vSj9oxRktLs/NUMTDnSkHH+bjhsO02RTktcFiMwJAspA0Yk6XBFV1je2adxKBFHkaNlA1upNwGzfmIGlrAGvOeOIyzRJHYWL3OUW2U2uSdBqT8qiScMHeIgN7jxeW+w8xa2vvRG4xsjd4H2Eq5ryTFFGM6G8bsWeGdelrHg/CWdCSQAGW++uY9OmlPPK8EEmLYSzCFEJJYjcDov7R6X+VzpS6LCWhbKpbM4sB5L1J8r3/zWmXirGACMJluLljqW87GkI5u1kI16fVbl+Kfh4dwyZNG7dZkZZDz4noptieyFMQomweIOR9VEyHUHqG0Nj0uu2tT/AJP4ZPh8KkOIZHaO6qykm6flvmANx8PsBSTljmyN+HQ4ieRI/DlcsQozISpsPW17DzqOcf7Z4kuuFjMrfrvdU+S/E3/TW8tjM1pMNgpMQ7ehac+PDzKsaaZUUsxCqBckmwA9SdqortK5wknxDpDiS+FFgFQZVvbxXP8AqC/U6eXmWTj3NeJxhvPKWXog0QeyDT5m59aaB5dDS0k+9kF12zdkCB2/Kbdw5BT3sZ4eJMY0ht+ijOUX1zPoLDr4c/1FXbXLOBwsjyBI1Z3PwhASx9gNauPkzlfiSWafFvEn/KuJGt5HPmVPlf5VeB9DdAS+2MI17u2fKAaoNN8OVWdeisOiiinFyaKivaLy/wDicG/dwrJMtihsM4AYFgh3va+nX3tUqoqrm7woo0EzoZGyN1BtcryxlWIYFWBsQRYg+oOorGukuO8p4bGD9PErNbRxo49nGvyOnpVacw9jU0d2wr98v6j2WQex+Fv+mkXwObpmuww+2oJsn909dPn+VXIFaJHKk0vnwjxMyyKyOuhVhYj3BrdBwWV075EEqqbsFIZksf8AUjBzKptuRYjrQQSCthjsLHPAGvOpB6HkpZwOBjhUV/ASv5LqQDsb/rdT71oeCWO4Z2dD+b4hb9pTf+1auH83o2koyHzGq/3H3p9imVxdWBB6g3+9c88yRvJe3U+6XNPjfA7vsy9PJR7ChAWjdxlYWU+RBuvtb1raGaMFc2RuvUHyYA7+vpcb7KMRw2YNdZWYeROVvqLA/atE8LFfGJNPOxH16UcOa86jP3yRmFr70o8L+i3YPi73IkUEjfLv722I66UtkML2Ld2bjTNlv99aaoJVIAYhSosrhgTboGUXuK1uis1nKspOpBsVP6y5gLHzHUVR0TSbGXghmMVbciPeSlHCsSIQREFCsQWygfa3W1SGHGxybHQWsDYEnpYdarqPAZdQO8Xo0Z8Q9wNfpSnD8XZGF8zDzsc6/wB/50zDPJEKB3h6qj4SRvB1/VWCOKrGcjtY73tcC5Oh/wAHyrKXikSkeMC/VDmHzA2+nzqJGa+pN763J1+d6xM6/rL9RUO1JM6aOiV3VI35iTMfAT5Mpyk+4Oo+pprxHHZNbyFR7qNP3rC9R3FcUYtlQMB1bKbn90W+9J3wl9SMvm8h1+QOpqjp55B33bvgmGQAjecaTweIoxN5FJ3PiBOm5Ot6QYvi7W/RrvoCRqf3V/v9KQNCoOVCMu7NqS59coNgOg+dbpMQF1Uhnta7XXL+6CAPnegCJoN5nx+6KyJoFkE8v2sUld/C7Fzf4Raxb5aZV/nc+VYYyNVyICM4JLt01A0v8h9K9wUBt4cx/dZfuQaVR8MlJuZGQeQYlv7D70Uuaw6ikRxa0DMUOHVYCGSSwVmA8/hUewFr/wCa0qxXBleExklmsSGckkNbQ+g9B0pTNikiUZ3sPNjqf6k+1MOP5v8Aywr6Zm/ov9/pQWdrKR2YqkMQyYrJrcvRRGbPmyNcFSRlv8J6+2tbilrVYeI7PYv9fFMJmkCs2UWDM2WP9FvkezZZCyjQC1QOWOxZSCCpIsRYix6joa6BwcK3l0Gy2QmMsjOYArWq6Wk9ZwYdnYIilmY2CqCST6AamrG5V7IDMiS4mXKjgMEjsWIIuLudF0toAfcVZvBOWcNhFtBEqebbu3u51P1ozIHOzOSRxW2YYSWs7x9Pn+ExdmXK0mDwzd8AJJGzFdLqLAAFhudzbYX96mNFFOtaGiguRxE7p5DI/UooooqyAiiiiooiiiiooqD7Q+V8TBiJZZFLxSSMwlGq+I3Ab9Ui9rHTTSt/L/HcGmVmiAdEVjcBbNDGdYpUYOXlIQFSLXLE5qvN0BBBAIIsQdiPUVA+ZeyLDz3fDn8PJ5AXiP8ADun8OnpSjoS021dNFtZk7BFiLFZWPv8Ar6KKz8Pimu2JlhmIhM7vEoSYAjQI0eaOX9IVS0oV9dNKbuG8nsZiIp5IsqF3R4mTEqBt+hJCy3Yqoyv1Gg2pHxLl/H8NzZlZULKxkSzRko2ZCWtpZtbNa9hppSjA84CRcmJJKNMJZFAtGyxJmSNI10XvJAMxsNlJO9AO6cnBbLdk3CYnBzTyo+lVzy8FhiuPzYaaSGZVcxuUJHhJsbXHSxGo060pHMGGmFpBb0dbj5EXt9qbeEyy4zEyPIRNIVuUdDIXUyLmESXBuoYsApBsrWp34nybDmCxiXPYljADLEtpXjWySFZLkxvoGb4dMw1pJ2Ajf3mivBDlgw4Ia8U7iRp78llDwuFtYn/2sGH0N62TYAqpJd2t0VQSfamPE8lSrIUjkikcIHKZu7kVSoa7JKFsQpBIBNutaGwuPhvdMQuW17qxAzfDuCNelLuwUo0d8/yqDDH/AG5fI5e/kl6wPmusMi+pF2/oo+hpaME77qfd3v8AYXphHMuJT4iP4kA/tT1hcdi2RGy4e7i6I0qpI4uQCqM99SCB520vVHQT8APVVdh5oxfd8f8A1LMNwVFOZgGb20HsP71txfDEk1Is36w3+fnUfm5vlRirxKrKbFTmBBG4IOoNYHnV/wDlp9TS5w2J3r4+KF8Diid77hOzcLZdlVvVTlb/AD50kmwkma5iZ/ff/cD/ADvSaPmXEyf8OIH91Hb+RraTxJhcQyqPPuSo/wBzD+tMMgxB1A9fsjfDz6PLR46+idMJgcy/6sZ8jlP0IGtYYjCQJ/xZPkzgfYWNNcnAMawJmkEa2LHPMNlUM3gQs2isrfDswPWlGG5SjikHfSGVkQTNBFGSzIJVVlbMysrWOYgrcLrRW4GQnvOpY7EV3pb6DP1Xrcx4eLSJLn9lcoPux1P0pF/49isQ2SBDf9WNSz/Xp72Fb+b8DDDKjRRWAkkR1Y3RmhkCnwqFKhlKsQD/AKlha1PEvGoGw8MJmjVZ4nSVY1yJExyvE7IuxSQGMk3LIL+52YKJpzzPVGbFExrXsYTfPOq6DI6eaScV5IjR2LYp5CuTOixh5yJCBGygPbKxIHiIIJGhuLu/4GPAPHIimKGPEGKeVo+8lcWBUq2hRW8SN3YGVl3bSovPzWjKjdyEkWI4cqp/QSRNmuCp8asGYEWYi6jawrzg3KmPx2qLIUIAMkjEIQNtW+IDoADanQQP6hXdG/c/+76aNbofrqNeHJLuMcwxL4AFf9G0PgkLrJCwzws0reISxy+KxUeVhatPBeWMXxScyhQqubvKRlQmwDED87G1zbqTe16sDlvshw8FnxB/EP8AqkWiH8O7/wAWnpU9jjCgAAAAWAGgA9B0ozYS7+61su1o8PlhhZ/5H39VpwGDEUUcS3IjRUF97KoAv9KUUUU2uaJLjZRRRRUWEUUUVFEUUUVFEUUUVFEUUUVFF4y30NRLjnZfgsTchO5c/mi8I+afCfoD61LqKqWh2qLFNJCd6NxCpTjHY3io7mBknXoPgf6N4f8AqqPSx4vDnu8T+IhiZRE9107sE6LfwtYM1rHqRfU10ZXjKCLHUUA4ccDS3Ee25aqVod6H8eioRedsrzKY4mEslmkC5h3X6NSqrILsuSOygkWztcXsQv4LzPFI8yZZGmxWJ8CZiqKrSxFbMrDIQEIOhvZNbA1aOP5IwU3x4aK56quQ/VLGmLEdj2CJuhmiI1GSS9j0tmBP3qvZSBMDaGDcKLS0/PTzvgmFOZI4Jss005eXFrIbzMIliMrsjKbFDCY2jJAPi1HhC6tnBuabthBNiDdo5FZiQSrfiLoHYn9HmRQuY3ADagrepDjexsOFH4yWyAhQ6BsoLFiBYjqSfnSB+w1umLHzhP8A66wWyckRk+ArN+Z6HkRll1TbJzXaQLJJkvhhYZ5csUudrB+6OawSw2PwpsDemTmHjP8A9Q7xZndFWNQ8TZWK90ufI1jlJJc6jcm/WplP2NSyZe8xobKoQExEkKNhfPcgX0vsLDYChOw5euLPyiA//c1UskPBGjxeBjO9v8CKo1n5Jq4vzUrjvRnki72UaOzZRNEpUlZLqjIwNkIyfFlJtcNM/HIsQcSoUL3qxyK0hXOZI0W6MWIRgzBjfwnU2vfIZrD2IwfmxEx9gg/mDS/D9jeBXczP+84H/wCKis9nIdUIY3Axjukmuh539VWGJ5zeTMTFGL7BQQqqcO0LALe+qleumQDakmM5hmnAUhc+cyBo0CyFmFnJKWuX8JOm6jbW94YTs54fHthkb98s/wBnJFPmE4dFELRxpGPJFC/yFWEDjqUN218Oz/LjPnl+VQOF5N4jijfuZTc3zSnKLkAE+Mi+iqLjyHlUp4V2JSGxxE6qP1YxmP8AuawH0NW7RVxh2jXNJy7axDhTKaOn7/CjXBezvBYaxWEO4/PL42+QPhB9gKktqKKOGgaLUySvlNvJJ6oooorKGiiiiooiiiiooiiiioov/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CA"/>
          </a:p>
        </p:txBody>
      </p:sp>
      <p:sp>
        <p:nvSpPr>
          <p:cNvPr id="1046" name="AutoShape 22" descr="data:image/jpeg;base64,/9j/4AAQSkZJRgABAQAAAQABAAD/2wCEAAkGBhQSERUUExQWFRUWFx4YGBgYGB0dGBccGxccHxghGBcbIScfGB0kHRoXHy8iJCcpLCwsFx8xNTAqNSYrLCkBCQoKDgwOGg8PGiwlHyQsLCwsLDI0KiotLCksLCwsLCwqNCwqLC0sLC8pLCwsLCwsLDQpLCwsLC8sKSwsLC8sLP/AABEIAM4A9AMBIgACEQEDEQH/xAAcAAABBAMBAAAAAAAAAAAAAAAABAUGBwIDCAH/xABFEAACAQIEAwYEAgkCBAQHAAABAgMAEQQSITEFBkEHEyJRYXEygZGhFEIjUmJygrHB0fBDkjNTovEVY9LhFyQlc7LC0//EABsBAAICAwEAAAAAAAAAAAAAAAMEAAIBBQYH/8QANhEAAQQAAwUGBgIABwEAAAAAAQACAxEEITEFEkFRYRMicYGh8BSRscHR4QYyFTNCQ1Ji8SP/2gAMAwEAAhEDEQA/ALxoooqKIoooqKIoooqKIoorwm29RRe0Umg4nE7tGkiM6/EoYFl9wDcb1jxTHJDE7ySCJQD4z000sOp9OtYtW3HWG1mVtxmMSJGkkYIii7MdhTXwjnHC4mRooZQzrraxGYDcqSLMPaqL47x+fESvnxDypfe5RGCi1+7uAmg2t502RTMpOVitwQSGOo6j19tqUOJN5DJdTHsBu4d9/e4VoPmL+i6hqtOP9o0+C4lNEVEsAyWT4WW8SE5X9yTZr+4pX2R8yvPDJBKxZobZSd8huLE+hGlzfX0qNc1YXDycZmXEymJLx3a2hHcpcE65SdLG1tDfcGmRJbN4e81q4sC1mLdBOCQAdLvSwQrL5e5vw2NH6F/EBcxtpIvuvUeouPWnqqC5sw2CglBwWILHQjKx/RkXuRLpr8NgNRrc7AvXLXa/JFZMVaZNs4IEo99lk+x9TVmu3stD6fP8/NVn2a5re0iNt5HJw8Rx8vkrjrF3ABJNgBck7ADe9IOC8wwYtM+HlWQdQD4l9GU6qfcVSvPPNMuIxslpGVImZIwCRYDRj0N2sb/TYVSV/ZahC2fgXYx5aDQAslW3w7n3BTyd3HMM5bKoIIzH9m418v8AvUgrlxPfX3sasXsv5qYTGPEYshTfLG4zB2IH+q1ylraLfUn6hjnJNOC2uO2K2JhkhcSBqDmfQe+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Xt77ToQbHI58/CxzzW7hnFJcPKskLZZFvlNhpdSDodNj60+cLwWJ4xiQkuJ1jTNd9goIByqoAJ19L9SbVFY5Cfh87679f+1vSn7hXAcUYJMREjZW/QjKLl+8yqQg3+FjdvUihMsGk7tIwT4Q4ixYFtcNbbwB11sJPh+BPLNLFAyTd0jOzLfIVQDMQSBfcD16aa0zRvcXJII8tv86/Or47OORvwMDNKAZ5fj6hV6LfruSTtfToDUf5V7Ox3nEMLiEbu7x90+x3kKOh2uAbH5g0fsMvFc6du4wvY7LK8s6Pjn7KfOy/lIYWDv8AOHadVPh+FVuStjuSbgn1FqjnGeWRjuN4iIvkAVGJFr/8GMaAm51IOx9bXBqwuU+CNhMKkDOHyFgGAtdS7FdOhsRVf838vcQPEpp8LFJZsmV0ZBe0SqdCw2IPTcXFMhnc3QPdrGFxb5MQZZHhriDmdAayWjmHgzcFmjnw0mZZCQUksQwBvZhuQAVAIBINzcXsbA5W5lw+OizRgBx8cZAzIf6qejDQ+huBVvFuW+LYls00Mrnpdo7DUnQB7dTb00rVw3lHimHkWWHDyo67ENH8wRnsynqDWWF4O6Rl9P0m8TBh5og8yt7XieDvHr1+fS81iA2AHsKoztM5UXBzh1kGScswX866ksLAfD4hY3v9L1cXL3EZpoQcRA0Eo0ZSVKn1QqTofI6j13LXxfkZMVjkxM7Zo441VYraFgzElz1XUadba6aGs0e9kVqsLjZcI7eirPUHT34Ki+B8KlxM/cwrdsrNY/si+/r/ADIpy5c5XXGJMfxMcTRoWKuDdgALk9AoFwTqRpcWN6sns/5Wkjx2NxMikAyyRx3HxAyksw9NFAPXWmDnLkCWDGDEYUHupnytkGsRl8L3A/IQza9LkG2lL9iB3qRTtjFOiMbzk45nOwDyz0+2WihCcZxGTu+/lyBCmUucuU7jKdLX6WpNDKykMrMGGoKmxB9Lail3MXLk2DlMUoAJ1VhqrDTVb201+tNuERpHYIjOQpY5QSQo3Jt0A1J8qWo3mu3E+GhaxjC0B2TeRr3x8NVZ/ZjzbiZpjFNiEK6m0pJlckaCMm2gte3vprpatc4cD5WxWKDvhlzFNyGAsdLBbn4uo9j5VN+Ru0aSFmw/EGNluBI2rIy7q9rlvQ6m+mvRuGSm95cttaAPxW5h22ashoyHy9VbFFaMFjUmjWSNgyMLqw2IrfTS0ZBBoooooqLCKKKKiiKKKKiiKKKKiiKKKhnaJz7+ARUjAaeQXF/hRdsxHUk3AHofLXBIAsqrnBosrHtL5hxOFiBhMao4KsxP6VTcWKAmxFtNASPTeqb4hxebEtnmkeRhtc3t7dOmwrbxSfFYi2IxAkOc2WRgQpt0XQCwv00pull01uPT303rXSuLnUu72U2GPBidtaWTVeIs8vkUqwfE5og3dSMma2bKxW9rkXIsdz7VPeyPgy4h8XPKxdmXu/Ebt+lBLkk9bC1/eq3Vz6W/lr1q2OxngkiLLO62SRVCE28VmYsR5DYevyrMN74CrthkUmFMuV5EHndZdbH06KE8tcktiZcVh75ZoVJW5sMyuFZW9G8+lr+dWp2XNMMEYZ1ZXglaKzDUCysvuBmsLaWAtUgw3Aoo8RJiEW0kqqrnoct7G3nsCethThTrWbua4NjC0AXpaKKKKIiorXPiFRSzsFUakk2A9yaTcS4skOUG7O5ska6u5/ZHkOpNgOpFQXm3nHuTa6yYkHRR4ocN/wD0l9SNPIbMeGB0hoIUkoYM1LJeZCDmGHmMQBYv4FNh1ETsHK+th7GtvDuasLPbu5kJOyk5WPnZWsT8qorF4qUyM0jsXceIlrkh12J8ip2+Vq9fFL4lAcIdQmfRWsNTdTcb+RtbXz2n+HNI19+/BJfGG9F0VRVC4HjmLwzKqTSRBgrAO10ysPCSrAjKRre1WDgud5cOyLju6ZJB4J4GzKP3wP5gfI62TlwL2aEH6phmJa7UUpzRWEUoZQykMpFwQbgg7EEb1nSCaVbcS5Flx/FZJsQCuGiKqoO8gVQbL5KWLXb1IHmGnsY4LefETsvhVe6GmmZiCwHsqqP4qt+k2A4dHAmSJAi3LWHmxuT6kk0PcztC7Ib1rnbjuAGFxc8UL+FZCFIPQG6jQ6kbe6nY03yuzMSxJJJJJOpJ1JJ69fWpHz9y7LhsXIzL4JXZ0bowZr2NtiC1rf3qKyvb4tfb1Olj1rXuB3iCvR8M7D4XCMc0gNAGfCzWvidevgnjhPMOJw7p3UroA4OUswS9/wAy3ylentXQPL+IZ8NG0kkcrlbs8XwE3/L7bfLYbVzakTSEIoLEkAAXJJ6AAb1IsBxDiPC2V8kkcbWYo6kxPcA69A1rDowtRYHkHotV/IWxsia91B18Brzz5D1XQFFNnLnHkxmGSePQONRe5VgbMD7H66GnOn1yIN5ooooqLKKKKKiiKKKKiiKjnH+LYCHPNKIHmQWt4DKSoJCi+oO9r+dbOdsdFHhHEs7wZ9FaO/eZhrZQNW21GmhOo3rn6Z2d2YkvmYnMx1bXdibkk70vNLuZBbzZmy24tpkkJAHTXz9lS/nLtJlxsZhiHcxkeMXzM3pm08O2lumumlaeLcKw44Sio8b4mNxJOFILqsl1sT1Ckxg2JAN/OoiwHS3y8vX6VlfLoCddDbY36f8AtSolN25bnFbFhljLYCW5aWaJ4X4J0i5ZlOBXGRZmVXZZAN0y2IYfs66noR5bX1yrxP8AEYOCYgAvGCQBYZho1h0FwaQ8g8FXDYFEVxIrkyBspXMH1W6nUeHKCKfIYY4Y7KFjjW5sLKqi9z6AXJp6NlZhcQO0FB5OQqjw8OS30VE+LdpmDhuFYzN5Ri4/3my/S9RHifa3iHuIY0iHmfG33so+hp+PBzP0FeOSE/ERt4q1p51RSzsFUbliAB7k6CoJzJ2qRpdMKO8bbvD8A/dG7/Ye9VtxLjM2IN5pXk8sx0Hsuw+QpFWyh2c1uchv6JOTFuOTcktxHGp3kaRpXLuLM2YgkeWlvD6bUiorZBNlYNZWsb2YXU+46+23nWyAAGQSV3qssJEWcBUMh/UAJJ+S6/SpPiOWMYUTESYVRFFa8SgKSga7eAXY31uWu3vTPheaMTEmSKUxrvZFVbk+ZAufmaT4njM8nxzSt+9Ix+xNCc2QnKvU/ikQFoHFTPmrm3h+KiVzA7zAZQL92UG+ri4YXOgseu1V/aiirRRNiG621h7y82VJuUOd5ME2U3eAnxJfVfMpfY+mx9N6ubh/EI541kiYMjC4I/r5EdR0rnzAcOeZssa3IBYkkBVUblmOiqPM08cs81yYCUhT3kRPjTWzW0utwLN6216+iWLwjZe8z+31TEGILMnaK9KKb+C8cixUYkhbMOo/Mp8mHQ/4L04VoSC00VtAQRYVbdr8s0xw2DgVmaUs5VdzlsF9gLsSToLA9Krbm7ln8HOkJbMwiV3PTM2a+X9kaC58r9bV0f3QzZrDNa17a28r+VUn2wSA8Q2AtEik+erEe29rexpWYbo3k7s/BfGTiJzju6kdB7q+CZ+ZuOwzywy4dXhMcSodbHNGSFYMu5y5RffT0qScsdrMsbZcZmljKhQQqhgRbUnTNcXvfUnyqv2+9AsR19iN/elBI4HeBXcO2fhuzEJZ0HPnrr+l0Ny5zXhMSoELKrNc90cqyabnID870+1Q3Z5zZDgpSZYc1/CZhfOg62XW487a++1Xfw3ikWIjEkMiyIeqm+vkeoPodaeik3xnquN2ngxhJt1oO6dLr7ckqooooy1qKKKKiiKjfPnNRwOGzIM0shyRjfW1ySOoA+pIHWpJRWDosEEjJc9R8t8SxrPO0cr+EktICCba2QNYt6KotTLJhHjcoyEMGIK28QYHW4q6+1Hm5sFhgsRtNNcKeqqAMzD11UD96/Squ5H4smElOKnUyscyKoYXzEDOxJ8lIUfrZm8jSUsbb18Vu9j7SlgPwrGF+tZ6cT5cSoyjXuB4emntpfz0p44Dy5NjJRHEtz1YgiNdCbsQCBtSBMOneXN8hvoLZhvl9NCRf2NbeH42SMsiuwWTRwrGzWuRe243+pq0MAlc3PImr6pmbbGMwEZZiIu/qDYoNOmQyyKuTiHPmHwMKQRH8RJGipofCMqgXZ+p02F/lVc8d5oxGLa8z3W+iDRF9l6+5uaaaK7KDCRw6DPmuDmxD5SS4r2vK24bCvIwSNS7HZVFyfkKdMVw2PC6TEST/wDKU+CP/wC66/E37Cn3boWC8A1xQQ0nNM1F69Jq6OSuFxx8PieXLYoZCXC2QMS25FwLEHU0HETiFoNWiRRdoaVect8rLiYJJj3zmNrd1GgvICBlyyNoNc2bQ2FtNdfOHYPEYwvBhoUiQfGANdL2EkrXdjcWtoL9BY2tbE81YWLDd+HVogwT9HZtSbWsNvO3lVZcz81YaaQyYfDmOYOrLNexaxuS0Y0J0G9/WlIppZXHu+HT6flHkjZGBn+/qokykGxFiNCDuD1vXlKcXi3nlLv4pHOtlAzE+igC59taTVsx1SZRSzhMcbTxiUhY84Lk/qg3b6gEfOk0cRYgKCxOwAuT7AU8Yvk/ERYc4iVRElwArmztfayf0NjvVXuaMiatZaCcwFJcXz1g+4nihwaKHsoBAUSLc3LZLEFdwL313FQnH8QeZgz2JAC3sLkDbM27kDS5udN6S0VSOFkeis+Rz9Ut4VxeXDSCSFyjD6EeTDYj0q2+Uu0KLF2jktFN+rfwv+4T1/ZOvvVL17Q58KyYZ681aKZ0Zy0XSlQTtL5JXEocSrhJI08WY2QotySdCbi5/lTdyNztinUxGF8TYeFwQCvpI7eG3qdfelnaBw3GzYS17s8ir3EPwgEkkySNq9rDXwqNyNL1zuJwxZbX0t3hsc+EiaHUe6KpVstr9dvb6+VLcDw2aTDSTgfo42Cu3Vc/w6bnpr0zClnEEw8eHEKfpJmcGSYfAAAwyRX1YXa5bS5AtcWrZwrmZ8Ph5sMBG0c4swcag2tdSCDfbfYqNN61Ja1uRP3XVYeTas8nxAaGgDd3TYvjdeevkOKdeUOz9eIROy4lFZRbJYlgb6ZwbeEgGxB/kRUi5Q5M4jw7FqwCyQsQsuSQWK/rZXym67jruOtQHlbjL4LFxzKTlDAPbZka2cfTX3ANdKUxE1pGXBc3jHz4iYyYhpa7loK6dEUUUUygooooqKIooqrufe1ZopGw+DtmU5XlsDZhuIwdNNixuL3061Vzg3VUc8NFlIO2TBt36SGZGULZYrgSJfc5RqysQDf5bVXarfcfYgfXrWU+KeVi7li5OZmJuSTvr1NeNKLb2/8Aata87zrXpGAY2LCt7Ihwq7oAHn5jmeSxya2+1/6/0rJDYi+pH8+talkNtATY66+L1NZX1HQfesNcWODm6hMER4mIg0WuHlXvj8lPoOUERMzuspG5ViMPGTsHlHilf/y4he/WlMfI4y97iGGGgG7yALK/okI0iHkDdvfYNH/xHxCxRRxJFF3SBFYJmYWWxIzXVb9bD50l4bgsZxWfKZGkK/E7t4Y1J3t/RRr963/+LOJoA++S8hdFGHFrc068S5qihQw8PQxIRZ5j/wAaT+LdR9/RabY+T8Yylhh5CAcu2t/3dyNd7Wqd8S7KIy0HctlRbCfMTmcaXZdwGOumg19NZ8Bpam/j2sA7NufG1kYYuPfPhS53nwLROFmR49rgrZrX1IDW8jbppUn472gmeA4ZIFSHKFF2YsAtstiLDSw0NxpU55y5GGOKusnduilfhuGF7jMdDob+e50qp+NcBmwkmSZMp3BGqsNL5W62vr5U7DLFiaLv7DggSMfDYGhSJcQwVlBOViCw6ErfLcelz9TWutUk/lWrOfOlp9rQxO3Wi+daIQjJSsGpfHwP/wARw7TxZfxSEiWMad6OjgdHPXoxB2O8Kjm86d+B41YXaXMyyopMNhcFyLDP6C97dba+rTJ24mPtITmPdFRo3TTtEcH45Pg5c0TFSDZkN8rW3Dr/AIR6U7c6c1Lje6ZDKvh/SRMbxqw2Ka6kgsL2GlvWlnM3EMDjYhMr9zisozqUbLIbai6gi/k3sD6RODh8rqWSORlBsSqMQD5EgWvRGBryJHCnD35qzi5o3AbCT1kiEmwBJ8gLn6Cnzlzk+fFyhArIg+N2UgKPS/xN5D+lS7mfhMuHkwuEwGaIS3u6khnYbmSQakBSWt9tBbL8Q1rgwa/RYbE4t3joorwXkPF4mxEZjT9eS6j5D4m+Qt61POXOzvCIWz3xDxtlbMLRhrA2CDfRhuTThxPiycKwsefvJizZSxN2diCWZmY+m2ttB0qCco8UxmJxCwpKVQymeXLYaFwXuw8RBJsBf83lSDpJp2ucDTR6/dNBkcTg0iyrCxfMC4fFRYbJHHEYy/eM4RQASMqLazG9tLjQ3qCdpXaCJVOGwxvGf+K4/OP1V/Z8z122vfd2r8wRyOuHVbtE12fyJXVR59CfUAedVtiWB9d6RxETGYYyHJxGQ556/JbXZkrDj2MkI3b16gZD50tIS4J9Nf8AtXqfT33ufOtbK1rC19NTuKx7wZgDqb6HrprqPl/l650C16VNO2IgE0XEAXxPL391uCai+gv4tiAL9Pbyq/ez6bDnCKuHmabKfGXuHDNrqp+EeW403OpqgGGbS2nn60tV8VhTHMveQ5hdHF1Dj0bZh6GjQu3XXS0v8hLG4YF7jdihwJ48MsrrOl0xRUN7OeePx0bJLYTxgZraB1OgYDob6Eeo87CZVsAbFhcS1wcLCKKKKyrLGRLgi5Fxa43HqPWohgeyjARm5jeU/wDmOSPmBYH5ipjWrEy5EZt8qk/QXrBAOqqWg6qou1jj2FS2FggiMqAKXCgd0L5giW69T0AJG5NmtOSweDSYxwe9LBlF/D3QcKfD1vdmv5AU28ucuNjZHxM7FMOpLzzG/U3YKerknptf2BnHMvaVhRDJhYYu8iMPdqwOVRdLABSL2XTy2+dKndPecncCdoYmN0UBduHyHz4eF5qo8OxX+X02rbC1/wCfpXqi1jbbr/Ohjrfb19aWLgTotzJsbHMwYiZNf/TQZ658szYOS2gVffIPAzhsHGrxqkrXL2HiNySuc9WAIHkOlUnwDg7YvEJAmhc/FYkKALlj6AfewrovDw5EVbk5VAuTcmwtqeppnDN1cuV+HfBI5kgojJbKKKKcV0Uk4nwmLEJkmjWRb3sw60roqKKsedOy+NITLhAwKAs0dy2YXv4b7ZRf3A6nWqzgwzObIrMbXsoJNhubDp6101SXAcLigDCJFQMxZsotdjuaXfAHGxkguiBOS5rbTes4sTpqParA7U+T5O+bFxoWiKgynMDlYeG+XcLbKb69dqryhxzSYV5LDRS0jAMitv4g+VWfyv2rYeOJYpoTDlFgYhdPfLfMD/u96quisvxs7xT3WsMO4bar+j7RMARf8Sg9wwP0IvTXxXtawcf/AA887DbKuVf9z2+wNUrRVPiHI5ncpRzX2gTY4BGRI41bMALlr2I1c76E7AU3cuczy4KbvYwrEqVIYGxBIPQjqBTRRWPiZareNcuCATZ3uK24nEtI7O5LMxLEnqSbk/WtRNFYud+lBc4uNuKYwuFlxUnZwiz715LQGN97D+tOnJvCu/4hh0IzKZFuDsVXxvf0IBpvjNumv8/K1PXKXMAwOIE3dB7KV1NrXIuQR1sCB+98qs14Dl1T9gYt8DHOlJIH9TeWmQN19k8dpXCnwGPWbDju0e0seUCysts4UbaGzW28dWVyNzUnEsKe8Ve8Syypa6m48LAH8rWOnQgio7i+bcFxaBocR/8ALPmHdMTmIY6BgQLDyIOljv1CTs14BiMFxKSGZCAYGOYao9nTKVbrudNxfUCmmEXbdCtJi48VFKBiN7kLz+X6Vi4LlzDQyd7FBHG9iMyKFNjuNPYfSnKiimEICkUUUVFlFeEX0Ne1Be1HnB8LEsMBImmv4h8SINCR+0ToD6HrasE0LVXODRZS7mXmzB4GEw5Uc5cow6ZbAEbONkX3HXY1RmLlWSVmRBGL6ICWC+xY3PXenbg/IWOxJLLE6ixOaTwKev5vE5PmAflTbj+GSwPkkRkewJVhYkEaH0pCcuOZ0XX/AMbkifG4AEO455EcKF8OJpJnYDS5J0+d9f5fyr0Dfz6VrxTsrBSCpI6ix2032uK8VPzAkXGo3oJHFbuHFRySuha63NzPh9+qcODcalwswlhYK6m21wQ24N+m303q0cD2xwlI+9icOTaTLqF0+JOrD0NiPWqiRfLa96yzURkjmaLj9tk4jGBuGG8QADVnOz+l0tw7icU6CSF1dD1U/wA+oPoaU1zXwzikkEiyRMVZWDbmxt0YDcHb2Jq7OV+0HD4zw37qW9hG51YdCp2J/Z30+dORzB2RWistcWPFEcCpRRReijqyKKKKiiCL71GsZ2d4OXECdo9b3KA2jY9CyAemwsD1vUlorBAOqhAOqoXifKGKeeUx4OVEzsVUKbBb+G199LaD6DamTiPDZIJDHKhRwASD5EXHv/38q6Vph5u5YGMjjtlEkUiuhYXXQjMrDqpHTzApZ2HFWEB0PJc/mir3i5AgXHfi1ZrkuzRmxQs4IJGlxuTbX5Vr5g7NsLic7KvdSsCQ6k2zE3uyXsdfbc+lD+HdSp2JVGUVaCdivniunSLrr5vtt96381cg4LC4CSQK3eIgAfO3ifRQSt8upNyAKr2LqsrLMPJI4NaMzkPFVOTWCnXzsP8AP89azvf51g++u/TzNLldd/HAMNLJFMN15qgciRnp6L1xa9un+aV6tiND/W9xcVqkTLrc3J38rf0rLDuWUsF0va+tvS/lfWs1la6f4mP4gYbepwFkcx069OSeeUuNRYTEB5IRNlIIFyChvuBsSNLX8um9X3wTmGDFpngkV9NVv4k9GXdTVBcB5VxGMa0KE62Zzoi6E+I2Nvp5Vk/B8dw6YSGOWJ1Nw4F19fGt1ZT1BpiBzmjouX/kcsTJGgA73HPIDlqaPyC6Nopm5R5hGNwqTAAMfC6j8rr8Q9uo9CKeaeBtc6DYsIoooqLKK8tXtMKc54cYh8NK3cyqbAPorgi6lX21BGhselYJA1RY4nyXuC6zNclr565p/AYUyCxkY5IwdsxG59AAT9B1qmeTOFy8R4iplLOM3eSs2t0UgnN+8bKB0B9KsLtU5exGMmwkcCFhaS52VNU1dugt8zra9Sfk7lCPAQ5F8UjWMj21Yja3ko1sPU9TQyC53RJ98yZZAKs+2zheXFxygaSRjX9qNtfsyVF8VyzIMHFi1uYnLK5/UZXI1H6pFtfO48r3L2m8vDFYJmzKrw3kVmIA0HiUk7XH3C1WOE5+aLAJg4VCt4s7vY3DuxIVDcbEAk+unWhSAAklGw0LpMSGN49SL4kGs9B+M1FhppqfbyosR11rNsPlJVha3roQf6Vi56AALp8tLn76UlrmvS8PDDh2tELAAeX3NWfErwk3+1v7mslavElGoB8jv/n1rfwrANPKkafE7ZVzEget7D36VAkdq4GPE4Z5LRvCyDxsddTkK5aaUlvD+YcRDL30criTQEkk5gBYBwfiFtNdulqn/BO11pJ0XEJHFEVOdxnJzBdCPIEi1rHfeojieQMan+ln/cZT9rg/ambHcNlht3sbx32zKRe29id+n1owe9i85jinLgxrSSeFLoXh3MGHn0hmjkNs1lYFgPMruPpSbB854OUMUxEZygki5BsBckKQC2g6XrnqPEFTdSQdrg2Ouh1+1LMDweaY2iid/ZTb5tsPrRviSeCdnwmLgFyREBXhw3tAwU7sizBSuxfwK4sLlS1uptY2Oh0trUgilDC6kMPMG4+oqgZORcYLXh3/AG0/9W3rVldn+DbA4do5dS0hfwm6qCqi2ttdOl96vHMSacEBjZXatKm1Fa48QrAkMCBvrt71qwHE4p1LQyJIqsVJQggEbi4+X1pi1ZKaKKKysIqDdsL2wCjzmTXysrH+lTmk3EsCk0TxygFHUhgfLzv0I3B6EXqj27zSEzhZhDM2Qi6NrmYj19gevtWMmo3I9PWt53YaML6HzGtyPfQ15hHYSKU0IIKld8wNxY+YOtarQr0LEQNxMR32izpvD15geaW8e5XkwsEDS3V5wxyHdEGQDNfUMcxNugt1vaxezblcTcInRhb8SzBT5BQFQ/Jwx+VQrmDmKTHyQRTGNXjYoZSbLZ8gu46WKkkjTXYWq9+DcMTDwRwx/DGoUHztuT6k3Pzp6IB2Y0XmRY5szrNkZX1XPfA+N4jhmLJFwVbLLGTo1j4lP3sentXRHDsek8SSxm6SKGX2I6+vSoZ2idnX4z9PBYTgaqdBKBtc9GGwPXY9CHTs2w0kXDokmUoytIMrCxA71twaIwFppVZvB5BUnAr2o3iefcMJ0w8Td/K7hLJqq3OpZ9tBc2FzpUkogcDonJIZIgC8VeloooorKEiqv7ZuB6R4pRt+jk9tSh+uYfNakXOE/FFBOEWIp+yLzD+F/CfkCapfj3FMTK5GJeVmB1WQnwn9w/D9BSk8grdIXUbEwLxIMQ2RtDUamjzHBOHLHPONwzrHC/eKSFEUmqamwAJN036ECuhIybC9gbagG4v1setcsEWFvrUo4F2lY3CgKJBKg0CSjNYejaMPrYeVDim3cindq7KM7g+Kg7jwv37KsftK4HjcZ3cOHUdyPE7FwoZr+EEbkAa7bkeVR3hvYplVnxUw0UnLEpY3sbXYi7W/VC6+dPfBO2TDSWGIRoG8/jT6gZh81+daO1HnZBhEjw0quZ75mRgbRj4hcbFiQvtmpi2O71rjcTg5MMd+Vp+34VacZVA4jVxLksFkVWAe4GgB10Jy+tIuK4XLIttVZQbeRpz5bhkdT4QwXrexB3AU+Y/tW/ieAbSUqwKt4rjQqeot67j1+mn7VrJd33not3Ji3YnCinUDV1kavPp1y+ijwym17X6kj61bnJnJC4Y99IQ8uuUqSUCsANLgXJF9fJqrfinCgozJrdvlqtx9w1T7gHMEy4aIHKcqBdRroLC5B3sBRDiYo2h7kSbaGLfcEoAA4j/V4+PJTiqd564oZ8bIL+CHwKOnh+L6tf7eVT5OaX6oh+o/qaqjiTETTZhqXP3a/wDnvWRio5smFbDYjAZXOOoGXmcypv2XcGB7zEMLkHIl+htdyPWxUfM1YjNYXOwqE9nHF0/C90oYyISzCxy2Y6HNtt030NSsYsG4I0vYnb6dd/5U2yt1I7Sc52JfvcDQ8Bp+Vh3lyTY3OwO/p/X21ryZ8hGYaH8w29j5UrjhANxqT1/zb5VlJa2ouDvpf7VdIWktZYeUx5sllzamwGp8/f1rV+EIH6NgV8jrb2P968CEb5j/AA6fbT71MwoQ12qWpxGQfmv7gffr962TcWYrYDKepB/kLaVHcZxoo2UIf4ri/qBbb1pKePv+qo+R/vSj9oxRktLs/NUMTDnSkHH+bjhsO02RTktcFiMwJAspA0Yk6XBFV1je2adxKBFHkaNlA1upNwGzfmIGlrAGvOeOIyzRJHYWL3OUW2U2uSdBqT8qiScMHeIgN7jxeW+w8xa2vvRG4xsjd4H2Eq5ryTFFGM6G8bsWeGdelrHg/CWdCSQAGW++uY9OmlPPK8EEmLYSzCFEJJYjcDov7R6X+VzpS6LCWhbKpbM4sB5L1J8r3/zWmXirGACMJluLljqW87GkI5u1kI16fVbl+Kfh4dwyZNG7dZkZZDz4noptieyFMQomweIOR9VEyHUHqG0Nj0uu2tT/AJP4ZPh8KkOIZHaO6qykm6flvmANx8PsBSTljmyN+HQ4ieRI/DlcsQozISpsPW17DzqOcf7Z4kuuFjMrfrvdU+S/E3/TW8tjM1pMNgpMQ7ehac+PDzKsaaZUUsxCqBckmwA9SdqortK5wknxDpDiS+FFgFQZVvbxXP8AqC/U6eXmWTj3NeJxhvPKWXog0QeyDT5m59aaB5dDS0k+9kF12zdkCB2/Kbdw5BT3sZ4eJMY0ht+ijOUX1zPoLDr4c/1FXbXLOBwsjyBI1Z3PwhASx9gNauPkzlfiSWafFvEn/KuJGt5HPmVPlf5VeB9DdAS+2MI17u2fKAaoNN8OVWdeisOiiinFyaKivaLy/wDicG/dwrJMtihsM4AYFgh3va+nX3tUqoqrm7woo0EzoZGyN1BtcryxlWIYFWBsQRYg+oOorGukuO8p4bGD9PErNbRxo49nGvyOnpVacw9jU0d2wr98v6j2WQex+Fv+mkXwObpmuww+2oJsn909dPn+VXIFaJHKk0vnwjxMyyKyOuhVhYj3BrdBwWV075EEqqbsFIZksf8AUjBzKptuRYjrQQSCthjsLHPAGvOpB6HkpZwOBjhUV/ASv5LqQDsb/rdT71oeCWO4Z2dD+b4hb9pTf+1auH83o2koyHzGq/3H3p9imVxdWBB6g3+9c88yRvJe3U+6XNPjfA7vsy9PJR7ChAWjdxlYWU+RBuvtb1raGaMFc2RuvUHyYA7+vpcb7KMRw2YNdZWYeROVvqLA/atE8LFfGJNPOxH16UcOa86jP3yRmFr70o8L+i3YPi73IkUEjfLv722I66UtkML2Ld2bjTNlv99aaoJVIAYhSosrhgTboGUXuK1uis1nKspOpBsVP6y5gLHzHUVR0TSbGXghmMVbciPeSlHCsSIQREFCsQWygfa3W1SGHGxybHQWsDYEnpYdarqPAZdQO8Xo0Z8Q9wNfpSnD8XZGF8zDzsc6/wB/50zDPJEKB3h6qj4SRvB1/VWCOKrGcjtY73tcC5Oh/wAHyrKXikSkeMC/VDmHzA2+nzqJGa+pN763J1+d6xM6/rL9RUO1JM6aOiV3VI35iTMfAT5Mpyk+4Oo+pprxHHZNbyFR7qNP3rC9R3FcUYtlQMB1bKbn90W+9J3wl9SMvm8h1+QOpqjp55B33bvgmGQAjecaTweIoxN5FJ3PiBOm5Ot6QYvi7W/RrvoCRqf3V/v9KQNCoOVCMu7NqS59coNgOg+dbpMQF1Uhnta7XXL+6CAPnegCJoN5nx+6KyJoFkE8v2sUld/C7Fzf4Raxb5aZV/nc+VYYyNVyICM4JLt01A0v8h9K9wUBt4cx/dZfuQaVR8MlJuZGQeQYlv7D70Uuaw6ikRxa0DMUOHVYCGSSwVmA8/hUewFr/wCa0qxXBleExklmsSGckkNbQ+g9B0pTNikiUZ3sPNjqf6k+1MOP5v8Aywr6Zm/ov9/pQWdrKR2YqkMQyYrJrcvRRGbPmyNcFSRlv8J6+2tbilrVYeI7PYv9fFMJmkCs2UWDM2WP9FvkezZZCyjQC1QOWOxZSCCpIsRYix6joa6BwcK3l0Gy2QmMsjOYArWq6Wk9ZwYdnYIilmY2CqCST6AamrG5V7IDMiS4mXKjgMEjsWIIuLudF0toAfcVZvBOWcNhFtBEqebbu3u51P1ozIHOzOSRxW2YYSWs7x9Pn+ExdmXK0mDwzd8AJJGzFdLqLAAFhudzbYX96mNFFOtaGiguRxE7p5DI/UooooqyAiiiiooiiiiooqD7Q+V8TBiJZZFLxSSMwlGq+I3Ab9Ui9rHTTSt/L/HcGmVmiAdEVjcBbNDGdYpUYOXlIQFSLXLE5qvN0BBBAIIsQdiPUVA+ZeyLDz3fDn8PJ5AXiP8ADun8OnpSjoS021dNFtZk7BFiLFZWPv8Ar6KKz8Pimu2JlhmIhM7vEoSYAjQI0eaOX9IVS0oV9dNKbuG8nsZiIp5IsqF3R4mTEqBt+hJCy3Yqoyv1Gg2pHxLl/H8NzZlZULKxkSzRko2ZCWtpZtbNa9hppSjA84CRcmJJKNMJZFAtGyxJmSNI10XvJAMxsNlJO9AO6cnBbLdk3CYnBzTyo+lVzy8FhiuPzYaaSGZVcxuUJHhJsbXHSxGo060pHMGGmFpBb0dbj5EXt9qbeEyy4zEyPIRNIVuUdDIXUyLmESXBuoYsApBsrWp34nybDmCxiXPYljADLEtpXjWySFZLkxvoGb4dMw1pJ2Ajf3mivBDlgw4Ia8U7iRp78llDwuFtYn/2sGH0N62TYAqpJd2t0VQSfamPE8lSrIUjkikcIHKZu7kVSoa7JKFsQpBIBNutaGwuPhvdMQuW17qxAzfDuCNelLuwUo0d8/yqDDH/AG5fI5e/kl6wPmusMi+pF2/oo+hpaME77qfd3v8AYXphHMuJT4iP4kA/tT1hcdi2RGy4e7i6I0qpI4uQCqM99SCB520vVHQT8APVVdh5oxfd8f8A1LMNwVFOZgGb20HsP71txfDEk1Is36w3+fnUfm5vlRirxKrKbFTmBBG4IOoNYHnV/wDlp9TS5w2J3r4+KF8Diid77hOzcLZdlVvVTlb/AD50kmwkma5iZ/ff/cD/ADvSaPmXEyf8OIH91Hb+RraTxJhcQyqPPuSo/wBzD+tMMgxB1A9fsjfDz6PLR46+idMJgcy/6sZ8jlP0IGtYYjCQJ/xZPkzgfYWNNcnAMawJmkEa2LHPMNlUM3gQs2isrfDswPWlGG5SjikHfSGVkQTNBFGSzIJVVlbMysrWOYgrcLrRW4GQnvOpY7EV3pb6DP1Xrcx4eLSJLn9lcoPux1P0pF/49isQ2SBDf9WNSz/Xp72Fb+b8DDDKjRRWAkkR1Y3RmhkCnwqFKhlKsQD/AKlha1PEvGoGw8MJmjVZ4nSVY1yJExyvE7IuxSQGMk3LIL+52YKJpzzPVGbFExrXsYTfPOq6DI6eaScV5IjR2LYp5CuTOixh5yJCBGygPbKxIHiIIJGhuLu/4GPAPHIimKGPEGKeVo+8lcWBUq2hRW8SN3YGVl3bSovPzWjKjdyEkWI4cqp/QSRNmuCp8asGYEWYi6jawrzg3KmPx2qLIUIAMkjEIQNtW+IDoADanQQP6hXdG/c/+76aNbofrqNeHJLuMcwxL4AFf9G0PgkLrJCwzws0reISxy+KxUeVhatPBeWMXxScyhQqubvKRlQmwDED87G1zbqTe16sDlvshw8FnxB/EP8AqkWiH8O7/wAWnpU9jjCgAAAAWAGgA9B0ozYS7+61su1o8PlhhZ/5H39VpwGDEUUcS3IjRUF97KoAv9KUUUU2uaJLjZRRRRUWEUUUVFEUUUVFEUUUVFEUUUVFF4y30NRLjnZfgsTchO5c/mi8I+afCfoD61LqKqWh2qLFNJCd6NxCpTjHY3io7mBknXoPgf6N4f8AqqPSx4vDnu8T+IhiZRE9107sE6LfwtYM1rHqRfU10ZXjKCLHUUA4ccDS3Ee25aqVod6H8eioRedsrzKY4mEslmkC5h3X6NSqrILsuSOygkWztcXsQv4LzPFI8yZZGmxWJ8CZiqKrSxFbMrDIQEIOhvZNbA1aOP5IwU3x4aK56quQ/VLGmLEdj2CJuhmiI1GSS9j0tmBP3qvZSBMDaGDcKLS0/PTzvgmFOZI4Jss005eXFrIbzMIliMrsjKbFDCY2jJAPi1HhC6tnBuabthBNiDdo5FZiQSrfiLoHYn9HmRQuY3ADagrepDjexsOFH4yWyAhQ6BsoLFiBYjqSfnSB+w1umLHzhP8A66wWyckRk+ArN+Z6HkRll1TbJzXaQLJJkvhhYZ5csUudrB+6OawSw2PwpsDemTmHjP8A9Q7xZndFWNQ8TZWK90ufI1jlJJc6jcm/WplP2NSyZe8xobKoQExEkKNhfPcgX0vsLDYChOw5euLPyiA//c1UskPBGjxeBjO9v8CKo1n5Jq4vzUrjvRnki72UaOzZRNEpUlZLqjIwNkIyfFlJtcNM/HIsQcSoUL3qxyK0hXOZI0W6MWIRgzBjfwnU2vfIZrD2IwfmxEx9gg/mDS/D9jeBXczP+84H/wCKis9nIdUIY3Axjukmuh539VWGJ5zeTMTFGL7BQQqqcO0LALe+qleumQDakmM5hmnAUhc+cyBo0CyFmFnJKWuX8JOm6jbW94YTs54fHthkb98s/wBnJFPmE4dFELRxpGPJFC/yFWEDjqUN218Oz/LjPnl+VQOF5N4jijfuZTc3zSnKLkAE+Mi+iqLjyHlUp4V2JSGxxE6qP1YxmP8AuawH0NW7RVxh2jXNJy7axDhTKaOn7/CjXBezvBYaxWEO4/PL42+QPhB9gKktqKKOGgaLUySvlNvJJ6oooorKGiiiiooiiiiooiiiioov/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CA"/>
          </a:p>
        </p:txBody>
      </p:sp>
      <p:sp>
        <p:nvSpPr>
          <p:cNvPr id="1048" name="AutoShape 24" descr="data:image/jpeg;base64,/9j/4AAQSkZJRgABAQAAAQABAAD/2wCEAAkGBhQSERUUExQWFRUWFx4YGBgYGB0dGBccGxccHxghGBcbIScfGB0kHRoXHy8iJCcpLCwsFx8xNTAqNSYrLCkBCQoKDgwOGg8PGiwlHyQsLCwsLDI0KiotLCksLCwsLCwqNCwqLC0sLC8pLCwsLCwsLDQpLCwsLC8sKSwsLC8sLP/AABEIAM4A9AMBIgACEQEDEQH/xAAcAAABBAMBAAAAAAAAAAAAAAAABAUGBwIDCAH/xABFEAACAQIEAwYEAgkCBAQHAAABAgMAEQQSITEFBkEHEyJRYXEygZGhFEIjUmJygrHB0fBDkjNTovEVY9LhFyQlc7LC0//EABsBAAICAwEAAAAAAAAAAAAAAAMEAAIBBQYH/8QANhEAAQQAAwUGBgIABwEAAAAAAQACAxEEITEFEkFRYRMicYGh8BSRscHR4QYyFTNCQ1Ji8SP/2gAMAwEAAhEDEQA/ALxoooqKIoooqKIoooqKIoorwm29RRe0Umg4nE7tGkiM6/EoYFl9wDcb1jxTHJDE7ySCJQD4z000sOp9OtYtW3HWG1mVtxmMSJGkkYIii7MdhTXwjnHC4mRooZQzrraxGYDcqSLMPaqL47x+fESvnxDypfe5RGCi1+7uAmg2t502RTMpOVitwQSGOo6j19tqUOJN5DJdTHsBu4d9/e4VoPmL+i6hqtOP9o0+C4lNEVEsAyWT4WW8SE5X9yTZr+4pX2R8yvPDJBKxZobZSd8huLE+hGlzfX0qNc1YXDycZmXEymJLx3a2hHcpcE65SdLG1tDfcGmRJbN4e81q4sC1mLdBOCQAdLvSwQrL5e5vw2NH6F/EBcxtpIvuvUeouPWnqqC5sw2CglBwWILHQjKx/RkXuRLpr8NgNRrc7AvXLXa/JFZMVaZNs4IEo99lk+x9TVmu3stD6fP8/NVn2a5re0iNt5HJw8Rx8vkrjrF3ABJNgBck7ADe9IOC8wwYtM+HlWQdQD4l9GU6qfcVSvPPNMuIxslpGVImZIwCRYDRj0N2sb/TYVSV/ZahC2fgXYx5aDQAslW3w7n3BTyd3HMM5bKoIIzH9m418v8AvUgrlxPfX3sasXsv5qYTGPEYshTfLG4zB2IH+q1ylraLfUn6hjnJNOC2uO2K2JhkhcSBqDmfQe+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Xt77ToQbHI58/CxzzW7hnFJcPKskLZZFvlNhpdSDodNj60+cLwWJ4xiQkuJ1jTNd9goIByqoAJ19L9SbVFY5Cfh87679f+1vSn7hXAcUYJMREjZW/QjKLl+8yqQg3+FjdvUihMsGk7tIwT4Q4ixYFtcNbbwB11sJPh+BPLNLFAyTd0jOzLfIVQDMQSBfcD16aa0zRvcXJII8tv86/Or47OORvwMDNKAZ5fj6hV6LfruSTtfToDUf5V7Ox3nEMLiEbu7x90+x3kKOh2uAbH5g0fsMvFc6du4wvY7LK8s6Pjn7KfOy/lIYWDv8AOHadVPh+FVuStjuSbgn1FqjnGeWRjuN4iIvkAVGJFr/8GMaAm51IOx9bXBqwuU+CNhMKkDOHyFgGAtdS7FdOhsRVf838vcQPEpp8LFJZsmV0ZBe0SqdCw2IPTcXFMhnc3QPdrGFxb5MQZZHhriDmdAayWjmHgzcFmjnw0mZZCQUksQwBvZhuQAVAIBINzcXsbA5W5lw+OizRgBx8cZAzIf6qejDQ+huBVvFuW+LYls00Mrnpdo7DUnQB7dTb00rVw3lHimHkWWHDyo67ENH8wRnsynqDWWF4O6Rl9P0m8TBh5og8yt7XieDvHr1+fS81iA2AHsKoztM5UXBzh1kGScswX866ksLAfD4hY3v9L1cXL3EZpoQcRA0Eo0ZSVKn1QqTofI6j13LXxfkZMVjkxM7Zo441VYraFgzElz1XUadba6aGs0e9kVqsLjZcI7eirPUHT34Ki+B8KlxM/cwrdsrNY/si+/r/ADIpy5c5XXGJMfxMcTRoWKuDdgALk9AoFwTqRpcWN6sns/5Wkjx2NxMikAyyRx3HxAyksw9NFAPXWmDnLkCWDGDEYUHupnytkGsRl8L3A/IQza9LkG2lL9iB3qRTtjFOiMbzk45nOwDyz0+2WihCcZxGTu+/lyBCmUucuU7jKdLX6WpNDKykMrMGGoKmxB9Lail3MXLk2DlMUoAJ1VhqrDTVb201+tNuERpHYIjOQpY5QSQo3Jt0A1J8qWo3mu3E+GhaxjC0B2TeRr3x8NVZ/ZjzbiZpjFNiEK6m0pJlckaCMm2gte3vprpatc4cD5WxWKDvhlzFNyGAsdLBbn4uo9j5VN+Ru0aSFmw/EGNluBI2rIy7q9rlvQ6m+mvRuGSm95cttaAPxW5h22ashoyHy9VbFFaMFjUmjWSNgyMLqw2IrfTS0ZBBoooooqLCKKKKiiKKKKiiKKKKiiKKKhnaJz7+ARUjAaeQXF/hRdsxHUk3AHofLXBIAsqrnBosrHtL5hxOFiBhMao4KsxP6VTcWKAmxFtNASPTeqb4hxebEtnmkeRhtc3t7dOmwrbxSfFYi2IxAkOc2WRgQpt0XQCwv00pull01uPT303rXSuLnUu72U2GPBidtaWTVeIs8vkUqwfE5og3dSMma2bKxW9rkXIsdz7VPeyPgy4h8XPKxdmXu/Ebt+lBLkk9bC1/eq3Vz6W/lr1q2OxngkiLLO62SRVCE28VmYsR5DYevyrMN74CrthkUmFMuV5EHndZdbH06KE8tcktiZcVh75ZoVJW5sMyuFZW9G8+lr+dWp2XNMMEYZ1ZXglaKzDUCysvuBmsLaWAtUgw3Aoo8RJiEW0kqqrnoct7G3nsCethThTrWbua4NjC0AXpaKKKKIiorXPiFRSzsFUakk2A9yaTcS4skOUG7O5ska6u5/ZHkOpNgOpFQXm3nHuTa6yYkHRR4ocN/wD0l9SNPIbMeGB0hoIUkoYM1LJeZCDmGHmMQBYv4FNh1ETsHK+th7GtvDuasLPbu5kJOyk5WPnZWsT8qorF4qUyM0jsXceIlrkh12J8ip2+Vq9fFL4lAcIdQmfRWsNTdTcb+RtbXz2n+HNI19+/BJfGG9F0VRVC4HjmLwzKqTSRBgrAO10ysPCSrAjKRre1WDgud5cOyLju6ZJB4J4GzKP3wP5gfI62TlwL2aEH6phmJa7UUpzRWEUoZQykMpFwQbgg7EEb1nSCaVbcS5Flx/FZJsQCuGiKqoO8gVQbL5KWLXb1IHmGnsY4LefETsvhVe6GmmZiCwHsqqP4qt+k2A4dHAmSJAi3LWHmxuT6kk0PcztC7Ib1rnbjuAGFxc8UL+FZCFIPQG6jQ6kbe6nY03yuzMSxJJJJJOpJ1JJ69fWpHz9y7LhsXIzL4JXZ0bowZr2NtiC1rf3qKyvb4tfb1Olj1rXuB3iCvR8M7D4XCMc0gNAGfCzWvidevgnjhPMOJw7p3UroA4OUswS9/wAy3ylentXQPL+IZ8NG0kkcrlbs8XwE3/L7bfLYbVzakTSEIoLEkAAXJJ6AAb1IsBxDiPC2V8kkcbWYo6kxPcA69A1rDowtRYHkHotV/IWxsia91B18Brzz5D1XQFFNnLnHkxmGSePQONRe5VgbMD7H66GnOn1yIN5ooooqLKKKKKiiKKKKiiKjnH+LYCHPNKIHmQWt4DKSoJCi+oO9r+dbOdsdFHhHEs7wZ9FaO/eZhrZQNW21GmhOo3rn6Z2d2YkvmYnMx1bXdibkk70vNLuZBbzZmy24tpkkJAHTXz9lS/nLtJlxsZhiHcxkeMXzM3pm08O2lumumlaeLcKw44Sio8b4mNxJOFILqsl1sT1Ckxg2JAN/OoiwHS3y8vX6VlfLoCddDbY36f8AtSolN25bnFbFhljLYCW5aWaJ4X4J0i5ZlOBXGRZmVXZZAN0y2IYfs66noR5bX1yrxP8AEYOCYgAvGCQBYZho1h0FwaQ8g8FXDYFEVxIrkyBspXMH1W6nUeHKCKfIYY4Y7KFjjW5sLKqi9z6AXJp6NlZhcQO0FB5OQqjw8OS30VE+LdpmDhuFYzN5Ri4/3my/S9RHifa3iHuIY0iHmfG33so+hp+PBzP0FeOSE/ERt4q1p51RSzsFUbliAB7k6CoJzJ2qRpdMKO8bbvD8A/dG7/Ye9VtxLjM2IN5pXk8sx0Hsuw+QpFWyh2c1uchv6JOTFuOTcktxHGp3kaRpXLuLM2YgkeWlvD6bUiorZBNlYNZWsb2YXU+46+23nWyAAGQSV3qssJEWcBUMh/UAJJ+S6/SpPiOWMYUTESYVRFFa8SgKSga7eAXY31uWu3vTPheaMTEmSKUxrvZFVbk+ZAufmaT4njM8nxzSt+9Ix+xNCc2QnKvU/ikQFoHFTPmrm3h+KiVzA7zAZQL92UG+ri4YXOgseu1V/aiirRRNiG621h7y82VJuUOd5ME2U3eAnxJfVfMpfY+mx9N6ubh/EI541kiYMjC4I/r5EdR0rnzAcOeZssa3IBYkkBVUblmOiqPM08cs81yYCUhT3kRPjTWzW0utwLN6216+iWLwjZe8z+31TEGILMnaK9KKb+C8cixUYkhbMOo/Mp8mHQ/4L04VoSC00VtAQRYVbdr8s0xw2DgVmaUs5VdzlsF9gLsSToLA9Krbm7ln8HOkJbMwiV3PTM2a+X9kaC58r9bV0f3QzZrDNa17a28r+VUn2wSA8Q2AtEik+erEe29rexpWYbo3k7s/BfGTiJzju6kdB7q+CZ+ZuOwzywy4dXhMcSodbHNGSFYMu5y5RffT0qScsdrMsbZcZmljKhQQqhgRbUnTNcXvfUnyqv2+9AsR19iN/elBI4HeBXcO2fhuzEJZ0HPnrr+l0Ny5zXhMSoELKrNc90cqyabnID870+1Q3Z5zZDgpSZYc1/CZhfOg62XW487a++1Xfw3ikWIjEkMiyIeqm+vkeoPodaeik3xnquN2ngxhJt1oO6dLr7ckqooooy1qKKKKiiKjfPnNRwOGzIM0shyRjfW1ySOoA+pIHWpJRWDosEEjJc9R8t8SxrPO0cr+EktICCba2QNYt6KotTLJhHjcoyEMGIK28QYHW4q6+1Hm5sFhgsRtNNcKeqqAMzD11UD96/Squ5H4smElOKnUyscyKoYXzEDOxJ8lIUfrZm8jSUsbb18Vu9j7SlgPwrGF+tZ6cT5cSoyjXuB4emntpfz0p44Dy5NjJRHEtz1YgiNdCbsQCBtSBMOneXN8hvoLZhvl9NCRf2NbeH42SMsiuwWTRwrGzWuRe243+pq0MAlc3PImr6pmbbGMwEZZiIu/qDYoNOmQyyKuTiHPmHwMKQRH8RJGipofCMqgXZ+p02F/lVc8d5oxGLa8z3W+iDRF9l6+5uaaaK7KDCRw6DPmuDmxD5SS4r2vK24bCvIwSNS7HZVFyfkKdMVw2PC6TEST/wDKU+CP/wC66/E37Cn3boWC8A1xQQ0nNM1F69Jq6OSuFxx8PieXLYoZCXC2QMS25FwLEHU0HETiFoNWiRRdoaVect8rLiYJJj3zmNrd1GgvICBlyyNoNc2bQ2FtNdfOHYPEYwvBhoUiQfGANdL2EkrXdjcWtoL9BY2tbE81YWLDd+HVogwT9HZtSbWsNvO3lVZcz81YaaQyYfDmOYOrLNexaxuS0Y0J0G9/WlIppZXHu+HT6flHkjZGBn+/qokykGxFiNCDuD1vXlKcXi3nlLv4pHOtlAzE+igC59taTVsx1SZRSzhMcbTxiUhY84Lk/qg3b6gEfOk0cRYgKCxOwAuT7AU8Yvk/ERYc4iVRElwArmztfayf0NjvVXuaMiatZaCcwFJcXz1g+4nihwaKHsoBAUSLc3LZLEFdwL313FQnH8QeZgz2JAC3sLkDbM27kDS5udN6S0VSOFkeis+Rz9Ut4VxeXDSCSFyjD6EeTDYj0q2+Uu0KLF2jktFN+rfwv+4T1/ZOvvVL17Q58KyYZ681aKZ0Zy0XSlQTtL5JXEocSrhJI08WY2QotySdCbi5/lTdyNztinUxGF8TYeFwQCvpI7eG3qdfelnaBw3GzYS17s8ir3EPwgEkkySNq9rDXwqNyNL1zuJwxZbX0t3hsc+EiaHUe6KpVstr9dvb6+VLcDw2aTDSTgfo42Cu3Vc/w6bnpr0zClnEEw8eHEKfpJmcGSYfAAAwyRX1YXa5bS5AtcWrZwrmZ8Ph5sMBG0c4swcag2tdSCDfbfYqNN61Ja1uRP3XVYeTas8nxAaGgDd3TYvjdeevkOKdeUOz9eIROy4lFZRbJYlgb6ZwbeEgGxB/kRUi5Q5M4jw7FqwCyQsQsuSQWK/rZXym67jruOtQHlbjL4LFxzKTlDAPbZka2cfTX3ANdKUxE1pGXBc3jHz4iYyYhpa7loK6dEUUUUygooooqKIooqrufe1ZopGw+DtmU5XlsDZhuIwdNNixuL3061Vzg3VUc8NFlIO2TBt36SGZGULZYrgSJfc5RqysQDf5bVXarfcfYgfXrWU+KeVi7li5OZmJuSTvr1NeNKLb2/8Aata87zrXpGAY2LCt7Ihwq7oAHn5jmeSxya2+1/6/0rJDYi+pH8+talkNtATY66+L1NZX1HQfesNcWODm6hMER4mIg0WuHlXvj8lPoOUERMzuspG5ViMPGTsHlHilf/y4he/WlMfI4y97iGGGgG7yALK/okI0iHkDdvfYNH/xHxCxRRxJFF3SBFYJmYWWxIzXVb9bD50l4bgsZxWfKZGkK/E7t4Y1J3t/RRr963/+LOJoA++S8hdFGHFrc068S5qihQw8PQxIRZ5j/wAaT+LdR9/RabY+T8Yylhh5CAcu2t/3dyNd7Wqd8S7KIy0HctlRbCfMTmcaXZdwGOumg19NZ8Bpam/j2sA7NufG1kYYuPfPhS53nwLROFmR49rgrZrX1IDW8jbppUn472gmeA4ZIFSHKFF2YsAtstiLDSw0NxpU55y5GGOKusnduilfhuGF7jMdDob+e50qp+NcBmwkmSZMp3BGqsNL5W62vr5U7DLFiaLv7DggSMfDYGhSJcQwVlBOViCw6ErfLcelz9TWutUk/lWrOfOlp9rQxO3Wi+daIQjJSsGpfHwP/wARw7TxZfxSEiWMad6OjgdHPXoxB2O8Kjm86d+B41YXaXMyyopMNhcFyLDP6C97dba+rTJ24mPtITmPdFRo3TTtEcH45Pg5c0TFSDZkN8rW3Dr/AIR6U7c6c1Lje6ZDKvh/SRMbxqw2Ka6kgsL2GlvWlnM3EMDjYhMr9zisozqUbLIbai6gi/k3sD6RODh8rqWSORlBsSqMQD5EgWvRGBryJHCnD35qzi5o3AbCT1kiEmwBJ8gLn6Cnzlzk+fFyhArIg+N2UgKPS/xN5D+lS7mfhMuHkwuEwGaIS3u6khnYbmSQakBSWt9tBbL8Q1rgwa/RYbE4t3joorwXkPF4mxEZjT9eS6j5D4m+Qt61POXOzvCIWz3xDxtlbMLRhrA2CDfRhuTThxPiycKwsefvJizZSxN2diCWZmY+m2ttB0qCco8UxmJxCwpKVQymeXLYaFwXuw8RBJsBf83lSDpJp2ucDTR6/dNBkcTg0iyrCxfMC4fFRYbJHHEYy/eM4RQASMqLazG9tLjQ3qCdpXaCJVOGwxvGf+K4/OP1V/Z8z122vfd2r8wRyOuHVbtE12fyJXVR59CfUAedVtiWB9d6RxETGYYyHJxGQ556/JbXZkrDj2MkI3b16gZD50tIS4J9Nf8AtXqfT33ufOtbK1rC19NTuKx7wZgDqb6HrprqPl/l650C16VNO2IgE0XEAXxPL391uCai+gv4tiAL9Pbyq/ez6bDnCKuHmabKfGXuHDNrqp+EeW403OpqgGGbS2nn60tV8VhTHMveQ5hdHF1Dj0bZh6GjQu3XXS0v8hLG4YF7jdihwJ48MsrrOl0xRUN7OeePx0bJLYTxgZraB1OgYDob6Eeo87CZVsAbFhcS1wcLCKKKKyrLGRLgi5Fxa43HqPWohgeyjARm5jeU/wDmOSPmBYH5ipjWrEy5EZt8qk/QXrBAOqqWg6qou1jj2FS2FggiMqAKXCgd0L5giW69T0AJG5NmtOSweDSYxwe9LBlF/D3QcKfD1vdmv5AU28ucuNjZHxM7FMOpLzzG/U3YKerknptf2BnHMvaVhRDJhYYu8iMPdqwOVRdLABSL2XTy2+dKndPecncCdoYmN0UBduHyHz4eF5qo8OxX+X02rbC1/wCfpXqi1jbbr/Ohjrfb19aWLgTotzJsbHMwYiZNf/TQZ658szYOS2gVffIPAzhsHGrxqkrXL2HiNySuc9WAIHkOlUnwDg7YvEJAmhc/FYkKALlj6AfewrovDw5EVbk5VAuTcmwtqeppnDN1cuV+HfBI5kgojJbKKKKcV0Uk4nwmLEJkmjWRb3sw60roqKKsedOy+NITLhAwKAs0dy2YXv4b7ZRf3A6nWqzgwzObIrMbXsoJNhubDp6101SXAcLigDCJFQMxZsotdjuaXfAHGxkguiBOS5rbTes4sTpqParA7U+T5O+bFxoWiKgynMDlYeG+XcLbKb69dqryhxzSYV5LDRS0jAMitv4g+VWfyv2rYeOJYpoTDlFgYhdPfLfMD/u96quisvxs7xT3WsMO4bar+j7RMARf8Sg9wwP0IvTXxXtawcf/AA887DbKuVf9z2+wNUrRVPiHI5ncpRzX2gTY4BGRI41bMALlr2I1c76E7AU3cuczy4KbvYwrEqVIYGxBIPQjqBTRRWPiZareNcuCATZ3uK24nEtI7O5LMxLEnqSbk/WtRNFYud+lBc4uNuKYwuFlxUnZwiz715LQGN97D+tOnJvCu/4hh0IzKZFuDsVXxvf0IBpvjNumv8/K1PXKXMAwOIE3dB7KV1NrXIuQR1sCB+98qs14Dl1T9gYt8DHOlJIH9TeWmQN19k8dpXCnwGPWbDju0e0seUCysts4UbaGzW28dWVyNzUnEsKe8Ve8Syypa6m48LAH8rWOnQgio7i+bcFxaBocR/8ALPmHdMTmIY6BgQLDyIOljv1CTs14BiMFxKSGZCAYGOYao9nTKVbrudNxfUCmmEXbdCtJi48VFKBiN7kLz+X6Vi4LlzDQyd7FBHG9iMyKFNjuNPYfSnKiimEICkUUUVFlFeEX0Ne1Be1HnB8LEsMBImmv4h8SINCR+0ToD6HrasE0LVXODRZS7mXmzB4GEw5Uc5cow6ZbAEbONkX3HXY1RmLlWSVmRBGL6ICWC+xY3PXenbg/IWOxJLLE6ixOaTwKev5vE5PmAflTbj+GSwPkkRkewJVhYkEaH0pCcuOZ0XX/AMbkifG4AEO455EcKF8OJpJnYDS5J0+d9f5fyr0Dfz6VrxTsrBSCpI6ix2032uK8VPzAkXGo3oJHFbuHFRySuha63NzPh9+qcODcalwswlhYK6m21wQ24N+m303q0cD2xwlI+9icOTaTLqF0+JOrD0NiPWqiRfLa96yzURkjmaLj9tk4jGBuGG8QADVnOz+l0tw7icU6CSF1dD1U/wA+oPoaU1zXwzikkEiyRMVZWDbmxt0YDcHb2Jq7OV+0HD4zw37qW9hG51YdCp2J/Z30+dORzB2RWistcWPFEcCpRRReijqyKKKKiiCL71GsZ2d4OXECdo9b3KA2jY9CyAemwsD1vUlorBAOqhAOqoXifKGKeeUx4OVEzsVUKbBb+G199LaD6DamTiPDZIJDHKhRwASD5EXHv/38q6Vph5u5YGMjjtlEkUiuhYXXQjMrDqpHTzApZ2HFWEB0PJc/mir3i5AgXHfi1ZrkuzRmxQs4IJGlxuTbX5Vr5g7NsLic7KvdSsCQ6k2zE3uyXsdfbc+lD+HdSp2JVGUVaCdivniunSLrr5vtt96381cg4LC4CSQK3eIgAfO3ifRQSt8upNyAKr2LqsrLMPJI4NaMzkPFVOTWCnXzsP8AP89azvf51g++u/TzNLldd/HAMNLJFMN15qgciRnp6L1xa9un+aV6tiND/W9xcVqkTLrc3J38rf0rLDuWUsF0va+tvS/lfWs1la6f4mP4gYbepwFkcx069OSeeUuNRYTEB5IRNlIIFyChvuBsSNLX8um9X3wTmGDFpngkV9NVv4k9GXdTVBcB5VxGMa0KE62Zzoi6E+I2Nvp5Vk/B8dw6YSGOWJ1Nw4F19fGt1ZT1BpiBzmjouX/kcsTJGgA73HPIDlqaPyC6Nopm5R5hGNwqTAAMfC6j8rr8Q9uo9CKeaeBtc6DYsIoooqLKK8tXtMKc54cYh8NK3cyqbAPorgi6lX21BGhselYJA1RY4nyXuC6zNclr565p/AYUyCxkY5IwdsxG59AAT9B1qmeTOFy8R4iplLOM3eSs2t0UgnN+8bKB0B9KsLtU5exGMmwkcCFhaS52VNU1dugt8zra9Sfk7lCPAQ5F8UjWMj21Yja3ko1sPU9TQyC53RJ98yZZAKs+2zheXFxygaSRjX9qNtfsyVF8VyzIMHFi1uYnLK5/UZXI1H6pFtfO48r3L2m8vDFYJmzKrw3kVmIA0HiUk7XH3C1WOE5+aLAJg4VCt4s7vY3DuxIVDcbEAk+unWhSAAklGw0LpMSGN49SL4kGs9B+M1FhppqfbyosR11rNsPlJVha3roQf6Vi56AALp8tLn76UlrmvS8PDDh2tELAAeX3NWfErwk3+1v7mslavElGoB8jv/n1rfwrANPKkafE7ZVzEget7D36VAkdq4GPE4Z5LRvCyDxsddTkK5aaUlvD+YcRDL30criTQEkk5gBYBwfiFtNdulqn/BO11pJ0XEJHFEVOdxnJzBdCPIEi1rHfeojieQMan+ln/cZT9rg/ambHcNlht3sbx32zKRe29id+n1owe9i85jinLgxrSSeFLoXh3MGHn0hmjkNs1lYFgPMruPpSbB854OUMUxEZygki5BsBckKQC2g6XrnqPEFTdSQdrg2Ouh1+1LMDweaY2iid/ZTb5tsPrRviSeCdnwmLgFyREBXhw3tAwU7sizBSuxfwK4sLlS1uptY2Oh0trUgilDC6kMPMG4+oqgZORcYLXh3/AG0/9W3rVldn+DbA4do5dS0hfwm6qCqi2ttdOl96vHMSacEBjZXatKm1Fa48QrAkMCBvrt71qwHE4p1LQyJIqsVJQggEbi4+X1pi1ZKaKKKysIqDdsL2wCjzmTXysrH+lTmk3EsCk0TxygFHUhgfLzv0I3B6EXqj27zSEzhZhDM2Qi6NrmYj19gevtWMmo3I9PWt53YaML6HzGtyPfQ15hHYSKU0IIKld8wNxY+YOtarQr0LEQNxMR32izpvD15geaW8e5XkwsEDS3V5wxyHdEGQDNfUMcxNugt1vaxezblcTcInRhb8SzBT5BQFQ/Jwx+VQrmDmKTHyQRTGNXjYoZSbLZ8gu46WKkkjTXYWq9+DcMTDwRwx/DGoUHztuT6k3Pzp6IB2Y0XmRY5szrNkZX1XPfA+N4jhmLJFwVbLLGTo1j4lP3sentXRHDsek8SSxm6SKGX2I6+vSoZ2idnX4z9PBYTgaqdBKBtc9GGwPXY9CHTs2w0kXDokmUoytIMrCxA71twaIwFppVZvB5BUnAr2o3iefcMJ0w8Td/K7hLJqq3OpZ9tBc2FzpUkogcDonJIZIgC8VeloooorKEiqv7ZuB6R4pRt+jk9tSh+uYfNakXOE/FFBOEWIp+yLzD+F/CfkCapfj3FMTK5GJeVmB1WQnwn9w/D9BSk8grdIXUbEwLxIMQ2RtDUamjzHBOHLHPONwzrHC/eKSFEUmqamwAJN036ECuhIybC9gbagG4v1setcsEWFvrUo4F2lY3CgKJBKg0CSjNYejaMPrYeVDim3cindq7KM7g+Kg7jwv37KsftK4HjcZ3cOHUdyPE7FwoZr+EEbkAa7bkeVR3hvYplVnxUw0UnLEpY3sbXYi7W/VC6+dPfBO2TDSWGIRoG8/jT6gZh81+daO1HnZBhEjw0quZ75mRgbRj4hcbFiQvtmpi2O71rjcTg5MMd+Vp+34VacZVA4jVxLksFkVWAe4GgB10Jy+tIuK4XLIttVZQbeRpz5bhkdT4QwXrexB3AU+Y/tW/ieAbSUqwKt4rjQqeot67j1+mn7VrJd33not3Ji3YnCinUDV1kavPp1y+ijwym17X6kj61bnJnJC4Y99IQ8uuUqSUCsANLgXJF9fJqrfinCgozJrdvlqtx9w1T7gHMEy4aIHKcqBdRroLC5B3sBRDiYo2h7kSbaGLfcEoAA4j/V4+PJTiqd564oZ8bIL+CHwKOnh+L6tf7eVT5OaX6oh+o/qaqjiTETTZhqXP3a/wDnvWRio5smFbDYjAZXOOoGXmcypv2XcGB7zEMLkHIl+htdyPWxUfM1YjNYXOwqE9nHF0/C90oYyISzCxy2Y6HNtt030NSsYsG4I0vYnb6dd/5U2yt1I7Sc52JfvcDQ8Bp+Vh3lyTY3OwO/p/X21ryZ8hGYaH8w29j5UrjhANxqT1/zb5VlJa2ouDvpf7VdIWktZYeUx5sllzamwGp8/f1rV+EIH6NgV8jrb2P968CEb5j/AA6fbT71MwoQ12qWpxGQfmv7gffr962TcWYrYDKepB/kLaVHcZxoo2UIf4ri/qBbb1pKePv+qo+R/vSj9oxRktLs/NUMTDnSkHH+bjhsO02RTktcFiMwJAspA0Yk6XBFV1je2adxKBFHkaNlA1upNwGzfmIGlrAGvOeOIyzRJHYWL3OUW2U2uSdBqT8qiScMHeIgN7jxeW+w8xa2vvRG4xsjd4H2Eq5ryTFFGM6G8bsWeGdelrHg/CWdCSQAGW++uY9OmlPPK8EEmLYSzCFEJJYjcDov7R6X+VzpS6LCWhbKpbM4sB5L1J8r3/zWmXirGACMJluLljqW87GkI5u1kI16fVbl+Kfh4dwyZNG7dZkZZDz4noptieyFMQomweIOR9VEyHUHqG0Nj0uu2tT/AJP4ZPh8KkOIZHaO6qykm6flvmANx8PsBSTljmyN+HQ4ieRI/DlcsQozISpsPW17DzqOcf7Z4kuuFjMrfrvdU+S/E3/TW8tjM1pMNgpMQ7ehac+PDzKsaaZUUsxCqBckmwA9SdqortK5wknxDpDiS+FFgFQZVvbxXP8AqC/U6eXmWTj3NeJxhvPKWXog0QeyDT5m59aaB5dDS0k+9kF12zdkCB2/Kbdw5BT3sZ4eJMY0ht+ijOUX1zPoLDr4c/1FXbXLOBwsjyBI1Z3PwhASx9gNauPkzlfiSWafFvEn/KuJGt5HPmVPlf5VeB9DdAS+2MI17u2fKAaoNN8OVWdeisOiiinFyaKivaLy/wDicG/dwrJMtihsM4AYFgh3va+nX3tUqoqrm7woo0EzoZGyN1BtcryxlWIYFWBsQRYg+oOorGukuO8p4bGD9PErNbRxo49nGvyOnpVacw9jU0d2wr98v6j2WQex+Fv+mkXwObpmuww+2oJsn909dPn+VXIFaJHKk0vnwjxMyyKyOuhVhYj3BrdBwWV075EEqqbsFIZksf8AUjBzKptuRYjrQQSCthjsLHPAGvOpB6HkpZwOBjhUV/ASv5LqQDsb/rdT71oeCWO4Z2dD+b4hb9pTf+1auH83o2koyHzGq/3H3p9imVxdWBB6g3+9c88yRvJe3U+6XNPjfA7vsy9PJR7ChAWjdxlYWU+RBuvtb1raGaMFc2RuvUHyYA7+vpcb7KMRw2YNdZWYeROVvqLA/atE8LFfGJNPOxH16UcOa86jP3yRmFr70o8L+i3YPi73IkUEjfLv722I66UtkML2Ld2bjTNlv99aaoJVIAYhSosrhgTboGUXuK1uis1nKspOpBsVP6y5gLHzHUVR0TSbGXghmMVbciPeSlHCsSIQREFCsQWygfa3W1SGHGxybHQWsDYEnpYdarqPAZdQO8Xo0Z8Q9wNfpSnD8XZGF8zDzsc6/wB/50zDPJEKB3h6qj4SRvB1/VWCOKrGcjtY73tcC5Oh/wAHyrKXikSkeMC/VDmHzA2+nzqJGa+pN763J1+d6xM6/rL9RUO1JM6aOiV3VI35iTMfAT5Mpyk+4Oo+pprxHHZNbyFR7qNP3rC9R3FcUYtlQMB1bKbn90W+9J3wl9SMvm8h1+QOpqjp55B33bvgmGQAjecaTweIoxN5FJ3PiBOm5Ot6QYvi7W/RrvoCRqf3V/v9KQNCoOVCMu7NqS59coNgOg+dbpMQF1Uhnta7XXL+6CAPnegCJoN5nx+6KyJoFkE8v2sUld/C7Fzf4Raxb5aZV/nc+VYYyNVyICM4JLt01A0v8h9K9wUBt4cx/dZfuQaVR8MlJuZGQeQYlv7D70Uuaw6ikRxa0DMUOHVYCGSSwVmA8/hUewFr/wCa0qxXBleExklmsSGckkNbQ+g9B0pTNikiUZ3sPNjqf6k+1MOP5v8Aywr6Zm/ov9/pQWdrKR2YqkMQyYrJrcvRRGbPmyNcFSRlv8J6+2tbilrVYeI7PYv9fFMJmkCs2UWDM2WP9FvkezZZCyjQC1QOWOxZSCCpIsRYix6joa6BwcK3l0Gy2QmMsjOYArWq6Wk9ZwYdnYIilmY2CqCST6AamrG5V7IDMiS4mXKjgMEjsWIIuLudF0toAfcVZvBOWcNhFtBEqebbu3u51P1ozIHOzOSRxW2YYSWs7x9Pn+ExdmXK0mDwzd8AJJGzFdLqLAAFhudzbYX96mNFFOtaGiguRxE7p5DI/UooooqyAiiiiooiiiiooqD7Q+V8TBiJZZFLxSSMwlGq+I3Ab9Ui9rHTTSt/L/HcGmVmiAdEVjcBbNDGdYpUYOXlIQFSLXLE5qvN0BBBAIIsQdiPUVA+ZeyLDz3fDn8PJ5AXiP8ADun8OnpSjoS021dNFtZk7BFiLFZWPv8Ar6KKz8Pimu2JlhmIhM7vEoSYAjQI0eaOX9IVS0oV9dNKbuG8nsZiIp5IsqF3R4mTEqBt+hJCy3Yqoyv1Gg2pHxLl/H8NzZlZULKxkSzRko2ZCWtpZtbNa9hppSjA84CRcmJJKNMJZFAtGyxJmSNI10XvJAMxsNlJO9AO6cnBbLdk3CYnBzTyo+lVzy8FhiuPzYaaSGZVcxuUJHhJsbXHSxGo060pHMGGmFpBb0dbj5EXt9qbeEyy4zEyPIRNIVuUdDIXUyLmESXBuoYsApBsrWp34nybDmCxiXPYljADLEtpXjWySFZLkxvoGb4dMw1pJ2Ajf3mivBDlgw4Ia8U7iRp78llDwuFtYn/2sGH0N62TYAqpJd2t0VQSfamPE8lSrIUjkikcIHKZu7kVSoa7JKFsQpBIBNutaGwuPhvdMQuW17qxAzfDuCNelLuwUo0d8/yqDDH/AG5fI5e/kl6wPmusMi+pF2/oo+hpaME77qfd3v8AYXphHMuJT4iP4kA/tT1hcdi2RGy4e7i6I0qpI4uQCqM99SCB520vVHQT8APVVdh5oxfd8f8A1LMNwVFOZgGb20HsP71txfDEk1Is36w3+fnUfm5vlRirxKrKbFTmBBG4IOoNYHnV/wDlp9TS5w2J3r4+KF8Diid77hOzcLZdlVvVTlb/AD50kmwkma5iZ/ff/cD/ADvSaPmXEyf8OIH91Hb+RraTxJhcQyqPPuSo/wBzD+tMMgxB1A9fsjfDz6PLR46+idMJgcy/6sZ8jlP0IGtYYjCQJ/xZPkzgfYWNNcnAMawJmkEa2LHPMNlUM3gQs2isrfDswPWlGG5SjikHfSGVkQTNBFGSzIJVVlbMysrWOYgrcLrRW4GQnvOpY7EV3pb6DP1Xrcx4eLSJLn9lcoPux1P0pF/49isQ2SBDf9WNSz/Xp72Fb+b8DDDKjRRWAkkR1Y3RmhkCnwqFKhlKsQD/AKlha1PEvGoGw8MJmjVZ4nSVY1yJExyvE7IuxSQGMk3LIL+52YKJpzzPVGbFExrXsYTfPOq6DI6eaScV5IjR2LYp5CuTOixh5yJCBGygPbKxIHiIIJGhuLu/4GPAPHIimKGPEGKeVo+8lcWBUq2hRW8SN3YGVl3bSovPzWjKjdyEkWI4cqp/QSRNmuCp8asGYEWYi6jawrzg3KmPx2qLIUIAMkjEIQNtW+IDoADanQQP6hXdG/c/+76aNbofrqNeHJLuMcwxL4AFf9G0PgkLrJCwzws0reISxy+KxUeVhatPBeWMXxScyhQqubvKRlQmwDED87G1zbqTe16sDlvshw8FnxB/EP8AqkWiH8O7/wAWnpU9jjCgAAAAWAGgA9B0ozYS7+61su1o8PlhhZ/5H39VpwGDEUUcS3IjRUF97KoAv9KUUUU2uaJLjZRRRRUWEUUUVFEUUUVFEUUUVFEUUUVFF4y30NRLjnZfgsTchO5c/mi8I+afCfoD61LqKqWh2qLFNJCd6NxCpTjHY3io7mBknXoPgf6N4f8AqqPSx4vDnu8T+IhiZRE9107sE6LfwtYM1rHqRfU10ZXjKCLHUUA4ccDS3Ee25aqVod6H8eioRedsrzKY4mEslmkC5h3X6NSqrILsuSOygkWztcXsQv4LzPFI8yZZGmxWJ8CZiqKrSxFbMrDIQEIOhvZNbA1aOP5IwU3x4aK56quQ/VLGmLEdj2CJuhmiI1GSS9j0tmBP3qvZSBMDaGDcKLS0/PTzvgmFOZI4Jss005eXFrIbzMIliMrsjKbFDCY2jJAPi1HhC6tnBuabthBNiDdo5FZiQSrfiLoHYn9HmRQuY3ADagrepDjexsOFH4yWyAhQ6BsoLFiBYjqSfnSB+w1umLHzhP8A66wWyckRk+ArN+Z6HkRll1TbJzXaQLJJkvhhYZ5csUudrB+6OawSw2PwpsDemTmHjP8A9Q7xZndFWNQ8TZWK90ufI1jlJJc6jcm/WplP2NSyZe8xobKoQExEkKNhfPcgX0vsLDYChOw5euLPyiA//c1UskPBGjxeBjO9v8CKo1n5Jq4vzUrjvRnki72UaOzZRNEpUlZLqjIwNkIyfFlJtcNM/HIsQcSoUL3qxyK0hXOZI0W6MWIRgzBjfwnU2vfIZrD2IwfmxEx9gg/mDS/D9jeBXczP+84H/wCKis9nIdUIY3Axjukmuh539VWGJ5zeTMTFGL7BQQqqcO0LALe+qleumQDakmM5hmnAUhc+cyBo0CyFmFnJKWuX8JOm6jbW94YTs54fHthkb98s/wBnJFPmE4dFELRxpGPJFC/yFWEDjqUN218Oz/LjPnl+VQOF5N4jijfuZTc3zSnKLkAE+Mi+iqLjyHlUp4V2JSGxxE6qP1YxmP8AuawH0NW7RVxh2jXNJy7axDhTKaOn7/CjXBezvBYaxWEO4/PL42+QPhB9gKktqKKOGgaLUySvlNvJJ6oooorKGiiiiooiiiiooiiiioov/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CA"/>
          </a:p>
        </p:txBody>
      </p:sp>
      <p:sp>
        <p:nvSpPr>
          <p:cNvPr id="18" name="TextBox 17"/>
          <p:cNvSpPr txBox="1"/>
          <p:nvPr/>
        </p:nvSpPr>
        <p:spPr>
          <a:xfrm>
            <a:off x="755576" y="2132856"/>
            <a:ext cx="7200800" cy="830997"/>
          </a:xfrm>
          <a:prstGeom prst="rect">
            <a:avLst/>
          </a:prstGeom>
          <a:noFill/>
        </p:spPr>
        <p:txBody>
          <a:bodyPr wrap="square" rtlCol="0">
            <a:spAutoFit/>
          </a:bodyPr>
          <a:lstStyle/>
          <a:p>
            <a:pPr algn="ctr"/>
            <a:r>
              <a:rPr lang="en-CA" sz="4800" b="1" dirty="0"/>
              <a:t>Report Writing Skills </a:t>
            </a:r>
            <a:endParaRPr lang="en-CA" sz="4800" dirty="0"/>
          </a:p>
        </p:txBody>
      </p:sp>
      <p:sp>
        <p:nvSpPr>
          <p:cNvPr id="9" name="Subtitle 8"/>
          <p:cNvSpPr>
            <a:spLocks noGrp="1"/>
          </p:cNvSpPr>
          <p:nvPr>
            <p:ph type="subTitle" idx="1"/>
          </p:nvPr>
        </p:nvSpPr>
        <p:spPr>
          <a:xfrm>
            <a:off x="2362200" y="5733256"/>
            <a:ext cx="6705600" cy="1002581"/>
          </a:xfrm>
        </p:spPr>
        <p:txBody>
          <a:bodyPr/>
          <a:lstStyle/>
          <a:p>
            <a:r>
              <a:rPr lang="en-CA" dirty="0" err="1"/>
              <a:t>Shailaja</a:t>
            </a:r>
            <a:r>
              <a:rPr lang="en-CA" dirty="0"/>
              <a:t> </a:t>
            </a:r>
            <a:r>
              <a:rPr lang="en-CA" dirty="0" err="1"/>
              <a:t>Upadhyaya</a:t>
            </a:r>
            <a:r>
              <a:rPr lang="en-CA" dirty="0"/>
              <a:t> and Anita </a:t>
            </a:r>
            <a:r>
              <a:rPr lang="en-CA" dirty="0" err="1"/>
              <a:t>Poudel</a:t>
            </a:r>
            <a:endParaRPr lang="en-CA" dirty="0"/>
          </a:p>
        </p:txBody>
      </p:sp>
      <p:pic>
        <p:nvPicPr>
          <p:cNvPr id="2050" name="Picture 2" descr="https://encrypted-tbn0.gstatic.com/images?q=tbn:ANd9GcTBV8qDwtP3ghs3JEw_XkhOkn3cghy7SnK-imqhbsiPbJoxo9bce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3847306"/>
            <a:ext cx="2419350" cy="18859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Why do you write a report? </a:t>
            </a:r>
          </a:p>
        </p:txBody>
      </p:sp>
      <p:sp>
        <p:nvSpPr>
          <p:cNvPr id="6" name="Content Placeholder 5"/>
          <p:cNvSpPr>
            <a:spLocks noGrp="1"/>
          </p:cNvSpPr>
          <p:nvPr>
            <p:ph sz="quarter" idx="1"/>
          </p:nvPr>
        </p:nvSpPr>
        <p:spPr/>
        <p:txBody>
          <a:bodyPr/>
          <a:lstStyle/>
          <a:p>
            <a:pPr marL="0" indent="0">
              <a:buNone/>
            </a:pPr>
            <a:r>
              <a:rPr lang="en-US" dirty="0"/>
              <a:t>Report serves two objectives: </a:t>
            </a:r>
          </a:p>
          <a:p>
            <a:pPr marL="0" indent="0">
              <a:buNone/>
            </a:pPr>
            <a:endParaRPr lang="en-US" dirty="0"/>
          </a:p>
        </p:txBody>
      </p:sp>
      <p:sp>
        <p:nvSpPr>
          <p:cNvPr id="7" name="Rounded Rectangle 6"/>
          <p:cNvSpPr/>
          <p:nvPr/>
        </p:nvSpPr>
        <p:spPr>
          <a:xfrm>
            <a:off x="2987824" y="2492896"/>
            <a:ext cx="2520280" cy="792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Report</a:t>
            </a:r>
            <a:endParaRPr lang="en-US" dirty="0"/>
          </a:p>
        </p:txBody>
      </p:sp>
      <p:sp>
        <p:nvSpPr>
          <p:cNvPr id="8" name="Rounded Rectangle 7"/>
          <p:cNvSpPr/>
          <p:nvPr/>
        </p:nvSpPr>
        <p:spPr>
          <a:xfrm>
            <a:off x="1650736" y="4308096"/>
            <a:ext cx="2520280" cy="792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Share information</a:t>
            </a:r>
          </a:p>
        </p:txBody>
      </p:sp>
      <p:sp>
        <p:nvSpPr>
          <p:cNvPr id="9" name="Rounded Rectangle 8"/>
          <p:cNvSpPr/>
          <p:nvPr/>
        </p:nvSpPr>
        <p:spPr>
          <a:xfrm>
            <a:off x="4319972" y="4321744"/>
            <a:ext cx="2520280" cy="7920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Keep record</a:t>
            </a:r>
          </a:p>
        </p:txBody>
      </p:sp>
      <p:cxnSp>
        <p:nvCxnSpPr>
          <p:cNvPr id="11" name="Straight Connector 10"/>
          <p:cNvCxnSpPr>
            <a:stCxn id="7" idx="2"/>
          </p:cNvCxnSpPr>
          <p:nvPr/>
        </p:nvCxnSpPr>
        <p:spPr>
          <a:xfrm>
            <a:off x="4247964" y="3284984"/>
            <a:ext cx="0" cy="563116"/>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879812" y="3848100"/>
            <a:ext cx="2700300"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4" name="Down Arrow 13"/>
          <p:cNvSpPr/>
          <p:nvPr/>
        </p:nvSpPr>
        <p:spPr>
          <a:xfrm>
            <a:off x="2879812" y="3848100"/>
            <a:ext cx="45719" cy="446348"/>
          </a:xfrm>
          <a:prstGeom prst="downArrow">
            <a:avLst/>
          </a:prstGeom>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Down Arrow 14"/>
          <p:cNvSpPr/>
          <p:nvPr/>
        </p:nvSpPr>
        <p:spPr>
          <a:xfrm>
            <a:off x="5508104" y="3848099"/>
            <a:ext cx="72008" cy="446349"/>
          </a:xfrm>
          <a:prstGeom prst="downArrow">
            <a:avLst/>
          </a:prstGeom>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19580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par>
                                <p:cTn id="8" presetID="22" presetClass="entr" presetSubtype="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500"/>
                                        <p:tgtEl>
                                          <p:spTgt spid="1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up)">
                                      <p:cBhvr>
                                        <p:cTn id="13" dur="500"/>
                                        <p:tgtEl>
                                          <p:spTgt spid="14"/>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up)">
                                      <p:cBhvr>
                                        <p:cTn id="16" dur="500"/>
                                        <p:tgtEl>
                                          <p:spTgt spid="15"/>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Preparing a checklist</a:t>
            </a:r>
          </a:p>
        </p:txBody>
      </p:sp>
      <p:sp>
        <p:nvSpPr>
          <p:cNvPr id="3" name="Footer Placeholder 2"/>
          <p:cNvSpPr>
            <a:spLocks noGrp="1"/>
          </p:cNvSpPr>
          <p:nvPr>
            <p:ph type="ftr" sz="quarter" idx="11"/>
          </p:nvPr>
        </p:nvSpPr>
        <p:spPr/>
        <p:txBody>
          <a:bodyPr/>
          <a:lstStyle/>
          <a:p>
            <a:r>
              <a:rPr lang="en-CA" dirty="0"/>
              <a:t>©</a:t>
            </a:r>
            <a:r>
              <a:rPr lang="en-CA" dirty="0" err="1"/>
              <a:t>NASC</a:t>
            </a:r>
            <a:r>
              <a:rPr lang="en-CA" dirty="0"/>
              <a:t> </a:t>
            </a:r>
            <a:r>
              <a:rPr lang="en-CA" dirty="0" smtClean="0"/>
              <a:t>2017</a:t>
            </a:r>
            <a:endParaRPr lang="en-CA" dirty="0"/>
          </a:p>
        </p:txBody>
      </p:sp>
      <p:pic>
        <p:nvPicPr>
          <p:cNvPr id="8" name="Content Placeholder 7"/>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79512" y="1484784"/>
            <a:ext cx="8964488" cy="4763422"/>
          </a:xfrm>
        </p:spPr>
      </p:pic>
    </p:spTree>
    <p:extLst>
      <p:ext uri="{BB962C8B-B14F-4D97-AF65-F5344CB8AC3E}">
        <p14:creationId xmlns:p14="http://schemas.microsoft.com/office/powerpoint/2010/main" val="31348679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8 Critical questions</a:t>
            </a:r>
          </a:p>
        </p:txBody>
      </p:sp>
      <p:sp>
        <p:nvSpPr>
          <p:cNvPr id="6" name="Content Placeholder 5"/>
          <p:cNvSpPr>
            <a:spLocks noGrp="1"/>
          </p:cNvSpPr>
          <p:nvPr>
            <p:ph sz="quarter" idx="1"/>
          </p:nvPr>
        </p:nvSpPr>
        <p:spPr/>
        <p:txBody>
          <a:bodyPr/>
          <a:lstStyle/>
          <a:p>
            <a:r>
              <a:rPr lang="en-US" dirty="0"/>
              <a:t>Why is this report being written?</a:t>
            </a:r>
          </a:p>
          <a:p>
            <a:r>
              <a:rPr lang="en-US" dirty="0"/>
              <a:t>Who is going to read the report?</a:t>
            </a:r>
          </a:p>
          <a:p>
            <a:r>
              <a:rPr lang="en-US" dirty="0"/>
              <a:t>Who else will read it?</a:t>
            </a:r>
          </a:p>
          <a:p>
            <a:r>
              <a:rPr lang="en-US" dirty="0"/>
              <a:t>Why do they read it?</a:t>
            </a:r>
          </a:p>
          <a:p>
            <a:r>
              <a:rPr lang="en-US" dirty="0"/>
              <a:t>What do they already know?</a:t>
            </a:r>
          </a:p>
          <a:p>
            <a:r>
              <a:rPr lang="en-US" dirty="0"/>
              <a:t>What do they need to know about the topic?</a:t>
            </a:r>
          </a:p>
          <a:p>
            <a:r>
              <a:rPr lang="en-US" dirty="0"/>
              <a:t>What do not they need to know?</a:t>
            </a:r>
          </a:p>
          <a:p>
            <a:r>
              <a:rPr lang="en-US" dirty="0"/>
              <a:t>What are they going to use information for? </a:t>
            </a:r>
          </a:p>
        </p:txBody>
      </p:sp>
    </p:spTree>
    <p:extLst>
      <p:ext uri="{BB962C8B-B14F-4D97-AF65-F5344CB8AC3E}">
        <p14:creationId xmlns:p14="http://schemas.microsoft.com/office/powerpoint/2010/main" val="2289152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Foundation</a:t>
            </a:r>
          </a:p>
        </p:txBody>
      </p:sp>
      <p:sp>
        <p:nvSpPr>
          <p:cNvPr id="5" name="Content Placeholder 4"/>
          <p:cNvSpPr>
            <a:spLocks noGrp="1"/>
          </p:cNvSpPr>
          <p:nvPr>
            <p:ph sz="quarter" idx="1"/>
          </p:nvPr>
        </p:nvSpPr>
        <p:spPr/>
        <p:txBody>
          <a:bodyPr anchor="t"/>
          <a:lstStyle/>
          <a:p>
            <a:pPr>
              <a:lnSpc>
                <a:spcPct val="150000"/>
              </a:lnSpc>
            </a:pPr>
            <a:r>
              <a:rPr lang="en-US" dirty="0"/>
              <a:t>Did you discuss on the  above questions before beginning to write?</a:t>
            </a:r>
          </a:p>
          <a:p>
            <a:pPr>
              <a:lnSpc>
                <a:spcPct val="150000"/>
              </a:lnSpc>
            </a:pPr>
            <a:r>
              <a:rPr lang="en-US" dirty="0"/>
              <a:t>Did you consider the questions during writing?</a:t>
            </a:r>
          </a:p>
          <a:p>
            <a:pPr>
              <a:lnSpc>
                <a:spcPct val="150000"/>
              </a:lnSpc>
            </a:pPr>
            <a:r>
              <a:rPr lang="en-US" dirty="0"/>
              <a:t>Did you review the questions before finalizing the report? </a:t>
            </a:r>
          </a:p>
        </p:txBody>
      </p:sp>
    </p:spTree>
    <p:extLst>
      <p:ext uri="{BB962C8B-B14F-4D97-AF65-F5344CB8AC3E}">
        <p14:creationId xmlns:p14="http://schemas.microsoft.com/office/powerpoint/2010/main" val="4217007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 additional questions:</a:t>
            </a:r>
          </a:p>
        </p:txBody>
      </p:sp>
      <p:sp>
        <p:nvSpPr>
          <p:cNvPr id="6" name="Content Placeholder 5"/>
          <p:cNvSpPr>
            <a:spLocks noGrp="1"/>
          </p:cNvSpPr>
          <p:nvPr>
            <p:ph sz="quarter" idx="1"/>
          </p:nvPr>
        </p:nvSpPr>
        <p:spPr/>
        <p:txBody>
          <a:bodyPr/>
          <a:lstStyle/>
          <a:p>
            <a:pPr>
              <a:lnSpc>
                <a:spcPct val="150000"/>
              </a:lnSpc>
            </a:pPr>
            <a:r>
              <a:rPr lang="en-US" dirty="0"/>
              <a:t>What’s the deadline?</a:t>
            </a:r>
          </a:p>
          <a:p>
            <a:pPr>
              <a:lnSpc>
                <a:spcPct val="150000"/>
              </a:lnSpc>
            </a:pPr>
            <a:r>
              <a:rPr lang="en-US" dirty="0"/>
              <a:t>Is there any prescribed structure? </a:t>
            </a:r>
          </a:p>
          <a:p>
            <a:pPr>
              <a:lnSpc>
                <a:spcPct val="150000"/>
              </a:lnSpc>
            </a:pPr>
            <a:r>
              <a:rPr lang="en-US" dirty="0"/>
              <a:t>What purpose does it serve?</a:t>
            </a:r>
          </a:p>
          <a:p>
            <a:pPr>
              <a:lnSpc>
                <a:spcPct val="150000"/>
              </a:lnSpc>
            </a:pPr>
            <a:r>
              <a:rPr lang="en-US" dirty="0"/>
              <a:t>Is it evaluated against your performance? </a:t>
            </a:r>
          </a:p>
          <a:p>
            <a:pPr>
              <a:lnSpc>
                <a:spcPct val="150000"/>
              </a:lnSpc>
            </a:pPr>
            <a:r>
              <a:rPr lang="en-US" dirty="0"/>
              <a:t>What are the basic requirements? </a:t>
            </a:r>
          </a:p>
        </p:txBody>
      </p:sp>
    </p:spTree>
    <p:extLst>
      <p:ext uri="{BB962C8B-B14F-4D97-AF65-F5344CB8AC3E}">
        <p14:creationId xmlns:p14="http://schemas.microsoft.com/office/powerpoint/2010/main" val="2236096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b="1" dirty="0">
                <a:solidFill>
                  <a:schemeClr val="tx1"/>
                </a:solidFill>
              </a:rPr>
              <a:t>The Audience </a:t>
            </a:r>
          </a:p>
        </p:txBody>
      </p:sp>
      <p:sp>
        <p:nvSpPr>
          <p:cNvPr id="3" name="Content Placeholder 2"/>
          <p:cNvSpPr>
            <a:spLocks noGrp="1"/>
          </p:cNvSpPr>
          <p:nvPr>
            <p:ph idx="1"/>
          </p:nvPr>
        </p:nvSpPr>
        <p:spPr>
          <a:xfrm>
            <a:off x="457200" y="1412875"/>
            <a:ext cx="8229600" cy="5040313"/>
          </a:xfrm>
        </p:spPr>
        <p:txBody>
          <a:bodyPr>
            <a:normAutofit lnSpcReduction="10000"/>
          </a:bodyPr>
          <a:lstStyle/>
          <a:p>
            <a:pPr marL="0" indent="0">
              <a:lnSpc>
                <a:spcPct val="150000"/>
              </a:lnSpc>
              <a:buFont typeface="Wingdings" pitchFamily="2" charset="2"/>
              <a:buNone/>
              <a:defRPr/>
            </a:pPr>
            <a:r>
              <a:rPr lang="en-US" dirty="0"/>
              <a:t>Often 3 different audiences</a:t>
            </a:r>
          </a:p>
          <a:p>
            <a:pPr>
              <a:lnSpc>
                <a:spcPct val="150000"/>
              </a:lnSpc>
              <a:defRPr/>
            </a:pPr>
            <a:r>
              <a:rPr lang="en-US" dirty="0"/>
              <a:t>Casual reader/big boss</a:t>
            </a:r>
          </a:p>
          <a:p>
            <a:pPr>
              <a:lnSpc>
                <a:spcPct val="150000"/>
              </a:lnSpc>
              <a:defRPr/>
            </a:pPr>
            <a:r>
              <a:rPr lang="en-US" dirty="0"/>
              <a:t>Interested reader</a:t>
            </a:r>
          </a:p>
          <a:p>
            <a:pPr>
              <a:lnSpc>
                <a:spcPct val="150000"/>
              </a:lnSpc>
              <a:defRPr/>
            </a:pPr>
            <a:r>
              <a:rPr lang="en-US" dirty="0"/>
              <a:t>Expert</a:t>
            </a:r>
          </a:p>
          <a:p>
            <a:pPr marL="1371600" lvl="3" indent="0" algn="r">
              <a:lnSpc>
                <a:spcPct val="150000"/>
              </a:lnSpc>
              <a:buFont typeface="Wingdings" pitchFamily="2" charset="2"/>
              <a:buNone/>
              <a:defRPr/>
            </a:pPr>
            <a:r>
              <a:rPr lang="en-US" dirty="0"/>
              <a:t>	</a:t>
            </a:r>
            <a:r>
              <a:rPr lang="en-US" sz="3200" b="1" u="sng" dirty="0">
                <a:solidFill>
                  <a:srgbClr val="00B050"/>
                </a:solidFill>
              </a:rPr>
              <a:t>What to do to address effectively</a:t>
            </a:r>
          </a:p>
          <a:p>
            <a:pPr lvl="4">
              <a:buFont typeface="Wingdings" pitchFamily="2" charset="2"/>
              <a:buChar char="q"/>
              <a:defRPr/>
            </a:pPr>
            <a:r>
              <a:rPr lang="en-US" sz="2400" dirty="0"/>
              <a:t>An abstract for the big boss</a:t>
            </a:r>
          </a:p>
          <a:p>
            <a:pPr lvl="4">
              <a:buFont typeface="Wingdings" pitchFamily="2" charset="2"/>
              <a:buChar char="q"/>
              <a:defRPr/>
            </a:pPr>
            <a:r>
              <a:rPr lang="en-US" sz="2400" dirty="0"/>
              <a:t>A main body for the interested non-specialist</a:t>
            </a:r>
          </a:p>
          <a:p>
            <a:pPr lvl="4">
              <a:buFont typeface="Wingdings" pitchFamily="2" charset="2"/>
              <a:buChar char="q"/>
              <a:defRPr/>
            </a:pPr>
            <a:r>
              <a:rPr lang="en-US" sz="2400" dirty="0"/>
              <a:t>A technical appendix for the expert</a:t>
            </a:r>
          </a:p>
          <a:p>
            <a:pPr lvl="2">
              <a:defRPr/>
            </a:pPr>
            <a:endParaRPr lang="en-US" dirty="0"/>
          </a:p>
        </p:txBody>
      </p:sp>
      <p:pic>
        <p:nvPicPr>
          <p:cNvPr id="4" name="Picture 2" descr="C:\Users\pa won\Desktop\1 confus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4373563"/>
            <a:ext cx="1584325" cy="243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483716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1000"/>
                                        <p:tgtEl>
                                          <p:spTgt spid="3">
                                            <p:txEl>
                                              <p:pRg st="0" end="0"/>
                                            </p:txEl>
                                          </p:spTgt>
                                        </p:tgtEl>
                                      </p:cBhvr>
                                    </p:animEffect>
                                    <p:anim calcmode="lin" valueType="num">
                                      <p:cBhvr>
                                        <p:cTn id="22"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1000"/>
                                        <p:tgtEl>
                                          <p:spTgt spid="3">
                                            <p:txEl>
                                              <p:pRg st="1" end="1"/>
                                            </p:txEl>
                                          </p:spTgt>
                                        </p:tgtEl>
                                      </p:cBhvr>
                                    </p:animEffect>
                                    <p:anim calcmode="lin" valueType="num">
                                      <p:cBhvr>
                                        <p:cTn id="29"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1" end="1"/>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fade">
                                      <p:cBhvr>
                                        <p:cTn id="33" dur="1000"/>
                                        <p:tgtEl>
                                          <p:spTgt spid="3">
                                            <p:txEl>
                                              <p:pRg st="2" end="2"/>
                                            </p:txEl>
                                          </p:spTgt>
                                        </p:tgtEl>
                                      </p:cBhvr>
                                    </p:animEffect>
                                    <p:anim calcmode="lin" valueType="num">
                                      <p:cBhvr>
                                        <p:cTn id="3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2" end="2"/>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Effect transition="in" filter="fade">
                                      <p:cBhvr>
                                        <p:cTn id="38" dur="1000"/>
                                        <p:tgtEl>
                                          <p:spTgt spid="3">
                                            <p:txEl>
                                              <p:pRg st="3" end="3"/>
                                            </p:txEl>
                                          </p:spTgt>
                                        </p:tgtEl>
                                      </p:cBhvr>
                                    </p:animEffect>
                                    <p:anim calcmode="lin" valueType="num">
                                      <p:cBhvr>
                                        <p:cTn id="3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42" presetClass="entr" presetSubtype="0" fill="hold"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fade">
                                      <p:cBhvr>
                                        <p:cTn id="45" dur="1000"/>
                                        <p:tgtEl>
                                          <p:spTgt spid="3">
                                            <p:txEl>
                                              <p:pRg st="4" end="4"/>
                                            </p:txEl>
                                          </p:spTgt>
                                        </p:tgtEl>
                                      </p:cBhvr>
                                    </p:animEffect>
                                    <p:anim calcmode="lin" valueType="num">
                                      <p:cBhvr>
                                        <p:cTn id="4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42" presetClass="entr" presetSubtype="0" fill="hold" nodeType="clickEffect">
                                  <p:stCondLst>
                                    <p:cond delay="0"/>
                                  </p:stCondLst>
                                  <p:childTnLst>
                                    <p:set>
                                      <p:cBhvr>
                                        <p:cTn id="51" dur="1" fill="hold">
                                          <p:stCondLst>
                                            <p:cond delay="0"/>
                                          </p:stCondLst>
                                        </p:cTn>
                                        <p:tgtEl>
                                          <p:spTgt spid="3">
                                            <p:txEl>
                                              <p:pRg st="5" end="5"/>
                                            </p:txEl>
                                          </p:spTgt>
                                        </p:tgtEl>
                                        <p:attrNameLst>
                                          <p:attrName>style.visibility</p:attrName>
                                        </p:attrNameLst>
                                      </p:cBhvr>
                                      <p:to>
                                        <p:strVal val="visible"/>
                                      </p:to>
                                    </p:set>
                                    <p:animEffect transition="in" filter="fade">
                                      <p:cBhvr>
                                        <p:cTn id="52" dur="1000"/>
                                        <p:tgtEl>
                                          <p:spTgt spid="3">
                                            <p:txEl>
                                              <p:pRg st="5" end="5"/>
                                            </p:txEl>
                                          </p:spTgt>
                                        </p:tgtEl>
                                      </p:cBhvr>
                                    </p:animEffect>
                                    <p:anim calcmode="lin" valueType="num">
                                      <p:cBhvr>
                                        <p:cTn id="5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
                                            <p:txEl>
                                              <p:pRg st="6" end="6"/>
                                            </p:txEl>
                                          </p:spTgt>
                                        </p:tgtEl>
                                        <p:attrNameLst>
                                          <p:attrName>style.visibility</p:attrName>
                                        </p:attrNameLst>
                                      </p:cBhvr>
                                      <p:to>
                                        <p:strVal val="visible"/>
                                      </p:to>
                                    </p:set>
                                    <p:animEffect transition="in" filter="fade">
                                      <p:cBhvr>
                                        <p:cTn id="57" dur="1000"/>
                                        <p:tgtEl>
                                          <p:spTgt spid="3">
                                            <p:txEl>
                                              <p:pRg st="6" end="6"/>
                                            </p:txEl>
                                          </p:spTgt>
                                        </p:tgtEl>
                                      </p:cBhvr>
                                    </p:animEffect>
                                    <p:anim calcmode="lin" valueType="num">
                                      <p:cBhvr>
                                        <p:cTn id="5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
                                            <p:txEl>
                                              <p:pRg st="7" end="7"/>
                                            </p:txEl>
                                          </p:spTgt>
                                        </p:tgtEl>
                                        <p:attrNameLst>
                                          <p:attrName>style.visibility</p:attrName>
                                        </p:attrNameLst>
                                      </p:cBhvr>
                                      <p:to>
                                        <p:strVal val="visible"/>
                                      </p:to>
                                    </p:set>
                                    <p:animEffect transition="in" filter="fade">
                                      <p:cBhvr>
                                        <p:cTn id="62" dur="1000"/>
                                        <p:tgtEl>
                                          <p:spTgt spid="3">
                                            <p:txEl>
                                              <p:pRg st="7" end="7"/>
                                            </p:txEl>
                                          </p:spTgt>
                                        </p:tgtEl>
                                      </p:cBhvr>
                                    </p:animEffect>
                                    <p:anim calcmode="lin" valueType="num">
                                      <p:cBhvr>
                                        <p:cTn id="6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6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447800" y="304800"/>
            <a:ext cx="7696200" cy="493713"/>
          </a:xfrm>
        </p:spPr>
        <p:txBody>
          <a:bodyPr>
            <a:normAutofit fontScale="90000"/>
          </a:bodyPr>
          <a:lstStyle/>
          <a:p>
            <a:pPr eaLnBrk="1" hangingPunct="1"/>
            <a:r>
              <a:rPr lang="en-CA" dirty="0">
                <a:solidFill>
                  <a:srgbClr val="7B9899"/>
                </a:solidFill>
              </a:rPr>
              <a:t>Format of a Report (Example)</a:t>
            </a:r>
          </a:p>
        </p:txBody>
      </p:sp>
      <p:graphicFrame>
        <p:nvGraphicFramePr>
          <p:cNvPr id="5" name="Group 3"/>
          <p:cNvGraphicFramePr>
            <a:graphicFrameLocks noGrp="1"/>
          </p:cNvGraphicFramePr>
          <p:nvPr/>
        </p:nvGraphicFramePr>
        <p:xfrm>
          <a:off x="788993" y="1557338"/>
          <a:ext cx="1118567" cy="1188720"/>
        </p:xfrm>
        <a:graphic>
          <a:graphicData uri="http://schemas.openxmlformats.org/drawingml/2006/table">
            <a:tbl>
              <a:tblPr/>
              <a:tblGrid>
                <a:gridCol w="1118567">
                  <a:extLst>
                    <a:ext uri="{9D8B030D-6E8A-4147-A177-3AD203B41FA5}">
                      <a16:colId xmlns="" xmlns:a16="http://schemas.microsoft.com/office/drawing/2014/main" val="20000"/>
                    </a:ext>
                  </a:extLst>
                </a:gridCol>
              </a:tblGrid>
              <a:tr h="11887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7200" b="0" i="0" u="none" strike="noStrike" cap="none" normalizeH="0" baseline="0" dirty="0">
                          <a:ln>
                            <a:noFill/>
                          </a:ln>
                          <a:solidFill>
                            <a:schemeClr val="hlink"/>
                          </a:solidFill>
                          <a:effectLst/>
                          <a:latin typeface="Times New Roman" pitchFamily="18" charset="0"/>
                          <a:cs typeface="Times New Roman" pitchFamily="18" charset="0"/>
                        </a:rPr>
                        <a:t>H</a:t>
                      </a:r>
                      <a:endParaRPr kumimoji="0" lang="en-US" sz="1200" b="0" i="0" u="none" strike="noStrike" cap="none" normalizeH="0" baseline="0" dirty="0">
                        <a:ln>
                          <a:noFill/>
                        </a:ln>
                        <a:solidFill>
                          <a:schemeClr val="hlink"/>
                        </a:solidFill>
                        <a:effectLst/>
                        <a:latin typeface="Arial" pitchFamily="34" charset="0"/>
                      </a:endParaRP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6" name="Rectangle 9"/>
          <p:cNvSpPr>
            <a:spLocks noChangeArrowheads="1"/>
          </p:cNvSpPr>
          <p:nvPr/>
        </p:nvSpPr>
        <p:spPr bwMode="auto">
          <a:xfrm>
            <a:off x="2484443" y="1219930"/>
            <a:ext cx="2895600" cy="1631194"/>
          </a:xfrm>
          <a:prstGeom prst="rect">
            <a:avLst/>
          </a:prstGeom>
          <a:solidFill>
            <a:srgbClr val="CCFFFF"/>
          </a:solidFill>
          <a:ln w="9525">
            <a:noFill/>
            <a:miter lim="800000"/>
            <a:headEnd/>
            <a:tailEnd/>
          </a:ln>
        </p:spPr>
        <p:txBody>
          <a:bodyPr lIns="91417" tIns="45709" rIns="91417" bIns="45709" anchor="ctr">
            <a:spAutoFit/>
          </a:bodyPr>
          <a:lstStyle/>
          <a:p>
            <a:pPr eaLnBrk="0" hangingPunct="0">
              <a:buFont typeface="Wingdings" pitchFamily="2" charset="2"/>
              <a:buChar char=""/>
              <a:tabLst>
                <a:tab pos="914172" algn="l"/>
              </a:tabLst>
            </a:pPr>
            <a:r>
              <a:rPr lang="en-US" sz="2000" dirty="0">
                <a:solidFill>
                  <a:srgbClr val="CC0412"/>
                </a:solidFill>
                <a:cs typeface="Times New Roman" pitchFamily="18" charset="0"/>
              </a:rPr>
              <a:t>Title page</a:t>
            </a:r>
            <a:endParaRPr lang="en-US" sz="1400" dirty="0">
              <a:solidFill>
                <a:srgbClr val="CC0412"/>
              </a:solidFill>
            </a:endParaRPr>
          </a:p>
          <a:p>
            <a:pPr eaLnBrk="0" hangingPunct="0">
              <a:buFont typeface="Wingdings" pitchFamily="2" charset="2"/>
              <a:buChar char=""/>
              <a:tabLst>
                <a:tab pos="914172" algn="l"/>
              </a:tabLst>
            </a:pPr>
            <a:r>
              <a:rPr lang="en-US" sz="2000" dirty="0">
                <a:solidFill>
                  <a:srgbClr val="CC0412"/>
                </a:solidFill>
                <a:cs typeface="Times New Roman" pitchFamily="18" charset="0"/>
              </a:rPr>
              <a:t>Acknowledgements</a:t>
            </a:r>
          </a:p>
          <a:p>
            <a:pPr eaLnBrk="0" hangingPunct="0">
              <a:buFont typeface="Wingdings" pitchFamily="2" charset="2"/>
              <a:buChar char=""/>
              <a:tabLst>
                <a:tab pos="914172" algn="l"/>
              </a:tabLst>
            </a:pPr>
            <a:r>
              <a:rPr lang="en-US" sz="2000" dirty="0">
                <a:solidFill>
                  <a:srgbClr val="CC0412"/>
                </a:solidFill>
                <a:cs typeface="Times New Roman" pitchFamily="18" charset="0"/>
              </a:rPr>
              <a:t>Abbreviations</a:t>
            </a:r>
            <a:endParaRPr lang="en-US" sz="1400" dirty="0">
              <a:solidFill>
                <a:srgbClr val="CC0412"/>
              </a:solidFill>
            </a:endParaRPr>
          </a:p>
          <a:p>
            <a:pPr eaLnBrk="0" hangingPunct="0">
              <a:buFont typeface="Wingdings" pitchFamily="2" charset="2"/>
              <a:buChar char=""/>
              <a:tabLst>
                <a:tab pos="914172" algn="l"/>
              </a:tabLst>
            </a:pPr>
            <a:r>
              <a:rPr lang="en-US" sz="2000" dirty="0">
                <a:solidFill>
                  <a:srgbClr val="CC0412"/>
                </a:solidFill>
                <a:cs typeface="Times New Roman" pitchFamily="18" charset="0"/>
              </a:rPr>
              <a:t>Executive Summary</a:t>
            </a:r>
          </a:p>
          <a:p>
            <a:pPr eaLnBrk="0" hangingPunct="0">
              <a:buFont typeface="Wingdings" pitchFamily="2" charset="2"/>
              <a:buChar char=""/>
              <a:tabLst>
                <a:tab pos="914172" algn="l"/>
              </a:tabLst>
            </a:pPr>
            <a:r>
              <a:rPr lang="en-US" sz="2000" dirty="0">
                <a:solidFill>
                  <a:srgbClr val="CC0412"/>
                </a:solidFill>
                <a:cs typeface="Times New Roman" pitchFamily="18" charset="0"/>
              </a:rPr>
              <a:t>Contents</a:t>
            </a:r>
            <a:r>
              <a:rPr lang="en-US" sz="2000" dirty="0">
                <a:solidFill>
                  <a:srgbClr val="6600FF"/>
                </a:solidFill>
                <a:cs typeface="Times New Roman" pitchFamily="18" charset="0"/>
              </a:rPr>
              <a:t> </a:t>
            </a:r>
            <a:endParaRPr lang="en-US" sz="2000" dirty="0">
              <a:solidFill>
                <a:srgbClr val="6600FF"/>
              </a:solidFill>
            </a:endParaRPr>
          </a:p>
        </p:txBody>
      </p:sp>
      <p:graphicFrame>
        <p:nvGraphicFramePr>
          <p:cNvPr id="7" name="Group 10"/>
          <p:cNvGraphicFramePr>
            <a:graphicFrameLocks noGrp="1"/>
          </p:cNvGraphicFramePr>
          <p:nvPr/>
        </p:nvGraphicFramePr>
        <p:xfrm>
          <a:off x="539750" y="3068638"/>
          <a:ext cx="1162050" cy="1478280"/>
        </p:xfrm>
        <a:graphic>
          <a:graphicData uri="http://schemas.openxmlformats.org/drawingml/2006/table">
            <a:tbl>
              <a:tblPr/>
              <a:tblGrid>
                <a:gridCol w="1162050">
                  <a:extLst>
                    <a:ext uri="{9D8B030D-6E8A-4147-A177-3AD203B41FA5}">
                      <a16:colId xmlns="" xmlns:a16="http://schemas.microsoft.com/office/drawing/2014/main" val="20000"/>
                    </a:ext>
                  </a:extLst>
                </a:gridCol>
              </a:tblGrid>
              <a:tr h="14782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100" b="0" i="0" u="none" strike="noStrike" cap="none" normalizeH="0" baseline="0" dirty="0">
                          <a:ln>
                            <a:noFill/>
                          </a:ln>
                          <a:solidFill>
                            <a:schemeClr val="hlink"/>
                          </a:solidFill>
                          <a:effectLst/>
                          <a:latin typeface="Times New Roman" pitchFamily="18" charset="0"/>
                          <a:cs typeface="Times New Roman" pitchFamily="18" charset="0"/>
                        </a:rPr>
                        <a:t>B</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8" name="Rectangle 16"/>
          <p:cNvSpPr>
            <a:spLocks noChangeArrowheads="1"/>
          </p:cNvSpPr>
          <p:nvPr/>
        </p:nvSpPr>
        <p:spPr bwMode="auto">
          <a:xfrm>
            <a:off x="2444750" y="2839130"/>
            <a:ext cx="5715000" cy="2554523"/>
          </a:xfrm>
          <a:prstGeom prst="rect">
            <a:avLst/>
          </a:prstGeom>
          <a:solidFill>
            <a:srgbClr val="CCFFFF"/>
          </a:solidFill>
          <a:ln w="9525">
            <a:noFill/>
            <a:miter lim="800000"/>
            <a:headEnd/>
            <a:tailEnd/>
          </a:ln>
        </p:spPr>
        <p:txBody>
          <a:bodyPr lIns="91417" tIns="45709" rIns="91417" bIns="45709" anchor="ctr">
            <a:spAutoFit/>
          </a:bodyPr>
          <a:lstStyle/>
          <a:p>
            <a:pPr eaLnBrk="0" hangingPunct="0">
              <a:buFont typeface="Wingdings" pitchFamily="2" charset="2"/>
              <a:buChar char=""/>
              <a:tabLst>
                <a:tab pos="457085" algn="l"/>
              </a:tabLst>
            </a:pPr>
            <a:r>
              <a:rPr lang="en-US" sz="2000" dirty="0">
                <a:solidFill>
                  <a:srgbClr val="CC0412"/>
                </a:solidFill>
                <a:cs typeface="Times New Roman" pitchFamily="18" charset="0"/>
              </a:rPr>
              <a:t>Introduction /background (Including terms of references </a:t>
            </a:r>
          </a:p>
          <a:p>
            <a:pPr eaLnBrk="0" hangingPunct="0">
              <a:buFont typeface="Wingdings" pitchFamily="2" charset="2"/>
              <a:buChar char=""/>
              <a:tabLst>
                <a:tab pos="457085" algn="l"/>
              </a:tabLst>
            </a:pPr>
            <a:r>
              <a:rPr lang="en-US" sz="2000" dirty="0">
                <a:solidFill>
                  <a:srgbClr val="CC0412"/>
                </a:solidFill>
                <a:cs typeface="Times New Roman" pitchFamily="18" charset="0"/>
              </a:rPr>
              <a:t> Objectives</a:t>
            </a:r>
          </a:p>
          <a:p>
            <a:pPr eaLnBrk="0" hangingPunct="0">
              <a:buFont typeface="Wingdings" pitchFamily="2" charset="2"/>
              <a:buChar char=""/>
              <a:tabLst>
                <a:tab pos="457085" algn="l"/>
              </a:tabLst>
            </a:pPr>
            <a:r>
              <a:rPr lang="en-US" sz="2000" dirty="0">
                <a:solidFill>
                  <a:srgbClr val="CC0412"/>
                </a:solidFill>
                <a:cs typeface="Times New Roman" pitchFamily="18" charset="0"/>
              </a:rPr>
              <a:t>Methodology/procedures (Including validity, reliability)</a:t>
            </a:r>
          </a:p>
          <a:p>
            <a:pPr eaLnBrk="0" hangingPunct="0">
              <a:buFont typeface="Wingdings" pitchFamily="2" charset="2"/>
              <a:buChar char=""/>
              <a:tabLst>
                <a:tab pos="457085" algn="l"/>
              </a:tabLst>
            </a:pPr>
            <a:r>
              <a:rPr lang="en-US" sz="2000" dirty="0">
                <a:solidFill>
                  <a:srgbClr val="CC0412"/>
                </a:solidFill>
                <a:cs typeface="Times New Roman" pitchFamily="18" charset="0"/>
              </a:rPr>
              <a:t>Findings/Analysis or Major activities and outcomes</a:t>
            </a:r>
          </a:p>
          <a:p>
            <a:pPr eaLnBrk="0" hangingPunct="0">
              <a:buFont typeface="Wingdings" pitchFamily="2" charset="2"/>
              <a:buChar char=""/>
              <a:tabLst>
                <a:tab pos="457085" algn="l"/>
              </a:tabLst>
            </a:pPr>
            <a:r>
              <a:rPr lang="en-US" sz="2000" dirty="0">
                <a:solidFill>
                  <a:srgbClr val="CC0412"/>
                </a:solidFill>
                <a:cs typeface="Times New Roman" pitchFamily="18" charset="0"/>
              </a:rPr>
              <a:t>Conclusion and Recommendations</a:t>
            </a:r>
          </a:p>
        </p:txBody>
      </p:sp>
      <p:graphicFrame>
        <p:nvGraphicFramePr>
          <p:cNvPr id="9" name="Group 17"/>
          <p:cNvGraphicFramePr>
            <a:graphicFrameLocks noGrp="1"/>
          </p:cNvGraphicFramePr>
          <p:nvPr/>
        </p:nvGraphicFramePr>
        <p:xfrm>
          <a:off x="611188" y="5013325"/>
          <a:ext cx="1066800" cy="1478280"/>
        </p:xfrm>
        <a:graphic>
          <a:graphicData uri="http://schemas.openxmlformats.org/drawingml/2006/table">
            <a:tbl>
              <a:tblPr/>
              <a:tblGrid>
                <a:gridCol w="1066800">
                  <a:extLst>
                    <a:ext uri="{9D8B030D-6E8A-4147-A177-3AD203B41FA5}">
                      <a16:colId xmlns="" xmlns:a16="http://schemas.microsoft.com/office/drawing/2014/main" val="20000"/>
                    </a:ext>
                  </a:extLst>
                </a:gridCol>
              </a:tblGrid>
              <a:tr h="14782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100" b="0" i="0" u="none" strike="noStrike" cap="none" normalizeH="0" baseline="0" dirty="0">
                          <a:ln>
                            <a:noFill/>
                          </a:ln>
                          <a:solidFill>
                            <a:schemeClr val="hlink"/>
                          </a:solidFill>
                          <a:effectLst/>
                          <a:latin typeface="Times New Roman" pitchFamily="18" charset="0"/>
                          <a:cs typeface="Times New Roman" pitchFamily="18" charset="0"/>
                        </a:rPr>
                        <a:t>T</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0" name="Rectangle 23"/>
          <p:cNvSpPr>
            <a:spLocks noChangeArrowheads="1"/>
          </p:cNvSpPr>
          <p:nvPr/>
        </p:nvSpPr>
        <p:spPr bwMode="auto">
          <a:xfrm>
            <a:off x="2484443" y="5289733"/>
            <a:ext cx="3367087" cy="1015640"/>
          </a:xfrm>
          <a:prstGeom prst="rect">
            <a:avLst/>
          </a:prstGeom>
          <a:solidFill>
            <a:srgbClr val="CCFFFF"/>
          </a:solidFill>
          <a:ln w="9525">
            <a:noFill/>
            <a:miter lim="800000"/>
            <a:headEnd/>
            <a:tailEnd/>
          </a:ln>
        </p:spPr>
        <p:txBody>
          <a:bodyPr lIns="91417" tIns="45709" rIns="91417" bIns="45709" anchor="ctr">
            <a:spAutoFit/>
          </a:bodyPr>
          <a:lstStyle/>
          <a:p>
            <a:pPr eaLnBrk="0" hangingPunct="0">
              <a:buFont typeface="Wingdings" pitchFamily="2" charset="2"/>
              <a:buChar char=""/>
              <a:tabLst>
                <a:tab pos="457085" algn="l"/>
              </a:tabLst>
            </a:pPr>
            <a:r>
              <a:rPr lang="en-US" sz="2000" dirty="0">
                <a:solidFill>
                  <a:srgbClr val="CC0412"/>
                </a:solidFill>
                <a:cs typeface="Times New Roman" pitchFamily="18" charset="0"/>
              </a:rPr>
              <a:t>References/Bibliography</a:t>
            </a:r>
          </a:p>
          <a:p>
            <a:pPr eaLnBrk="0" hangingPunct="0">
              <a:buFont typeface="Wingdings" pitchFamily="2" charset="2"/>
              <a:buChar char=""/>
              <a:tabLst>
                <a:tab pos="457085" algn="l"/>
              </a:tabLst>
            </a:pPr>
            <a:r>
              <a:rPr lang="en-US" sz="2000" dirty="0">
                <a:solidFill>
                  <a:srgbClr val="CC0412"/>
                </a:solidFill>
                <a:cs typeface="Times New Roman" pitchFamily="18" charset="0"/>
              </a:rPr>
              <a:t>Appendices</a:t>
            </a:r>
          </a:p>
          <a:p>
            <a:pPr eaLnBrk="0" hangingPunct="0">
              <a:buFont typeface="Wingdings" pitchFamily="2" charset="2"/>
              <a:buChar char=""/>
              <a:tabLst>
                <a:tab pos="457085" algn="l"/>
              </a:tabLst>
            </a:pPr>
            <a:r>
              <a:rPr lang="en-US" sz="2000" dirty="0">
                <a:solidFill>
                  <a:srgbClr val="CC0412"/>
                </a:solidFill>
                <a:cs typeface="Times New Roman" pitchFamily="18" charset="0"/>
              </a:rPr>
              <a:t>Glossary</a:t>
            </a:r>
            <a:endParaRPr lang="en-US" dirty="0">
              <a:solidFill>
                <a:schemeClr val="hlink"/>
              </a:solidFill>
            </a:endParaRPr>
          </a:p>
        </p:txBody>
      </p:sp>
    </p:spTree>
    <p:extLst>
      <p:ext uri="{BB962C8B-B14F-4D97-AF65-F5344CB8AC3E}">
        <p14:creationId xmlns:p14="http://schemas.microsoft.com/office/powerpoint/2010/main" val="12122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1+#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CA" dirty="0"/>
              <a:t>©</a:t>
            </a:r>
            <a:r>
              <a:rPr lang="en-CA" dirty="0" err="1"/>
              <a:t>NASC</a:t>
            </a:r>
            <a:r>
              <a:rPr lang="en-CA" dirty="0"/>
              <a:t> </a:t>
            </a:r>
            <a:r>
              <a:rPr lang="en-CA" dirty="0" smtClean="0"/>
              <a:t>2017</a:t>
            </a:r>
            <a:endParaRPr lang="en-CA" dirty="0"/>
          </a:p>
        </p:txBody>
      </p:sp>
      <p:pic>
        <p:nvPicPr>
          <p:cNvPr id="8" name="Content Placeholder 7"/>
          <p:cNvPicPr>
            <a:picLocks noGrp="1" noChangeAspect="1"/>
          </p:cNvPicPr>
          <p:nvPr>
            <p:ph sz="quarter" idx="1"/>
          </p:nvPr>
        </p:nvPicPr>
        <p:blipFill>
          <a:blip r:embed="rId2">
            <a:extLst>
              <a:ext uri="{28A0092B-C50C-407E-A947-70E740481C1C}">
                <a14:useLocalDpi xmlns:a14="http://schemas.microsoft.com/office/drawing/2010/main" val="0"/>
              </a:ext>
            </a:extLst>
          </a:blip>
          <a:stretch>
            <a:fillRect/>
          </a:stretch>
        </p:blipFill>
        <p:spPr>
          <a:xfrm>
            <a:off x="179512" y="1600200"/>
            <a:ext cx="8784976" cy="4493096"/>
          </a:xfrm>
        </p:spPr>
      </p:pic>
    </p:spTree>
    <p:extLst>
      <p:ext uri="{BB962C8B-B14F-4D97-AF65-F5344CB8AC3E}">
        <p14:creationId xmlns:p14="http://schemas.microsoft.com/office/powerpoint/2010/main" val="20325822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Presentation is the key..</a:t>
            </a:r>
          </a:p>
        </p:txBody>
      </p:sp>
      <p:sp>
        <p:nvSpPr>
          <p:cNvPr id="3" name="Footer Placeholder 2"/>
          <p:cNvSpPr>
            <a:spLocks noGrp="1"/>
          </p:cNvSpPr>
          <p:nvPr>
            <p:ph type="ftr" sz="quarter" idx="11"/>
          </p:nvPr>
        </p:nvSpPr>
        <p:spPr/>
        <p:txBody>
          <a:bodyPr/>
          <a:lstStyle/>
          <a:p>
            <a:r>
              <a:rPr lang="en-CA"/>
              <a:t>©NASC 2016</a:t>
            </a:r>
          </a:p>
        </p:txBody>
      </p:sp>
      <p:sp>
        <p:nvSpPr>
          <p:cNvPr id="4" name="Content Placeholder 3"/>
          <p:cNvSpPr>
            <a:spLocks noGrp="1"/>
          </p:cNvSpPr>
          <p:nvPr>
            <p:ph sz="quarter" idx="1"/>
          </p:nvPr>
        </p:nvSpPr>
        <p:spPr/>
        <p:txBody>
          <a:bodyPr/>
          <a:lstStyle/>
          <a:p>
            <a:endParaRPr lang="en-US" dirty="0"/>
          </a:p>
        </p:txBody>
      </p:sp>
    </p:spTree>
    <p:extLst>
      <p:ext uri="{BB962C8B-B14F-4D97-AF65-F5344CB8AC3E}">
        <p14:creationId xmlns:p14="http://schemas.microsoft.com/office/powerpoint/2010/main" val="19525605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makes a worst report? </a:t>
            </a:r>
          </a:p>
        </p:txBody>
      </p:sp>
      <p:sp>
        <p:nvSpPr>
          <p:cNvPr id="6" name="Content Placeholder 5"/>
          <p:cNvSpPr>
            <a:spLocks noGrp="1"/>
          </p:cNvSpPr>
          <p:nvPr>
            <p:ph sz="quarter" idx="1"/>
          </p:nvPr>
        </p:nvSpPr>
        <p:spPr>
          <a:xfrm>
            <a:off x="612648" y="1600199"/>
            <a:ext cx="8063808" cy="5013131"/>
          </a:xfrm>
        </p:spPr>
        <p:txBody>
          <a:bodyPr>
            <a:normAutofit lnSpcReduction="10000"/>
          </a:bodyPr>
          <a:lstStyle/>
          <a:p>
            <a:r>
              <a:rPr lang="en-US" dirty="0"/>
              <a:t>Too much information </a:t>
            </a:r>
          </a:p>
          <a:p>
            <a:r>
              <a:rPr lang="en-US" dirty="0"/>
              <a:t>Monotonous presentation </a:t>
            </a:r>
          </a:p>
          <a:p>
            <a:r>
              <a:rPr lang="en-US" dirty="0"/>
              <a:t>No structure followed.</a:t>
            </a:r>
          </a:p>
          <a:p>
            <a:r>
              <a:rPr lang="en-US" dirty="0"/>
              <a:t>Too many technical details/ long  sentences  hard to understand</a:t>
            </a:r>
          </a:p>
          <a:p>
            <a:r>
              <a:rPr lang="en-US" dirty="0"/>
              <a:t>Not enough information to back the objectives.</a:t>
            </a:r>
          </a:p>
          <a:p>
            <a:r>
              <a:rPr lang="en-US" dirty="0"/>
              <a:t>No conclusion/conclusion without a finding’s base </a:t>
            </a:r>
          </a:p>
          <a:p>
            <a:r>
              <a:rPr lang="en-US" dirty="0"/>
              <a:t>No clear aim and audience.</a:t>
            </a:r>
          </a:p>
          <a:p>
            <a:r>
              <a:rPr lang="en-US" dirty="0"/>
              <a:t>Not following the décor of professional writing.</a:t>
            </a:r>
          </a:p>
          <a:p>
            <a:pPr marL="0" indent="0">
              <a:buNone/>
            </a:pPr>
            <a:r>
              <a:rPr lang="en-US" dirty="0"/>
              <a:t> </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2120" y="1466753"/>
            <a:ext cx="2790825" cy="1638300"/>
          </a:xfrm>
          <a:prstGeom prst="rect">
            <a:avLst/>
          </a:prstGeom>
        </p:spPr>
      </p:pic>
    </p:spTree>
    <p:extLst>
      <p:ext uri="{BB962C8B-B14F-4D97-AF65-F5344CB8AC3E}">
        <p14:creationId xmlns:p14="http://schemas.microsoft.com/office/powerpoint/2010/main" val="1786499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Agenda</a:t>
            </a:r>
          </a:p>
        </p:txBody>
      </p:sp>
      <p:sp>
        <p:nvSpPr>
          <p:cNvPr id="6" name="Content Placeholder 5"/>
          <p:cNvSpPr>
            <a:spLocks noGrp="1"/>
          </p:cNvSpPr>
          <p:nvPr>
            <p:ph sz="quarter" idx="1"/>
          </p:nvPr>
        </p:nvSpPr>
        <p:spPr/>
        <p:txBody>
          <a:bodyPr/>
          <a:lstStyle/>
          <a:p>
            <a:r>
              <a:rPr lang="en-US" dirty="0"/>
              <a:t>Basic rules of report writing: planning, techniques, and skills</a:t>
            </a:r>
          </a:p>
          <a:p>
            <a:r>
              <a:rPr lang="en-US" dirty="0"/>
              <a:t>Preparing a report: building on the </a:t>
            </a:r>
            <a:r>
              <a:rPr lang="en-US" dirty="0" smtClean="0"/>
              <a:t>work</a:t>
            </a:r>
            <a:endParaRPr lang="en-US" dirty="0"/>
          </a:p>
          <a:p>
            <a:r>
              <a:rPr lang="en-US" dirty="0"/>
              <a:t> Finding the  mistakes that can </a:t>
            </a:r>
            <a:r>
              <a:rPr lang="en-US" dirty="0" smtClean="0"/>
              <a:t>occur</a:t>
            </a:r>
            <a:endParaRPr lang="en-US" dirty="0"/>
          </a:p>
        </p:txBody>
      </p:sp>
    </p:spTree>
    <p:extLst>
      <p:ext uri="{BB962C8B-B14F-4D97-AF65-F5344CB8AC3E}">
        <p14:creationId xmlns:p14="http://schemas.microsoft.com/office/powerpoint/2010/main" val="2826284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Contd</a:t>
            </a:r>
            <a:r>
              <a:rPr lang="en-US" dirty="0"/>
              <a:t>…</a:t>
            </a:r>
          </a:p>
        </p:txBody>
      </p:sp>
      <p:sp>
        <p:nvSpPr>
          <p:cNvPr id="4" name="Footer Placeholder 3"/>
          <p:cNvSpPr>
            <a:spLocks noGrp="1"/>
          </p:cNvSpPr>
          <p:nvPr>
            <p:ph type="ftr" sz="quarter" idx="11"/>
          </p:nvPr>
        </p:nvSpPr>
        <p:spPr/>
        <p:txBody>
          <a:bodyPr/>
          <a:lstStyle/>
          <a:p>
            <a:r>
              <a:rPr lang="en-CA"/>
              <a:t>©NASC 2016</a:t>
            </a:r>
          </a:p>
        </p:txBody>
      </p:sp>
      <p:sp>
        <p:nvSpPr>
          <p:cNvPr id="6" name="Content Placeholder 5"/>
          <p:cNvSpPr>
            <a:spLocks noGrp="1"/>
          </p:cNvSpPr>
          <p:nvPr>
            <p:ph sz="quarter" idx="1"/>
          </p:nvPr>
        </p:nvSpPr>
        <p:spPr>
          <a:xfrm>
            <a:off x="612648" y="1600200"/>
            <a:ext cx="8135816" cy="5257800"/>
          </a:xfrm>
        </p:spPr>
        <p:txBody>
          <a:bodyPr>
            <a:noAutofit/>
          </a:bodyPr>
          <a:lstStyle/>
          <a:p>
            <a:r>
              <a:rPr lang="en-US" sz="2700" dirty="0"/>
              <a:t>Not enough paragraphs and bullet points</a:t>
            </a:r>
          </a:p>
          <a:p>
            <a:r>
              <a:rPr lang="en-US" sz="2700" dirty="0"/>
              <a:t>Report on something everyone knows about </a:t>
            </a:r>
          </a:p>
          <a:p>
            <a:r>
              <a:rPr lang="en-US" sz="2700" dirty="0"/>
              <a:t>Inappropriate text size.</a:t>
            </a:r>
          </a:p>
          <a:p>
            <a:r>
              <a:rPr lang="en-US" sz="2700" dirty="0"/>
              <a:t>Badly spelled </a:t>
            </a:r>
          </a:p>
          <a:p>
            <a:r>
              <a:rPr lang="en-US" sz="2700" dirty="0"/>
              <a:t>Boring</a:t>
            </a:r>
          </a:p>
          <a:p>
            <a:r>
              <a:rPr lang="en-US" sz="2700" dirty="0"/>
              <a:t>No date or name on it</a:t>
            </a:r>
          </a:p>
          <a:p>
            <a:r>
              <a:rPr lang="en-US" sz="2700" dirty="0"/>
              <a:t>No summary</a:t>
            </a:r>
          </a:p>
          <a:p>
            <a:r>
              <a:rPr lang="en-US" sz="2700" dirty="0"/>
              <a:t>Weighs 3 </a:t>
            </a:r>
            <a:r>
              <a:rPr lang="en-US" sz="2700" dirty="0" err="1"/>
              <a:t>kgs</a:t>
            </a:r>
            <a:r>
              <a:rPr lang="en-US" sz="2700" dirty="0"/>
              <a:t> </a:t>
            </a:r>
          </a:p>
          <a:p>
            <a:r>
              <a:rPr lang="en-US" sz="2700" dirty="0"/>
              <a:t>Makes rude comment </a:t>
            </a:r>
          </a:p>
          <a:p>
            <a:r>
              <a:rPr lang="en-US" sz="2700" dirty="0"/>
              <a:t>Write it as a rap song</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23871" y="2924944"/>
            <a:ext cx="3189283" cy="1872207"/>
          </a:xfrm>
          <a:prstGeom prst="rect">
            <a:avLst/>
          </a:prstGeom>
        </p:spPr>
      </p:pic>
    </p:spTree>
    <p:extLst>
      <p:ext uri="{BB962C8B-B14F-4D97-AF65-F5344CB8AC3E}">
        <p14:creationId xmlns:p14="http://schemas.microsoft.com/office/powerpoint/2010/main" val="3734002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endParaRPr lang="en-US" dirty="0"/>
          </a:p>
        </p:txBody>
      </p:sp>
      <p:sp>
        <p:nvSpPr>
          <p:cNvPr id="5" name="Content Placeholder 4"/>
          <p:cNvSpPr>
            <a:spLocks noGrp="1"/>
          </p:cNvSpPr>
          <p:nvPr>
            <p:ph sz="quarter" idx="1"/>
          </p:nvPr>
        </p:nvSpPr>
        <p:spPr/>
        <p:txBody>
          <a:bodyPr anchor="ctr"/>
          <a:lstStyle/>
          <a:p>
            <a:pPr marL="0" indent="0" algn="ctr">
              <a:buNone/>
            </a:pPr>
            <a:r>
              <a:rPr lang="en-US" sz="3600" dirty="0"/>
              <a:t>Basic Techniques</a:t>
            </a:r>
          </a:p>
          <a:p>
            <a:endParaRPr lang="en-US" dirty="0"/>
          </a:p>
        </p:txBody>
      </p:sp>
    </p:spTree>
    <p:extLst>
      <p:ext uri="{BB962C8B-B14F-4D97-AF65-F5344CB8AC3E}">
        <p14:creationId xmlns:p14="http://schemas.microsoft.com/office/powerpoint/2010/main" val="34125814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ToR</a:t>
            </a:r>
            <a:r>
              <a:rPr lang="en-US" dirty="0"/>
              <a:t>: Starting point</a:t>
            </a:r>
          </a:p>
        </p:txBody>
      </p:sp>
      <p:sp>
        <p:nvSpPr>
          <p:cNvPr id="3" name="Content Placeholder 2"/>
          <p:cNvSpPr>
            <a:spLocks noGrp="1"/>
          </p:cNvSpPr>
          <p:nvPr>
            <p:ph sz="quarter" idx="1"/>
          </p:nvPr>
        </p:nvSpPr>
        <p:spPr/>
        <p:txBody>
          <a:bodyPr/>
          <a:lstStyle/>
          <a:p>
            <a:r>
              <a:rPr lang="en-US" dirty="0"/>
              <a:t>How do you know what is to include in report? </a:t>
            </a:r>
          </a:p>
          <a:p>
            <a:pPr lvl="1"/>
            <a:r>
              <a:rPr lang="en-US" dirty="0"/>
              <a:t>Follow </a:t>
            </a:r>
            <a:r>
              <a:rPr lang="en-US" dirty="0" err="1"/>
              <a:t>ToR</a:t>
            </a:r>
            <a:r>
              <a:rPr lang="en-US" dirty="0"/>
              <a:t> </a:t>
            </a:r>
          </a:p>
          <a:p>
            <a:pPr lvl="1"/>
            <a:r>
              <a:rPr lang="en-US" dirty="0" err="1"/>
              <a:t>ToR</a:t>
            </a:r>
            <a:r>
              <a:rPr lang="en-US" dirty="0"/>
              <a:t> may be structured, unstructured</a:t>
            </a:r>
          </a:p>
          <a:p>
            <a:pPr lvl="1"/>
            <a:r>
              <a:rPr lang="en-US" dirty="0"/>
              <a:t>If not given you can develop yourself </a:t>
            </a:r>
          </a:p>
          <a:p>
            <a:pPr lvl="1"/>
            <a:endParaRPr lang="en-US" dirty="0"/>
          </a:p>
          <a:p>
            <a:pPr lvl="1"/>
            <a:endParaRPr lang="en-US" dirty="0"/>
          </a:p>
        </p:txBody>
      </p:sp>
    </p:spTree>
    <p:extLst>
      <p:ext uri="{BB962C8B-B14F-4D97-AF65-F5344CB8AC3E}">
        <p14:creationId xmlns:p14="http://schemas.microsoft.com/office/powerpoint/2010/main" val="858034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Exercise: </a:t>
            </a:r>
            <a:br>
              <a:rPr lang="en-US" dirty="0"/>
            </a:br>
            <a:endParaRPr lang="en-US" dirty="0"/>
          </a:p>
        </p:txBody>
      </p:sp>
      <p:sp>
        <p:nvSpPr>
          <p:cNvPr id="5" name="Content Placeholder 4"/>
          <p:cNvSpPr>
            <a:spLocks noGrp="1"/>
          </p:cNvSpPr>
          <p:nvPr>
            <p:ph sz="quarter" idx="1"/>
          </p:nvPr>
        </p:nvSpPr>
        <p:spPr>
          <a:prstGeom prst="verticalScroll">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normAutofit/>
          </a:bodyPr>
          <a:lstStyle/>
          <a:p>
            <a:pPr algn="ctr"/>
            <a:r>
              <a:rPr lang="en-US" sz="4000" dirty="0"/>
              <a:t>Prepare the list of reporting Contents.</a:t>
            </a:r>
          </a:p>
        </p:txBody>
      </p:sp>
    </p:spTree>
    <p:extLst>
      <p:ext uri="{BB962C8B-B14F-4D97-AF65-F5344CB8AC3E}">
        <p14:creationId xmlns:p14="http://schemas.microsoft.com/office/powerpoint/2010/main" val="121634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Mind-mapping and clustering</a:t>
            </a:r>
          </a:p>
        </p:txBody>
      </p:sp>
      <p:sp>
        <p:nvSpPr>
          <p:cNvPr id="3" name="Content Placeholder 2"/>
          <p:cNvSpPr>
            <a:spLocks noGrp="1"/>
          </p:cNvSpPr>
          <p:nvPr>
            <p:ph sz="quarter" idx="1"/>
          </p:nvPr>
        </p:nvSpPr>
        <p:spPr/>
        <p:txBody>
          <a:bodyPr/>
          <a:lstStyle/>
          <a:p>
            <a:r>
              <a:rPr lang="en-US" dirty="0"/>
              <a:t>How do you start writing a report? </a:t>
            </a:r>
          </a:p>
          <a:p>
            <a:r>
              <a:rPr lang="en-US" dirty="0"/>
              <a:t>Where do you start from?</a:t>
            </a:r>
          </a:p>
          <a:p>
            <a:r>
              <a:rPr lang="en-US" dirty="0"/>
              <a:t>What makes your report good start?</a:t>
            </a:r>
          </a:p>
          <a:p>
            <a:pPr marL="0" indent="0">
              <a:buNone/>
            </a:pPr>
            <a:endParaRPr lang="en-US" dirty="0"/>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76256" y="3573016"/>
            <a:ext cx="1889792" cy="2142082"/>
          </a:xfrm>
          <a:prstGeom prst="rect">
            <a:avLst/>
          </a:prstGeom>
        </p:spPr>
      </p:pic>
    </p:spTree>
    <p:extLst>
      <p:ext uri="{BB962C8B-B14F-4D97-AF65-F5344CB8AC3E}">
        <p14:creationId xmlns:p14="http://schemas.microsoft.com/office/powerpoint/2010/main" val="111550502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SPR Approach</a:t>
            </a:r>
          </a:p>
        </p:txBody>
      </p:sp>
      <p:sp>
        <p:nvSpPr>
          <p:cNvPr id="3" name="Content Placeholder 2"/>
          <p:cNvSpPr>
            <a:spLocks noGrp="1"/>
          </p:cNvSpPr>
          <p:nvPr>
            <p:ph sz="quarter" idx="1"/>
          </p:nvPr>
        </p:nvSpPr>
        <p:spPr/>
        <p:txBody>
          <a:bodyPr/>
          <a:lstStyle/>
          <a:p>
            <a:endParaRPr lang="en-US"/>
          </a:p>
        </p:txBody>
      </p:sp>
      <p:pic>
        <p:nvPicPr>
          <p:cNvPr id="4" name="Picture 3"/>
          <p:cNvPicPr>
            <a:picLocks noChangeAspect="1"/>
          </p:cNvPicPr>
          <p:nvPr/>
        </p:nvPicPr>
        <p:blipFill>
          <a:blip r:embed="rId2"/>
          <a:stretch>
            <a:fillRect/>
          </a:stretch>
        </p:blipFill>
        <p:spPr>
          <a:xfrm>
            <a:off x="64394" y="1561563"/>
            <a:ext cx="9015211" cy="4876800"/>
          </a:xfrm>
          <a:prstGeom prst="rect">
            <a:avLst/>
          </a:prstGeom>
        </p:spPr>
      </p:pic>
    </p:spTree>
    <p:extLst>
      <p:ext uri="{BB962C8B-B14F-4D97-AF65-F5344CB8AC3E}">
        <p14:creationId xmlns:p14="http://schemas.microsoft.com/office/powerpoint/2010/main" val="40554575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Exercise</a:t>
            </a:r>
          </a:p>
        </p:txBody>
      </p:sp>
      <p:sp>
        <p:nvSpPr>
          <p:cNvPr id="3" name="Content Placeholder 2"/>
          <p:cNvSpPr>
            <a:spLocks noGrp="1"/>
          </p:cNvSpPr>
          <p:nvPr>
            <p:ph sz="quarter" idx="1"/>
          </p:nvPr>
        </p:nvSpPr>
        <p:spPr>
          <a:xfrm>
            <a:off x="612648" y="1600200"/>
            <a:ext cx="8153400" cy="1180728"/>
          </a:xfrm>
        </p:spPr>
        <p:txBody>
          <a:bodyPr/>
          <a:lstStyle/>
          <a:p>
            <a:r>
              <a:rPr lang="en-US" dirty="0"/>
              <a:t>Using following data write a paragraph</a:t>
            </a:r>
          </a:p>
          <a:p>
            <a:pPr marL="0" indent="0">
              <a:buNone/>
            </a:pPr>
            <a:r>
              <a:rPr lang="en-US" sz="2400" b="1" dirty="0"/>
              <a:t>Table 1: Satisfaction  on course contents</a:t>
            </a:r>
            <a:endParaRPr lang="en-US" sz="2400" dirty="0"/>
          </a:p>
          <a:p>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160789995"/>
              </p:ext>
            </p:extLst>
          </p:nvPr>
        </p:nvGraphicFramePr>
        <p:xfrm>
          <a:off x="251520" y="2852936"/>
          <a:ext cx="8496944" cy="3117648"/>
        </p:xfrm>
        <a:graphic>
          <a:graphicData uri="http://schemas.openxmlformats.org/drawingml/2006/table">
            <a:tbl>
              <a:tblPr>
                <a:tableStyleId>{5C22544A-7EE6-4342-B048-85BDC9FD1C3A}</a:tableStyleId>
              </a:tblPr>
              <a:tblGrid>
                <a:gridCol w="4139796">
                  <a:extLst>
                    <a:ext uri="{9D8B030D-6E8A-4147-A177-3AD203B41FA5}">
                      <a16:colId xmlns="" xmlns:a16="http://schemas.microsoft.com/office/drawing/2014/main" val="20000"/>
                    </a:ext>
                  </a:extLst>
                </a:gridCol>
                <a:gridCol w="2769135">
                  <a:extLst>
                    <a:ext uri="{9D8B030D-6E8A-4147-A177-3AD203B41FA5}">
                      <a16:colId xmlns="" xmlns:a16="http://schemas.microsoft.com/office/drawing/2014/main" val="20001"/>
                    </a:ext>
                  </a:extLst>
                </a:gridCol>
                <a:gridCol w="1588013">
                  <a:extLst>
                    <a:ext uri="{9D8B030D-6E8A-4147-A177-3AD203B41FA5}">
                      <a16:colId xmlns="" xmlns:a16="http://schemas.microsoft.com/office/drawing/2014/main" val="20002"/>
                    </a:ext>
                  </a:extLst>
                </a:gridCol>
              </a:tblGrid>
              <a:tr h="360040">
                <a:tc>
                  <a:txBody>
                    <a:bodyPr/>
                    <a:lstStyle/>
                    <a:p>
                      <a:pPr marL="38100" marR="38100" algn="ctr">
                        <a:lnSpc>
                          <a:spcPts val="1600"/>
                        </a:lnSpc>
                        <a:spcBef>
                          <a:spcPts val="0"/>
                        </a:spcBef>
                        <a:spcAft>
                          <a:spcPts val="0"/>
                        </a:spcAft>
                      </a:pPr>
                      <a:r>
                        <a:rPr lang="en-US" sz="2400" baseline="0" dirty="0">
                          <a:effectLst/>
                          <a:latin typeface="Calibri"/>
                          <a:ea typeface="Times New Roman"/>
                          <a:cs typeface="Times New Roman"/>
                        </a:rPr>
                        <a:t>Response</a:t>
                      </a:r>
                      <a:endParaRPr lang="en-US" sz="2400" dirty="0">
                        <a:effectLst/>
                        <a:latin typeface="Calibri"/>
                        <a:ea typeface="Times New Roman"/>
                        <a:cs typeface="Times New Roman"/>
                      </a:endParaRPr>
                    </a:p>
                  </a:txBody>
                  <a:tcPr marL="0" marR="0" marT="0" marB="0"/>
                </a:tc>
                <a:tc>
                  <a:txBody>
                    <a:bodyPr/>
                    <a:lstStyle/>
                    <a:p>
                      <a:pPr marL="38100" marR="38100" algn="ctr">
                        <a:lnSpc>
                          <a:spcPts val="1600"/>
                        </a:lnSpc>
                        <a:spcBef>
                          <a:spcPts val="0"/>
                        </a:spcBef>
                        <a:spcAft>
                          <a:spcPts val="0"/>
                        </a:spcAft>
                      </a:pPr>
                      <a:r>
                        <a:rPr lang="en-US" sz="2400" dirty="0">
                          <a:effectLst/>
                        </a:rPr>
                        <a:t>N</a:t>
                      </a:r>
                      <a:endParaRPr lang="en-US" sz="2400" dirty="0">
                        <a:effectLst/>
                        <a:latin typeface="Calibri"/>
                        <a:ea typeface="Times New Roman"/>
                        <a:cs typeface="Times New Roman"/>
                      </a:endParaRPr>
                    </a:p>
                  </a:txBody>
                  <a:tcPr marL="0" marR="0" marT="0" marB="0"/>
                </a:tc>
                <a:tc>
                  <a:txBody>
                    <a:bodyPr/>
                    <a:lstStyle/>
                    <a:p>
                      <a:pPr marL="38100" marR="38100" algn="ctr">
                        <a:lnSpc>
                          <a:spcPts val="1600"/>
                        </a:lnSpc>
                        <a:spcBef>
                          <a:spcPts val="0"/>
                        </a:spcBef>
                        <a:spcAft>
                          <a:spcPts val="0"/>
                        </a:spcAft>
                      </a:pPr>
                      <a:r>
                        <a:rPr lang="en-US" sz="2400">
                          <a:effectLst/>
                        </a:rPr>
                        <a:t>%</a:t>
                      </a:r>
                      <a:endParaRPr lang="en-US" sz="2400">
                        <a:effectLst/>
                        <a:latin typeface="Calibri"/>
                        <a:ea typeface="Times New Roman"/>
                        <a:cs typeface="Times New Roman"/>
                      </a:endParaRPr>
                    </a:p>
                  </a:txBody>
                  <a:tcPr marL="0" marR="0" marT="0" marB="0"/>
                </a:tc>
                <a:extLst>
                  <a:ext uri="{0D108BD9-81ED-4DB2-BD59-A6C34878D82A}">
                    <a16:rowId xmlns="" xmlns:a16="http://schemas.microsoft.com/office/drawing/2014/main" val="10000"/>
                  </a:ext>
                </a:extLst>
              </a:tr>
              <a:tr h="574576">
                <a:tc>
                  <a:txBody>
                    <a:bodyPr/>
                    <a:lstStyle/>
                    <a:p>
                      <a:pPr marL="0" marR="38100">
                        <a:lnSpc>
                          <a:spcPts val="1600"/>
                        </a:lnSpc>
                        <a:spcBef>
                          <a:spcPts val="0"/>
                        </a:spcBef>
                        <a:spcAft>
                          <a:spcPts val="0"/>
                        </a:spcAft>
                      </a:pPr>
                      <a:r>
                        <a:rPr lang="en-US" sz="2400" dirty="0">
                          <a:effectLst/>
                        </a:rPr>
                        <a:t>Dissatisfied</a:t>
                      </a:r>
                      <a:endParaRPr lang="en-US" sz="2400" dirty="0">
                        <a:effectLst/>
                        <a:latin typeface="Calibri"/>
                        <a:ea typeface="Times New Roman"/>
                        <a:cs typeface="Times New Roman"/>
                      </a:endParaRPr>
                    </a:p>
                  </a:txBody>
                  <a:tcPr marL="0" marR="0" marT="0" marB="0" anchor="ctr"/>
                </a:tc>
                <a:tc>
                  <a:txBody>
                    <a:bodyPr/>
                    <a:lstStyle/>
                    <a:p>
                      <a:pPr marL="38100" marR="38100" algn="ctr">
                        <a:lnSpc>
                          <a:spcPts val="1600"/>
                        </a:lnSpc>
                        <a:spcBef>
                          <a:spcPts val="0"/>
                        </a:spcBef>
                        <a:spcAft>
                          <a:spcPts val="0"/>
                        </a:spcAft>
                      </a:pPr>
                      <a:r>
                        <a:rPr lang="en-US" sz="2400">
                          <a:effectLst/>
                        </a:rPr>
                        <a:t>1</a:t>
                      </a:r>
                      <a:endParaRPr lang="en-US" sz="2400">
                        <a:effectLst/>
                        <a:latin typeface="Calibri"/>
                        <a:ea typeface="Times New Roman"/>
                        <a:cs typeface="Times New Roman"/>
                      </a:endParaRPr>
                    </a:p>
                  </a:txBody>
                  <a:tcPr marL="0" marR="0" marT="0" marB="0" anchor="ctr"/>
                </a:tc>
                <a:tc>
                  <a:txBody>
                    <a:bodyPr/>
                    <a:lstStyle/>
                    <a:p>
                      <a:pPr marL="38100" marR="38100" algn="ctr">
                        <a:lnSpc>
                          <a:spcPts val="1600"/>
                        </a:lnSpc>
                        <a:spcBef>
                          <a:spcPts val="0"/>
                        </a:spcBef>
                        <a:spcAft>
                          <a:spcPts val="0"/>
                        </a:spcAft>
                      </a:pPr>
                      <a:r>
                        <a:rPr lang="en-US" sz="2400">
                          <a:effectLst/>
                        </a:rPr>
                        <a:t>4.5</a:t>
                      </a:r>
                      <a:endParaRPr lang="en-US" sz="2400">
                        <a:effectLst/>
                        <a:latin typeface="Calibri"/>
                        <a:ea typeface="Times New Roman"/>
                        <a:cs typeface="Times New Roman"/>
                      </a:endParaRPr>
                    </a:p>
                  </a:txBody>
                  <a:tcPr marL="0" marR="0" marT="0" marB="0" anchor="ctr"/>
                </a:tc>
                <a:extLst>
                  <a:ext uri="{0D108BD9-81ED-4DB2-BD59-A6C34878D82A}">
                    <a16:rowId xmlns="" xmlns:a16="http://schemas.microsoft.com/office/drawing/2014/main" val="10001"/>
                  </a:ext>
                </a:extLst>
              </a:tr>
              <a:tr h="545758">
                <a:tc>
                  <a:txBody>
                    <a:bodyPr/>
                    <a:lstStyle/>
                    <a:p>
                      <a:pPr marL="0" marR="38100">
                        <a:lnSpc>
                          <a:spcPts val="1600"/>
                        </a:lnSpc>
                        <a:spcBef>
                          <a:spcPts val="0"/>
                        </a:spcBef>
                        <a:spcAft>
                          <a:spcPts val="0"/>
                        </a:spcAft>
                      </a:pPr>
                      <a:r>
                        <a:rPr lang="en-US" sz="2400" dirty="0">
                          <a:effectLst/>
                        </a:rPr>
                        <a:t>Neutral</a:t>
                      </a:r>
                      <a:endParaRPr lang="en-US" sz="2400" dirty="0">
                        <a:effectLst/>
                        <a:latin typeface="Calibri"/>
                        <a:ea typeface="Times New Roman"/>
                        <a:cs typeface="Times New Roman"/>
                      </a:endParaRPr>
                    </a:p>
                  </a:txBody>
                  <a:tcPr marL="0" marR="0" marT="0" marB="0" anchor="ctr"/>
                </a:tc>
                <a:tc>
                  <a:txBody>
                    <a:bodyPr/>
                    <a:lstStyle/>
                    <a:p>
                      <a:pPr marL="38100" marR="38100" algn="ctr">
                        <a:lnSpc>
                          <a:spcPts val="1600"/>
                        </a:lnSpc>
                        <a:spcBef>
                          <a:spcPts val="0"/>
                        </a:spcBef>
                        <a:spcAft>
                          <a:spcPts val="0"/>
                        </a:spcAft>
                      </a:pPr>
                      <a:r>
                        <a:rPr lang="en-US" sz="2400">
                          <a:effectLst/>
                        </a:rPr>
                        <a:t>1</a:t>
                      </a:r>
                      <a:endParaRPr lang="en-US" sz="2400">
                        <a:effectLst/>
                        <a:latin typeface="Calibri"/>
                        <a:ea typeface="Times New Roman"/>
                        <a:cs typeface="Times New Roman"/>
                      </a:endParaRPr>
                    </a:p>
                  </a:txBody>
                  <a:tcPr marL="0" marR="0" marT="0" marB="0" anchor="ctr"/>
                </a:tc>
                <a:tc>
                  <a:txBody>
                    <a:bodyPr/>
                    <a:lstStyle/>
                    <a:p>
                      <a:pPr marL="38100" marR="38100" algn="ctr">
                        <a:lnSpc>
                          <a:spcPts val="1600"/>
                        </a:lnSpc>
                        <a:spcBef>
                          <a:spcPts val="0"/>
                        </a:spcBef>
                        <a:spcAft>
                          <a:spcPts val="0"/>
                        </a:spcAft>
                      </a:pPr>
                      <a:r>
                        <a:rPr lang="en-US" sz="2400">
                          <a:effectLst/>
                        </a:rPr>
                        <a:t>4.5</a:t>
                      </a:r>
                      <a:endParaRPr lang="en-US" sz="2400">
                        <a:effectLst/>
                        <a:latin typeface="Calibri"/>
                        <a:ea typeface="Times New Roman"/>
                        <a:cs typeface="Times New Roman"/>
                      </a:endParaRPr>
                    </a:p>
                  </a:txBody>
                  <a:tcPr marL="0" marR="0" marT="0" marB="0" anchor="ctr"/>
                </a:tc>
                <a:extLst>
                  <a:ext uri="{0D108BD9-81ED-4DB2-BD59-A6C34878D82A}">
                    <a16:rowId xmlns="" xmlns:a16="http://schemas.microsoft.com/office/drawing/2014/main" val="10002"/>
                  </a:ext>
                </a:extLst>
              </a:tr>
              <a:tr h="545758">
                <a:tc>
                  <a:txBody>
                    <a:bodyPr/>
                    <a:lstStyle/>
                    <a:p>
                      <a:pPr marL="0" marR="38100">
                        <a:lnSpc>
                          <a:spcPts val="1600"/>
                        </a:lnSpc>
                        <a:spcBef>
                          <a:spcPts val="0"/>
                        </a:spcBef>
                        <a:spcAft>
                          <a:spcPts val="0"/>
                        </a:spcAft>
                      </a:pPr>
                      <a:r>
                        <a:rPr lang="en-US" sz="2400" dirty="0">
                          <a:effectLst/>
                        </a:rPr>
                        <a:t>Satisfied</a:t>
                      </a:r>
                      <a:endParaRPr lang="en-US" sz="2400" dirty="0">
                        <a:effectLst/>
                        <a:latin typeface="Calibri"/>
                        <a:ea typeface="Times New Roman"/>
                        <a:cs typeface="Times New Roman"/>
                      </a:endParaRPr>
                    </a:p>
                  </a:txBody>
                  <a:tcPr marL="0" marR="0" marT="0" marB="0" anchor="ctr"/>
                </a:tc>
                <a:tc>
                  <a:txBody>
                    <a:bodyPr/>
                    <a:lstStyle/>
                    <a:p>
                      <a:pPr marL="38100" marR="38100" algn="ctr">
                        <a:lnSpc>
                          <a:spcPts val="1600"/>
                        </a:lnSpc>
                        <a:spcBef>
                          <a:spcPts val="0"/>
                        </a:spcBef>
                        <a:spcAft>
                          <a:spcPts val="0"/>
                        </a:spcAft>
                      </a:pPr>
                      <a:r>
                        <a:rPr lang="en-US" sz="2400">
                          <a:effectLst/>
                        </a:rPr>
                        <a:t>18</a:t>
                      </a:r>
                      <a:endParaRPr lang="en-US" sz="2400">
                        <a:effectLst/>
                        <a:latin typeface="Calibri"/>
                        <a:ea typeface="Times New Roman"/>
                        <a:cs typeface="Times New Roman"/>
                      </a:endParaRPr>
                    </a:p>
                  </a:txBody>
                  <a:tcPr marL="0" marR="0" marT="0" marB="0" anchor="ctr"/>
                </a:tc>
                <a:tc>
                  <a:txBody>
                    <a:bodyPr/>
                    <a:lstStyle/>
                    <a:p>
                      <a:pPr marL="38100" marR="38100" algn="ctr">
                        <a:lnSpc>
                          <a:spcPts val="1600"/>
                        </a:lnSpc>
                        <a:spcBef>
                          <a:spcPts val="0"/>
                        </a:spcBef>
                        <a:spcAft>
                          <a:spcPts val="0"/>
                        </a:spcAft>
                      </a:pPr>
                      <a:r>
                        <a:rPr lang="en-US" sz="2400">
                          <a:effectLst/>
                        </a:rPr>
                        <a:t>81.8</a:t>
                      </a:r>
                      <a:endParaRPr lang="en-US" sz="2400">
                        <a:effectLst/>
                        <a:latin typeface="Calibri"/>
                        <a:ea typeface="Times New Roman"/>
                        <a:cs typeface="Times New Roman"/>
                      </a:endParaRPr>
                    </a:p>
                  </a:txBody>
                  <a:tcPr marL="0" marR="0" marT="0" marB="0" anchor="ctr"/>
                </a:tc>
                <a:extLst>
                  <a:ext uri="{0D108BD9-81ED-4DB2-BD59-A6C34878D82A}">
                    <a16:rowId xmlns="" xmlns:a16="http://schemas.microsoft.com/office/drawing/2014/main" val="10003"/>
                  </a:ext>
                </a:extLst>
              </a:tr>
              <a:tr h="545758">
                <a:tc>
                  <a:txBody>
                    <a:bodyPr/>
                    <a:lstStyle/>
                    <a:p>
                      <a:pPr marL="38100" marR="38100">
                        <a:lnSpc>
                          <a:spcPts val="1600"/>
                        </a:lnSpc>
                        <a:spcBef>
                          <a:spcPts val="0"/>
                        </a:spcBef>
                        <a:spcAft>
                          <a:spcPts val="0"/>
                        </a:spcAft>
                      </a:pPr>
                      <a:r>
                        <a:rPr lang="en-US" sz="2400" dirty="0">
                          <a:effectLst/>
                        </a:rPr>
                        <a:t>Very Satisfied</a:t>
                      </a:r>
                      <a:endParaRPr lang="en-US" sz="2400" dirty="0">
                        <a:effectLst/>
                        <a:latin typeface="Calibri"/>
                        <a:ea typeface="Times New Roman"/>
                        <a:cs typeface="Times New Roman"/>
                      </a:endParaRPr>
                    </a:p>
                  </a:txBody>
                  <a:tcPr marL="0" marR="0" marT="0" marB="0" anchor="ctr"/>
                </a:tc>
                <a:tc>
                  <a:txBody>
                    <a:bodyPr/>
                    <a:lstStyle/>
                    <a:p>
                      <a:pPr marL="38100" marR="38100" algn="ctr">
                        <a:lnSpc>
                          <a:spcPts val="1600"/>
                        </a:lnSpc>
                        <a:spcBef>
                          <a:spcPts val="0"/>
                        </a:spcBef>
                        <a:spcAft>
                          <a:spcPts val="0"/>
                        </a:spcAft>
                      </a:pPr>
                      <a:r>
                        <a:rPr lang="en-US" sz="2400">
                          <a:effectLst/>
                        </a:rPr>
                        <a:t>2</a:t>
                      </a:r>
                      <a:endParaRPr lang="en-US" sz="2400">
                        <a:effectLst/>
                        <a:latin typeface="Calibri"/>
                        <a:ea typeface="Times New Roman"/>
                        <a:cs typeface="Times New Roman"/>
                      </a:endParaRPr>
                    </a:p>
                  </a:txBody>
                  <a:tcPr marL="0" marR="0" marT="0" marB="0" anchor="ctr"/>
                </a:tc>
                <a:tc>
                  <a:txBody>
                    <a:bodyPr/>
                    <a:lstStyle/>
                    <a:p>
                      <a:pPr marL="38100" marR="38100" algn="ctr">
                        <a:lnSpc>
                          <a:spcPts val="1600"/>
                        </a:lnSpc>
                        <a:spcBef>
                          <a:spcPts val="0"/>
                        </a:spcBef>
                        <a:spcAft>
                          <a:spcPts val="0"/>
                        </a:spcAft>
                      </a:pPr>
                      <a:r>
                        <a:rPr lang="en-US" sz="2400">
                          <a:effectLst/>
                        </a:rPr>
                        <a:t>9.1</a:t>
                      </a:r>
                      <a:endParaRPr lang="en-US" sz="2400">
                        <a:effectLst/>
                        <a:latin typeface="Calibri"/>
                        <a:ea typeface="Times New Roman"/>
                        <a:cs typeface="Times New Roman"/>
                      </a:endParaRPr>
                    </a:p>
                  </a:txBody>
                  <a:tcPr marL="0" marR="0" marT="0" marB="0" anchor="ctr"/>
                </a:tc>
                <a:extLst>
                  <a:ext uri="{0D108BD9-81ED-4DB2-BD59-A6C34878D82A}">
                    <a16:rowId xmlns="" xmlns:a16="http://schemas.microsoft.com/office/drawing/2014/main" val="10004"/>
                  </a:ext>
                </a:extLst>
              </a:tr>
              <a:tr h="545758">
                <a:tc>
                  <a:txBody>
                    <a:bodyPr/>
                    <a:lstStyle/>
                    <a:p>
                      <a:pPr marL="38100" marR="38100">
                        <a:lnSpc>
                          <a:spcPts val="1600"/>
                        </a:lnSpc>
                        <a:spcBef>
                          <a:spcPts val="0"/>
                        </a:spcBef>
                        <a:spcAft>
                          <a:spcPts val="0"/>
                        </a:spcAft>
                      </a:pPr>
                      <a:r>
                        <a:rPr lang="en-US" sz="2400" dirty="0">
                          <a:effectLst/>
                        </a:rPr>
                        <a:t>Total</a:t>
                      </a:r>
                      <a:endParaRPr lang="en-US" sz="2400" dirty="0">
                        <a:effectLst/>
                        <a:latin typeface="Calibri"/>
                        <a:ea typeface="Times New Roman"/>
                        <a:cs typeface="Times New Roman"/>
                      </a:endParaRPr>
                    </a:p>
                  </a:txBody>
                  <a:tcPr marL="0" marR="0" marT="0" marB="0" anchor="ctr"/>
                </a:tc>
                <a:tc>
                  <a:txBody>
                    <a:bodyPr/>
                    <a:lstStyle/>
                    <a:p>
                      <a:pPr marL="38100" marR="38100" algn="ctr">
                        <a:lnSpc>
                          <a:spcPts val="1600"/>
                        </a:lnSpc>
                        <a:spcBef>
                          <a:spcPts val="0"/>
                        </a:spcBef>
                        <a:spcAft>
                          <a:spcPts val="0"/>
                        </a:spcAft>
                      </a:pPr>
                      <a:r>
                        <a:rPr lang="en-US" sz="2400">
                          <a:effectLst/>
                        </a:rPr>
                        <a:t>22</a:t>
                      </a:r>
                      <a:endParaRPr lang="en-US" sz="2400">
                        <a:effectLst/>
                        <a:latin typeface="Calibri"/>
                        <a:ea typeface="Times New Roman"/>
                        <a:cs typeface="Times New Roman"/>
                      </a:endParaRPr>
                    </a:p>
                  </a:txBody>
                  <a:tcPr marL="0" marR="0" marT="0" marB="0" anchor="ctr"/>
                </a:tc>
                <a:tc>
                  <a:txBody>
                    <a:bodyPr/>
                    <a:lstStyle/>
                    <a:p>
                      <a:pPr marL="38100" marR="38100" algn="ctr">
                        <a:lnSpc>
                          <a:spcPts val="1600"/>
                        </a:lnSpc>
                        <a:spcBef>
                          <a:spcPts val="0"/>
                        </a:spcBef>
                        <a:spcAft>
                          <a:spcPts val="0"/>
                        </a:spcAft>
                      </a:pPr>
                      <a:r>
                        <a:rPr lang="en-US" sz="2400" dirty="0">
                          <a:effectLst/>
                        </a:rPr>
                        <a:t>100.0</a:t>
                      </a:r>
                      <a:endParaRPr lang="en-US" sz="2400" dirty="0">
                        <a:effectLst/>
                        <a:latin typeface="Calibri"/>
                        <a:ea typeface="Times New Roman"/>
                        <a:cs typeface="Times New Roman"/>
                      </a:endParaRPr>
                    </a:p>
                  </a:txBody>
                  <a:tcPr marL="0" marR="0" marT="0" marB="0" anchor="ctr"/>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42051266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p:sp>
        <p:nvSpPr>
          <p:cNvPr id="3" name="Content Placeholder 2"/>
          <p:cNvSpPr>
            <a:spLocks noGrp="1"/>
          </p:cNvSpPr>
          <p:nvPr>
            <p:ph sz="quarter" idx="1"/>
          </p:nvPr>
        </p:nvSpPr>
        <p:spPr/>
        <p:txBody>
          <a:bodyPr/>
          <a:lstStyle/>
          <a:p>
            <a:pPr marL="0" indent="0">
              <a:buNone/>
            </a:pPr>
            <a:r>
              <a:rPr lang="en-US" dirty="0"/>
              <a:t>A large majority of participants (90%) were satisfied with the course contents covered in the </a:t>
            </a:r>
            <a:r>
              <a:rPr lang="en-US" dirty="0" err="1"/>
              <a:t>programme</a:t>
            </a:r>
            <a:r>
              <a:rPr lang="en-US" dirty="0"/>
              <a:t>. In their opinion, the contents were relevant, timely and applicable to Nepalese public administration. However, they wanted improvement in the delivery of course.</a:t>
            </a:r>
          </a:p>
        </p:txBody>
      </p:sp>
    </p:spTree>
    <p:extLst>
      <p:ext uri="{BB962C8B-B14F-4D97-AF65-F5344CB8AC3E}">
        <p14:creationId xmlns:p14="http://schemas.microsoft.com/office/powerpoint/2010/main" val="8668709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Explain the following Figure</a:t>
            </a:r>
          </a:p>
        </p:txBody>
      </p:sp>
      <p:pic>
        <p:nvPicPr>
          <p:cNvPr id="1026" name="Picture 2" descr="F:\BAT\BAT classes\6acf1e92bbb5dee313d792520fda99db_1420176910.jpg"/>
          <p:cNvPicPr>
            <a:picLocks noGrp="1" noChangeAspect="1" noChangeArrowheads="1"/>
          </p:cNvPicPr>
          <p:nvPr>
            <p:ph sz="quarter"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1556792"/>
            <a:ext cx="8964487" cy="47525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450754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Ways of presenting data…</a:t>
            </a:r>
          </a:p>
        </p:txBody>
      </p:sp>
      <p:sp>
        <p:nvSpPr>
          <p:cNvPr id="3" name="Content Placeholder 2"/>
          <p:cNvSpPr>
            <a:spLocks noGrp="1"/>
          </p:cNvSpPr>
          <p:nvPr>
            <p:ph sz="quarter" idx="1"/>
          </p:nvPr>
        </p:nvSpPr>
        <p:spPr/>
        <p:txBody>
          <a:bodyPr>
            <a:normAutofit/>
          </a:bodyPr>
          <a:lstStyle/>
          <a:p>
            <a:r>
              <a:rPr lang="en-US" dirty="0"/>
              <a:t>Table: For technical audience with all details. Tables allow to analyze and compare small piece of information. </a:t>
            </a:r>
          </a:p>
          <a:p>
            <a:r>
              <a:rPr lang="en-US" dirty="0"/>
              <a:t>Graph: Generally for making quick trend analysis, comparison between broad category and easy generalization. It can be used to communicate message for general audience. </a:t>
            </a:r>
          </a:p>
          <a:p>
            <a:r>
              <a:rPr lang="en-US" dirty="0"/>
              <a:t>Statistics: For technical audience to give specific facts and comparison.  </a:t>
            </a:r>
          </a:p>
        </p:txBody>
      </p:sp>
    </p:spTree>
    <p:extLst>
      <p:ext uri="{BB962C8B-B14F-4D97-AF65-F5344CB8AC3E}">
        <p14:creationId xmlns:p14="http://schemas.microsoft.com/office/powerpoint/2010/main" val="24382759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CA" dirty="0"/>
              <a:t>©</a:t>
            </a:r>
            <a:r>
              <a:rPr lang="en-CA" dirty="0" err="1"/>
              <a:t>NASC</a:t>
            </a:r>
            <a:r>
              <a:rPr lang="en-CA" dirty="0"/>
              <a:t> </a:t>
            </a:r>
            <a:r>
              <a:rPr lang="en-CA" dirty="0" smtClean="0"/>
              <a:t>2017</a:t>
            </a:r>
            <a:endParaRPr lang="en-CA" dirty="0"/>
          </a:p>
        </p:txBody>
      </p:sp>
      <p:sp>
        <p:nvSpPr>
          <p:cNvPr id="4" name="Content Placeholder 3"/>
          <p:cNvSpPr>
            <a:spLocks noGrp="1"/>
          </p:cNvSpPr>
          <p:nvPr>
            <p:ph sz="quarter" idx="1"/>
          </p:nvPr>
        </p:nvSpPr>
        <p:spPr/>
        <p:txBody>
          <a:bodyPr/>
          <a:lstStyle/>
          <a:p>
            <a:r>
              <a:rPr lang="en-US" dirty="0"/>
              <a:t>A Report:</a:t>
            </a:r>
          </a:p>
          <a:p>
            <a:pPr marL="0" indent="0">
              <a:buNone/>
            </a:pPr>
            <a:r>
              <a:rPr lang="en-US" dirty="0"/>
              <a:t>A report is a highly structured document written in a formal style. Normally a report is based on your reading and some form of practical work, such as an investigation, survey, experiment or review of practice in other </a:t>
            </a:r>
            <a:r>
              <a:rPr lang="en-US" dirty="0" err="1"/>
              <a:t>organisations</a:t>
            </a:r>
            <a:r>
              <a:rPr lang="en-US" dirty="0"/>
              <a:t>.</a:t>
            </a:r>
          </a:p>
        </p:txBody>
      </p:sp>
    </p:spTree>
    <p:extLst>
      <p:ext uri="{BB962C8B-B14F-4D97-AF65-F5344CB8AC3E}">
        <p14:creationId xmlns:p14="http://schemas.microsoft.com/office/powerpoint/2010/main" val="34216735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Ways…</a:t>
            </a:r>
          </a:p>
        </p:txBody>
      </p:sp>
      <p:sp>
        <p:nvSpPr>
          <p:cNvPr id="3" name="Content Placeholder 2"/>
          <p:cNvSpPr>
            <a:spLocks noGrp="1"/>
          </p:cNvSpPr>
          <p:nvPr>
            <p:ph sz="quarter" idx="1"/>
          </p:nvPr>
        </p:nvSpPr>
        <p:spPr>
          <a:xfrm>
            <a:off x="612648" y="1600200"/>
            <a:ext cx="8063808" cy="4495800"/>
          </a:xfrm>
        </p:spPr>
        <p:txBody>
          <a:bodyPr>
            <a:normAutofit/>
          </a:bodyPr>
          <a:lstStyle/>
          <a:p>
            <a:r>
              <a:rPr lang="en-US" dirty="0"/>
              <a:t>Picture: Used to communicate information which cannot be explained in number. It is helpful to inform general people who cannot read technical and mathematical information. </a:t>
            </a:r>
          </a:p>
          <a:p>
            <a:pPr marL="0" indent="0">
              <a:buNone/>
            </a:pPr>
            <a:endParaRPr lang="en-US" dirty="0"/>
          </a:p>
          <a:p>
            <a:r>
              <a:rPr lang="en-US" dirty="0"/>
              <a:t>Symbol : Used to explain message that are important but real life picture cannot be used. </a:t>
            </a:r>
          </a:p>
          <a:p>
            <a:pPr marL="0" indent="0">
              <a:buNone/>
            </a:pPr>
            <a:endParaRPr lang="en-US" dirty="0"/>
          </a:p>
        </p:txBody>
      </p:sp>
    </p:spTree>
    <p:extLst>
      <p:ext uri="{BB962C8B-B14F-4D97-AF65-F5344CB8AC3E}">
        <p14:creationId xmlns:p14="http://schemas.microsoft.com/office/powerpoint/2010/main" val="16967573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Ways..</a:t>
            </a:r>
          </a:p>
        </p:txBody>
      </p:sp>
      <p:sp>
        <p:nvSpPr>
          <p:cNvPr id="5" name="Content Placeholder 4"/>
          <p:cNvSpPr>
            <a:spLocks noGrp="1"/>
          </p:cNvSpPr>
          <p:nvPr>
            <p:ph sz="quarter" idx="1"/>
          </p:nvPr>
        </p:nvSpPr>
        <p:spPr/>
        <p:txBody>
          <a:bodyPr>
            <a:normAutofit fontScale="92500" lnSpcReduction="20000"/>
          </a:bodyPr>
          <a:lstStyle/>
          <a:p>
            <a:r>
              <a:rPr lang="en-US" dirty="0"/>
              <a:t>Quotation: Used to cite important statement. </a:t>
            </a:r>
          </a:p>
          <a:p>
            <a:pPr marL="0" indent="0">
              <a:buNone/>
            </a:pPr>
            <a:r>
              <a:rPr lang="en-US" dirty="0">
                <a:solidFill>
                  <a:srgbClr val="C00000"/>
                </a:solidFill>
              </a:rPr>
              <a:t>According to </a:t>
            </a:r>
            <a:r>
              <a:rPr lang="en-US" dirty="0" err="1">
                <a:solidFill>
                  <a:srgbClr val="C00000"/>
                </a:solidFill>
              </a:rPr>
              <a:t>Palladino</a:t>
            </a:r>
            <a:r>
              <a:rPr lang="en-US" dirty="0">
                <a:solidFill>
                  <a:srgbClr val="C00000"/>
                </a:solidFill>
              </a:rPr>
              <a:t> and Wade (2010), “a flexible mind is a healthy mind” (p. 147).</a:t>
            </a:r>
          </a:p>
          <a:p>
            <a:pPr marL="0" indent="0">
              <a:buNone/>
            </a:pPr>
            <a:r>
              <a:rPr lang="en-US" dirty="0">
                <a:solidFill>
                  <a:srgbClr val="C00000"/>
                </a:solidFill>
              </a:rPr>
              <a:t>In 2010, </a:t>
            </a:r>
            <a:r>
              <a:rPr lang="en-US" dirty="0" err="1">
                <a:solidFill>
                  <a:srgbClr val="C00000"/>
                </a:solidFill>
              </a:rPr>
              <a:t>Palladino</a:t>
            </a:r>
            <a:r>
              <a:rPr lang="en-US" dirty="0">
                <a:solidFill>
                  <a:srgbClr val="C00000"/>
                </a:solidFill>
              </a:rPr>
              <a:t> and Wade noted that “a flexible mind is a healthy mind” (p. 147).</a:t>
            </a:r>
          </a:p>
          <a:p>
            <a:pPr marL="0" indent="0">
              <a:buNone/>
            </a:pPr>
            <a:r>
              <a:rPr lang="en-US" dirty="0">
                <a:solidFill>
                  <a:srgbClr val="C00000"/>
                </a:solidFill>
              </a:rPr>
              <a:t>In fact, “a flexible mind is a healthy mind” (</a:t>
            </a:r>
            <a:r>
              <a:rPr lang="en-US" dirty="0" err="1">
                <a:solidFill>
                  <a:srgbClr val="C00000"/>
                </a:solidFill>
              </a:rPr>
              <a:t>Palladino</a:t>
            </a:r>
            <a:r>
              <a:rPr lang="en-US" dirty="0">
                <a:solidFill>
                  <a:srgbClr val="C00000"/>
                </a:solidFill>
              </a:rPr>
              <a:t> &amp; Wade, 2010, p. 147).</a:t>
            </a:r>
          </a:p>
          <a:p>
            <a:pPr marL="0" indent="0">
              <a:buNone/>
            </a:pPr>
            <a:r>
              <a:rPr lang="en-US" dirty="0">
                <a:solidFill>
                  <a:srgbClr val="C00000"/>
                </a:solidFill>
              </a:rPr>
              <a:t>“A flexible mind is a healthy mind,” according to </a:t>
            </a:r>
            <a:r>
              <a:rPr lang="en-US" dirty="0" err="1">
                <a:solidFill>
                  <a:srgbClr val="C00000"/>
                </a:solidFill>
              </a:rPr>
              <a:t>Palladino</a:t>
            </a:r>
            <a:r>
              <a:rPr lang="en-US" dirty="0">
                <a:solidFill>
                  <a:srgbClr val="C00000"/>
                </a:solidFill>
              </a:rPr>
              <a:t> and Wade’s (2010, p. 147) longitudinal study.</a:t>
            </a:r>
          </a:p>
          <a:p>
            <a:pPr marL="0" indent="0">
              <a:buNone/>
            </a:pPr>
            <a:r>
              <a:rPr lang="en-US" dirty="0"/>
              <a:t>Summarization/narration: Used to summarize to qualitative data from discussion, interview, observation.    </a:t>
            </a:r>
          </a:p>
          <a:p>
            <a:pPr marL="365760" lvl="1" indent="0">
              <a:buNone/>
            </a:pPr>
            <a:endParaRPr lang="en-US" i="1" dirty="0">
              <a:solidFill>
                <a:schemeClr val="accent1">
                  <a:lumMod val="50000"/>
                </a:schemeClr>
              </a:solidFill>
            </a:endParaRPr>
          </a:p>
          <a:p>
            <a:endParaRPr lang="en-US" dirty="0"/>
          </a:p>
        </p:txBody>
      </p:sp>
    </p:spTree>
    <p:extLst>
      <p:ext uri="{BB962C8B-B14F-4D97-AF65-F5344CB8AC3E}">
        <p14:creationId xmlns:p14="http://schemas.microsoft.com/office/powerpoint/2010/main" val="18591744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Outlining…</a:t>
            </a:r>
          </a:p>
        </p:txBody>
      </p:sp>
      <p:sp>
        <p:nvSpPr>
          <p:cNvPr id="3" name="Content Placeholder 2"/>
          <p:cNvSpPr>
            <a:spLocks noGrp="1"/>
          </p:cNvSpPr>
          <p:nvPr>
            <p:ph sz="quarter" idx="1"/>
          </p:nvPr>
        </p:nvSpPr>
        <p:spPr/>
        <p:txBody>
          <a:bodyPr/>
          <a:lstStyle/>
          <a:p>
            <a:r>
              <a:rPr lang="en-US" dirty="0"/>
              <a:t>How your report looks like?</a:t>
            </a:r>
          </a:p>
          <a:p>
            <a:r>
              <a:rPr lang="en-US" dirty="0"/>
              <a:t>Are there major components?</a:t>
            </a:r>
          </a:p>
          <a:p>
            <a:r>
              <a:rPr lang="en-US" dirty="0"/>
              <a:t>Are information adequately analyzed? </a:t>
            </a:r>
          </a:p>
          <a:p>
            <a:r>
              <a:rPr lang="en-US" dirty="0"/>
              <a:t>Are you clear on presentation style of information? </a:t>
            </a:r>
          </a:p>
          <a:p>
            <a:r>
              <a:rPr lang="en-US" dirty="0"/>
              <a:t>Are there sufficient contents and sub-contents?</a:t>
            </a:r>
          </a:p>
          <a:p>
            <a:r>
              <a:rPr lang="en-US" dirty="0"/>
              <a:t>Is report well structured? </a:t>
            </a:r>
          </a:p>
          <a:p>
            <a:pPr marL="0" indent="0">
              <a:buNone/>
            </a:pPr>
            <a:endParaRPr lang="en-US" dirty="0"/>
          </a:p>
          <a:p>
            <a:endParaRPr lang="en-US" dirty="0"/>
          </a:p>
        </p:txBody>
      </p:sp>
    </p:spTree>
    <p:extLst>
      <p:ext uri="{BB962C8B-B14F-4D97-AF65-F5344CB8AC3E}">
        <p14:creationId xmlns:p14="http://schemas.microsoft.com/office/powerpoint/2010/main" val="27227788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Format of report</a:t>
            </a:r>
          </a:p>
        </p:txBody>
      </p:sp>
      <p:sp>
        <p:nvSpPr>
          <p:cNvPr id="4" name="Content Placeholder 3"/>
          <p:cNvSpPr>
            <a:spLocks noGrp="1"/>
          </p:cNvSpPr>
          <p:nvPr>
            <p:ph sz="quarter" idx="1"/>
          </p:nvPr>
        </p:nvSpPr>
        <p:spPr/>
        <p:txBody>
          <a:bodyPr/>
          <a:lstStyle/>
          <a:p>
            <a:pPr lvl="1"/>
            <a:r>
              <a:rPr lang="en-US" dirty="0"/>
              <a:t>Is there prescribed format? </a:t>
            </a:r>
          </a:p>
          <a:p>
            <a:pPr lvl="1"/>
            <a:r>
              <a:rPr lang="en-US" dirty="0"/>
              <a:t>Did you follow the prescribed format? </a:t>
            </a:r>
          </a:p>
          <a:p>
            <a:pPr lvl="1"/>
            <a:r>
              <a:rPr lang="en-US" dirty="0"/>
              <a:t>If no prescribed format, did you pay attention to most common format? </a:t>
            </a:r>
          </a:p>
          <a:p>
            <a:pPr lvl="1"/>
            <a:r>
              <a:rPr lang="en-US" dirty="0"/>
              <a:t>Are all the components appropriately prepared? Remember </a:t>
            </a:r>
            <a:r>
              <a:rPr lang="en-US" b="1" dirty="0"/>
              <a:t>HBT</a:t>
            </a:r>
            <a:r>
              <a:rPr lang="en-US" dirty="0"/>
              <a:t>! </a:t>
            </a:r>
          </a:p>
          <a:p>
            <a:pPr lvl="1"/>
            <a:r>
              <a:rPr lang="en-US" dirty="0"/>
              <a:t>Have you clearly structured main and sub-sections? </a:t>
            </a:r>
          </a:p>
          <a:p>
            <a:endParaRPr lang="en-US" dirty="0"/>
          </a:p>
        </p:txBody>
      </p:sp>
    </p:spTree>
    <p:extLst>
      <p:ext uri="{BB962C8B-B14F-4D97-AF65-F5344CB8AC3E}">
        <p14:creationId xmlns:p14="http://schemas.microsoft.com/office/powerpoint/2010/main" val="12396417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CA" dirty="0"/>
              <a:t>©</a:t>
            </a:r>
            <a:r>
              <a:rPr lang="en-CA" dirty="0" err="1"/>
              <a:t>NASC</a:t>
            </a:r>
            <a:r>
              <a:rPr lang="en-CA" dirty="0"/>
              <a:t> </a:t>
            </a:r>
            <a:r>
              <a:rPr lang="en-CA" dirty="0" smtClean="0"/>
              <a:t>2017</a:t>
            </a:r>
            <a:endParaRPr lang="en-CA" dirty="0"/>
          </a:p>
        </p:txBody>
      </p:sp>
      <p:sp>
        <p:nvSpPr>
          <p:cNvPr id="4" name="Content Placeholder 3"/>
          <p:cNvSpPr>
            <a:spLocks noGrp="1"/>
          </p:cNvSpPr>
          <p:nvPr>
            <p:ph sz="quarter" idx="1"/>
          </p:nvPr>
        </p:nvSpPr>
        <p:spPr/>
        <p:txBody>
          <a:bodyPr/>
          <a:lstStyle/>
          <a:p>
            <a:r>
              <a:rPr lang="en-US" dirty="0"/>
              <a:t>Presentation:</a:t>
            </a:r>
          </a:p>
          <a:p>
            <a:endParaRPr lang="en-US" dirty="0"/>
          </a:p>
        </p:txBody>
      </p:sp>
    </p:spTree>
    <p:extLst>
      <p:ext uri="{BB962C8B-B14F-4D97-AF65-F5344CB8AC3E}">
        <p14:creationId xmlns:p14="http://schemas.microsoft.com/office/powerpoint/2010/main" val="7676322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Sentence and Paragraph</a:t>
            </a:r>
          </a:p>
        </p:txBody>
      </p:sp>
      <p:sp>
        <p:nvSpPr>
          <p:cNvPr id="4" name="Content Placeholder 3"/>
          <p:cNvSpPr>
            <a:spLocks noGrp="1"/>
          </p:cNvSpPr>
          <p:nvPr>
            <p:ph sz="quarter" idx="1"/>
          </p:nvPr>
        </p:nvSpPr>
        <p:spPr>
          <a:xfrm>
            <a:off x="612648" y="1600199"/>
            <a:ext cx="8153400" cy="5013131"/>
          </a:xfrm>
        </p:spPr>
        <p:txBody>
          <a:bodyPr>
            <a:normAutofit fontScale="85000" lnSpcReduction="10000"/>
          </a:bodyPr>
          <a:lstStyle/>
          <a:p>
            <a:r>
              <a:rPr lang="en-US" dirty="0"/>
              <a:t>Last time you had a feedback that her sentences and paragraphs were too length and without unclear message. Many ideas messed up together!</a:t>
            </a:r>
          </a:p>
          <a:p>
            <a:r>
              <a:rPr lang="en-US" dirty="0"/>
              <a:t>Did you concise the sentence? </a:t>
            </a:r>
          </a:p>
          <a:p>
            <a:pPr marL="594360" lvl="2" indent="-320040">
              <a:spcBef>
                <a:spcPts val="700"/>
              </a:spcBef>
              <a:buSzPct val="60000"/>
              <a:buFont typeface="Wingdings"/>
              <a:buChar char=""/>
            </a:pPr>
            <a:r>
              <a:rPr lang="en-US" dirty="0"/>
              <a:t>I wanted to say him that I had to work hard to get this position because I was from a simple family and my school was far away from my home so that I had to woke up early in the morning to prepare for school and prepare my younger brother and sisters with their books, bags and reach on time to school so that teacher would not scold.  </a:t>
            </a:r>
          </a:p>
          <a:p>
            <a:r>
              <a:rPr lang="en-US" dirty="0"/>
              <a:t>Was the paragraph written with principle “One thesis per paragraph”?</a:t>
            </a:r>
          </a:p>
          <a:p>
            <a:r>
              <a:rPr lang="en-US" dirty="0"/>
              <a:t>Were the paragraphs structured appropriately?</a:t>
            </a:r>
          </a:p>
          <a:p>
            <a:r>
              <a:rPr lang="en-US" dirty="0"/>
              <a:t>Was there a link established from one paragraph to next?   </a:t>
            </a:r>
          </a:p>
        </p:txBody>
      </p:sp>
    </p:spTree>
    <p:extLst>
      <p:ext uri="{BB962C8B-B14F-4D97-AF65-F5344CB8AC3E}">
        <p14:creationId xmlns:p14="http://schemas.microsoft.com/office/powerpoint/2010/main" val="41228397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Sentence and Paragraph</a:t>
            </a:r>
          </a:p>
        </p:txBody>
      </p:sp>
      <p:sp>
        <p:nvSpPr>
          <p:cNvPr id="3" name="Footer Placeholder 2"/>
          <p:cNvSpPr>
            <a:spLocks noGrp="1"/>
          </p:cNvSpPr>
          <p:nvPr>
            <p:ph type="ftr" sz="quarter" idx="11"/>
          </p:nvPr>
        </p:nvSpPr>
        <p:spPr/>
        <p:txBody>
          <a:bodyPr/>
          <a:lstStyle/>
          <a:p>
            <a:endParaRPr lang="en-CA" dirty="0"/>
          </a:p>
        </p:txBody>
      </p:sp>
      <p:sp>
        <p:nvSpPr>
          <p:cNvPr id="4" name="Content Placeholder 3"/>
          <p:cNvSpPr>
            <a:spLocks noGrp="1"/>
          </p:cNvSpPr>
          <p:nvPr>
            <p:ph sz="quarter" idx="1"/>
          </p:nvPr>
        </p:nvSpPr>
        <p:spPr>
          <a:xfrm>
            <a:off x="612648" y="1600199"/>
            <a:ext cx="8153400" cy="5013131"/>
          </a:xfrm>
        </p:spPr>
        <p:txBody>
          <a:bodyPr>
            <a:normAutofit fontScale="85000" lnSpcReduction="10000"/>
          </a:bodyPr>
          <a:lstStyle/>
          <a:p>
            <a:r>
              <a:rPr lang="en-US" dirty="0"/>
              <a:t>Last time she had a feedback that her sentences and paragraphs were too length and without unclear message. Many ideas messed up together!</a:t>
            </a:r>
          </a:p>
          <a:p>
            <a:r>
              <a:rPr lang="en-US" dirty="0"/>
              <a:t>Did she concise the sentence? </a:t>
            </a:r>
          </a:p>
          <a:p>
            <a:pPr marL="594360" lvl="2" indent="-320040">
              <a:spcBef>
                <a:spcPts val="700"/>
              </a:spcBef>
              <a:buSzPct val="60000"/>
              <a:buFont typeface="Wingdings"/>
              <a:buChar char=""/>
            </a:pPr>
            <a:r>
              <a:rPr lang="en-US" dirty="0"/>
              <a:t>I wanted to say him that I had to work hard to get this position because I was from a simple family and my school was far away from my home so that I had to woke up early in the morning to prepare for school and prepare my younger brother and sisters with their books, bags and reach on time to school so that teacher would not scold.  </a:t>
            </a:r>
          </a:p>
          <a:p>
            <a:r>
              <a:rPr lang="en-US" dirty="0"/>
              <a:t>Was the paragraph written with principle “One thesis per paragraph”?</a:t>
            </a:r>
          </a:p>
          <a:p>
            <a:r>
              <a:rPr lang="en-US" dirty="0"/>
              <a:t>Were the paragraphs structured appropriately?</a:t>
            </a:r>
          </a:p>
          <a:p>
            <a:r>
              <a:rPr lang="en-US" dirty="0"/>
              <a:t>Was there a link established from one paragraph to next?   </a:t>
            </a:r>
          </a:p>
        </p:txBody>
      </p:sp>
      <p:sp>
        <p:nvSpPr>
          <p:cNvPr id="5" name="Flowchart: Process 4"/>
          <p:cNvSpPr/>
          <p:nvPr/>
        </p:nvSpPr>
        <p:spPr>
          <a:xfrm>
            <a:off x="431032" y="2636912"/>
            <a:ext cx="8335016" cy="1872208"/>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74320" lvl="2">
              <a:spcBef>
                <a:spcPts val="700"/>
              </a:spcBef>
              <a:buSzPct val="60000"/>
            </a:pPr>
            <a:r>
              <a:rPr lang="en-US" sz="2400" dirty="0"/>
              <a:t>I worked hard to get this position. I belonged to a simple family. My school was  away from my home. Early wake-up, preparing bother and sister, and reaching school on time were regular activities.   </a:t>
            </a:r>
          </a:p>
        </p:txBody>
      </p:sp>
    </p:spTree>
    <p:extLst>
      <p:ext uri="{BB962C8B-B14F-4D97-AF65-F5344CB8AC3E}">
        <p14:creationId xmlns:p14="http://schemas.microsoft.com/office/powerpoint/2010/main" val="114499148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Contd</a:t>
            </a:r>
            <a:r>
              <a:rPr lang="en-US" dirty="0"/>
              <a:t>…</a:t>
            </a:r>
          </a:p>
        </p:txBody>
      </p:sp>
      <p:sp>
        <p:nvSpPr>
          <p:cNvPr id="3" name="Footer Placeholder 2"/>
          <p:cNvSpPr>
            <a:spLocks noGrp="1"/>
          </p:cNvSpPr>
          <p:nvPr>
            <p:ph type="ftr" sz="quarter" idx="11"/>
          </p:nvPr>
        </p:nvSpPr>
        <p:spPr/>
        <p:txBody>
          <a:bodyPr/>
          <a:lstStyle/>
          <a:p>
            <a:endParaRPr lang="en-CA" dirty="0"/>
          </a:p>
        </p:txBody>
      </p:sp>
      <p:sp>
        <p:nvSpPr>
          <p:cNvPr id="4" name="Content Placeholder 3"/>
          <p:cNvSpPr>
            <a:spLocks noGrp="1"/>
          </p:cNvSpPr>
          <p:nvPr>
            <p:ph sz="quarter" idx="1"/>
          </p:nvPr>
        </p:nvSpPr>
        <p:spPr>
          <a:xfrm>
            <a:off x="2627784" y="1600200"/>
            <a:ext cx="6138264" cy="4495800"/>
          </a:xfrm>
        </p:spPr>
        <p:txBody>
          <a:bodyPr/>
          <a:lstStyle/>
          <a:p>
            <a:r>
              <a:rPr lang="en-US" dirty="0"/>
              <a:t>Keep sentence short and clear.</a:t>
            </a:r>
          </a:p>
          <a:p>
            <a:r>
              <a:rPr lang="en-US" dirty="0"/>
              <a:t>Do not use many conjunctions and prepositions in a single sentence.</a:t>
            </a:r>
          </a:p>
          <a:p>
            <a:r>
              <a:rPr lang="en-US" dirty="0"/>
              <a:t>Present one idea in one paragraph.</a:t>
            </a:r>
          </a:p>
          <a:p>
            <a:r>
              <a:rPr lang="en-US" dirty="0"/>
              <a:t>Break the paragraph in appropriate place. </a:t>
            </a:r>
          </a:p>
          <a:p>
            <a:r>
              <a:rPr lang="en-US" dirty="0"/>
              <a:t>Establish link from paragraph to another. </a:t>
            </a:r>
          </a:p>
        </p:txBody>
      </p:sp>
      <p:pic>
        <p:nvPicPr>
          <p:cNvPr id="5"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028" y="1963224"/>
            <a:ext cx="2181225" cy="2095500"/>
          </a:xfrm>
          <a:prstGeom prst="rect">
            <a:avLst/>
          </a:prstGeom>
        </p:spPr>
      </p:pic>
    </p:spTree>
    <p:extLst>
      <p:ext uri="{BB962C8B-B14F-4D97-AF65-F5344CB8AC3E}">
        <p14:creationId xmlns:p14="http://schemas.microsoft.com/office/powerpoint/2010/main" val="40751243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Language and Clarity</a:t>
            </a:r>
          </a:p>
        </p:txBody>
      </p:sp>
      <p:sp>
        <p:nvSpPr>
          <p:cNvPr id="3" name="Footer Placeholder 2"/>
          <p:cNvSpPr>
            <a:spLocks noGrp="1"/>
          </p:cNvSpPr>
          <p:nvPr>
            <p:ph type="ftr" sz="quarter" idx="11"/>
          </p:nvPr>
        </p:nvSpPr>
        <p:spPr/>
        <p:txBody>
          <a:bodyPr/>
          <a:lstStyle/>
          <a:p>
            <a:endParaRPr lang="en-CA" dirty="0"/>
          </a:p>
        </p:txBody>
      </p:sp>
      <p:sp>
        <p:nvSpPr>
          <p:cNvPr id="4" name="Content Placeholder 3"/>
          <p:cNvSpPr>
            <a:spLocks noGrp="1"/>
          </p:cNvSpPr>
          <p:nvPr>
            <p:ph sz="quarter" idx="1"/>
          </p:nvPr>
        </p:nvSpPr>
        <p:spPr/>
        <p:txBody>
          <a:bodyPr>
            <a:normAutofit/>
          </a:bodyPr>
          <a:lstStyle/>
          <a:p>
            <a:r>
              <a:rPr lang="en-US" dirty="0"/>
              <a:t>Have you been able to check language accuracy, appropriateness and errors? Which “beer” or “bear”? </a:t>
            </a:r>
          </a:p>
          <a:p>
            <a:r>
              <a:rPr lang="en-US" dirty="0"/>
              <a:t>Making confusion is easier than clarifying.</a:t>
            </a:r>
          </a:p>
          <a:p>
            <a:pPr lvl="1"/>
            <a:r>
              <a:rPr lang="en-GB" dirty="0"/>
              <a:t>Human life has been divided into several parts. Old age is one at them. Elderly people are nation’s property. </a:t>
            </a:r>
          </a:p>
          <a:p>
            <a:r>
              <a:rPr lang="en-GB" dirty="0"/>
              <a:t>What you understand does matter but more is what audiences understand matters!</a:t>
            </a:r>
            <a:endParaRPr lang="en-US" dirty="0"/>
          </a:p>
        </p:txBody>
      </p:sp>
    </p:spTree>
    <p:extLst>
      <p:ext uri="{BB962C8B-B14F-4D97-AF65-F5344CB8AC3E}">
        <p14:creationId xmlns:p14="http://schemas.microsoft.com/office/powerpoint/2010/main" val="12018589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gn="r" eaLnBrk="1" hangingPunct="1"/>
            <a:r>
              <a:rPr lang="en-US" sz="3200" dirty="0">
                <a:solidFill>
                  <a:schemeClr val="tx1"/>
                </a:solidFill>
              </a:rPr>
              <a:t>What is Plagiarism</a:t>
            </a:r>
            <a:r>
              <a:rPr lang="en-US" b="1" dirty="0">
                <a:solidFill>
                  <a:srgbClr val="00B050"/>
                </a:solidFill>
              </a:rPr>
              <a:t>?</a:t>
            </a:r>
            <a:endParaRPr lang="en-US" dirty="0">
              <a:solidFill>
                <a:srgbClr val="00B050"/>
              </a:solidFill>
            </a:endParaRPr>
          </a:p>
        </p:txBody>
      </p:sp>
      <p:sp>
        <p:nvSpPr>
          <p:cNvPr id="33795" name="Content Placeholder 2"/>
          <p:cNvSpPr>
            <a:spLocks noGrp="1"/>
          </p:cNvSpPr>
          <p:nvPr>
            <p:ph idx="1"/>
          </p:nvPr>
        </p:nvSpPr>
        <p:spPr>
          <a:xfrm>
            <a:off x="323850" y="1684338"/>
            <a:ext cx="4608513" cy="4530725"/>
          </a:xfrm>
        </p:spPr>
        <p:txBody>
          <a:bodyPr/>
          <a:lstStyle/>
          <a:p>
            <a:pPr eaLnBrk="1" hangingPunct="1">
              <a:lnSpc>
                <a:spcPct val="200000"/>
              </a:lnSpc>
            </a:pPr>
            <a:r>
              <a:rPr lang="en-US"/>
              <a:t>The act of presenting other’s work Or ideas as your own</a:t>
            </a:r>
          </a:p>
        </p:txBody>
      </p:sp>
      <p:grpSp>
        <p:nvGrpSpPr>
          <p:cNvPr id="33796" name="Group 3"/>
          <p:cNvGrpSpPr>
            <a:grpSpLocks/>
          </p:cNvGrpSpPr>
          <p:nvPr/>
        </p:nvGrpSpPr>
        <p:grpSpPr bwMode="auto">
          <a:xfrm>
            <a:off x="4191000" y="3198813"/>
            <a:ext cx="4568277" cy="3551924"/>
            <a:chOff x="3311730" y="1447794"/>
            <a:chExt cx="5622720" cy="3552825"/>
          </a:xfrm>
        </p:grpSpPr>
        <p:grpSp>
          <p:nvGrpSpPr>
            <p:cNvPr id="36870" name="Group 4"/>
            <p:cNvGrpSpPr>
              <a:grpSpLocks/>
            </p:cNvGrpSpPr>
            <p:nvPr/>
          </p:nvGrpSpPr>
          <p:grpSpPr bwMode="auto">
            <a:xfrm>
              <a:off x="4267200" y="1447794"/>
              <a:ext cx="4667250" cy="3552825"/>
              <a:chOff x="4267200" y="1447794"/>
              <a:chExt cx="4667250" cy="3552825"/>
            </a:xfrm>
          </p:grpSpPr>
          <p:pic>
            <p:nvPicPr>
              <p:cNvPr id="36872" name="Picture 8" descr="mousethie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1447794"/>
                <a:ext cx="4667250" cy="355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3" name="Text Box 9"/>
              <p:cNvSpPr txBox="1">
                <a:spLocks noChangeArrowheads="1"/>
              </p:cNvSpPr>
              <p:nvPr/>
            </p:nvSpPr>
            <p:spPr bwMode="auto">
              <a:xfrm>
                <a:off x="7048499" y="1524000"/>
                <a:ext cx="15621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lgn="ctr">
                  <a:spcBef>
                    <a:spcPct val="50000"/>
                  </a:spcBef>
                </a:pPr>
                <a:endParaRPr lang="en-US" sz="2000" b="1">
                  <a:latin typeface="Calibri" pitchFamily="34" charset="0"/>
                </a:endParaRPr>
              </a:p>
            </p:txBody>
          </p:sp>
        </p:grpSp>
        <p:sp>
          <p:nvSpPr>
            <p:cNvPr id="36871" name="Text Box 10"/>
            <p:cNvSpPr txBox="1">
              <a:spLocks noChangeArrowheads="1"/>
            </p:cNvSpPr>
            <p:nvPr/>
          </p:nvSpPr>
          <p:spPr bwMode="auto">
            <a:xfrm>
              <a:off x="3311730" y="4634992"/>
              <a:ext cx="3131672"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lgn="ctr">
                <a:spcBef>
                  <a:spcPct val="50000"/>
                </a:spcBef>
              </a:pPr>
              <a:r>
                <a:rPr lang="en-US" sz="1500" b="1" dirty="0">
                  <a:solidFill>
                    <a:srgbClr val="FF0000"/>
                  </a:solidFill>
                  <a:latin typeface="Arial Black" pitchFamily="34" charset="0"/>
                </a:rPr>
                <a:t>“Plagiarizer”</a:t>
              </a:r>
            </a:p>
          </p:txBody>
        </p:sp>
      </p:grpSp>
      <p:sp>
        <p:nvSpPr>
          <p:cNvPr id="5" name="Cloud Callout 4"/>
          <p:cNvSpPr/>
          <p:nvPr/>
        </p:nvSpPr>
        <p:spPr bwMode="auto">
          <a:xfrm>
            <a:off x="5819775" y="1500188"/>
            <a:ext cx="3259138" cy="1643062"/>
          </a:xfrm>
          <a:prstGeom prst="cloudCallout">
            <a:avLst/>
          </a:prstGeom>
          <a:ln>
            <a:headEnd type="none" w="med" len="med"/>
            <a:tailEnd type="none" w="med" len="med"/>
          </a:ln>
          <a:extLst/>
        </p:spPr>
        <p:style>
          <a:lnRef idx="2">
            <a:schemeClr val="accent1"/>
          </a:lnRef>
          <a:fillRef idx="1">
            <a:schemeClr val="lt1"/>
          </a:fillRef>
          <a:effectRef idx="0">
            <a:schemeClr val="accent1"/>
          </a:effectRef>
          <a:fontRef idx="minor">
            <a:schemeClr val="dk1"/>
          </a:fontRef>
        </p:style>
        <p:txBody>
          <a:bodyPr/>
          <a:lstStyle/>
          <a:p>
            <a:pPr algn="ctr">
              <a:spcBef>
                <a:spcPct val="50000"/>
              </a:spcBef>
              <a:defRPr/>
            </a:pPr>
            <a:r>
              <a:rPr lang="en-US" sz="2400" b="1" dirty="0">
                <a:solidFill>
                  <a:srgbClr val="FF0000"/>
                </a:solidFill>
                <a:latin typeface="Calibri" pitchFamily="34" charset="0"/>
              </a:rPr>
              <a:t>I’ve just stolen other author’s work!</a:t>
            </a:r>
          </a:p>
        </p:txBody>
      </p:sp>
    </p:spTree>
    <p:extLst>
      <p:ext uri="{BB962C8B-B14F-4D97-AF65-F5344CB8AC3E}">
        <p14:creationId xmlns:p14="http://schemas.microsoft.com/office/powerpoint/2010/main" val="17261918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fade">
                                      <p:cBhvr>
                                        <p:cTn id="7" dur="1000"/>
                                        <p:tgtEl>
                                          <p:spTgt spid="33794"/>
                                        </p:tgtEl>
                                      </p:cBhvr>
                                    </p:animEffect>
                                    <p:anim calcmode="lin" valueType="num">
                                      <p:cBhvr>
                                        <p:cTn id="8" dur="1000" fill="hold"/>
                                        <p:tgtEl>
                                          <p:spTgt spid="33794"/>
                                        </p:tgtEl>
                                        <p:attrNameLst>
                                          <p:attrName>ppt_x</p:attrName>
                                        </p:attrNameLst>
                                      </p:cBhvr>
                                      <p:tavLst>
                                        <p:tav tm="0">
                                          <p:val>
                                            <p:strVal val="#ppt_x"/>
                                          </p:val>
                                        </p:tav>
                                        <p:tav tm="100000">
                                          <p:val>
                                            <p:strVal val="#ppt_x"/>
                                          </p:val>
                                        </p:tav>
                                      </p:tavLst>
                                    </p:anim>
                                    <p:anim calcmode="lin" valueType="num">
                                      <p:cBhvr>
                                        <p:cTn id="9" dur="1000" fill="hold"/>
                                        <p:tgtEl>
                                          <p:spTgt spid="3379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3796"/>
                                        </p:tgtEl>
                                        <p:attrNameLst>
                                          <p:attrName>style.visibility</p:attrName>
                                        </p:attrNameLst>
                                      </p:cBhvr>
                                      <p:to>
                                        <p:strVal val="visible"/>
                                      </p:to>
                                    </p:set>
                                    <p:animEffect transition="in" filter="fade">
                                      <p:cBhvr>
                                        <p:cTn id="14" dur="1000"/>
                                        <p:tgtEl>
                                          <p:spTgt spid="33796"/>
                                        </p:tgtEl>
                                      </p:cBhvr>
                                    </p:animEffect>
                                    <p:anim calcmode="lin" valueType="num">
                                      <p:cBhvr>
                                        <p:cTn id="15" dur="1000" fill="hold"/>
                                        <p:tgtEl>
                                          <p:spTgt spid="33796"/>
                                        </p:tgtEl>
                                        <p:attrNameLst>
                                          <p:attrName>ppt_x</p:attrName>
                                        </p:attrNameLst>
                                      </p:cBhvr>
                                      <p:tavLst>
                                        <p:tav tm="0">
                                          <p:val>
                                            <p:strVal val="#ppt_x"/>
                                          </p:val>
                                        </p:tav>
                                        <p:tav tm="100000">
                                          <p:val>
                                            <p:strVal val="#ppt_x"/>
                                          </p:val>
                                        </p:tav>
                                      </p:tavLst>
                                    </p:anim>
                                    <p:anim calcmode="lin" valueType="num">
                                      <p:cBhvr>
                                        <p:cTn id="16" dur="1000" fill="hold"/>
                                        <p:tgtEl>
                                          <p:spTgt spid="3379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33795">
                                            <p:txEl>
                                              <p:pRg st="0" end="0"/>
                                            </p:txEl>
                                          </p:spTgt>
                                        </p:tgtEl>
                                        <p:attrNameLst>
                                          <p:attrName>style.visibility</p:attrName>
                                        </p:attrNameLst>
                                      </p:cBhvr>
                                      <p:to>
                                        <p:strVal val="visible"/>
                                      </p:to>
                                    </p:set>
                                    <p:animEffect transition="in" filter="fade">
                                      <p:cBhvr>
                                        <p:cTn id="28" dur="1000"/>
                                        <p:tgtEl>
                                          <p:spTgt spid="33795">
                                            <p:txEl>
                                              <p:pRg st="0" end="0"/>
                                            </p:txEl>
                                          </p:spTgt>
                                        </p:tgtEl>
                                      </p:cBhvr>
                                    </p:animEffect>
                                    <p:anim calcmode="lin" valueType="num">
                                      <p:cBhvr>
                                        <p:cTn id="29" dur="10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3379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Context</a:t>
            </a:r>
          </a:p>
        </p:txBody>
      </p:sp>
      <p:sp>
        <p:nvSpPr>
          <p:cNvPr id="6" name="Content Placeholder 5"/>
          <p:cNvSpPr>
            <a:spLocks noGrp="1"/>
          </p:cNvSpPr>
          <p:nvPr>
            <p:ph sz="quarter" idx="1"/>
          </p:nvPr>
        </p:nvSpPr>
        <p:spPr>
          <a:xfrm>
            <a:off x="612648" y="1600200"/>
            <a:ext cx="7199712" cy="4495800"/>
          </a:xfrm>
        </p:spPr>
        <p:txBody>
          <a:bodyPr>
            <a:normAutofit/>
          </a:bodyPr>
          <a:lstStyle/>
          <a:p>
            <a:r>
              <a:rPr lang="en-US" dirty="0"/>
              <a:t>Let us share a situation in which preparing report has been an essential but hectic task.</a:t>
            </a:r>
          </a:p>
          <a:p>
            <a:pPr marL="0" indent="0">
              <a:buNone/>
            </a:pPr>
            <a:endParaRPr lang="en-US" dirty="0"/>
          </a:p>
          <a:p>
            <a:r>
              <a:rPr lang="en-US" dirty="0"/>
              <a:t>Was report preparation a compulsion then?</a:t>
            </a:r>
          </a:p>
        </p:txBody>
      </p:sp>
      <p:pic>
        <p:nvPicPr>
          <p:cNvPr id="3074" name="Picture 2" descr="https://encrypted-tbn3.gstatic.com/images?q=tbn:ANd9GcSWvV2WFNBiPJcF7OoCiMrM97FIeTqeARbKlHMfjZ1TerQtyOO9h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31657" y="1632730"/>
            <a:ext cx="1238672" cy="1486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5537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Citation and Reference</a:t>
            </a:r>
          </a:p>
        </p:txBody>
      </p:sp>
      <p:sp>
        <p:nvSpPr>
          <p:cNvPr id="3" name="Footer Placeholder 2"/>
          <p:cNvSpPr>
            <a:spLocks noGrp="1"/>
          </p:cNvSpPr>
          <p:nvPr>
            <p:ph type="ftr" sz="quarter" idx="11"/>
          </p:nvPr>
        </p:nvSpPr>
        <p:spPr/>
        <p:txBody>
          <a:bodyPr/>
          <a:lstStyle/>
          <a:p>
            <a:endParaRPr lang="en-CA" dirty="0"/>
          </a:p>
        </p:txBody>
      </p:sp>
      <p:sp>
        <p:nvSpPr>
          <p:cNvPr id="4" name="Content Placeholder 3"/>
          <p:cNvSpPr>
            <a:spLocks noGrp="1"/>
          </p:cNvSpPr>
          <p:nvPr>
            <p:ph sz="quarter" idx="1"/>
          </p:nvPr>
        </p:nvSpPr>
        <p:spPr/>
        <p:txBody>
          <a:bodyPr/>
          <a:lstStyle/>
          <a:p>
            <a:r>
              <a:rPr lang="en-US" dirty="0"/>
              <a:t>Citation is must for any kind of idea (except general and universal) placed in the report in any form. Without this, you may be charged of plagiarism.</a:t>
            </a:r>
          </a:p>
          <a:p>
            <a:pPr marL="0" indent="0">
              <a:buNone/>
            </a:pPr>
            <a:r>
              <a:rPr lang="en-US" dirty="0"/>
              <a:t>  </a:t>
            </a:r>
          </a:p>
          <a:p>
            <a:r>
              <a:rPr lang="en-US" dirty="0"/>
              <a:t>Did she maintain all citation in the text? </a:t>
            </a:r>
          </a:p>
          <a:p>
            <a:r>
              <a:rPr lang="en-US" dirty="0"/>
              <a:t>Did she follow the format of citation?   </a:t>
            </a:r>
          </a:p>
        </p:txBody>
      </p:sp>
    </p:spTree>
    <p:extLst>
      <p:ext uri="{BB962C8B-B14F-4D97-AF65-F5344CB8AC3E}">
        <p14:creationId xmlns:p14="http://schemas.microsoft.com/office/powerpoint/2010/main" val="5504570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normAutofit/>
          </a:bodyPr>
          <a:lstStyle/>
          <a:p>
            <a:pPr algn="r" eaLnBrk="1" hangingPunct="1"/>
            <a:r>
              <a:rPr lang="en-US" sz="4000" dirty="0">
                <a:solidFill>
                  <a:schemeClr val="tx1"/>
                </a:solidFill>
              </a:rPr>
              <a:t>References </a:t>
            </a:r>
          </a:p>
        </p:txBody>
      </p:sp>
      <p:sp>
        <p:nvSpPr>
          <p:cNvPr id="3" name="Content Placeholder 2"/>
          <p:cNvSpPr>
            <a:spLocks noGrp="1"/>
          </p:cNvSpPr>
          <p:nvPr>
            <p:ph idx="1"/>
          </p:nvPr>
        </p:nvSpPr>
        <p:spPr>
          <a:xfrm>
            <a:off x="179388" y="1600200"/>
            <a:ext cx="8964612" cy="4530725"/>
          </a:xfrm>
        </p:spPr>
        <p:txBody>
          <a:bodyPr/>
          <a:lstStyle/>
          <a:p>
            <a:pPr marL="0" indent="0" eaLnBrk="1" hangingPunct="1">
              <a:lnSpc>
                <a:spcPct val="150000"/>
              </a:lnSpc>
              <a:buFont typeface="Wingdings" pitchFamily="2" charset="2"/>
              <a:buNone/>
              <a:defRPr/>
            </a:pPr>
            <a:r>
              <a:rPr lang="en-US" sz="2800" dirty="0"/>
              <a:t>Gives credit to the works referred to or quoted. This is done by citing such works in the text and listing them in alphabetical order at the end.</a:t>
            </a:r>
          </a:p>
          <a:p>
            <a:pPr marL="0" indent="0" eaLnBrk="1" hangingPunct="1">
              <a:lnSpc>
                <a:spcPct val="150000"/>
              </a:lnSpc>
              <a:buFont typeface="Wingdings" pitchFamily="2" charset="2"/>
              <a:buNone/>
              <a:defRPr/>
            </a:pPr>
            <a:r>
              <a:rPr lang="en-US" sz="2800" dirty="0">
                <a:solidFill>
                  <a:srgbClr val="3399FF"/>
                </a:solidFill>
              </a:rPr>
              <a:t>Exercise through computer </a:t>
            </a:r>
            <a:r>
              <a:rPr lang="en-US" sz="2800" dirty="0"/>
              <a:t> </a:t>
            </a:r>
          </a:p>
          <a:p>
            <a:pPr eaLnBrk="1" hangingPunct="1">
              <a:lnSpc>
                <a:spcPct val="150000"/>
              </a:lnSpc>
              <a:buFont typeface="Arial" pitchFamily="34" charset="0"/>
              <a:buChar char="•"/>
              <a:defRPr/>
            </a:pPr>
            <a:r>
              <a:rPr lang="en-US" sz="2800" dirty="0"/>
              <a:t>Referencing </a:t>
            </a:r>
          </a:p>
          <a:p>
            <a:pPr eaLnBrk="1" hangingPunct="1">
              <a:lnSpc>
                <a:spcPct val="150000"/>
              </a:lnSpc>
              <a:buFont typeface="Arial" pitchFamily="34" charset="0"/>
              <a:buChar char="•"/>
              <a:defRPr/>
            </a:pPr>
            <a:r>
              <a:rPr lang="en-US" sz="2800" dirty="0"/>
              <a:t>Contents  </a:t>
            </a:r>
          </a:p>
          <a:p>
            <a:pPr marL="0" indent="0" eaLnBrk="1" hangingPunct="1">
              <a:buFont typeface="Wingdings" pitchFamily="2" charset="2"/>
              <a:buNone/>
              <a:defRPr/>
            </a:pPr>
            <a:endParaRPr lang="en-US" dirty="0"/>
          </a:p>
        </p:txBody>
      </p:sp>
    </p:spTree>
    <p:extLst>
      <p:ext uri="{BB962C8B-B14F-4D97-AF65-F5344CB8AC3E}">
        <p14:creationId xmlns:p14="http://schemas.microsoft.com/office/powerpoint/2010/main" val="15141840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fade">
                                      <p:cBhvr>
                                        <p:cTn id="7" dur="1000"/>
                                        <p:tgtEl>
                                          <p:spTgt spid="35842"/>
                                        </p:tgtEl>
                                      </p:cBhvr>
                                    </p:animEffect>
                                    <p:anim calcmode="lin" valueType="num">
                                      <p:cBhvr>
                                        <p:cTn id="8" dur="1000" fill="hold"/>
                                        <p:tgtEl>
                                          <p:spTgt spid="35842"/>
                                        </p:tgtEl>
                                        <p:attrNameLst>
                                          <p:attrName>ppt_x</p:attrName>
                                        </p:attrNameLst>
                                      </p:cBhvr>
                                      <p:tavLst>
                                        <p:tav tm="0">
                                          <p:val>
                                            <p:strVal val="#ppt_x"/>
                                          </p:val>
                                        </p:tav>
                                        <p:tav tm="100000">
                                          <p:val>
                                            <p:strVal val="#ppt_x"/>
                                          </p:val>
                                        </p:tav>
                                      </p:tavLst>
                                    </p:anim>
                                    <p:anim calcmode="lin" valueType="num">
                                      <p:cBhvr>
                                        <p:cTn id="9" dur="1000" fill="hold"/>
                                        <p:tgtEl>
                                          <p:spTgt spid="3584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1000"/>
                                        <p:tgtEl>
                                          <p:spTgt spid="3">
                                            <p:txEl>
                                              <p:pRg st="2" end="2"/>
                                            </p:txEl>
                                          </p:spTgt>
                                        </p:tgtEl>
                                      </p:cBhvr>
                                    </p:animEffect>
                                    <p:anim calcmode="lin" valueType="num">
                                      <p:cBhvr>
                                        <p:cTn id="2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1000"/>
                                        <p:tgtEl>
                                          <p:spTgt spid="3">
                                            <p:txEl>
                                              <p:pRg st="3" end="3"/>
                                            </p:txEl>
                                          </p:spTgt>
                                        </p:tgtEl>
                                      </p:cBhvr>
                                    </p:animEffect>
                                    <p:anim calcmode="lin" valueType="num">
                                      <p:cBhvr>
                                        <p:cTn id="3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Summary and Conclusion( the major finding that go into the conclusion)</a:t>
            </a:r>
          </a:p>
        </p:txBody>
      </p:sp>
      <p:sp>
        <p:nvSpPr>
          <p:cNvPr id="3" name="Footer Placeholder 2"/>
          <p:cNvSpPr>
            <a:spLocks noGrp="1"/>
          </p:cNvSpPr>
          <p:nvPr>
            <p:ph type="ftr" sz="quarter" idx="11"/>
          </p:nvPr>
        </p:nvSpPr>
        <p:spPr/>
        <p:txBody>
          <a:bodyPr/>
          <a:lstStyle/>
          <a:p>
            <a:endParaRPr lang="en-CA" dirty="0"/>
          </a:p>
        </p:txBody>
      </p:sp>
      <p:sp>
        <p:nvSpPr>
          <p:cNvPr id="4" name="Content Placeholder 3"/>
          <p:cNvSpPr>
            <a:spLocks noGrp="1"/>
          </p:cNvSpPr>
          <p:nvPr>
            <p:ph sz="quarter" idx="1"/>
          </p:nvPr>
        </p:nvSpPr>
        <p:spPr/>
        <p:txBody>
          <a:bodyPr>
            <a:normAutofit/>
          </a:bodyPr>
          <a:lstStyle/>
          <a:p>
            <a:r>
              <a:rPr lang="en-US" dirty="0"/>
              <a:t>What you set out to find out – the purpose of the report </a:t>
            </a:r>
          </a:p>
          <a:p>
            <a:r>
              <a:rPr lang="en-US" dirty="0"/>
              <a:t> What you found out; </a:t>
            </a:r>
          </a:p>
          <a:p>
            <a:r>
              <a:rPr lang="en-US" dirty="0"/>
              <a:t>What was significant about what you discovered; </a:t>
            </a:r>
          </a:p>
          <a:p>
            <a:r>
              <a:rPr lang="en-US" dirty="0"/>
              <a:t> How it answers the question set by the person who commissioned the report. </a:t>
            </a:r>
          </a:p>
        </p:txBody>
      </p:sp>
    </p:spTree>
    <p:extLst>
      <p:ext uri="{BB962C8B-B14F-4D97-AF65-F5344CB8AC3E}">
        <p14:creationId xmlns:p14="http://schemas.microsoft.com/office/powerpoint/2010/main" val="229149510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normAutofit fontScale="90000"/>
          </a:bodyPr>
          <a:lstStyle/>
          <a:p>
            <a:pPr algn="r" eaLnBrk="1" hangingPunct="1"/>
            <a:r>
              <a:rPr lang="en-US" dirty="0">
                <a:solidFill>
                  <a:schemeClr val="tx1"/>
                </a:solidFill>
              </a:rPr>
              <a:t>Recommendation</a:t>
            </a:r>
            <a:r>
              <a:rPr lang="en-US" b="1" dirty="0">
                <a:solidFill>
                  <a:schemeClr val="tx1"/>
                </a:solidFill>
              </a:rPr>
              <a:t/>
            </a:r>
            <a:br>
              <a:rPr lang="en-US" b="1" dirty="0">
                <a:solidFill>
                  <a:schemeClr val="tx1"/>
                </a:solidFill>
              </a:rPr>
            </a:br>
            <a:r>
              <a:rPr lang="en-US" sz="2000" b="1" dirty="0">
                <a:solidFill>
                  <a:schemeClr val="tx1"/>
                </a:solidFill>
              </a:rPr>
              <a:t>some times only this part of the report is read for taking decision </a:t>
            </a:r>
            <a:endParaRPr lang="en-US" sz="2800" b="1" dirty="0">
              <a:solidFill>
                <a:schemeClr val="tx1"/>
              </a:solidFill>
            </a:endParaRPr>
          </a:p>
        </p:txBody>
      </p:sp>
      <p:sp>
        <p:nvSpPr>
          <p:cNvPr id="32771" name="Content Placeholder 2"/>
          <p:cNvSpPr>
            <a:spLocks noGrp="1"/>
          </p:cNvSpPr>
          <p:nvPr>
            <p:ph idx="1"/>
          </p:nvPr>
        </p:nvSpPr>
        <p:spPr>
          <a:xfrm>
            <a:off x="457200" y="1600200"/>
            <a:ext cx="8578850" cy="5068888"/>
          </a:xfrm>
        </p:spPr>
        <p:txBody>
          <a:bodyPr>
            <a:normAutofit lnSpcReduction="10000"/>
          </a:bodyPr>
          <a:lstStyle/>
          <a:p>
            <a:pPr eaLnBrk="1" hangingPunct="1">
              <a:lnSpc>
                <a:spcPct val="150000"/>
              </a:lnSpc>
              <a:buFont typeface="Arial" charset="0"/>
              <a:buChar char="•"/>
            </a:pPr>
            <a:r>
              <a:rPr lang="en-NZ"/>
              <a:t>Suggests future course of action</a:t>
            </a:r>
          </a:p>
          <a:p>
            <a:pPr eaLnBrk="1" hangingPunct="1">
              <a:lnSpc>
                <a:spcPct val="150000"/>
              </a:lnSpc>
              <a:buFont typeface="Arial" charset="0"/>
              <a:buChar char="•"/>
            </a:pPr>
            <a:r>
              <a:rPr lang="en-US"/>
              <a:t>Subjective opinion</a:t>
            </a:r>
          </a:p>
          <a:p>
            <a:pPr eaLnBrk="1" hangingPunct="1">
              <a:lnSpc>
                <a:spcPct val="150000"/>
              </a:lnSpc>
              <a:buFont typeface="Arial" charset="0"/>
              <a:buChar char="•"/>
            </a:pPr>
            <a:r>
              <a:rPr lang="en-US"/>
              <a:t>Cost, location, practicality and acceptability</a:t>
            </a:r>
          </a:p>
          <a:p>
            <a:pPr eaLnBrk="1" hangingPunct="1">
              <a:lnSpc>
                <a:spcPct val="150000"/>
              </a:lnSpc>
              <a:buFont typeface="Arial" charset="0"/>
              <a:buChar char="•"/>
            </a:pPr>
            <a:r>
              <a:rPr lang="en-US"/>
              <a:t>Related to discussion and conclusion</a:t>
            </a:r>
          </a:p>
          <a:p>
            <a:pPr eaLnBrk="1" hangingPunct="1">
              <a:lnSpc>
                <a:spcPct val="150000"/>
              </a:lnSpc>
              <a:buFont typeface="Arial" charset="0"/>
              <a:buChar char="•"/>
            </a:pPr>
            <a:r>
              <a:rPr lang="en-US"/>
              <a:t>Use bullet point (if possible)</a:t>
            </a:r>
          </a:p>
          <a:p>
            <a:pPr eaLnBrk="1" hangingPunct="1">
              <a:lnSpc>
                <a:spcPct val="150000"/>
              </a:lnSpc>
              <a:buFont typeface="Arial" charset="0"/>
              <a:buChar char="•"/>
            </a:pPr>
            <a:r>
              <a:rPr lang="en-US"/>
              <a:t>Ranked</a:t>
            </a:r>
          </a:p>
          <a:p>
            <a:pPr eaLnBrk="1" hangingPunct="1">
              <a:lnSpc>
                <a:spcPct val="150000"/>
              </a:lnSpc>
              <a:buFont typeface="Arial" charset="0"/>
              <a:buChar char="•"/>
            </a:pPr>
            <a:r>
              <a:rPr lang="en-US"/>
              <a:t> Recommend, when only asked</a:t>
            </a:r>
          </a:p>
        </p:txBody>
      </p:sp>
    </p:spTree>
    <p:extLst>
      <p:ext uri="{BB962C8B-B14F-4D97-AF65-F5344CB8AC3E}">
        <p14:creationId xmlns:p14="http://schemas.microsoft.com/office/powerpoint/2010/main" val="16714782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fade">
                                      <p:cBhvr>
                                        <p:cTn id="7" dur="1000"/>
                                        <p:tgtEl>
                                          <p:spTgt spid="32770"/>
                                        </p:tgtEl>
                                      </p:cBhvr>
                                    </p:animEffect>
                                    <p:anim calcmode="lin" valueType="num">
                                      <p:cBhvr>
                                        <p:cTn id="8" dur="1000" fill="hold"/>
                                        <p:tgtEl>
                                          <p:spTgt spid="32770"/>
                                        </p:tgtEl>
                                        <p:attrNameLst>
                                          <p:attrName>ppt_x</p:attrName>
                                        </p:attrNameLst>
                                      </p:cBhvr>
                                      <p:tavLst>
                                        <p:tav tm="0">
                                          <p:val>
                                            <p:strVal val="#ppt_x"/>
                                          </p:val>
                                        </p:tav>
                                        <p:tav tm="100000">
                                          <p:val>
                                            <p:strVal val="#ppt_x"/>
                                          </p:val>
                                        </p:tav>
                                      </p:tavLst>
                                    </p:anim>
                                    <p:anim calcmode="lin" valueType="num">
                                      <p:cBhvr>
                                        <p:cTn id="9" dur="1000" fill="hold"/>
                                        <p:tgtEl>
                                          <p:spTgt spid="3277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2771">
                                            <p:txEl>
                                              <p:pRg st="0" end="0"/>
                                            </p:txEl>
                                          </p:spTgt>
                                        </p:tgtEl>
                                        <p:attrNameLst>
                                          <p:attrName>style.visibility</p:attrName>
                                        </p:attrNameLst>
                                      </p:cBhvr>
                                      <p:to>
                                        <p:strVal val="visible"/>
                                      </p:to>
                                    </p:set>
                                    <p:animEffect transition="in" filter="fade">
                                      <p:cBhvr>
                                        <p:cTn id="14" dur="1000"/>
                                        <p:tgtEl>
                                          <p:spTgt spid="32771">
                                            <p:txEl>
                                              <p:pRg st="0" end="0"/>
                                            </p:txEl>
                                          </p:spTgt>
                                        </p:tgtEl>
                                      </p:cBhvr>
                                    </p:animEffect>
                                    <p:anim calcmode="lin" valueType="num">
                                      <p:cBhvr>
                                        <p:cTn id="15" dur="10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27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2771">
                                            <p:txEl>
                                              <p:pRg st="1" end="1"/>
                                            </p:txEl>
                                          </p:spTgt>
                                        </p:tgtEl>
                                        <p:attrNameLst>
                                          <p:attrName>style.visibility</p:attrName>
                                        </p:attrNameLst>
                                      </p:cBhvr>
                                      <p:to>
                                        <p:strVal val="visible"/>
                                      </p:to>
                                    </p:set>
                                    <p:animEffect transition="in" filter="fade">
                                      <p:cBhvr>
                                        <p:cTn id="21" dur="1000"/>
                                        <p:tgtEl>
                                          <p:spTgt spid="32771">
                                            <p:txEl>
                                              <p:pRg st="1" end="1"/>
                                            </p:txEl>
                                          </p:spTgt>
                                        </p:tgtEl>
                                      </p:cBhvr>
                                    </p:animEffect>
                                    <p:anim calcmode="lin" valueType="num">
                                      <p:cBhvr>
                                        <p:cTn id="22" dur="1000" fill="hold"/>
                                        <p:tgtEl>
                                          <p:spTgt spid="32771">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27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32771">
                                            <p:txEl>
                                              <p:pRg st="2" end="2"/>
                                            </p:txEl>
                                          </p:spTgt>
                                        </p:tgtEl>
                                        <p:attrNameLst>
                                          <p:attrName>style.visibility</p:attrName>
                                        </p:attrNameLst>
                                      </p:cBhvr>
                                      <p:to>
                                        <p:strVal val="visible"/>
                                      </p:to>
                                    </p:set>
                                    <p:animEffect transition="in" filter="fade">
                                      <p:cBhvr>
                                        <p:cTn id="28" dur="1000"/>
                                        <p:tgtEl>
                                          <p:spTgt spid="32771">
                                            <p:txEl>
                                              <p:pRg st="2" end="2"/>
                                            </p:txEl>
                                          </p:spTgt>
                                        </p:tgtEl>
                                      </p:cBhvr>
                                    </p:animEffect>
                                    <p:anim calcmode="lin" valueType="num">
                                      <p:cBhvr>
                                        <p:cTn id="29" dur="1000" fill="hold"/>
                                        <p:tgtEl>
                                          <p:spTgt spid="32771">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27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32771">
                                            <p:txEl>
                                              <p:pRg st="3" end="3"/>
                                            </p:txEl>
                                          </p:spTgt>
                                        </p:tgtEl>
                                        <p:attrNameLst>
                                          <p:attrName>style.visibility</p:attrName>
                                        </p:attrNameLst>
                                      </p:cBhvr>
                                      <p:to>
                                        <p:strVal val="visible"/>
                                      </p:to>
                                    </p:set>
                                    <p:animEffect transition="in" filter="fade">
                                      <p:cBhvr>
                                        <p:cTn id="35" dur="1000"/>
                                        <p:tgtEl>
                                          <p:spTgt spid="32771">
                                            <p:txEl>
                                              <p:pRg st="3" end="3"/>
                                            </p:txEl>
                                          </p:spTgt>
                                        </p:tgtEl>
                                      </p:cBhvr>
                                    </p:animEffect>
                                    <p:anim calcmode="lin" valueType="num">
                                      <p:cBhvr>
                                        <p:cTn id="36" dur="1000" fill="hold"/>
                                        <p:tgtEl>
                                          <p:spTgt spid="32771">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27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2" presetClass="entr" presetSubtype="0" fill="hold" nodeType="clickEffect">
                                  <p:stCondLst>
                                    <p:cond delay="0"/>
                                  </p:stCondLst>
                                  <p:childTnLst>
                                    <p:set>
                                      <p:cBhvr>
                                        <p:cTn id="41" dur="1" fill="hold">
                                          <p:stCondLst>
                                            <p:cond delay="0"/>
                                          </p:stCondLst>
                                        </p:cTn>
                                        <p:tgtEl>
                                          <p:spTgt spid="32771">
                                            <p:txEl>
                                              <p:pRg st="4" end="4"/>
                                            </p:txEl>
                                          </p:spTgt>
                                        </p:tgtEl>
                                        <p:attrNameLst>
                                          <p:attrName>style.visibility</p:attrName>
                                        </p:attrNameLst>
                                      </p:cBhvr>
                                      <p:to>
                                        <p:strVal val="visible"/>
                                      </p:to>
                                    </p:set>
                                    <p:animEffect transition="in" filter="fade">
                                      <p:cBhvr>
                                        <p:cTn id="42" dur="1000"/>
                                        <p:tgtEl>
                                          <p:spTgt spid="32771">
                                            <p:txEl>
                                              <p:pRg st="4" end="4"/>
                                            </p:txEl>
                                          </p:spTgt>
                                        </p:tgtEl>
                                      </p:cBhvr>
                                    </p:animEffect>
                                    <p:anim calcmode="lin" valueType="num">
                                      <p:cBhvr>
                                        <p:cTn id="43" dur="1000" fill="hold"/>
                                        <p:tgtEl>
                                          <p:spTgt spid="32771">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27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42" presetClass="entr" presetSubtype="0" fill="hold" nodeType="clickEffect">
                                  <p:stCondLst>
                                    <p:cond delay="0"/>
                                  </p:stCondLst>
                                  <p:childTnLst>
                                    <p:set>
                                      <p:cBhvr>
                                        <p:cTn id="48" dur="1" fill="hold">
                                          <p:stCondLst>
                                            <p:cond delay="0"/>
                                          </p:stCondLst>
                                        </p:cTn>
                                        <p:tgtEl>
                                          <p:spTgt spid="32771">
                                            <p:txEl>
                                              <p:pRg st="5" end="5"/>
                                            </p:txEl>
                                          </p:spTgt>
                                        </p:tgtEl>
                                        <p:attrNameLst>
                                          <p:attrName>style.visibility</p:attrName>
                                        </p:attrNameLst>
                                      </p:cBhvr>
                                      <p:to>
                                        <p:strVal val="visible"/>
                                      </p:to>
                                    </p:set>
                                    <p:animEffect transition="in" filter="fade">
                                      <p:cBhvr>
                                        <p:cTn id="49" dur="1000"/>
                                        <p:tgtEl>
                                          <p:spTgt spid="32771">
                                            <p:txEl>
                                              <p:pRg st="5" end="5"/>
                                            </p:txEl>
                                          </p:spTgt>
                                        </p:tgtEl>
                                      </p:cBhvr>
                                    </p:animEffect>
                                    <p:anim calcmode="lin" valueType="num">
                                      <p:cBhvr>
                                        <p:cTn id="50" dur="1000" fill="hold"/>
                                        <p:tgtEl>
                                          <p:spTgt spid="32771">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327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42" presetClass="entr" presetSubtype="0" fill="hold" nodeType="clickEffect">
                                  <p:stCondLst>
                                    <p:cond delay="0"/>
                                  </p:stCondLst>
                                  <p:childTnLst>
                                    <p:set>
                                      <p:cBhvr>
                                        <p:cTn id="55" dur="1" fill="hold">
                                          <p:stCondLst>
                                            <p:cond delay="0"/>
                                          </p:stCondLst>
                                        </p:cTn>
                                        <p:tgtEl>
                                          <p:spTgt spid="32771">
                                            <p:txEl>
                                              <p:pRg st="6" end="6"/>
                                            </p:txEl>
                                          </p:spTgt>
                                        </p:tgtEl>
                                        <p:attrNameLst>
                                          <p:attrName>style.visibility</p:attrName>
                                        </p:attrNameLst>
                                      </p:cBhvr>
                                      <p:to>
                                        <p:strVal val="visible"/>
                                      </p:to>
                                    </p:set>
                                    <p:animEffect transition="in" filter="fade">
                                      <p:cBhvr>
                                        <p:cTn id="56" dur="1000"/>
                                        <p:tgtEl>
                                          <p:spTgt spid="32771">
                                            <p:txEl>
                                              <p:pRg st="6" end="6"/>
                                            </p:txEl>
                                          </p:spTgt>
                                        </p:tgtEl>
                                      </p:cBhvr>
                                    </p:animEffect>
                                    <p:anim calcmode="lin" valueType="num">
                                      <p:cBhvr>
                                        <p:cTn id="57" dur="1000" fill="hold"/>
                                        <p:tgtEl>
                                          <p:spTgt spid="32771">
                                            <p:txEl>
                                              <p:pRg st="6" end="6"/>
                                            </p:txEl>
                                          </p:spTgt>
                                        </p:tgtEl>
                                        <p:attrNameLst>
                                          <p:attrName>ppt_x</p:attrName>
                                        </p:attrNameLst>
                                      </p:cBhvr>
                                      <p:tavLst>
                                        <p:tav tm="0">
                                          <p:val>
                                            <p:strVal val="#ppt_x"/>
                                          </p:val>
                                        </p:tav>
                                        <p:tav tm="100000">
                                          <p:val>
                                            <p:strVal val="#ppt_x"/>
                                          </p:val>
                                        </p:tav>
                                      </p:tavLst>
                                    </p:anim>
                                    <p:anim calcmode="lin" valueType="num">
                                      <p:cBhvr>
                                        <p:cTn id="58" dur="1000" fill="hold"/>
                                        <p:tgtEl>
                                          <p:spTgt spid="327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CA" smtClean="0"/>
              <a:t>©NASC 2016</a:t>
            </a:r>
            <a:endParaRPr lang="en-CA"/>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2882027499"/>
              </p:ext>
            </p:extLst>
          </p:nvPr>
        </p:nvGraphicFramePr>
        <p:xfrm>
          <a:off x="1475656" y="163531"/>
          <a:ext cx="6984776" cy="6726259"/>
        </p:xfrm>
        <a:graphic>
          <a:graphicData uri="http://schemas.openxmlformats.org/drawingml/2006/table">
            <a:tbl>
              <a:tblPr firstRow="1" bandRow="1">
                <a:tableStyleId>{5C22544A-7EE6-4342-B048-85BDC9FD1C3A}</a:tableStyleId>
              </a:tblPr>
              <a:tblGrid>
                <a:gridCol w="3552103"/>
                <a:gridCol w="3432673"/>
              </a:tblGrid>
              <a:tr h="433090">
                <a:tc>
                  <a:txBody>
                    <a:bodyPr/>
                    <a:lstStyle/>
                    <a:p>
                      <a:r>
                        <a:rPr lang="en-US" sz="2400" b="1" dirty="0" smtClean="0">
                          <a:solidFill>
                            <a:schemeClr val="tx1"/>
                          </a:solidFill>
                        </a:rPr>
                        <a:t>Conclusion</a:t>
                      </a:r>
                      <a:endParaRPr lang="en-US" sz="2400" b="1" dirty="0">
                        <a:solidFill>
                          <a:schemeClr val="tx1"/>
                        </a:solidFill>
                      </a:endParaRPr>
                    </a:p>
                  </a:txBody>
                  <a:tcPr/>
                </a:tc>
                <a:tc>
                  <a:txBody>
                    <a:bodyPr/>
                    <a:lstStyle/>
                    <a:p>
                      <a:r>
                        <a:rPr lang="en-US" sz="2400" dirty="0" smtClean="0">
                          <a:solidFill>
                            <a:schemeClr val="tx1"/>
                          </a:solidFill>
                        </a:rPr>
                        <a:t>Recommendations</a:t>
                      </a:r>
                      <a:endParaRPr lang="en-US" sz="2400" dirty="0">
                        <a:solidFill>
                          <a:schemeClr val="tx1"/>
                        </a:solidFill>
                      </a:endParaRPr>
                    </a:p>
                  </a:txBody>
                  <a:tcPr/>
                </a:tc>
              </a:tr>
              <a:tr h="1818979">
                <a:tc>
                  <a:txBody>
                    <a:bodyPr/>
                    <a:lstStyle/>
                    <a:p>
                      <a:r>
                        <a:rPr kumimoji="0" lang="en-US" sz="2000" i="1" kern="1200" dirty="0" smtClean="0">
                          <a:solidFill>
                            <a:schemeClr val="dk1"/>
                          </a:solidFill>
                          <a:effectLst/>
                          <a:latin typeface="+mn-lt"/>
                          <a:ea typeface="+mn-ea"/>
                          <a:cs typeface="+mn-cs"/>
                        </a:rPr>
                        <a:t>Home and family responsibilities directly</a:t>
                      </a:r>
                      <a:r>
                        <a:rPr kumimoji="0" lang="en-US" sz="2000" i="0" kern="1200" dirty="0" smtClean="0">
                          <a:solidFill>
                            <a:schemeClr val="dk1"/>
                          </a:solidFill>
                          <a:effectLst/>
                          <a:latin typeface="+mn-lt"/>
                          <a:ea typeface="+mn-ea"/>
                          <a:cs typeface="+mn-cs"/>
                        </a:rPr>
                        <a:t/>
                      </a:r>
                      <a:br>
                        <a:rPr kumimoji="0" lang="en-US" sz="2000" i="0" kern="1200" dirty="0" smtClean="0">
                          <a:solidFill>
                            <a:schemeClr val="dk1"/>
                          </a:solidFill>
                          <a:effectLst/>
                          <a:latin typeface="+mn-lt"/>
                          <a:ea typeface="+mn-ea"/>
                          <a:cs typeface="+mn-cs"/>
                        </a:rPr>
                      </a:br>
                      <a:r>
                        <a:rPr kumimoji="0" lang="en-US" sz="2000" i="1" kern="1200" dirty="0" smtClean="0">
                          <a:solidFill>
                            <a:schemeClr val="dk1"/>
                          </a:solidFill>
                          <a:effectLst/>
                          <a:latin typeface="+mn-lt"/>
                          <a:ea typeface="+mn-ea"/>
                          <a:cs typeface="+mn-cs"/>
                        </a:rPr>
                        <a:t>affect job attendance and performance.</a:t>
                      </a:r>
                      <a:endParaRPr lang="en-US" sz="2000" dirty="0"/>
                    </a:p>
                  </a:txBody>
                  <a:tcPr/>
                </a:tc>
                <a:tc>
                  <a:txBody>
                    <a:bodyPr/>
                    <a:lstStyle/>
                    <a:p>
                      <a:r>
                        <a:rPr kumimoji="0" lang="en-US" sz="2000" i="1" kern="1200" dirty="0" smtClean="0">
                          <a:solidFill>
                            <a:schemeClr val="dk1"/>
                          </a:solidFill>
                          <a:effectLst/>
                          <a:latin typeface="+mn-lt"/>
                          <a:ea typeface="+mn-ea"/>
                          <a:cs typeface="+mn-cs"/>
                        </a:rPr>
                        <a:t>Provide managers with training in working</a:t>
                      </a:r>
                      <a:r>
                        <a:rPr kumimoji="0" lang="en-US" sz="2000" i="0" kern="1200" dirty="0" smtClean="0">
                          <a:solidFill>
                            <a:schemeClr val="dk1"/>
                          </a:solidFill>
                          <a:effectLst/>
                          <a:latin typeface="+mn-lt"/>
                          <a:ea typeface="+mn-ea"/>
                          <a:cs typeface="+mn-cs"/>
                        </a:rPr>
                        <a:t/>
                      </a:r>
                      <a:br>
                        <a:rPr kumimoji="0" lang="en-US" sz="2000" i="0" kern="1200" dirty="0" smtClean="0">
                          <a:solidFill>
                            <a:schemeClr val="dk1"/>
                          </a:solidFill>
                          <a:effectLst/>
                          <a:latin typeface="+mn-lt"/>
                          <a:ea typeface="+mn-ea"/>
                          <a:cs typeface="+mn-cs"/>
                        </a:rPr>
                      </a:br>
                      <a:r>
                        <a:rPr kumimoji="0" lang="en-US" sz="2000" i="1" kern="1200" dirty="0" smtClean="0">
                          <a:solidFill>
                            <a:schemeClr val="dk1"/>
                          </a:solidFill>
                          <a:effectLst/>
                          <a:latin typeface="+mn-lt"/>
                          <a:ea typeface="+mn-ea"/>
                          <a:cs typeface="+mn-cs"/>
                        </a:rPr>
                        <a:t>with personal and family matters.</a:t>
                      </a:r>
                      <a:r>
                        <a:rPr kumimoji="0" lang="en-US" sz="2000" i="0" kern="1200" dirty="0" smtClean="0">
                          <a:solidFill>
                            <a:schemeClr val="dk1"/>
                          </a:solidFill>
                          <a:effectLst/>
                          <a:latin typeface="+mn-lt"/>
                          <a:ea typeface="+mn-ea"/>
                          <a:cs typeface="+mn-cs"/>
                        </a:rPr>
                        <a:t/>
                      </a:r>
                      <a:br>
                        <a:rPr kumimoji="0" lang="en-US" sz="2000" i="0" kern="1200" dirty="0" smtClean="0">
                          <a:solidFill>
                            <a:schemeClr val="dk1"/>
                          </a:solidFill>
                          <a:effectLst/>
                          <a:latin typeface="+mn-lt"/>
                          <a:ea typeface="+mn-ea"/>
                          <a:cs typeface="+mn-cs"/>
                        </a:rPr>
                      </a:br>
                      <a:r>
                        <a:rPr kumimoji="0" lang="en-US" sz="2000" i="0" kern="1200" dirty="0" smtClean="0">
                          <a:solidFill>
                            <a:schemeClr val="dk1"/>
                          </a:solidFill>
                          <a:effectLst/>
                          <a:latin typeface="+mn-lt"/>
                          <a:ea typeface="+mn-ea"/>
                          <a:cs typeface="+mn-cs"/>
                        </a:rPr>
                        <a:t/>
                      </a:r>
                      <a:br>
                        <a:rPr kumimoji="0" lang="en-US" sz="2000" i="0" kern="1200" dirty="0" smtClean="0">
                          <a:solidFill>
                            <a:schemeClr val="dk1"/>
                          </a:solidFill>
                          <a:effectLst/>
                          <a:latin typeface="+mn-lt"/>
                          <a:ea typeface="+mn-ea"/>
                          <a:cs typeface="+mn-cs"/>
                        </a:rPr>
                      </a:br>
                      <a:endParaRPr lang="en-US" sz="2000" dirty="0"/>
                    </a:p>
                  </a:txBody>
                  <a:tcPr/>
                </a:tc>
              </a:tr>
              <a:tr h="2107705">
                <a:tc>
                  <a:txBody>
                    <a:bodyPr/>
                    <a:lstStyle/>
                    <a:p>
                      <a:r>
                        <a:rPr kumimoji="0" lang="en-US" sz="2000" i="1" kern="1200" dirty="0" smtClean="0">
                          <a:solidFill>
                            <a:schemeClr val="dk1"/>
                          </a:solidFill>
                          <a:effectLst/>
                          <a:latin typeface="+mn-lt"/>
                          <a:ea typeface="+mn-ea"/>
                          <a:cs typeface="+mn-cs"/>
                        </a:rPr>
                        <a:t>Time is the crucial issue to balancing</a:t>
                      </a:r>
                      <a:r>
                        <a:rPr kumimoji="0" lang="en-US" sz="2000" i="0" kern="1200" dirty="0" smtClean="0">
                          <a:solidFill>
                            <a:schemeClr val="dk1"/>
                          </a:solidFill>
                          <a:effectLst/>
                          <a:latin typeface="+mn-lt"/>
                          <a:ea typeface="+mn-ea"/>
                          <a:cs typeface="+mn-cs"/>
                        </a:rPr>
                        <a:t/>
                      </a:r>
                      <a:br>
                        <a:rPr kumimoji="0" lang="en-US" sz="2000" i="0" kern="1200" dirty="0" smtClean="0">
                          <a:solidFill>
                            <a:schemeClr val="dk1"/>
                          </a:solidFill>
                          <a:effectLst/>
                          <a:latin typeface="+mn-lt"/>
                          <a:ea typeface="+mn-ea"/>
                          <a:cs typeface="+mn-cs"/>
                        </a:rPr>
                      </a:br>
                      <a:r>
                        <a:rPr kumimoji="0" lang="en-US" sz="2000" i="1" kern="1200" dirty="0" smtClean="0">
                          <a:solidFill>
                            <a:schemeClr val="dk1"/>
                          </a:solidFill>
                          <a:effectLst/>
                          <a:latin typeface="+mn-lt"/>
                          <a:ea typeface="+mn-ea"/>
                          <a:cs typeface="+mn-cs"/>
                        </a:rPr>
                        <a:t>work and family income.</a:t>
                      </a:r>
                      <a:endParaRPr lang="en-US" sz="2000" dirty="0"/>
                    </a:p>
                  </a:txBody>
                  <a:tcPr/>
                </a:tc>
                <a:tc>
                  <a:txBody>
                    <a:bodyPr/>
                    <a:lstStyle/>
                    <a:p>
                      <a:r>
                        <a:rPr kumimoji="0" lang="en-US" sz="2000" i="1" kern="1200" dirty="0" smtClean="0">
                          <a:solidFill>
                            <a:schemeClr val="dk1"/>
                          </a:solidFill>
                          <a:effectLst/>
                          <a:latin typeface="+mn-lt"/>
                          <a:ea typeface="+mn-ea"/>
                          <a:cs typeface="+mn-cs"/>
                        </a:rPr>
                        <a:t>Institute a </a:t>
                      </a:r>
                      <a:r>
                        <a:rPr kumimoji="0" lang="en-US" sz="2000" i="1" kern="1200" dirty="0" err="1" smtClean="0">
                          <a:solidFill>
                            <a:schemeClr val="dk1"/>
                          </a:solidFill>
                          <a:effectLst/>
                          <a:latin typeface="+mn-lt"/>
                          <a:ea typeface="+mn-ea"/>
                          <a:cs typeface="+mn-cs"/>
                        </a:rPr>
                        <a:t>flexitime</a:t>
                      </a:r>
                      <a:r>
                        <a:rPr kumimoji="0" lang="en-US" sz="2000" i="1" kern="1200" dirty="0" smtClean="0">
                          <a:solidFill>
                            <a:schemeClr val="dk1"/>
                          </a:solidFill>
                          <a:effectLst/>
                          <a:latin typeface="+mn-lt"/>
                          <a:ea typeface="+mn-ea"/>
                          <a:cs typeface="+mn-cs"/>
                        </a:rPr>
                        <a:t> policy that allows</a:t>
                      </a:r>
                      <a:r>
                        <a:rPr kumimoji="0" lang="en-US" sz="2000" i="0" kern="1200" dirty="0" smtClean="0">
                          <a:solidFill>
                            <a:schemeClr val="dk1"/>
                          </a:solidFill>
                          <a:effectLst/>
                          <a:latin typeface="+mn-lt"/>
                          <a:ea typeface="+mn-ea"/>
                          <a:cs typeface="+mn-cs"/>
                        </a:rPr>
                        <a:t/>
                      </a:r>
                      <a:br>
                        <a:rPr kumimoji="0" lang="en-US" sz="2000" i="0" kern="1200" dirty="0" smtClean="0">
                          <a:solidFill>
                            <a:schemeClr val="dk1"/>
                          </a:solidFill>
                          <a:effectLst/>
                          <a:latin typeface="+mn-lt"/>
                          <a:ea typeface="+mn-ea"/>
                          <a:cs typeface="+mn-cs"/>
                        </a:rPr>
                      </a:br>
                      <a:r>
                        <a:rPr kumimoji="0" lang="en-US" sz="2000" i="1" kern="1200" dirty="0" smtClean="0">
                          <a:solidFill>
                            <a:schemeClr val="dk1"/>
                          </a:solidFill>
                          <a:effectLst/>
                          <a:latin typeface="+mn-lt"/>
                          <a:ea typeface="+mn-ea"/>
                          <a:cs typeface="+mn-cs"/>
                        </a:rPr>
                        <a:t>employees to adapt their work schedule</a:t>
                      </a:r>
                      <a:r>
                        <a:rPr kumimoji="0" lang="en-US" sz="2000" i="0" kern="1200" dirty="0" smtClean="0">
                          <a:solidFill>
                            <a:schemeClr val="dk1"/>
                          </a:solidFill>
                          <a:effectLst/>
                          <a:latin typeface="+mn-lt"/>
                          <a:ea typeface="+mn-ea"/>
                          <a:cs typeface="+mn-cs"/>
                        </a:rPr>
                        <a:t/>
                      </a:r>
                      <a:br>
                        <a:rPr kumimoji="0" lang="en-US" sz="2000" i="0" kern="1200" dirty="0" smtClean="0">
                          <a:solidFill>
                            <a:schemeClr val="dk1"/>
                          </a:solidFill>
                          <a:effectLst/>
                          <a:latin typeface="+mn-lt"/>
                          <a:ea typeface="+mn-ea"/>
                          <a:cs typeface="+mn-cs"/>
                        </a:rPr>
                      </a:br>
                      <a:r>
                        <a:rPr kumimoji="0" lang="en-US" sz="2000" i="1" kern="1200" dirty="0" smtClean="0">
                          <a:solidFill>
                            <a:schemeClr val="dk1"/>
                          </a:solidFill>
                          <a:effectLst/>
                          <a:latin typeface="+mn-lt"/>
                          <a:ea typeface="+mn-ea"/>
                          <a:cs typeface="+mn-cs"/>
                        </a:rPr>
                        <a:t>to home responsibilities.</a:t>
                      </a:r>
                      <a:r>
                        <a:rPr kumimoji="0" lang="en-US" sz="2000" i="0" kern="1200" dirty="0" smtClean="0">
                          <a:solidFill>
                            <a:schemeClr val="dk1"/>
                          </a:solidFill>
                          <a:effectLst/>
                          <a:latin typeface="+mn-lt"/>
                          <a:ea typeface="+mn-ea"/>
                          <a:cs typeface="+mn-cs"/>
                        </a:rPr>
                        <a:t/>
                      </a:r>
                      <a:br>
                        <a:rPr kumimoji="0" lang="en-US" sz="2000" i="0" kern="1200" dirty="0" smtClean="0">
                          <a:solidFill>
                            <a:schemeClr val="dk1"/>
                          </a:solidFill>
                          <a:effectLst/>
                          <a:latin typeface="+mn-lt"/>
                          <a:ea typeface="+mn-ea"/>
                          <a:cs typeface="+mn-cs"/>
                        </a:rPr>
                      </a:br>
                      <a:r>
                        <a:rPr kumimoji="0" lang="en-US" sz="2000" i="0" kern="1200" dirty="0" smtClean="0">
                          <a:solidFill>
                            <a:schemeClr val="dk1"/>
                          </a:solidFill>
                          <a:effectLst/>
                          <a:latin typeface="+mn-lt"/>
                          <a:ea typeface="+mn-ea"/>
                          <a:cs typeface="+mn-cs"/>
                        </a:rPr>
                        <a:t/>
                      </a:r>
                      <a:br>
                        <a:rPr kumimoji="0" lang="en-US" sz="2000" i="0" kern="1200" dirty="0" smtClean="0">
                          <a:solidFill>
                            <a:schemeClr val="dk1"/>
                          </a:solidFill>
                          <a:effectLst/>
                          <a:latin typeface="+mn-lt"/>
                          <a:ea typeface="+mn-ea"/>
                          <a:cs typeface="+mn-cs"/>
                        </a:rPr>
                      </a:br>
                      <a:endParaRPr lang="en-US" sz="2000" dirty="0"/>
                    </a:p>
                  </a:txBody>
                  <a:tcPr/>
                </a:tc>
              </a:tr>
              <a:tr h="2107705">
                <a:tc>
                  <a:txBody>
                    <a:bodyPr/>
                    <a:lstStyle/>
                    <a:p>
                      <a:r>
                        <a:rPr kumimoji="0" lang="en-US" sz="2000" i="1" kern="1200" dirty="0" smtClean="0">
                          <a:solidFill>
                            <a:schemeClr val="dk1"/>
                          </a:solidFill>
                          <a:effectLst/>
                          <a:latin typeface="+mn-lt"/>
                          <a:ea typeface="+mn-ea"/>
                          <a:cs typeface="+mn-cs"/>
                        </a:rPr>
                        <a:t>A manager supportive of family and</a:t>
                      </a:r>
                      <a:r>
                        <a:rPr kumimoji="0" lang="en-US" sz="2000" i="0" kern="1200" dirty="0" smtClean="0">
                          <a:solidFill>
                            <a:schemeClr val="dk1"/>
                          </a:solidFill>
                          <a:effectLst/>
                          <a:latin typeface="+mn-lt"/>
                          <a:ea typeface="+mn-ea"/>
                          <a:cs typeface="+mn-cs"/>
                        </a:rPr>
                        <a:t/>
                      </a:r>
                      <a:br>
                        <a:rPr kumimoji="0" lang="en-US" sz="2000" i="0" kern="1200" dirty="0" smtClean="0">
                          <a:solidFill>
                            <a:schemeClr val="dk1"/>
                          </a:solidFill>
                          <a:effectLst/>
                          <a:latin typeface="+mn-lt"/>
                          <a:ea typeface="+mn-ea"/>
                          <a:cs typeface="+mn-cs"/>
                        </a:rPr>
                      </a:br>
                      <a:r>
                        <a:rPr kumimoji="0" lang="en-US" sz="2000" i="1" kern="1200" dirty="0" smtClean="0">
                          <a:solidFill>
                            <a:schemeClr val="dk1"/>
                          </a:solidFill>
                          <a:effectLst/>
                          <a:latin typeface="+mn-lt"/>
                          <a:ea typeface="+mn-ea"/>
                          <a:cs typeface="+mn-cs"/>
                        </a:rPr>
                        <a:t>personal concerns is central to a good</a:t>
                      </a:r>
                      <a:r>
                        <a:rPr kumimoji="0" lang="en-US" sz="2000" i="0" kern="1200" dirty="0" smtClean="0">
                          <a:solidFill>
                            <a:schemeClr val="dk1"/>
                          </a:solidFill>
                          <a:effectLst/>
                          <a:latin typeface="+mn-lt"/>
                          <a:ea typeface="+mn-ea"/>
                          <a:cs typeface="+mn-cs"/>
                        </a:rPr>
                        <a:t/>
                      </a:r>
                      <a:br>
                        <a:rPr kumimoji="0" lang="en-US" sz="2000" i="0" kern="1200" dirty="0" smtClean="0">
                          <a:solidFill>
                            <a:schemeClr val="dk1"/>
                          </a:solidFill>
                          <a:effectLst/>
                          <a:latin typeface="+mn-lt"/>
                          <a:ea typeface="+mn-ea"/>
                          <a:cs typeface="+mn-cs"/>
                        </a:rPr>
                      </a:br>
                      <a:r>
                        <a:rPr kumimoji="0" lang="en-US" sz="2000" i="1" kern="1200" dirty="0" smtClean="0">
                          <a:solidFill>
                            <a:schemeClr val="dk1"/>
                          </a:solidFill>
                          <a:effectLst/>
                          <a:latin typeface="+mn-lt"/>
                          <a:ea typeface="+mn-ea"/>
                          <a:cs typeface="+mn-cs"/>
                        </a:rPr>
                        <a:t>work environment.</a:t>
                      </a:r>
                      <a:r>
                        <a:rPr kumimoji="0" lang="en-US" sz="2000" i="0" kern="1200" dirty="0" smtClean="0">
                          <a:solidFill>
                            <a:schemeClr val="dk1"/>
                          </a:solidFill>
                          <a:effectLst/>
                          <a:latin typeface="+mn-lt"/>
                          <a:ea typeface="+mn-ea"/>
                          <a:cs typeface="+mn-cs"/>
                        </a:rPr>
                        <a:t/>
                      </a:r>
                      <a:br>
                        <a:rPr kumimoji="0" lang="en-US" sz="2000" i="0" kern="1200" dirty="0" smtClean="0">
                          <a:solidFill>
                            <a:schemeClr val="dk1"/>
                          </a:solidFill>
                          <a:effectLst/>
                          <a:latin typeface="+mn-lt"/>
                          <a:ea typeface="+mn-ea"/>
                          <a:cs typeface="+mn-cs"/>
                        </a:rPr>
                      </a:br>
                      <a:r>
                        <a:rPr kumimoji="0" lang="en-US" sz="2000" i="0" kern="1200" dirty="0" smtClean="0">
                          <a:solidFill>
                            <a:schemeClr val="dk1"/>
                          </a:solidFill>
                          <a:effectLst/>
                          <a:latin typeface="+mn-lt"/>
                          <a:ea typeface="+mn-ea"/>
                          <a:cs typeface="+mn-cs"/>
                        </a:rPr>
                        <a:t/>
                      </a:r>
                      <a:br>
                        <a:rPr kumimoji="0" lang="en-US" sz="2000" i="0" kern="1200" dirty="0" smtClean="0">
                          <a:solidFill>
                            <a:schemeClr val="dk1"/>
                          </a:solidFill>
                          <a:effectLst/>
                          <a:latin typeface="+mn-lt"/>
                          <a:ea typeface="+mn-ea"/>
                          <a:cs typeface="+mn-cs"/>
                        </a:rPr>
                      </a:br>
                      <a:endParaRPr lang="en-US" sz="2000" dirty="0"/>
                    </a:p>
                  </a:txBody>
                  <a:tcPr/>
                </a:tc>
                <a:tc>
                  <a:txBody>
                    <a:bodyPr/>
                    <a:lstStyle/>
                    <a:p>
                      <a:r>
                        <a:rPr kumimoji="0" lang="en-US" sz="2000" i="1" kern="1200" dirty="0" smtClean="0">
                          <a:solidFill>
                            <a:schemeClr val="dk1"/>
                          </a:solidFill>
                          <a:effectLst/>
                          <a:latin typeface="+mn-lt"/>
                          <a:ea typeface="+mn-ea"/>
                          <a:cs typeface="+mn-cs"/>
                        </a:rPr>
                        <a:t>Publish a quarterly employee newsletter</a:t>
                      </a:r>
                      <a:r>
                        <a:rPr kumimoji="0" lang="en-US" sz="2000" i="0" kern="1200" dirty="0" smtClean="0">
                          <a:solidFill>
                            <a:schemeClr val="dk1"/>
                          </a:solidFill>
                          <a:effectLst/>
                          <a:latin typeface="+mn-lt"/>
                          <a:ea typeface="+mn-ea"/>
                          <a:cs typeface="+mn-cs"/>
                        </a:rPr>
                        <a:t/>
                      </a:r>
                      <a:br>
                        <a:rPr kumimoji="0" lang="en-US" sz="2000" i="0" kern="1200" dirty="0" smtClean="0">
                          <a:solidFill>
                            <a:schemeClr val="dk1"/>
                          </a:solidFill>
                          <a:effectLst/>
                          <a:latin typeface="+mn-lt"/>
                          <a:ea typeface="+mn-ea"/>
                          <a:cs typeface="+mn-cs"/>
                        </a:rPr>
                      </a:br>
                      <a:r>
                        <a:rPr kumimoji="0" lang="en-US" sz="2000" i="1" kern="1200" dirty="0" smtClean="0">
                          <a:solidFill>
                            <a:schemeClr val="dk1"/>
                          </a:solidFill>
                          <a:effectLst/>
                          <a:latin typeface="+mn-lt"/>
                          <a:ea typeface="+mn-ea"/>
                          <a:cs typeface="+mn-cs"/>
                        </a:rPr>
                        <a:t>devoted to family and child-care issues.</a:t>
                      </a:r>
                      <a:r>
                        <a:rPr kumimoji="0" lang="en-US" sz="2000" i="0" kern="1200" dirty="0" smtClean="0">
                          <a:solidFill>
                            <a:schemeClr val="dk1"/>
                          </a:solidFill>
                          <a:effectLst/>
                          <a:latin typeface="+mn-lt"/>
                          <a:ea typeface="+mn-ea"/>
                          <a:cs typeface="+mn-cs"/>
                        </a:rPr>
                        <a:t/>
                      </a:r>
                      <a:br>
                        <a:rPr kumimoji="0" lang="en-US" sz="2000" i="0" kern="1200" dirty="0" smtClean="0">
                          <a:solidFill>
                            <a:schemeClr val="dk1"/>
                          </a:solidFill>
                          <a:effectLst/>
                          <a:latin typeface="+mn-lt"/>
                          <a:ea typeface="+mn-ea"/>
                          <a:cs typeface="+mn-cs"/>
                        </a:rPr>
                      </a:br>
                      <a:r>
                        <a:rPr kumimoji="0" lang="en-US" sz="2000" i="0" kern="1200" dirty="0" smtClean="0">
                          <a:solidFill>
                            <a:schemeClr val="dk1"/>
                          </a:solidFill>
                          <a:effectLst/>
                          <a:latin typeface="+mn-lt"/>
                          <a:ea typeface="+mn-ea"/>
                          <a:cs typeface="+mn-cs"/>
                        </a:rPr>
                        <a:t/>
                      </a:r>
                      <a:br>
                        <a:rPr kumimoji="0" lang="en-US" sz="2000" i="0" kern="1200" dirty="0" smtClean="0">
                          <a:solidFill>
                            <a:schemeClr val="dk1"/>
                          </a:solidFill>
                          <a:effectLst/>
                          <a:latin typeface="+mn-lt"/>
                          <a:ea typeface="+mn-ea"/>
                          <a:cs typeface="+mn-cs"/>
                        </a:rPr>
                      </a:br>
                      <a:endParaRPr lang="en-US" sz="2000" dirty="0"/>
                    </a:p>
                  </a:txBody>
                  <a:tcPr/>
                </a:tc>
              </a:tr>
            </a:tbl>
          </a:graphicData>
        </a:graphic>
      </p:graphicFrame>
    </p:spTree>
    <p:extLst>
      <p:ext uri="{BB962C8B-B14F-4D97-AF65-F5344CB8AC3E}">
        <p14:creationId xmlns:p14="http://schemas.microsoft.com/office/powerpoint/2010/main" val="1965131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Preparation of cover page</a:t>
            </a:r>
          </a:p>
        </p:txBody>
      </p:sp>
      <p:sp>
        <p:nvSpPr>
          <p:cNvPr id="4" name="Content Placeholder 3"/>
          <p:cNvSpPr>
            <a:spLocks noGrp="1"/>
          </p:cNvSpPr>
          <p:nvPr>
            <p:ph sz="quarter" idx="1"/>
          </p:nvPr>
        </p:nvSpPr>
        <p:spPr/>
        <p:txBody>
          <a:bodyPr/>
          <a:lstStyle/>
          <a:p>
            <a:r>
              <a:rPr lang="en-US" dirty="0"/>
              <a:t>Is there any prescribed format? </a:t>
            </a:r>
          </a:p>
          <a:p>
            <a:pPr lvl="1"/>
            <a:r>
              <a:rPr lang="en-US" dirty="0"/>
              <a:t>Most of formal writing as a part of assignment may have cover page structure. Follow it.</a:t>
            </a:r>
          </a:p>
          <a:p>
            <a:r>
              <a:rPr lang="en-US" dirty="0"/>
              <a:t>If not</a:t>
            </a:r>
          </a:p>
          <a:p>
            <a:pPr lvl="1"/>
            <a:r>
              <a:rPr lang="en-US" dirty="0"/>
              <a:t>be precise</a:t>
            </a:r>
          </a:p>
          <a:p>
            <a:pPr lvl="1"/>
            <a:r>
              <a:rPr lang="en-US" dirty="0"/>
              <a:t>avoid details</a:t>
            </a:r>
          </a:p>
          <a:p>
            <a:pPr lvl="1"/>
            <a:r>
              <a:rPr lang="en-US" dirty="0"/>
              <a:t>focus on basic requirements and purpose of your report</a:t>
            </a:r>
          </a:p>
          <a:p>
            <a:r>
              <a:rPr lang="en-US" dirty="0"/>
              <a:t>Using picture/photo in cover page?</a:t>
            </a:r>
          </a:p>
          <a:p>
            <a:pPr lvl="1"/>
            <a:r>
              <a:rPr lang="en-US" dirty="0"/>
              <a:t>Depends but should add value to your purpose</a:t>
            </a:r>
          </a:p>
        </p:txBody>
      </p:sp>
    </p:spTree>
    <p:extLst>
      <p:ext uri="{BB962C8B-B14F-4D97-AF65-F5344CB8AC3E}">
        <p14:creationId xmlns:p14="http://schemas.microsoft.com/office/powerpoint/2010/main" val="227572986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endParaRPr lang="en-CA" dirty="0"/>
          </a:p>
        </p:txBody>
      </p:sp>
      <p:sp>
        <p:nvSpPr>
          <p:cNvPr id="4" name="Content Placeholder 3"/>
          <p:cNvSpPr>
            <a:spLocks noGrp="1"/>
          </p:cNvSpPr>
          <p:nvPr>
            <p:ph sz="quarter" idx="1"/>
          </p:nvPr>
        </p:nvSpPr>
        <p:spPr>
          <a:xfrm>
            <a:off x="2422252" y="1600200"/>
            <a:ext cx="6343795" cy="4495800"/>
          </a:xfrm>
        </p:spPr>
        <p:txBody>
          <a:bodyPr/>
          <a:lstStyle/>
          <a:p>
            <a:r>
              <a:rPr lang="en-US" dirty="0"/>
              <a:t>Title </a:t>
            </a:r>
          </a:p>
          <a:p>
            <a:r>
              <a:rPr lang="en-US" dirty="0"/>
              <a:t>Submitted to (Organization/Institutions)</a:t>
            </a:r>
          </a:p>
          <a:p>
            <a:r>
              <a:rPr lang="en-US" dirty="0"/>
              <a:t>Submitted by (Individual/Group)</a:t>
            </a:r>
          </a:p>
          <a:p>
            <a:r>
              <a:rPr lang="en-US" dirty="0"/>
              <a:t>Date (MM/YY) of submission </a:t>
            </a:r>
          </a:p>
        </p:txBody>
      </p:sp>
      <p:pic>
        <p:nvPicPr>
          <p:cNvPr id="5"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462" y="1744311"/>
            <a:ext cx="2181225" cy="2095500"/>
          </a:xfrm>
          <a:prstGeom prst="rect">
            <a:avLst/>
          </a:prstGeom>
        </p:spPr>
      </p:pic>
    </p:spTree>
    <p:extLst>
      <p:ext uri="{BB962C8B-B14F-4D97-AF65-F5344CB8AC3E}">
        <p14:creationId xmlns:p14="http://schemas.microsoft.com/office/powerpoint/2010/main" val="280569016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CA"/>
              <a:t>©NASC 2016</a:t>
            </a:r>
          </a:p>
        </p:txBody>
      </p:sp>
      <p:sp>
        <p:nvSpPr>
          <p:cNvPr id="4" name="Content Placeholder 3"/>
          <p:cNvSpPr>
            <a:spLocks noGrp="1"/>
          </p:cNvSpPr>
          <p:nvPr>
            <p:ph sz="quarter" idx="1"/>
          </p:nvPr>
        </p:nvSpPr>
        <p:spPr>
          <a:xfrm>
            <a:off x="298055" y="1918498"/>
            <a:ext cx="8640960" cy="2662630"/>
          </a:xfrm>
        </p:spPr>
        <p:txBody>
          <a:bodyPr/>
          <a:lstStyle/>
          <a:p>
            <a:r>
              <a:rPr lang="en-US" dirty="0"/>
              <a:t>How do you reach your doctor staying somewhere in 15 story building with more than 500 rooms? </a:t>
            </a:r>
          </a:p>
          <a:p>
            <a:r>
              <a:rPr lang="en-US" dirty="0"/>
              <a:t>What happens if there are no signs placed in proper place? </a:t>
            </a:r>
          </a:p>
        </p:txBody>
      </p:sp>
      <p:sp>
        <p:nvSpPr>
          <p:cNvPr id="5" name="Title 4"/>
          <p:cNvSpPr>
            <a:spLocks noGrp="1"/>
          </p:cNvSpPr>
          <p:nvPr>
            <p:ph type="title"/>
          </p:nvPr>
        </p:nvSpPr>
        <p:spPr/>
        <p:txBody>
          <a:bodyPr/>
          <a:lstStyle/>
          <a:p>
            <a:endParaRPr lang="en-US"/>
          </a:p>
        </p:txBody>
      </p:sp>
      <p:pic>
        <p:nvPicPr>
          <p:cNvPr id="6" name="Picture 5"/>
          <p:cNvPicPr>
            <a:picLocks noChangeAspect="1"/>
          </p:cNvPicPr>
          <p:nvPr/>
        </p:nvPicPr>
        <p:blipFill>
          <a:blip r:embed="rId2"/>
          <a:stretch>
            <a:fillRect/>
          </a:stretch>
        </p:blipFill>
        <p:spPr>
          <a:xfrm>
            <a:off x="0" y="-1"/>
            <a:ext cx="9144000" cy="6858001"/>
          </a:xfrm>
          <a:prstGeom prst="rect">
            <a:avLst/>
          </a:prstGeom>
        </p:spPr>
      </p:pic>
    </p:spTree>
    <p:extLst>
      <p:ext uri="{BB962C8B-B14F-4D97-AF65-F5344CB8AC3E}">
        <p14:creationId xmlns:p14="http://schemas.microsoft.com/office/powerpoint/2010/main" val="304424085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fontScale="90000"/>
          </a:bodyPr>
          <a:lstStyle/>
          <a:p>
            <a:pPr algn="r" eaLnBrk="1" hangingPunct="1">
              <a:lnSpc>
                <a:spcPct val="200000"/>
              </a:lnSpc>
            </a:pPr>
            <a:r>
              <a:rPr lang="en-US" b="1" dirty="0">
                <a:solidFill>
                  <a:schemeClr val="tx1"/>
                </a:solidFill>
              </a:rPr>
              <a:t>Abstract/Executive Summary </a:t>
            </a:r>
          </a:p>
        </p:txBody>
      </p:sp>
      <p:sp>
        <p:nvSpPr>
          <p:cNvPr id="3" name="Content Placeholder 2"/>
          <p:cNvSpPr>
            <a:spLocks noGrp="1"/>
          </p:cNvSpPr>
          <p:nvPr>
            <p:ph idx="1"/>
          </p:nvPr>
        </p:nvSpPr>
        <p:spPr>
          <a:xfrm>
            <a:off x="457200" y="1600200"/>
            <a:ext cx="8435975" cy="4800600"/>
          </a:xfrm>
        </p:spPr>
        <p:txBody>
          <a:bodyPr>
            <a:normAutofit/>
          </a:bodyPr>
          <a:lstStyle/>
          <a:p>
            <a:pPr eaLnBrk="1" hangingPunct="1">
              <a:lnSpc>
                <a:spcPct val="150000"/>
              </a:lnSpc>
              <a:defRPr/>
            </a:pPr>
            <a:r>
              <a:rPr lang="en-US" sz="3200" dirty="0"/>
              <a:t>Report begin with abstract</a:t>
            </a:r>
          </a:p>
          <a:p>
            <a:pPr eaLnBrk="1" hangingPunct="1">
              <a:lnSpc>
                <a:spcPct val="150000"/>
              </a:lnSpc>
              <a:defRPr/>
            </a:pPr>
            <a:r>
              <a:rPr lang="en-US" sz="3200" dirty="0"/>
              <a:t>Brief summary/miniature of research report </a:t>
            </a:r>
          </a:p>
          <a:p>
            <a:pPr eaLnBrk="1" hangingPunct="1">
              <a:lnSpc>
                <a:spcPct val="150000"/>
              </a:lnSpc>
              <a:defRPr/>
            </a:pPr>
            <a:r>
              <a:rPr lang="en-US" sz="3200" dirty="0"/>
              <a:t>Tells in concentrated form what the report is about.</a:t>
            </a:r>
          </a:p>
          <a:p>
            <a:pPr eaLnBrk="1" hangingPunct="1">
              <a:lnSpc>
                <a:spcPct val="150000"/>
              </a:lnSpc>
              <a:defRPr/>
            </a:pPr>
            <a:r>
              <a:rPr lang="en-US" sz="3200" dirty="0"/>
              <a:t>It presents the report in a nutshell, without any illustration and explanations. </a:t>
            </a:r>
          </a:p>
          <a:p>
            <a:pPr marL="0" indent="0" eaLnBrk="1" hangingPunct="1">
              <a:buFont typeface="Wingdings" pitchFamily="2" charset="2"/>
              <a:buNone/>
              <a:defRPr/>
            </a:pPr>
            <a:endParaRPr lang="en-US" dirty="0"/>
          </a:p>
        </p:txBody>
      </p:sp>
    </p:spTree>
    <p:extLst>
      <p:ext uri="{BB962C8B-B14F-4D97-AF65-F5344CB8AC3E}">
        <p14:creationId xmlns:p14="http://schemas.microsoft.com/office/powerpoint/2010/main" val="1578692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1000"/>
                                        <p:tgtEl>
                                          <p:spTgt spid="23554"/>
                                        </p:tgtEl>
                                      </p:cBhvr>
                                    </p:animEffect>
                                    <p:anim calcmode="lin" valueType="num">
                                      <p:cBhvr>
                                        <p:cTn id="8" dur="1000" fill="hold"/>
                                        <p:tgtEl>
                                          <p:spTgt spid="23554"/>
                                        </p:tgtEl>
                                        <p:attrNameLst>
                                          <p:attrName>ppt_x</p:attrName>
                                        </p:attrNameLst>
                                      </p:cBhvr>
                                      <p:tavLst>
                                        <p:tav tm="0">
                                          <p:val>
                                            <p:strVal val="#ppt_x"/>
                                          </p:val>
                                        </p:tav>
                                        <p:tav tm="100000">
                                          <p:val>
                                            <p:strVal val="#ppt_x"/>
                                          </p:val>
                                        </p:tav>
                                      </p:tavLst>
                                    </p:anim>
                                    <p:anim calcmode="lin" valueType="num">
                                      <p:cBhvr>
                                        <p:cTn id="9" dur="1000" fill="hold"/>
                                        <p:tgtEl>
                                          <p:spTgt spid="2355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755650" y="260350"/>
            <a:ext cx="8229600" cy="1139825"/>
          </a:xfrm>
        </p:spPr>
        <p:txBody>
          <a:bodyPr/>
          <a:lstStyle/>
          <a:p>
            <a:pPr algn="r" eaLnBrk="1" hangingPunct="1"/>
            <a:r>
              <a:rPr lang="en-US" b="1" dirty="0">
                <a:solidFill>
                  <a:schemeClr val="tx1"/>
                </a:solidFill>
              </a:rPr>
              <a:t>Contd..</a:t>
            </a:r>
          </a:p>
        </p:txBody>
      </p:sp>
      <p:sp>
        <p:nvSpPr>
          <p:cNvPr id="3" name="Content Placeholder 2"/>
          <p:cNvSpPr>
            <a:spLocks noGrp="1"/>
          </p:cNvSpPr>
          <p:nvPr>
            <p:ph idx="1"/>
          </p:nvPr>
        </p:nvSpPr>
        <p:spPr>
          <a:xfrm>
            <a:off x="250825" y="1600200"/>
            <a:ext cx="8713788" cy="4708525"/>
          </a:xfrm>
        </p:spPr>
        <p:txBody>
          <a:bodyPr/>
          <a:lstStyle/>
          <a:p>
            <a:pPr marL="0" indent="0" eaLnBrk="1" hangingPunct="1">
              <a:buFont typeface="Wingdings" pitchFamily="2" charset="2"/>
              <a:buNone/>
              <a:defRPr/>
            </a:pPr>
            <a:r>
              <a:rPr lang="en-US" dirty="0"/>
              <a:t>A good Abstract includes……  </a:t>
            </a:r>
          </a:p>
          <a:p>
            <a:pPr eaLnBrk="1" hangingPunct="1">
              <a:lnSpc>
                <a:spcPct val="150000"/>
              </a:lnSpc>
              <a:buFont typeface="Arial" pitchFamily="34" charset="0"/>
              <a:buChar char="•"/>
              <a:defRPr/>
            </a:pPr>
            <a:r>
              <a:rPr lang="en-US" dirty="0"/>
              <a:t>The problem under investigation, in one sentence if possible</a:t>
            </a:r>
          </a:p>
          <a:p>
            <a:pPr eaLnBrk="1" hangingPunct="1">
              <a:lnSpc>
                <a:spcPct val="150000"/>
              </a:lnSpc>
              <a:buFont typeface="Arial" pitchFamily="34" charset="0"/>
              <a:buChar char="•"/>
              <a:defRPr/>
            </a:pPr>
            <a:r>
              <a:rPr lang="en-US" dirty="0"/>
              <a:t>Overall objective of research</a:t>
            </a:r>
          </a:p>
          <a:p>
            <a:pPr eaLnBrk="1" hangingPunct="1">
              <a:lnSpc>
                <a:spcPct val="150000"/>
              </a:lnSpc>
              <a:buFont typeface="Arial" pitchFamily="34" charset="0"/>
              <a:buChar char="•"/>
              <a:defRPr/>
            </a:pPr>
            <a:r>
              <a:rPr lang="en-US" dirty="0"/>
              <a:t>Brief explanation of research method</a:t>
            </a:r>
          </a:p>
          <a:p>
            <a:pPr eaLnBrk="1" hangingPunct="1">
              <a:lnSpc>
                <a:spcPct val="150000"/>
              </a:lnSpc>
              <a:buFont typeface="Arial" pitchFamily="34" charset="0"/>
              <a:buChar char="•"/>
              <a:defRPr/>
            </a:pPr>
            <a:r>
              <a:rPr lang="en-US" dirty="0"/>
              <a:t>Brief summary of results</a:t>
            </a:r>
          </a:p>
          <a:p>
            <a:pPr marL="0" indent="0" eaLnBrk="1" hangingPunct="1">
              <a:lnSpc>
                <a:spcPct val="150000"/>
              </a:lnSpc>
              <a:buFont typeface="Wingdings" pitchFamily="2" charset="2"/>
              <a:buNone/>
              <a:defRPr/>
            </a:pPr>
            <a:endParaRPr lang="en-US" dirty="0"/>
          </a:p>
        </p:txBody>
      </p:sp>
    </p:spTree>
    <p:extLst>
      <p:ext uri="{BB962C8B-B14F-4D97-AF65-F5344CB8AC3E}">
        <p14:creationId xmlns:p14="http://schemas.microsoft.com/office/powerpoint/2010/main" val="15661805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fade">
                                      <p:cBhvr>
                                        <p:cTn id="7" dur="1000"/>
                                        <p:tgtEl>
                                          <p:spTgt spid="24578"/>
                                        </p:tgtEl>
                                      </p:cBhvr>
                                    </p:animEffect>
                                    <p:anim calcmode="lin" valueType="num">
                                      <p:cBhvr>
                                        <p:cTn id="8" dur="1000" fill="hold"/>
                                        <p:tgtEl>
                                          <p:spTgt spid="24578"/>
                                        </p:tgtEl>
                                        <p:attrNameLst>
                                          <p:attrName>ppt_x</p:attrName>
                                        </p:attrNameLst>
                                      </p:cBhvr>
                                      <p:tavLst>
                                        <p:tav tm="0">
                                          <p:val>
                                            <p:strVal val="#ppt_x"/>
                                          </p:val>
                                        </p:tav>
                                        <p:tav tm="100000">
                                          <p:val>
                                            <p:strVal val="#ppt_x"/>
                                          </p:val>
                                        </p:tav>
                                      </p:tavLst>
                                    </p:anim>
                                    <p:anim calcmode="lin" valueType="num">
                                      <p:cBhvr>
                                        <p:cTn id="9" dur="1000" fill="hold"/>
                                        <p:tgtEl>
                                          <p:spTgt spid="2457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1000"/>
                                        <p:tgtEl>
                                          <p:spTgt spid="3">
                                            <p:txEl>
                                              <p:pRg st="4" end="4"/>
                                            </p:txEl>
                                          </p:spTgt>
                                        </p:tgtEl>
                                      </p:cBhvr>
                                    </p:animEffect>
                                    <p:anim calcmode="lin" valueType="num">
                                      <p:cBhvr>
                                        <p:cTn id="4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Report writing</a:t>
            </a:r>
          </a:p>
        </p:txBody>
      </p:sp>
      <p:sp>
        <p:nvSpPr>
          <p:cNvPr id="3" name="Footer Placeholder 2"/>
          <p:cNvSpPr>
            <a:spLocks noGrp="1"/>
          </p:cNvSpPr>
          <p:nvPr>
            <p:ph type="ftr" sz="quarter" idx="11"/>
          </p:nvPr>
        </p:nvSpPr>
        <p:spPr/>
        <p:txBody>
          <a:bodyPr/>
          <a:lstStyle/>
          <a:p>
            <a:r>
              <a:rPr lang="en-CA" dirty="0"/>
              <a:t>©NASC 2017</a:t>
            </a:r>
          </a:p>
        </p:txBody>
      </p:sp>
      <p:sp>
        <p:nvSpPr>
          <p:cNvPr id="4" name="Content Placeholder 3"/>
          <p:cNvSpPr>
            <a:spLocks noGrp="1"/>
          </p:cNvSpPr>
          <p:nvPr>
            <p:ph sz="quarter" idx="1"/>
          </p:nvPr>
        </p:nvSpPr>
        <p:spPr/>
        <p:txBody>
          <a:bodyPr/>
          <a:lstStyle/>
          <a:p>
            <a:r>
              <a:rPr lang="en-US" dirty="0"/>
              <a:t>Final and important step of research process</a:t>
            </a:r>
          </a:p>
          <a:p>
            <a:r>
              <a:rPr lang="en-US" dirty="0"/>
              <a:t>Report as “face of the investigation”</a:t>
            </a:r>
          </a:p>
          <a:p>
            <a:r>
              <a:rPr lang="en-US" dirty="0"/>
              <a:t>Vary in scope </a:t>
            </a:r>
          </a:p>
          <a:p>
            <a:r>
              <a:rPr lang="en-US" dirty="0"/>
              <a:t>Short report and long report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6505096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68313" y="476250"/>
            <a:ext cx="8229600" cy="1143000"/>
          </a:xfrm>
        </p:spPr>
        <p:txBody>
          <a:bodyPr anchor="t"/>
          <a:lstStyle/>
          <a:p>
            <a:pPr algn="r" eaLnBrk="1" hangingPunct="1"/>
            <a:r>
              <a:rPr lang="en-AU" b="1" dirty="0">
                <a:solidFill>
                  <a:schemeClr val="tx1"/>
                </a:solidFill>
              </a:rPr>
              <a:t>What not to Include….</a:t>
            </a:r>
          </a:p>
        </p:txBody>
      </p:sp>
      <p:sp>
        <p:nvSpPr>
          <p:cNvPr id="25603" name="Rectangle 3"/>
          <p:cNvSpPr>
            <a:spLocks noGrp="1" noChangeArrowheads="1"/>
          </p:cNvSpPr>
          <p:nvPr>
            <p:ph type="body" idx="1"/>
          </p:nvPr>
        </p:nvSpPr>
        <p:spPr>
          <a:xfrm>
            <a:off x="684213" y="1628775"/>
            <a:ext cx="6048375" cy="5065713"/>
          </a:xfrm>
        </p:spPr>
        <p:txBody>
          <a:bodyPr/>
          <a:lstStyle/>
          <a:p>
            <a:pPr eaLnBrk="1" hangingPunct="1">
              <a:lnSpc>
                <a:spcPct val="150000"/>
              </a:lnSpc>
              <a:buFont typeface="Arial" charset="0"/>
              <a:buChar char="•"/>
            </a:pPr>
            <a:r>
              <a:rPr lang="en-AU"/>
              <a:t>Definitions</a:t>
            </a:r>
          </a:p>
          <a:p>
            <a:pPr eaLnBrk="1" hangingPunct="1">
              <a:lnSpc>
                <a:spcPct val="150000"/>
              </a:lnSpc>
              <a:buFont typeface="Arial" charset="0"/>
              <a:buChar char="•"/>
            </a:pPr>
            <a:r>
              <a:rPr lang="en-AU"/>
              <a:t>Citations</a:t>
            </a:r>
          </a:p>
          <a:p>
            <a:pPr eaLnBrk="1" hangingPunct="1">
              <a:lnSpc>
                <a:spcPct val="150000"/>
              </a:lnSpc>
              <a:buFont typeface="Arial" charset="0"/>
              <a:buChar char="•"/>
            </a:pPr>
            <a:r>
              <a:rPr lang="en-AU"/>
              <a:t>Acronyms, abbreviations or symbols</a:t>
            </a:r>
          </a:p>
          <a:p>
            <a:pPr eaLnBrk="1" hangingPunct="1">
              <a:lnSpc>
                <a:spcPct val="150000"/>
              </a:lnSpc>
              <a:buFont typeface="Arial" charset="0"/>
              <a:buChar char="•"/>
            </a:pPr>
            <a:r>
              <a:rPr lang="en-AU"/>
              <a:t>Information that is not in the paper</a:t>
            </a:r>
          </a:p>
          <a:p>
            <a:pPr eaLnBrk="1" hangingPunct="1">
              <a:lnSpc>
                <a:spcPct val="150000"/>
              </a:lnSpc>
              <a:buFont typeface="Arial" charset="0"/>
              <a:buChar char="•"/>
            </a:pPr>
            <a:r>
              <a:rPr lang="en-AU"/>
              <a:t> Tables/maps</a:t>
            </a:r>
          </a:p>
        </p:txBody>
      </p:sp>
      <p:pic>
        <p:nvPicPr>
          <p:cNvPr id="29700" name="Picture 6" descr="MC900030187[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70713" y="2565400"/>
            <a:ext cx="1631950"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56761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fade">
                                      <p:cBhvr>
                                        <p:cTn id="7" dur="1000"/>
                                        <p:tgtEl>
                                          <p:spTgt spid="25602"/>
                                        </p:tgtEl>
                                      </p:cBhvr>
                                    </p:animEffect>
                                    <p:anim calcmode="lin" valueType="num">
                                      <p:cBhvr>
                                        <p:cTn id="8" dur="1000" fill="hold"/>
                                        <p:tgtEl>
                                          <p:spTgt spid="25602"/>
                                        </p:tgtEl>
                                        <p:attrNameLst>
                                          <p:attrName>ppt_x</p:attrName>
                                        </p:attrNameLst>
                                      </p:cBhvr>
                                      <p:tavLst>
                                        <p:tav tm="0">
                                          <p:val>
                                            <p:strVal val="#ppt_x"/>
                                          </p:val>
                                        </p:tav>
                                        <p:tav tm="100000">
                                          <p:val>
                                            <p:strVal val="#ppt_x"/>
                                          </p:val>
                                        </p:tav>
                                      </p:tavLst>
                                    </p:anim>
                                    <p:anim calcmode="lin" valueType="num">
                                      <p:cBhvr>
                                        <p:cTn id="9" dur="1000" fill="hold"/>
                                        <p:tgtEl>
                                          <p:spTgt spid="2560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0" end="0"/>
                                            </p:txEl>
                                          </p:spTgt>
                                        </p:tgtEl>
                                        <p:attrNameLst>
                                          <p:attrName>style.visibility</p:attrName>
                                        </p:attrNameLst>
                                      </p:cBhvr>
                                      <p:to>
                                        <p:strVal val="visible"/>
                                      </p:to>
                                    </p:set>
                                    <p:animEffect transition="in" filter="fade">
                                      <p:cBhvr>
                                        <p:cTn id="14" dur="1000"/>
                                        <p:tgtEl>
                                          <p:spTgt spid="25603">
                                            <p:txEl>
                                              <p:pRg st="0" end="0"/>
                                            </p:txEl>
                                          </p:spTgt>
                                        </p:tgtEl>
                                      </p:cBhvr>
                                    </p:animEffect>
                                    <p:anim calcmode="lin" valueType="num">
                                      <p:cBhvr>
                                        <p:cTn id="15" dur="1000" fill="hold"/>
                                        <p:tgtEl>
                                          <p:spTgt spid="2560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25603">
                                            <p:txEl>
                                              <p:pRg st="1" end="1"/>
                                            </p:txEl>
                                          </p:spTgt>
                                        </p:tgtEl>
                                        <p:attrNameLst>
                                          <p:attrName>style.visibility</p:attrName>
                                        </p:attrNameLst>
                                      </p:cBhvr>
                                      <p:to>
                                        <p:strVal val="visible"/>
                                      </p:to>
                                    </p:set>
                                    <p:animEffect transition="in" filter="fade">
                                      <p:cBhvr>
                                        <p:cTn id="21" dur="1000"/>
                                        <p:tgtEl>
                                          <p:spTgt spid="25603">
                                            <p:txEl>
                                              <p:pRg st="1" end="1"/>
                                            </p:txEl>
                                          </p:spTgt>
                                        </p:tgtEl>
                                      </p:cBhvr>
                                    </p:animEffect>
                                    <p:anim calcmode="lin" valueType="num">
                                      <p:cBhvr>
                                        <p:cTn id="22" dur="10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2560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25603">
                                            <p:txEl>
                                              <p:pRg st="2" end="2"/>
                                            </p:txEl>
                                          </p:spTgt>
                                        </p:tgtEl>
                                        <p:attrNameLst>
                                          <p:attrName>style.visibility</p:attrName>
                                        </p:attrNameLst>
                                      </p:cBhvr>
                                      <p:to>
                                        <p:strVal val="visible"/>
                                      </p:to>
                                    </p:set>
                                    <p:animEffect transition="in" filter="fade">
                                      <p:cBhvr>
                                        <p:cTn id="28" dur="1000"/>
                                        <p:tgtEl>
                                          <p:spTgt spid="25603">
                                            <p:txEl>
                                              <p:pRg st="2" end="2"/>
                                            </p:txEl>
                                          </p:spTgt>
                                        </p:tgtEl>
                                      </p:cBhvr>
                                    </p:animEffect>
                                    <p:anim calcmode="lin" valueType="num">
                                      <p:cBhvr>
                                        <p:cTn id="29"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25603">
                                            <p:txEl>
                                              <p:pRg st="3" end="3"/>
                                            </p:txEl>
                                          </p:spTgt>
                                        </p:tgtEl>
                                        <p:attrNameLst>
                                          <p:attrName>style.visibility</p:attrName>
                                        </p:attrNameLst>
                                      </p:cBhvr>
                                      <p:to>
                                        <p:strVal val="visible"/>
                                      </p:to>
                                    </p:set>
                                    <p:animEffect transition="in" filter="fade">
                                      <p:cBhvr>
                                        <p:cTn id="35" dur="1000"/>
                                        <p:tgtEl>
                                          <p:spTgt spid="25603">
                                            <p:txEl>
                                              <p:pRg st="3" end="3"/>
                                            </p:txEl>
                                          </p:spTgt>
                                        </p:tgtEl>
                                      </p:cBhvr>
                                    </p:animEffect>
                                    <p:anim calcmode="lin" valueType="num">
                                      <p:cBhvr>
                                        <p:cTn id="36" dur="10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2560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2" presetClass="entr" presetSubtype="0" fill="hold" nodeType="clickEffect">
                                  <p:stCondLst>
                                    <p:cond delay="0"/>
                                  </p:stCondLst>
                                  <p:childTnLst>
                                    <p:set>
                                      <p:cBhvr>
                                        <p:cTn id="41" dur="1" fill="hold">
                                          <p:stCondLst>
                                            <p:cond delay="0"/>
                                          </p:stCondLst>
                                        </p:cTn>
                                        <p:tgtEl>
                                          <p:spTgt spid="25603">
                                            <p:txEl>
                                              <p:pRg st="4" end="4"/>
                                            </p:txEl>
                                          </p:spTgt>
                                        </p:tgtEl>
                                        <p:attrNameLst>
                                          <p:attrName>style.visibility</p:attrName>
                                        </p:attrNameLst>
                                      </p:cBhvr>
                                      <p:to>
                                        <p:strVal val="visible"/>
                                      </p:to>
                                    </p:set>
                                    <p:animEffect transition="in" filter="fade">
                                      <p:cBhvr>
                                        <p:cTn id="42" dur="1000"/>
                                        <p:tgtEl>
                                          <p:spTgt spid="25603">
                                            <p:txEl>
                                              <p:pRg st="4" end="4"/>
                                            </p:txEl>
                                          </p:spTgt>
                                        </p:tgtEl>
                                      </p:cBhvr>
                                    </p:animEffect>
                                    <p:anim calcmode="lin" valueType="num">
                                      <p:cBhvr>
                                        <p:cTn id="43"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2560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68313" y="404813"/>
            <a:ext cx="8229600" cy="919162"/>
          </a:xfrm>
        </p:spPr>
        <p:txBody>
          <a:bodyPr/>
          <a:lstStyle/>
          <a:p>
            <a:pPr algn="r"/>
            <a:r>
              <a:rPr lang="en-US" b="1" dirty="0">
                <a:solidFill>
                  <a:schemeClr val="tx1"/>
                </a:solidFill>
              </a:rPr>
              <a:t>Abstract</a:t>
            </a:r>
            <a:endParaRPr lang="en-US" sz="900" b="1" dirty="0">
              <a:solidFill>
                <a:schemeClr val="tx1"/>
              </a:solidFill>
            </a:endParaRPr>
          </a:p>
        </p:txBody>
      </p:sp>
      <p:sp>
        <p:nvSpPr>
          <p:cNvPr id="26627" name="Content Placeholder 2"/>
          <p:cNvSpPr>
            <a:spLocks noGrp="1"/>
          </p:cNvSpPr>
          <p:nvPr>
            <p:ph idx="1"/>
          </p:nvPr>
        </p:nvSpPr>
        <p:spPr>
          <a:xfrm>
            <a:off x="179512" y="1569368"/>
            <a:ext cx="8784976" cy="5517232"/>
          </a:xfrm>
        </p:spPr>
        <p:txBody>
          <a:bodyPr>
            <a:normAutofit lnSpcReduction="10000"/>
          </a:bodyPr>
          <a:lstStyle/>
          <a:p>
            <a:pPr marL="0" marR="0" indent="0" algn="just">
              <a:spcBef>
                <a:spcPts val="0"/>
              </a:spcBef>
              <a:spcAft>
                <a:spcPts val="1000"/>
              </a:spcAft>
              <a:buNone/>
            </a:pPr>
            <a:r>
              <a:rPr lang="en-GB" sz="2000" i="1" dirty="0">
                <a:effectLst/>
                <a:latin typeface="Times New Roman"/>
                <a:ea typeface="Calibri"/>
                <a:cs typeface="Times New Roman"/>
              </a:rPr>
              <a:t>Different Studies including National Census 2011 and Nepal Demographic and Health Survey 2011 has shown, Nepal has observed a decline of more than 3 births in last 35 years. Now a days it becomes mutual agenda for demographer, policy maker, health provider, and development practitioners. This paper investigates the underlying economic factors that make gaps between desired and actual fertility as well as different variables including age at marriage, gender, quantity and quality of children, education, autonomy, occupation, infant/child mortality, siblings, and contraception that make differences in fertility.</a:t>
            </a:r>
            <a:r>
              <a:rPr lang="en-US" sz="2000" i="1" dirty="0">
                <a:effectLst/>
                <a:latin typeface="Times New Roman"/>
                <a:ea typeface="Calibri"/>
                <a:cs typeface="Times New Roman"/>
              </a:rPr>
              <a:t> </a:t>
            </a:r>
            <a:r>
              <a:rPr lang="en-US" sz="2000" b="1" i="1" dirty="0">
                <a:effectLst/>
                <a:latin typeface="Times New Roman"/>
                <a:ea typeface="Calibri"/>
                <a:cs typeface="Times New Roman"/>
              </a:rPr>
              <a:t>This survey was conducted at</a:t>
            </a:r>
            <a:r>
              <a:rPr lang="en-US" sz="2000" b="1" dirty="0">
                <a:effectLst/>
                <a:latin typeface="Times New Roman"/>
                <a:ea typeface="Calibri"/>
                <a:cs typeface="Times New Roman"/>
              </a:rPr>
              <a:t> </a:t>
            </a:r>
            <a:r>
              <a:rPr lang="en-US" sz="2000" b="1" i="1" dirty="0" err="1">
                <a:effectLst/>
                <a:latin typeface="Times New Roman"/>
                <a:ea typeface="Calibri"/>
                <a:cs typeface="Times New Roman"/>
              </a:rPr>
              <a:t>Santapur</a:t>
            </a:r>
            <a:r>
              <a:rPr lang="en-US" sz="2000" b="1" i="1" dirty="0">
                <a:effectLst/>
                <a:latin typeface="Times New Roman"/>
                <a:ea typeface="Calibri"/>
                <a:cs typeface="Times New Roman"/>
              </a:rPr>
              <a:t> (m.) Ward 6, </a:t>
            </a:r>
            <a:r>
              <a:rPr lang="en-US" sz="2000" b="1" i="1" dirty="0" err="1">
                <a:effectLst/>
                <a:latin typeface="Times New Roman"/>
                <a:ea typeface="Calibri"/>
                <a:cs typeface="Times New Roman"/>
              </a:rPr>
              <a:t>Naya</a:t>
            </a:r>
            <a:r>
              <a:rPr lang="en-US" sz="2000" b="1" i="1" dirty="0">
                <a:effectLst/>
                <a:latin typeface="Times New Roman"/>
                <a:ea typeface="Calibri"/>
                <a:cs typeface="Times New Roman"/>
              </a:rPr>
              <a:t> </a:t>
            </a:r>
            <a:r>
              <a:rPr lang="en-US" sz="2000" b="1" i="1" dirty="0" err="1">
                <a:effectLst/>
                <a:latin typeface="Times New Roman"/>
                <a:ea typeface="Calibri"/>
                <a:cs typeface="Times New Roman"/>
              </a:rPr>
              <a:t>Basti</a:t>
            </a:r>
            <a:r>
              <a:rPr lang="en-US" sz="2000" b="1" i="1" dirty="0">
                <a:effectLst/>
                <a:latin typeface="Times New Roman"/>
                <a:ea typeface="Calibri"/>
                <a:cs typeface="Times New Roman"/>
              </a:rPr>
              <a:t> of </a:t>
            </a:r>
            <a:r>
              <a:rPr lang="en-US" sz="2000" b="1" i="1" dirty="0" err="1">
                <a:effectLst/>
                <a:latin typeface="Times New Roman"/>
                <a:ea typeface="Calibri"/>
                <a:cs typeface="Times New Roman"/>
              </a:rPr>
              <a:t>Rautahat</a:t>
            </a:r>
            <a:r>
              <a:rPr lang="en-US" sz="2000" b="1" i="1" dirty="0">
                <a:effectLst/>
                <a:latin typeface="Times New Roman"/>
                <a:ea typeface="Calibri"/>
                <a:cs typeface="Times New Roman"/>
              </a:rPr>
              <a:t> district with representative sample by using systematic sampling technique among</a:t>
            </a:r>
            <a:r>
              <a:rPr lang="en-US" sz="2000" b="1" dirty="0">
                <a:effectLst/>
                <a:latin typeface="Times New Roman"/>
                <a:ea typeface="Calibri"/>
                <a:cs typeface="Times New Roman"/>
              </a:rPr>
              <a:t> </a:t>
            </a:r>
            <a:r>
              <a:rPr lang="en-US" sz="2000" b="1" i="1" dirty="0" err="1">
                <a:effectLst/>
                <a:latin typeface="Times New Roman"/>
                <a:ea typeface="Calibri"/>
                <a:cs typeface="Times New Roman"/>
              </a:rPr>
              <a:t>Madhesi</a:t>
            </a:r>
            <a:r>
              <a:rPr lang="en-US" sz="2000" b="1" i="1" dirty="0">
                <a:effectLst/>
                <a:latin typeface="Times New Roman"/>
                <a:ea typeface="Calibri"/>
                <a:cs typeface="Times New Roman"/>
              </a:rPr>
              <a:t> married reproductive aged 15-49 years women using pre-tasted structured interview schedule including five point </a:t>
            </a:r>
            <a:r>
              <a:rPr lang="en-US" sz="2000" b="1" i="1" dirty="0" err="1">
                <a:effectLst/>
                <a:latin typeface="Times New Roman"/>
                <a:ea typeface="Calibri"/>
                <a:cs typeface="Times New Roman"/>
              </a:rPr>
              <a:t>Likert</a:t>
            </a:r>
            <a:r>
              <a:rPr lang="en-US" sz="2000" b="1" i="1" dirty="0">
                <a:effectLst/>
                <a:latin typeface="Times New Roman"/>
                <a:ea typeface="Calibri"/>
                <a:cs typeface="Times New Roman"/>
              </a:rPr>
              <a:t> Scales in 2015</a:t>
            </a:r>
            <a:r>
              <a:rPr lang="en-US" sz="2000" i="1" dirty="0">
                <a:effectLst/>
                <a:latin typeface="Times New Roman"/>
                <a:ea typeface="Calibri"/>
                <a:cs typeface="Times New Roman"/>
              </a:rPr>
              <a:t>. The result of the study shows that actual fertility is comparatively higher than desired fertility. Similarly, families having high income have low fertility in comparison to low income families. Equally, respondents who believed child rearing have low cost have a high fertility than the respondents who reported child rearing have high cost. Additionally, more than half of the respondents believed children as a consumption good followed by as a social security and productive agent.   </a:t>
            </a:r>
            <a:endParaRPr lang="en-US" sz="2000" dirty="0">
              <a:effectLst/>
              <a:latin typeface="Calibri"/>
              <a:ea typeface="Calibri"/>
              <a:cs typeface="Times New Roman"/>
            </a:endParaRPr>
          </a:p>
          <a:p>
            <a:pPr marL="0" indent="0" algn="just">
              <a:buFont typeface="Wingdings" pitchFamily="2" charset="2"/>
              <a:buNone/>
            </a:pPr>
            <a:endParaRPr lang="en-US" sz="800" dirty="0">
              <a:solidFill>
                <a:srgbClr val="0070C0"/>
              </a:solidFill>
            </a:endParaRPr>
          </a:p>
          <a:p>
            <a:pPr marL="0" indent="0" algn="just">
              <a:buFont typeface="Wingdings" pitchFamily="2" charset="2"/>
              <a:buNone/>
            </a:pPr>
            <a:endParaRPr lang="en-US" sz="1900" dirty="0"/>
          </a:p>
        </p:txBody>
      </p:sp>
    </p:spTree>
    <p:extLst>
      <p:ext uri="{BB962C8B-B14F-4D97-AF65-F5344CB8AC3E}">
        <p14:creationId xmlns:p14="http://schemas.microsoft.com/office/powerpoint/2010/main" val="10541706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Table of Contents</a:t>
            </a:r>
          </a:p>
        </p:txBody>
      </p:sp>
      <p:sp>
        <p:nvSpPr>
          <p:cNvPr id="3" name="Footer Placeholder 2"/>
          <p:cNvSpPr>
            <a:spLocks noGrp="1"/>
          </p:cNvSpPr>
          <p:nvPr>
            <p:ph type="ftr" sz="quarter" idx="11"/>
          </p:nvPr>
        </p:nvSpPr>
        <p:spPr/>
        <p:txBody>
          <a:bodyPr/>
          <a:lstStyle/>
          <a:p>
            <a:endParaRPr lang="en-CA" dirty="0"/>
          </a:p>
        </p:txBody>
      </p:sp>
      <p:sp>
        <p:nvSpPr>
          <p:cNvPr id="4" name="Content Placeholder 3"/>
          <p:cNvSpPr>
            <a:spLocks noGrp="1"/>
          </p:cNvSpPr>
          <p:nvPr>
            <p:ph sz="quarter" idx="1"/>
          </p:nvPr>
        </p:nvSpPr>
        <p:spPr>
          <a:xfrm>
            <a:off x="2627784" y="1600200"/>
            <a:ext cx="6138264" cy="4495800"/>
          </a:xfrm>
        </p:spPr>
        <p:txBody>
          <a:bodyPr/>
          <a:lstStyle/>
          <a:p>
            <a:r>
              <a:rPr lang="en-US" dirty="0" err="1"/>
              <a:t>ToC</a:t>
            </a:r>
            <a:r>
              <a:rPr lang="en-US" dirty="0"/>
              <a:t> is must in all types of report, except mentioned otherwise. </a:t>
            </a:r>
          </a:p>
          <a:p>
            <a:r>
              <a:rPr lang="en-US" dirty="0"/>
              <a:t>Divide chapter, main and sub-topic appropriately </a:t>
            </a:r>
          </a:p>
          <a:p>
            <a:r>
              <a:rPr lang="en-US" dirty="0"/>
              <a:t>Include up to 4 (max) sub-sections.</a:t>
            </a:r>
          </a:p>
          <a:p>
            <a:r>
              <a:rPr lang="en-US" dirty="0"/>
              <a:t>Check page number </a:t>
            </a:r>
          </a:p>
          <a:p>
            <a:r>
              <a:rPr lang="en-US" dirty="0"/>
              <a:t>Preferably use auto </a:t>
            </a:r>
            <a:r>
              <a:rPr lang="en-US" dirty="0" err="1"/>
              <a:t>ToC</a:t>
            </a:r>
            <a:r>
              <a:rPr lang="en-US" dirty="0"/>
              <a:t> from </a:t>
            </a:r>
            <a:r>
              <a:rPr lang="en-US"/>
              <a:t>MS Word.  </a:t>
            </a:r>
            <a:endParaRPr lang="en-US" dirty="0"/>
          </a:p>
        </p:txBody>
      </p:sp>
      <p:pic>
        <p:nvPicPr>
          <p:cNvPr id="5"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027" y="3028853"/>
            <a:ext cx="2181225" cy="2095500"/>
          </a:xfrm>
          <a:prstGeom prst="rect">
            <a:avLst/>
          </a:prstGeom>
        </p:spPr>
      </p:pic>
    </p:spTree>
    <p:extLst>
      <p:ext uri="{BB962C8B-B14F-4D97-AF65-F5344CB8AC3E}">
        <p14:creationId xmlns:p14="http://schemas.microsoft.com/office/powerpoint/2010/main" val="27734381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CA"/>
              <a:t>©NASC 2016</a:t>
            </a:r>
          </a:p>
        </p:txBody>
      </p:sp>
      <p:pic>
        <p:nvPicPr>
          <p:cNvPr id="2050" name="Picture 2" descr="C:\Users\LAPTOP\Desktop\Capture.PNG"/>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0" y="116632"/>
            <a:ext cx="9252520" cy="63367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405940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CA"/>
              <a:t>©NASC 2016</a:t>
            </a:r>
          </a:p>
        </p:txBody>
      </p:sp>
      <p:sp>
        <p:nvSpPr>
          <p:cNvPr id="4" name="Content Placeholder 3"/>
          <p:cNvSpPr>
            <a:spLocks noGrp="1"/>
          </p:cNvSpPr>
          <p:nvPr>
            <p:ph sz="quarter" idx="1"/>
          </p:nvPr>
        </p:nvSpPr>
        <p:spPr/>
        <p:txBody>
          <a:bodyPr/>
          <a:lstStyle/>
          <a:p>
            <a:endParaRPr lang="en-US"/>
          </a:p>
        </p:txBody>
      </p:sp>
      <p:pic>
        <p:nvPicPr>
          <p:cNvPr id="5" name="Picture 3"/>
          <p:cNvPicPr>
            <a:picLocks noChangeAspect="1" noChangeArrowheads="1"/>
          </p:cNvPicPr>
          <p:nvPr/>
        </p:nvPicPr>
        <p:blipFill>
          <a:blip r:embed="rId2"/>
          <a:srcRect/>
          <a:stretch>
            <a:fillRect/>
          </a:stretch>
        </p:blipFill>
        <p:spPr bwMode="auto">
          <a:xfrm>
            <a:off x="3626" y="0"/>
            <a:ext cx="9144000" cy="6858000"/>
          </a:xfrm>
          <a:prstGeom prst="rect">
            <a:avLst/>
          </a:prstGeom>
          <a:noFill/>
          <a:ln w="9525">
            <a:noFill/>
            <a:miter lim="800000"/>
            <a:headEnd/>
            <a:tailEnd/>
          </a:ln>
          <a:effectLst/>
        </p:spPr>
      </p:pic>
    </p:spTree>
    <p:extLst>
      <p:ext uri="{BB962C8B-B14F-4D97-AF65-F5344CB8AC3E}">
        <p14:creationId xmlns:p14="http://schemas.microsoft.com/office/powerpoint/2010/main" val="381305365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Format tables and captions</a:t>
            </a:r>
          </a:p>
        </p:txBody>
      </p:sp>
      <p:sp>
        <p:nvSpPr>
          <p:cNvPr id="3" name="Footer Placeholder 2"/>
          <p:cNvSpPr>
            <a:spLocks noGrp="1"/>
          </p:cNvSpPr>
          <p:nvPr>
            <p:ph type="ftr" sz="quarter" idx="11"/>
          </p:nvPr>
        </p:nvSpPr>
        <p:spPr/>
        <p:txBody>
          <a:bodyPr/>
          <a:lstStyle/>
          <a:p>
            <a:r>
              <a:rPr lang="en-CA"/>
              <a:t>©NASC 2016</a:t>
            </a:r>
          </a:p>
        </p:txBody>
      </p:sp>
      <p:sp>
        <p:nvSpPr>
          <p:cNvPr id="4" name="Content Placeholder 3"/>
          <p:cNvSpPr>
            <a:spLocks noGrp="1"/>
          </p:cNvSpPr>
          <p:nvPr>
            <p:ph sz="quarter" idx="1"/>
          </p:nvPr>
        </p:nvSpPr>
        <p:spPr>
          <a:xfrm>
            <a:off x="612648" y="1600200"/>
            <a:ext cx="8153400" cy="4648006"/>
          </a:xfrm>
        </p:spPr>
        <p:txBody>
          <a:bodyPr>
            <a:normAutofit fontScale="92500"/>
          </a:bodyPr>
          <a:lstStyle/>
          <a:p>
            <a:r>
              <a:rPr lang="en-US" dirty="0"/>
              <a:t>Why do we need tables in a report? Are all tables needed? </a:t>
            </a:r>
          </a:p>
          <a:p>
            <a:r>
              <a:rPr lang="en-US" dirty="0"/>
              <a:t>What tables can serve in report? </a:t>
            </a:r>
          </a:p>
          <a:p>
            <a:r>
              <a:rPr lang="en-US" dirty="0"/>
              <a:t>What are the fundamental things we need to maintain in a table? </a:t>
            </a:r>
          </a:p>
          <a:p>
            <a:r>
              <a:rPr lang="en-US" dirty="0"/>
              <a:t>Are tables referred in the text? </a:t>
            </a:r>
          </a:p>
          <a:p>
            <a:r>
              <a:rPr lang="en-US" dirty="0"/>
              <a:t>Where to place tables? In-between text or annexes? </a:t>
            </a:r>
          </a:p>
          <a:p>
            <a:r>
              <a:rPr lang="en-US" dirty="0"/>
              <a:t>Is there table number and title placed appropriately? </a:t>
            </a:r>
          </a:p>
          <a:p>
            <a:r>
              <a:rPr lang="en-US" dirty="0"/>
              <a:t>Are tables and figures indexed appropriately? </a:t>
            </a:r>
          </a:p>
          <a:p>
            <a:pPr marL="0" indent="0">
              <a:buNone/>
            </a:pPr>
            <a:endParaRPr lang="en-US" dirty="0"/>
          </a:p>
          <a:p>
            <a:endParaRPr lang="en-US" dirty="0"/>
          </a:p>
        </p:txBody>
      </p:sp>
    </p:spTree>
    <p:extLst>
      <p:ext uri="{BB962C8B-B14F-4D97-AF65-F5344CB8AC3E}">
        <p14:creationId xmlns:p14="http://schemas.microsoft.com/office/powerpoint/2010/main" val="40513004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Inserting pictures, graphs and charts</a:t>
            </a:r>
          </a:p>
        </p:txBody>
      </p:sp>
      <p:sp>
        <p:nvSpPr>
          <p:cNvPr id="4" name="Content Placeholder 3"/>
          <p:cNvSpPr>
            <a:spLocks noGrp="1"/>
          </p:cNvSpPr>
          <p:nvPr>
            <p:ph sz="quarter" idx="1"/>
          </p:nvPr>
        </p:nvSpPr>
        <p:spPr/>
        <p:txBody>
          <a:bodyPr/>
          <a:lstStyle/>
          <a:p>
            <a:r>
              <a:rPr lang="en-US" dirty="0"/>
              <a:t>Are pictures necessary in your report?</a:t>
            </a:r>
          </a:p>
          <a:p>
            <a:r>
              <a:rPr lang="en-US" dirty="0"/>
              <a:t>Are pictures relevant and add value in report? </a:t>
            </a:r>
          </a:p>
          <a:p>
            <a:r>
              <a:rPr lang="en-US" dirty="0"/>
              <a:t>Ethical consent with picture? Source? </a:t>
            </a:r>
          </a:p>
          <a:p>
            <a:r>
              <a:rPr lang="en-US" dirty="0"/>
              <a:t>Is there caption and index for picture? </a:t>
            </a:r>
          </a:p>
          <a:p>
            <a:pPr marL="0" indent="0">
              <a:buNone/>
            </a:pPr>
            <a:r>
              <a:rPr lang="en-US" dirty="0"/>
              <a:t> </a:t>
            </a:r>
          </a:p>
        </p:txBody>
      </p:sp>
    </p:spTree>
    <p:extLst>
      <p:ext uri="{BB962C8B-B14F-4D97-AF65-F5344CB8AC3E}">
        <p14:creationId xmlns:p14="http://schemas.microsoft.com/office/powerpoint/2010/main" val="362770198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Graphs</a:t>
            </a:r>
          </a:p>
        </p:txBody>
      </p:sp>
      <p:sp>
        <p:nvSpPr>
          <p:cNvPr id="3" name="Footer Placeholder 2"/>
          <p:cNvSpPr>
            <a:spLocks noGrp="1"/>
          </p:cNvSpPr>
          <p:nvPr>
            <p:ph type="ftr" sz="quarter" idx="11"/>
          </p:nvPr>
        </p:nvSpPr>
        <p:spPr/>
        <p:txBody>
          <a:bodyPr/>
          <a:lstStyle/>
          <a:p>
            <a:r>
              <a:rPr lang="en-CA"/>
              <a:t>©NASC 2016</a:t>
            </a:r>
          </a:p>
        </p:txBody>
      </p:sp>
      <p:sp>
        <p:nvSpPr>
          <p:cNvPr id="4" name="Content Placeholder 3"/>
          <p:cNvSpPr>
            <a:spLocks noGrp="1"/>
          </p:cNvSpPr>
          <p:nvPr>
            <p:ph sz="quarter" idx="1"/>
          </p:nvPr>
        </p:nvSpPr>
        <p:spPr>
          <a:xfrm>
            <a:off x="107504" y="1600200"/>
            <a:ext cx="4680520" cy="5257800"/>
          </a:xfrm>
        </p:spPr>
        <p:txBody>
          <a:bodyPr>
            <a:normAutofit fontScale="92500" lnSpcReduction="20000"/>
          </a:bodyPr>
          <a:lstStyle/>
          <a:p>
            <a:r>
              <a:rPr lang="en-US" dirty="0"/>
              <a:t>What do graphs serve for?</a:t>
            </a:r>
          </a:p>
          <a:p>
            <a:r>
              <a:rPr lang="en-US" dirty="0"/>
              <a:t>Does it add value for your report?</a:t>
            </a:r>
          </a:p>
          <a:p>
            <a:r>
              <a:rPr lang="en-US" dirty="0"/>
              <a:t>Does graph solve all the problems? </a:t>
            </a:r>
          </a:p>
          <a:p>
            <a:r>
              <a:rPr lang="en-US" dirty="0"/>
              <a:t>Which one you prefer- table or graph? Why?  </a:t>
            </a:r>
          </a:p>
          <a:p>
            <a:r>
              <a:rPr lang="en-US" dirty="0"/>
              <a:t>Choose only one either table or graph. </a:t>
            </a:r>
          </a:p>
          <a:p>
            <a:r>
              <a:rPr lang="en-US" dirty="0"/>
              <a:t>If needed to keep, annex is the right place.  </a:t>
            </a:r>
          </a:p>
          <a:p>
            <a:r>
              <a:rPr lang="en-US" dirty="0"/>
              <a:t>Graph title, index and reference. </a:t>
            </a:r>
          </a:p>
        </p:txBody>
      </p:sp>
      <p:pic>
        <p:nvPicPr>
          <p:cNvPr id="5" name="Picture 4"/>
          <p:cNvPicPr>
            <a:picLocks noChangeAspect="1"/>
          </p:cNvPicPr>
          <p:nvPr/>
        </p:nvPicPr>
        <p:blipFill>
          <a:blip r:embed="rId2"/>
          <a:stretch>
            <a:fillRect/>
          </a:stretch>
        </p:blipFill>
        <p:spPr>
          <a:xfrm>
            <a:off x="4453352" y="1600200"/>
            <a:ext cx="4690648" cy="4996113"/>
          </a:xfrm>
          <a:prstGeom prst="rect">
            <a:avLst/>
          </a:prstGeom>
        </p:spPr>
      </p:pic>
    </p:spTree>
    <p:extLst>
      <p:ext uri="{BB962C8B-B14F-4D97-AF65-F5344CB8AC3E}">
        <p14:creationId xmlns:p14="http://schemas.microsoft.com/office/powerpoint/2010/main" val="374156741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Footer Placeholder 2"/>
          <p:cNvSpPr>
            <a:spLocks noGrp="1"/>
          </p:cNvSpPr>
          <p:nvPr>
            <p:ph type="ftr" sz="quarter" idx="11"/>
          </p:nvPr>
        </p:nvSpPr>
        <p:spPr/>
        <p:txBody>
          <a:bodyPr/>
          <a:lstStyle/>
          <a:p>
            <a:r>
              <a:rPr lang="en-CA" dirty="0"/>
              <a:t>©NASC 2017</a:t>
            </a:r>
          </a:p>
        </p:txBody>
      </p:sp>
      <p:sp>
        <p:nvSpPr>
          <p:cNvPr id="4" name="Content Placeholder 3"/>
          <p:cNvSpPr>
            <a:spLocks noGrp="1"/>
          </p:cNvSpPr>
          <p:nvPr>
            <p:ph sz="quarter" idx="1"/>
          </p:nvPr>
        </p:nvSpPr>
        <p:spPr/>
        <p:txBody>
          <a:bodyPr/>
          <a:lstStyle/>
          <a:p>
            <a:r>
              <a:rPr lang="en-US" dirty="0"/>
              <a:t>Do not use graph for too many details. </a:t>
            </a:r>
          </a:p>
          <a:p>
            <a:r>
              <a:rPr lang="en-US" dirty="0"/>
              <a:t>Be careful with color combination of graph and picture. </a:t>
            </a:r>
          </a:p>
          <a:p>
            <a:r>
              <a:rPr lang="en-US" dirty="0"/>
              <a:t>Appropriate size of graph and picture</a:t>
            </a:r>
          </a:p>
        </p:txBody>
      </p:sp>
    </p:spTree>
    <p:extLst>
      <p:ext uri="{BB962C8B-B14F-4D97-AF65-F5344CB8AC3E}">
        <p14:creationId xmlns:p14="http://schemas.microsoft.com/office/powerpoint/2010/main" val="11701169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Fonts and spacing</a:t>
            </a:r>
          </a:p>
        </p:txBody>
      </p:sp>
      <p:sp>
        <p:nvSpPr>
          <p:cNvPr id="3" name="Footer Placeholder 2"/>
          <p:cNvSpPr>
            <a:spLocks noGrp="1"/>
          </p:cNvSpPr>
          <p:nvPr>
            <p:ph type="ftr" sz="quarter" idx="11"/>
          </p:nvPr>
        </p:nvSpPr>
        <p:spPr/>
        <p:txBody>
          <a:bodyPr/>
          <a:lstStyle/>
          <a:p>
            <a:r>
              <a:rPr lang="en-CA" dirty="0"/>
              <a:t>©NASC 2017</a:t>
            </a:r>
          </a:p>
        </p:txBody>
      </p:sp>
      <p:sp>
        <p:nvSpPr>
          <p:cNvPr id="4" name="Content Placeholder 3"/>
          <p:cNvSpPr>
            <a:spLocks noGrp="1"/>
          </p:cNvSpPr>
          <p:nvPr>
            <p:ph sz="quarter" idx="1"/>
          </p:nvPr>
        </p:nvSpPr>
        <p:spPr/>
        <p:txBody>
          <a:bodyPr/>
          <a:lstStyle/>
          <a:p>
            <a:r>
              <a:rPr lang="en-US" dirty="0"/>
              <a:t>Is there any instruction for fonts and spacing requirement? </a:t>
            </a:r>
          </a:p>
          <a:p>
            <a:r>
              <a:rPr lang="en-US" dirty="0"/>
              <a:t>If yes, follow it. </a:t>
            </a:r>
          </a:p>
          <a:p>
            <a:r>
              <a:rPr lang="en-US" dirty="0"/>
              <a:t>If not use most standard and common type of formatting. </a:t>
            </a:r>
          </a:p>
          <a:p>
            <a:r>
              <a:rPr lang="en-US" dirty="0"/>
              <a:t>Writing style like APA, MLA have their own requirements. </a:t>
            </a:r>
          </a:p>
          <a:p>
            <a:r>
              <a:rPr lang="en-US" dirty="0"/>
              <a:t>If nothing is given, use your common sense and past report of similar type. </a:t>
            </a:r>
          </a:p>
        </p:txBody>
      </p:sp>
    </p:spTree>
    <p:extLst>
      <p:ext uri="{BB962C8B-B14F-4D97-AF65-F5344CB8AC3E}">
        <p14:creationId xmlns:p14="http://schemas.microsoft.com/office/powerpoint/2010/main" val="2265276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a:t>
            </a:r>
          </a:p>
        </p:txBody>
      </p:sp>
      <p:sp>
        <p:nvSpPr>
          <p:cNvPr id="3" name="Footer Placeholder 2"/>
          <p:cNvSpPr>
            <a:spLocks noGrp="1"/>
          </p:cNvSpPr>
          <p:nvPr>
            <p:ph type="ftr" sz="quarter" idx="11"/>
          </p:nvPr>
        </p:nvSpPr>
        <p:spPr/>
        <p:txBody>
          <a:bodyPr/>
          <a:lstStyle/>
          <a:p>
            <a:r>
              <a:rPr lang="en-CA"/>
              <a:t>©NASC 2016</a:t>
            </a:r>
          </a:p>
        </p:txBody>
      </p:sp>
      <p:sp>
        <p:nvSpPr>
          <p:cNvPr id="4" name="Content Placeholder 3"/>
          <p:cNvSpPr>
            <a:spLocks noGrp="1"/>
          </p:cNvSpPr>
          <p:nvPr>
            <p:ph sz="quarter" idx="1"/>
          </p:nvPr>
        </p:nvSpPr>
        <p:spPr/>
        <p:txBody>
          <a:bodyPr/>
          <a:lstStyle/>
          <a:p>
            <a:pPr marL="0" indent="0">
              <a:buNone/>
            </a:pPr>
            <a:r>
              <a:rPr lang="en-US" dirty="0"/>
              <a:t>Broadly, two types:</a:t>
            </a:r>
          </a:p>
          <a:p>
            <a:pPr marL="0" indent="0">
              <a:buNone/>
            </a:pPr>
            <a:r>
              <a:rPr lang="en-US" u="sng" dirty="0"/>
              <a:t>Short report</a:t>
            </a:r>
          </a:p>
          <a:p>
            <a:r>
              <a:rPr lang="en-US" dirty="0"/>
              <a:t>Problem well defined</a:t>
            </a:r>
          </a:p>
          <a:p>
            <a:r>
              <a:rPr lang="en-US" dirty="0"/>
              <a:t>Limited scope</a:t>
            </a:r>
          </a:p>
          <a:p>
            <a:r>
              <a:rPr lang="en-US" dirty="0"/>
              <a:t>Simple methodology</a:t>
            </a:r>
          </a:p>
          <a:p>
            <a:r>
              <a:rPr lang="en-US" dirty="0"/>
              <a:t>Ex: progress, interim reports, informational reports </a:t>
            </a:r>
            <a:r>
              <a:rPr lang="en-US" dirty="0" err="1"/>
              <a:t>etc</a:t>
            </a:r>
            <a:endParaRPr lang="en-US" dirty="0"/>
          </a:p>
        </p:txBody>
      </p:sp>
    </p:spTree>
    <p:extLst>
      <p:ext uri="{BB962C8B-B14F-4D97-AF65-F5344CB8AC3E}">
        <p14:creationId xmlns:p14="http://schemas.microsoft.com/office/powerpoint/2010/main" val="8054231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Finalizing report</a:t>
            </a:r>
          </a:p>
        </p:txBody>
      </p:sp>
      <p:sp>
        <p:nvSpPr>
          <p:cNvPr id="3" name="Footer Placeholder 2"/>
          <p:cNvSpPr>
            <a:spLocks noGrp="1"/>
          </p:cNvSpPr>
          <p:nvPr>
            <p:ph type="ftr" sz="quarter" idx="11"/>
          </p:nvPr>
        </p:nvSpPr>
        <p:spPr/>
        <p:txBody>
          <a:bodyPr/>
          <a:lstStyle/>
          <a:p>
            <a:r>
              <a:rPr lang="en-CA" dirty="0"/>
              <a:t>©NASC 2017</a:t>
            </a:r>
          </a:p>
        </p:txBody>
      </p:sp>
      <p:sp>
        <p:nvSpPr>
          <p:cNvPr id="4" name="Content Placeholder 3"/>
          <p:cNvSpPr>
            <a:spLocks noGrp="1"/>
          </p:cNvSpPr>
          <p:nvPr>
            <p:ph sz="quarter" idx="1"/>
          </p:nvPr>
        </p:nvSpPr>
        <p:spPr/>
        <p:txBody>
          <a:bodyPr/>
          <a:lstStyle/>
          <a:p>
            <a:pPr marL="274320" indent="-274320">
              <a:buClr>
                <a:schemeClr val="accent3"/>
              </a:buClr>
              <a:buFont typeface="Wingdings 2"/>
              <a:buChar char=""/>
              <a:defRPr/>
            </a:pPr>
            <a:r>
              <a:rPr lang="en-CA" dirty="0"/>
              <a:t>Structure </a:t>
            </a:r>
          </a:p>
          <a:p>
            <a:pPr marL="274320" indent="-274320">
              <a:buClr>
                <a:schemeClr val="accent3"/>
              </a:buClr>
              <a:buFont typeface="Wingdings 2"/>
              <a:buChar char=""/>
              <a:defRPr/>
            </a:pPr>
            <a:r>
              <a:rPr lang="en-CA" dirty="0"/>
              <a:t>Content - message and presentation </a:t>
            </a:r>
          </a:p>
          <a:p>
            <a:pPr marL="274320" indent="-274320">
              <a:buClr>
                <a:schemeClr val="accent3"/>
              </a:buClr>
              <a:buFont typeface="Wingdings 2"/>
              <a:buChar char=""/>
              <a:defRPr/>
            </a:pPr>
            <a:r>
              <a:rPr lang="en-CA" dirty="0"/>
              <a:t>Citation and referencing </a:t>
            </a:r>
          </a:p>
          <a:p>
            <a:pPr marL="274320" indent="-274320">
              <a:buClr>
                <a:schemeClr val="accent3"/>
              </a:buClr>
              <a:buFont typeface="Wingdings 2"/>
              <a:buChar char=""/>
              <a:defRPr/>
            </a:pPr>
            <a:r>
              <a:rPr lang="en-CA" dirty="0"/>
              <a:t>Coherence</a:t>
            </a:r>
          </a:p>
          <a:p>
            <a:pPr marL="274320" indent="-274320">
              <a:buClr>
                <a:schemeClr val="accent3"/>
              </a:buClr>
              <a:buFont typeface="Wingdings 2"/>
              <a:buChar char=""/>
              <a:defRPr/>
            </a:pPr>
            <a:r>
              <a:rPr lang="en-CA" dirty="0"/>
              <a:t>Layout  - follow prescribed format if any!!</a:t>
            </a:r>
          </a:p>
          <a:p>
            <a:pPr marL="274320" indent="-274320">
              <a:buClr>
                <a:schemeClr val="accent3"/>
              </a:buClr>
              <a:buFont typeface="Wingdings 2"/>
              <a:buChar char=""/>
              <a:defRPr/>
            </a:pPr>
            <a:r>
              <a:rPr lang="en-CA" dirty="0"/>
              <a:t>Editing- do not depend on computer spell checker (bear or beer!!) </a:t>
            </a:r>
          </a:p>
        </p:txBody>
      </p:sp>
    </p:spTree>
    <p:extLst>
      <p:ext uri="{BB962C8B-B14F-4D97-AF65-F5344CB8AC3E}">
        <p14:creationId xmlns:p14="http://schemas.microsoft.com/office/powerpoint/2010/main" val="36194909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eaLnBrk="1" hangingPunct="1"/>
            <a:r>
              <a:rPr lang="en-CA" dirty="0"/>
              <a:t>Further reading...</a:t>
            </a:r>
          </a:p>
        </p:txBody>
      </p:sp>
      <p:sp>
        <p:nvSpPr>
          <p:cNvPr id="5" name="Footer Placeholder 4"/>
          <p:cNvSpPr>
            <a:spLocks noGrp="1"/>
          </p:cNvSpPr>
          <p:nvPr>
            <p:ph type="ftr" sz="quarter" idx="11"/>
          </p:nvPr>
        </p:nvSpPr>
        <p:spPr/>
        <p:txBody>
          <a:bodyPr/>
          <a:lstStyle/>
          <a:p>
            <a:pPr>
              <a:defRPr/>
            </a:pPr>
            <a:r>
              <a:rPr lang="en-US" dirty="0"/>
              <a:t>©NASC 2017</a:t>
            </a:r>
          </a:p>
        </p:txBody>
      </p:sp>
      <p:sp>
        <p:nvSpPr>
          <p:cNvPr id="40963" name="Content Placeholder 2"/>
          <p:cNvSpPr>
            <a:spLocks noGrp="1"/>
          </p:cNvSpPr>
          <p:nvPr>
            <p:ph sz="quarter" idx="1"/>
          </p:nvPr>
        </p:nvSpPr>
        <p:spPr/>
        <p:txBody>
          <a:bodyPr/>
          <a:lstStyle/>
          <a:p>
            <a:pPr eaLnBrk="1" hangingPunct="1">
              <a:buNone/>
            </a:pPr>
            <a:r>
              <a:rPr lang="en-CA" dirty="0"/>
              <a:t>Bowden, John. (2008). </a:t>
            </a:r>
            <a:r>
              <a:rPr lang="en-CA" i="1" dirty="0"/>
              <a:t>Writing a Report: How to Prepare, Write and Present Really Effective Reports</a:t>
            </a:r>
            <a:r>
              <a:rPr lang="en-CA" dirty="0"/>
              <a:t>. </a:t>
            </a:r>
            <a:r>
              <a:rPr lang="en-CA" dirty="0" err="1"/>
              <a:t>Bebroke</a:t>
            </a:r>
            <a:r>
              <a:rPr lang="en-CA" dirty="0"/>
              <a:t>, United Kingdom: How to Content. </a:t>
            </a:r>
          </a:p>
          <a:p>
            <a:pPr eaLnBrk="1" hangingPunct="1">
              <a:buNone/>
            </a:pPr>
            <a:r>
              <a:rPr lang="en-CA" dirty="0" err="1"/>
              <a:t>Thody</a:t>
            </a:r>
            <a:r>
              <a:rPr lang="en-CA" dirty="0"/>
              <a:t>, Angela. (2006). </a:t>
            </a:r>
            <a:r>
              <a:rPr lang="en-CA" i="1" dirty="0"/>
              <a:t>Writing and Presenting Research</a:t>
            </a:r>
            <a:r>
              <a:rPr lang="en-CA" dirty="0"/>
              <a:t>. London: SAGE Publications. </a:t>
            </a:r>
          </a:p>
        </p:txBody>
      </p:sp>
    </p:spTree>
    <p:extLst>
      <p:ext uri="{BB962C8B-B14F-4D97-AF65-F5344CB8AC3E}">
        <p14:creationId xmlns:p14="http://schemas.microsoft.com/office/powerpoint/2010/main" val="49964645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7" descr="sleep-learn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571625"/>
            <a:ext cx="7400925"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Text Box 8"/>
          <p:cNvSpPr txBox="1">
            <a:spLocks noChangeArrowheads="1"/>
          </p:cNvSpPr>
          <p:nvPr/>
        </p:nvSpPr>
        <p:spPr bwMode="auto">
          <a:xfrm>
            <a:off x="822325" y="304800"/>
            <a:ext cx="76200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itchFamily="34" charset="0"/>
              </a:defRPr>
            </a:lvl1pPr>
            <a:lvl2pPr marL="742950" indent="-285750">
              <a:defRPr>
                <a:solidFill>
                  <a:schemeClr val="tx1"/>
                </a:solidFill>
                <a:latin typeface="Verdana" pitchFamily="34" charset="0"/>
              </a:defRPr>
            </a:lvl2pPr>
            <a:lvl3pPr marL="1143000" indent="-228600">
              <a:defRPr>
                <a:solidFill>
                  <a:schemeClr val="tx1"/>
                </a:solidFill>
                <a:latin typeface="Verdana" pitchFamily="34" charset="0"/>
              </a:defRPr>
            </a:lvl3pPr>
            <a:lvl4pPr marL="1600200" indent="-228600">
              <a:defRPr>
                <a:solidFill>
                  <a:schemeClr val="tx1"/>
                </a:solidFill>
                <a:latin typeface="Verdana" pitchFamily="34" charset="0"/>
              </a:defRPr>
            </a:lvl4pPr>
            <a:lvl5pPr marL="2057400" indent="-228600">
              <a:defRPr>
                <a:solidFill>
                  <a:schemeClr val="tx1"/>
                </a:solidFill>
                <a:latin typeface="Verdana" pitchFamily="34" charset="0"/>
              </a:defRPr>
            </a:lvl5pPr>
            <a:lvl6pPr marL="2514600" indent="-228600" eaLnBrk="0" fontAlgn="base" hangingPunct="0">
              <a:spcBef>
                <a:spcPct val="0"/>
              </a:spcBef>
              <a:spcAft>
                <a:spcPct val="0"/>
              </a:spcAft>
              <a:defRPr>
                <a:solidFill>
                  <a:schemeClr val="tx1"/>
                </a:solidFill>
                <a:latin typeface="Verdana" pitchFamily="34" charset="0"/>
              </a:defRPr>
            </a:lvl6pPr>
            <a:lvl7pPr marL="2971800" indent="-228600" eaLnBrk="0" fontAlgn="base" hangingPunct="0">
              <a:spcBef>
                <a:spcPct val="0"/>
              </a:spcBef>
              <a:spcAft>
                <a:spcPct val="0"/>
              </a:spcAft>
              <a:defRPr>
                <a:solidFill>
                  <a:schemeClr val="tx1"/>
                </a:solidFill>
                <a:latin typeface="Verdana" pitchFamily="34" charset="0"/>
              </a:defRPr>
            </a:lvl7pPr>
            <a:lvl8pPr marL="3429000" indent="-228600" eaLnBrk="0" fontAlgn="base" hangingPunct="0">
              <a:spcBef>
                <a:spcPct val="0"/>
              </a:spcBef>
              <a:spcAft>
                <a:spcPct val="0"/>
              </a:spcAft>
              <a:defRPr>
                <a:solidFill>
                  <a:schemeClr val="tx1"/>
                </a:solidFill>
                <a:latin typeface="Verdana" pitchFamily="34" charset="0"/>
              </a:defRPr>
            </a:lvl8pPr>
            <a:lvl9pPr marL="3886200" indent="-228600" eaLnBrk="0" fontAlgn="base" hangingPunct="0">
              <a:spcBef>
                <a:spcPct val="0"/>
              </a:spcBef>
              <a:spcAft>
                <a:spcPct val="0"/>
              </a:spcAft>
              <a:defRPr>
                <a:solidFill>
                  <a:schemeClr val="tx1"/>
                </a:solidFill>
                <a:latin typeface="Verdana" pitchFamily="34" charset="0"/>
              </a:defRPr>
            </a:lvl9pPr>
          </a:lstStyle>
          <a:p>
            <a:pPr algn="ctr">
              <a:spcBef>
                <a:spcPct val="50000"/>
              </a:spcBef>
            </a:pPr>
            <a:r>
              <a:rPr lang="en-US" sz="5000" b="1" dirty="0">
                <a:latin typeface="Footlight MT Light" pitchFamily="18" charset="0"/>
              </a:rPr>
              <a:t>Finished!!!  You did it!!!</a:t>
            </a:r>
          </a:p>
        </p:txBody>
      </p:sp>
    </p:spTree>
    <p:extLst>
      <p:ext uri="{BB962C8B-B14F-4D97-AF65-F5344CB8AC3E}">
        <p14:creationId xmlns:p14="http://schemas.microsoft.com/office/powerpoint/2010/main" val="9943588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fade">
                                      <p:cBhvr>
                                        <p:cTn id="7" dur="1000"/>
                                        <p:tgtEl>
                                          <p:spTgt spid="36867">
                                            <p:txEl>
                                              <p:pRg st="0" end="0"/>
                                            </p:txEl>
                                          </p:spTgt>
                                        </p:tgtEl>
                                      </p:cBhvr>
                                    </p:animEffect>
                                    <p:anim calcmode="lin" valueType="num">
                                      <p:cBhvr>
                                        <p:cTn id="8" dur="1000" fill="hold"/>
                                        <p:tgtEl>
                                          <p:spTgt spid="3686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686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36866"/>
                                        </p:tgtEl>
                                        <p:attrNameLst>
                                          <p:attrName>style.visibility</p:attrName>
                                        </p:attrNameLst>
                                      </p:cBhvr>
                                      <p:to>
                                        <p:strVal val="visible"/>
                                      </p:to>
                                    </p:set>
                                    <p:animEffect transition="in" filter="fade">
                                      <p:cBhvr>
                                        <p:cTn id="14" dur="1000"/>
                                        <p:tgtEl>
                                          <p:spTgt spid="36866"/>
                                        </p:tgtEl>
                                      </p:cBhvr>
                                    </p:animEffect>
                                    <p:anim calcmode="lin" valueType="num">
                                      <p:cBhvr>
                                        <p:cTn id="15" dur="1000" fill="hold"/>
                                        <p:tgtEl>
                                          <p:spTgt spid="36866"/>
                                        </p:tgtEl>
                                        <p:attrNameLst>
                                          <p:attrName>ppt_x</p:attrName>
                                        </p:attrNameLst>
                                      </p:cBhvr>
                                      <p:tavLst>
                                        <p:tav tm="0">
                                          <p:val>
                                            <p:strVal val="#ppt_x"/>
                                          </p:val>
                                        </p:tav>
                                        <p:tav tm="100000">
                                          <p:val>
                                            <p:strVal val="#ppt_x"/>
                                          </p:val>
                                        </p:tav>
                                      </p:tavLst>
                                    </p:anim>
                                    <p:anim calcmode="lin" valueType="num">
                                      <p:cBhvr>
                                        <p:cTn id="16" dur="1000" fill="hold"/>
                                        <p:tgtEl>
                                          <p:spTgt spid="368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a:t>
            </a:r>
            <a:r>
              <a:rPr lang="en-US" dirty="0" err="1"/>
              <a:t>contd</a:t>
            </a:r>
            <a:r>
              <a:rPr lang="en-US" dirty="0"/>
              <a:t>…</a:t>
            </a:r>
          </a:p>
        </p:txBody>
      </p:sp>
      <p:sp>
        <p:nvSpPr>
          <p:cNvPr id="3" name="Footer Placeholder 2"/>
          <p:cNvSpPr>
            <a:spLocks noGrp="1"/>
          </p:cNvSpPr>
          <p:nvPr>
            <p:ph type="ftr" sz="quarter" idx="11"/>
          </p:nvPr>
        </p:nvSpPr>
        <p:spPr/>
        <p:txBody>
          <a:bodyPr/>
          <a:lstStyle/>
          <a:p>
            <a:r>
              <a:rPr lang="en-CA"/>
              <a:t>©NASC 2016</a:t>
            </a:r>
          </a:p>
        </p:txBody>
      </p:sp>
      <p:sp>
        <p:nvSpPr>
          <p:cNvPr id="4" name="Content Placeholder 3"/>
          <p:cNvSpPr>
            <a:spLocks noGrp="1"/>
          </p:cNvSpPr>
          <p:nvPr>
            <p:ph sz="quarter" idx="1"/>
          </p:nvPr>
        </p:nvSpPr>
        <p:spPr/>
        <p:txBody>
          <a:bodyPr/>
          <a:lstStyle/>
          <a:p>
            <a:pPr marL="0" indent="0">
              <a:buNone/>
            </a:pPr>
            <a:r>
              <a:rPr lang="en-US" u="sng" dirty="0"/>
              <a:t>Long report</a:t>
            </a:r>
          </a:p>
          <a:p>
            <a:r>
              <a:rPr lang="en-US" dirty="0"/>
              <a:t>Mainly in projects</a:t>
            </a:r>
          </a:p>
          <a:p>
            <a:r>
              <a:rPr lang="en-US" dirty="0"/>
              <a:t>Technical report</a:t>
            </a:r>
          </a:p>
          <a:p>
            <a:pPr>
              <a:buFont typeface="Wingdings" panose="05000000000000000000" pitchFamily="2" charset="2"/>
              <a:buChar char="v"/>
            </a:pPr>
            <a:r>
              <a:rPr lang="en-US" dirty="0"/>
              <a:t>For audience of researchers</a:t>
            </a:r>
          </a:p>
          <a:p>
            <a:pPr>
              <a:buFont typeface="Wingdings" panose="05000000000000000000" pitchFamily="2" charset="2"/>
              <a:buChar char="v"/>
            </a:pPr>
            <a:r>
              <a:rPr lang="en-US" dirty="0"/>
              <a:t>Full documentation and detail</a:t>
            </a:r>
          </a:p>
          <a:p>
            <a:r>
              <a:rPr lang="en-US" dirty="0"/>
              <a:t>Management report</a:t>
            </a:r>
          </a:p>
          <a:p>
            <a:pPr>
              <a:buFont typeface="Wingdings" panose="05000000000000000000" pitchFamily="2" charset="2"/>
              <a:buChar char="v"/>
            </a:pPr>
            <a:r>
              <a:rPr lang="en-US" dirty="0"/>
              <a:t>nontechnical oriented manager</a:t>
            </a:r>
          </a:p>
          <a:p>
            <a:pPr>
              <a:buFont typeface="Wingdings" panose="05000000000000000000" pitchFamily="2" charset="2"/>
              <a:buChar char="v"/>
            </a:pPr>
            <a:r>
              <a:rPr lang="en-US" dirty="0"/>
              <a:t>Prompt exposure to critical findings</a:t>
            </a:r>
          </a:p>
        </p:txBody>
      </p:sp>
    </p:spTree>
    <p:extLst>
      <p:ext uri="{BB962C8B-B14F-4D97-AF65-F5344CB8AC3E}">
        <p14:creationId xmlns:p14="http://schemas.microsoft.com/office/powerpoint/2010/main" val="3574155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Principles of report writing</a:t>
            </a:r>
          </a:p>
        </p:txBody>
      </p:sp>
      <p:sp>
        <p:nvSpPr>
          <p:cNvPr id="3" name="Footer Placeholder 2"/>
          <p:cNvSpPr>
            <a:spLocks noGrp="1"/>
          </p:cNvSpPr>
          <p:nvPr>
            <p:ph type="ftr" sz="quarter" idx="11"/>
          </p:nvPr>
        </p:nvSpPr>
        <p:spPr/>
        <p:txBody>
          <a:bodyPr/>
          <a:lstStyle/>
          <a:p>
            <a:r>
              <a:rPr lang="en-CA" dirty="0"/>
              <a:t>©</a:t>
            </a:r>
            <a:r>
              <a:rPr lang="en-CA" dirty="0" err="1"/>
              <a:t>NASC</a:t>
            </a:r>
            <a:r>
              <a:rPr lang="en-CA" dirty="0"/>
              <a:t> </a:t>
            </a:r>
            <a:r>
              <a:rPr lang="en-CA" dirty="0" smtClean="0"/>
              <a:t>2017</a:t>
            </a:r>
            <a:endParaRPr lang="en-CA" dirty="0"/>
          </a:p>
        </p:txBody>
      </p:sp>
      <p:sp>
        <p:nvSpPr>
          <p:cNvPr id="4" name="Content Placeholder 3"/>
          <p:cNvSpPr>
            <a:spLocks noGrp="1"/>
          </p:cNvSpPr>
          <p:nvPr>
            <p:ph sz="quarter" idx="1"/>
          </p:nvPr>
        </p:nvSpPr>
        <p:spPr/>
        <p:txBody>
          <a:bodyPr>
            <a:normAutofit/>
          </a:bodyPr>
          <a:lstStyle/>
          <a:p>
            <a:r>
              <a:rPr lang="en-US" dirty="0"/>
              <a:t>Consistency</a:t>
            </a:r>
          </a:p>
          <a:p>
            <a:r>
              <a:rPr lang="en-US" dirty="0"/>
              <a:t>Connectivity</a:t>
            </a:r>
          </a:p>
          <a:p>
            <a:r>
              <a:rPr lang="en-US" dirty="0" smtClean="0"/>
              <a:t>Openness</a:t>
            </a:r>
            <a:endParaRPr lang="en-US" dirty="0"/>
          </a:p>
          <a:p>
            <a:r>
              <a:rPr lang="en-US" dirty="0"/>
              <a:t>Clarity</a:t>
            </a:r>
          </a:p>
          <a:p>
            <a:r>
              <a:rPr lang="en-US" dirty="0"/>
              <a:t>Asserting</a:t>
            </a:r>
          </a:p>
          <a:p>
            <a:r>
              <a:rPr lang="en-US" dirty="0"/>
              <a:t>Self-sufficiency</a:t>
            </a:r>
          </a:p>
          <a:p>
            <a:r>
              <a:rPr lang="en-US" dirty="0"/>
              <a:t>Enrichment</a:t>
            </a:r>
          </a:p>
          <a:p>
            <a:endParaRPr lang="en-US" dirty="0"/>
          </a:p>
        </p:txBody>
      </p:sp>
    </p:spTree>
    <p:extLst>
      <p:ext uri="{BB962C8B-B14F-4D97-AF65-F5344CB8AC3E}">
        <p14:creationId xmlns:p14="http://schemas.microsoft.com/office/powerpoint/2010/main" val="11248323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How do we think?</a:t>
            </a:r>
            <a:br>
              <a:rPr lang="en-US" dirty="0"/>
            </a:br>
            <a:endParaRPr lang="en-US" dirty="0"/>
          </a:p>
        </p:txBody>
      </p:sp>
      <p:sp>
        <p:nvSpPr>
          <p:cNvPr id="9" name="AutoShape 6" descr="http://www.nicholabrown.co.uk/images/how_to_mindmap.gif"/>
          <p:cNvSpPr>
            <a:spLocks noGrp="1" noChangeAspect="1" noChangeArrowheads="1"/>
          </p:cNvSpPr>
          <p:nvPr>
            <p:ph sz="quarter" idx="1"/>
          </p:nvPr>
        </p:nvSpPr>
        <p:spPr bwMode="auto">
          <a:xfrm>
            <a:off x="612648" y="1600200"/>
            <a:ext cx="2159152" cy="319695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indent="0" algn="ctr">
              <a:buNone/>
            </a:pPr>
            <a:endParaRPr lang="en-US" dirty="0"/>
          </a:p>
          <a:p>
            <a:pPr algn="ctr"/>
            <a:endParaRPr lang="en-US" dirty="0"/>
          </a:p>
        </p:txBody>
      </p:sp>
      <p:sp>
        <p:nvSpPr>
          <p:cNvPr id="10" name="AutoShape 8" descr="http://www.nicholabrown.co.uk/images/how_to_mindmap.gif"/>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AutoShape 10" descr="http://www.nicholabrown.co.uk/images/how_to_mindmap.gif"/>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12" descr="data:image/png;base64,iVBORw0KGgoAAAANSUhEUgAAARUAAAC2CAMAAADAz+kkAAAAt1BMVEX////v9vr3+v34/P3o8/jz+fz7+/uhy+Tt9fr19fW+2uzV5/P4+Pjk8Pfz8/PAwMDh4eHs7Ozm5uaEhITY2Ni1tbWjzOS7u7vM4vCXl5eMjIyZx+Ld7PUAAACjo6Os0efMzMysrKy11ul7e3vR0dGmpqZ2dnaTk5N3d3dnZ2eKioqcnJxYWFhHR0hsbGxcXFy/yMzX4egpLC43OTybo6c8Pj6jq6/T3N/FztIlJSUfHh05PD0VFxq+zoB/AAATVElEQVR4nO1dCXejug4WYSeAMUtYyxIgtKFN2+ls9973/3/Xs032blkaksyZb840CacF8iHJkizZAH/xF3/xF3/xF3/xF3/xp8LePiCd4y4uDbMtFsypyV6rM9zL+VF5KtZBhzvJpeIiYZ3yUKnkxYLcdB/D/Mx32D/UCFlS6koRzFpvBhjbt6lXqw6a4AgmqYP8u0o99032jrxAoUdYmcKdiZt80poPqh62FaRuJL1g5EFknvseXwHn2wes7vWrTKFZuHiaukBkBRp6biuEtCpNKO1Id4CwMlWLV4b4zLDTrQPkNilc/4suYLX5DBdp+wiPIWJXnHkFNF7rm1PpFnwPyqj4omsdC6loPOyBZeHWj+gT9MwwBT2NsGsjt3Dc24fyix6g5RJTW5kWuJh9tumJpYr8UMk/XQfrYiQlyi1kTcH3zXvs+X5tR1O1saYujpBXzKoIo5M9P6s51ZmPRlmj1gsB+TgFB1eVOrXBsSLQndyvETGAVQHWaS5NrnKpqDDcVw00Pi5CZkGmgFqrhQLlXpFLUzP3kHOia+snOu/x8KIphjYKc/uucy0jh1jZcOpBZSFb8lRr9lXm9pogLX7MR+Dp6ihsv/06JMYpzno6nEpdNjEc9XKZL4PXz2XiKxOWfqBp576DHaH1+fiUmOvxaoeDj5M+LzcO+rzawRjEYp+XS0Z8n5c7FEa/t8lnvYrmoQjGPV8v6/d6h0HrWdEHsdLvBQ9C7xJ9DYMz3/ujU/o17wdBjHu/5GjY+yX3RdJ/ZDK8fHt7Bi3nRxcfDI3PIM5az87A3hhkZ3huF29vxdE5bvDSB2fjLGkgQ77scoS+/f05RpcdDPXt789xpoexK84UwfKxcJbr7gZx9M7d8SLHnTIUuGh7q2wkVwYDkVOSINC0cTYajeLx6R6oIA9Odu6jQZxviecHwoIKWR6NsnEwTBJDEccjWTvZvWcXnKnU4lFMII8yLUiSRNhINQeaOI5P5fqeIf7aFUIcEKF4Tx6MjPozJwpaLjcYSj6WBDEmfPGBrJ1ksuJSB+fgszkPmVlbokbH2ABBexvjNwbnCyiQG48+G3oXczdGJh8s7oI8Gr6NQH41xj1WJ6qZ+RD5qoSTy8afji/DpVMxlMeHeS+KLL8raJwWaxuxqVemd7hfeZFAsibLMiMh28GNMrKlNyNqcnDAvJESDz9KVShEOVdnNWdgPzSzPku1rQja1irmpQfJTqaCG63ZWSHbP6Qz4uFA/tBWU14WMuvlEGEoce7ZAHY/UbWVqw8YHJe+/9TOzrH5nBM528/ZFYj2rMnb2yBGay4vErgFq9TLHRsmfdRrq5Z+i/MWVKK2vPZe9LONralyPtgyBB9DoQK5wwCcECnsJEMFqURh0Tom6sXsOo5rllBQSRlk2a4OyHD7Kynj3actGCm71SAk8kI7Jfshd0tPn0B7erPrVfWj3pXQcvF4Z7NpjF5pN1Gj3UYjo3MR5d3EcigvfF0doXvy+Kof0WO+420ehsbKUd7O2Pvd7Owc4lumkqjRDrImdKSIuyau+WC0tGIWjqC0VeeU0oItZ6qHuGFWPZD3CvfeHFY5EjN+Jm7CnHxh9yBQJHTPxVA1qxTcduc/3R/47g5XYVrOBx/2NXce9d5JDhmjTyZMFqTsGu10Aw6vLcVQl07aIIPSyrGgKKhNH4xZrge55a60JO9Nfgbx+CPVWM697TgJV/qIVWyLa7ycchTC98Qx6lhXRp2dzf+xwd7NHTDi91SF1z76vou/knbzAaxHH83dbmV8ohh9E8RJYe1+YMgBExHseym0uz2JwZGJRG43Y+voUKVVGAL4Nghr7u7+SILxWBt+ftWwCywWyZTqxYW2cnZ0HY+cWdxtEs76htoGpTgvwKf3JWTzB/gxuGSYJJtylYxGWhAE2YZ+J0NN04bbAsguoFE7ixAUoTrBcNdTKfZuxnZquyYtmUcodTvVNjISQX34N4NAlrNxlsnyWr1wIAecKIqDgaItEmokrGVEjeXXOQJ+zHwvNdfRA9jT3uYzdzK2ORuCb13fsUMoXWTS50jCgI+G/2SUJdyATkokmrwQjKGciBzHeOGHXQYjkcdJxwY3zrZo4TJ2RMduRBXKwnt/vcPA71TxYLHBwC6QFNr5fe14bkhvkGjDuzHsMA54aUBBBIMYIvaLRsxIYRD5hB4cUpHhQWL8biVPBJl9lprSK3xpsnfXkv6q2y7f7Q+V0X7DSasTu9uY9UPIBoNk9I7PaRBz0HEicuQfz778YBQMuCUr4mAYk+MC8BTMimxWyw/nOublMMXhXkmdTtWk263DZti9lqoOH/mExr61XhYCH0Fjm91gIA0z+Q09EsnBBSkdB4mcQJBxayBqNB6TWJzvwP5uXZ/n/qxf+cSbQ9IeHqPfFlJhSr5U5iE1z1ZVNDax177u20U1c+sXJwcvLd6l5ZB500i3mxXR/DDL5rxIA0UZdCNHJnWcUEnpOBjGYjYUN1kRYo2St6JlZft5TaZ2Vsq9BrVSuI/DiFqrMB2slnCXW00e+e6Dm9eolhy7tO5RneOSmkrLe9dMZQfMsakwnab16jOxm1SPBgGbzxuREYeXjQUpKxLGJJbnOGWDlyG1x4yVzrAsyxT5LGMGOpxi1/PKvXoJi8armgbrjuRAmlu57abg+YSJyHZcB+ocSsBp4+Xhe2c4zBnD+dazSwISWI2pxIsJIYcMHa9Y4YhgcArFGi3MFg9WOrSYr1TiuQyrD6a73eX+GWwLpvkUVxPJqVgPcoWwY04gD6XSbQhRZBgtXQuIGp0a/Mrs8oaW8JukMDICQxGUTV6Y67KmQgtWjGUyhfjT7p63gps2BxQWtT6drxIwS3XCSaGbyEZAnui01nFEfunkWFoEnowpwK9bWsaKQP9RMGa2aOEXw1ASj4Nk03inxzdXV2ydg09cwFPE/4PFPCPfjSmMlXVJEeakkFfKy/oAPaeF3jYXBJq8NeF3/LoHHSufoNz6PG91PyoxsCxgkCgtg01RYaSsY0NaliokzZ/mcHNyXT+6Odf+4JupeS5hOoKUqkvFxZTokiW4krCrYrWS8llhgZnnB114Q4E6SVmTFeE1K8pSVpYqtDyZsZlKPuUMi+0gV53qVgv3Yd2ADnXaTnPb8SKrdqN25jZ3OcZOftjE4IqVpf6IK0lZkmIsVGilRExW5sKyIKa/0nAnL5w80q0G7oG4Ro+eNwPkOybM3NC9V2sXk+G7zL3bg2hZ9p9ts6KI/IIUg0EQvZ/KSlrmoxClBZbiovRWfVYVKkobuoqI0+XmUxdKYlKkmRVWBflEwuEw9/Si/vRUb0CQu9fO2K45K/D0wIvd2EMYIbJiwD93oqBwqzBxaVlW/nJvhaPIyx1MvJsp3DfMA6jTAhHhaCorrWpoXXvSIuTn5UFqzC+i5y1ZEX83/3Mefivc89OTkPxWfj394r1fgpI8PSmvWFmd7hCX+yBQYws2sixAnf9fp9TYIgtU08SAdYm4NyrKDzx9p0LzUG9lbPmHb/82P595/59/br7/+tb879//4R/f+d8v/95MxVeO3EJYzlh8ln5twUXn2y41aK5ACjz9AJF7vvnJo39//Xfjiw/o8bt4E/G2Ja6JyqZdMc5X1fqlrPBBl1lbycrc2vLeiyg8N4+K8Ovm90vDP//j3v98+iYqnPGuXeHPWNRqfuGKPIPxvETkDVb+g58vD6Eohg/PL7/E5hvcf28mPP/zUdxmZS4qg2z3efaLRjaeZ786XtacOCIr32+88k74efP0/JJ/v3mCh+/ff+CnG+8dVpI3stpXiWBZGCRJm2MQxz/dPPzin19u/vNF8vPlt8I/esLDzbefoGy5cZ1dyeTL7sHZGfxqJZulBi2DQ8VmHv8z8VSeX54695Z+FBekbNmVoXwNnfc7wJCXb1esrJKTzLdVGCu/Op9/MxDacleC61jT41ME68nfbVlZi5ifv1XKdngorsVB8+zvJbdV7IH1af6VrLym5bk0hO3M01YyjkJ5t6DgqvCKlfeCZu7D/MoyW/Zn2NuN1dTeoIXbyMVtkLKRuF2wciVrKH2GbGSI1FURlUTcZGXh+CssL9nlVrjtvK0UBLAeHP4hrBBpieORTP7Hw5Vlof6tMmIzy8oczMwar3L8Y1q3saLlohtB94HETAYH3VNfssIHcSbMlYhTugkQIw62ciuDUaKtRckXv0jD3ggyWCX5BwMlNsbZ2lQZkRJariJsigoddIbyvDyTxJnXsWDdHhDidXvLk8dOYr31GUROiBUtE0VuLTnJkr6cFmeBYQTyznXp1wNJNlY5Fmkoi7Q+Y8yt8TLW6CSyIq7GH2FuR8ShlmXaHzEqb4MaBX4uLUKXiRpkmbEcpTXqzxNakrmgDHiuq+XR/gjX7R2IJFKUOmnh5HkkwGtxoIgUyqJpkChKoogDMpgncpdN2a8k/drAYl76PY14FR4JWTwOhkEWL5vSaV0HLSaMF45sMvozsipvQoGACAbHGVvt50YwzsbBRpKAM2jb+vLjHxIUvgWDjEHGeDQaZdq+aZLkkhdmOA7dAx8oh4yuf4qj/wpHrbotxH+msAyOywGML3nJl8Nx5MoKylUslrov+GPXZ18Ki3vZK5DtAmkxX3/0okdcV86DHvrZe+CkQHdd3Zlw/IKENF5Qndoupkff1bnh5UVDyxy+YGTliGMsWSDV2xX4VwYVilkFlv9FXhiz18XUb94vsr8C6I4LaMKqhI4N71i/BDPYFYD9eI51Xr4OyMHq1Fqfaz7wPBNWV8uEBbeRdc2yAja4DgLp2FHZdpo0pKUjPK1BRqllTfctVL8gVNOZBbW/cODSw76K3TwiWs9I39NSMvuOSOD0enWottpH2lDC3FJpQvyMaP9qQ9XBUhOGEavXY3WHXuje3lonrT8+JQqEprm0cODSSQHOgS2TuKpbJmkswswfGlu3wqs0Lm4tuT5tvDZo2hqkitjex0NZcSqbbWLLhMV1IZ+4l7tr3EfwW6ea0K7eEXPgZk4Oen7ouYhVcVmfRULXYbbLAuyrNLh5auktbX5jOVcJO5AeYFXmkNqwnWJMJY+uNoRVPP1xjayoTpmS2wdWWmFaeviDPO0jBg7LqiKPsspIzp0qj3paAOALYXoheMy2UvtohzZ45VHN6WZEwqmcvqN5TiyB3pxy2ZsTwX+0WdGu2MX/daSq7TFjqW5D8Q/rRmW12VJ66HB2XphdtyOrITBb33J26WT7ALhEdpPSgYeG3/garQoDvXGFTQeGrpfqR9bAqxikgq2w8v5aO9eCbpq4JMQcL/BognCKzOufBTFYBk73EBRHBy7U2ckfabfotey6+B5Yg1Na+mHYfIF/bjWeyvaev+5ZkCGry26kyHK/oE9aKj1gK3GCcs2F6wPWWVeXEv4a10JPnbkeXnN1XNdYZ84K66sdLu56Kym5Rfc+uj/SV3mN6xWWlU3ETvHFcb94rfOrG/Ni/ldnFK9j59LXOK2vxR++mv45kZzYL7/UzSM+BH/qDvUjy2HOg9Pr/VGlU+fB4PRqz1/4nnFvoA9/4uqEpR934tosSz9BbXJdbbxGTzutZoFy4Vu6LiEawainZNk4prvTacP3tyG7CAwMLYtHY7mfJ2jIsqEYQy2jTY1j7YM92s4HztBGdPlNcbPd/XSQ5GRRmMmLwlAb050NMyI5woWQQxjJ5ExLuK6bp58QhTiKW+n+AUfJyZhaJeelRqSMjLRkORYb/QwNCl0p+a0HwHOCEWhn2mKWQuy0JtnwTnqamGCjf0/KugcUbUS0xti2rGI/8xJde9nlbeg6XNiRrcO95IMWS+Zei3/bzyJ3i/TK5anQmxDkPmztcvpQGV2Fd9vLhtZri8b1tv7iMehnPcThavC/ikxlcmRt+k5Yz05y17CeRC+NxxuJiitQoR33YToOmx1YF7yt+AJ9aLm0KR09eY3HoI8M8zDe/HzxpU9G/PnvHAtlux4h6cVDOgJ9OCuvcsL8ntsc9Y7h6VP7yeuR+MJFpQ9c4AI12zsK6kV3oL866Uuq0DAtiW20caezTbtAYjxg0D3JBCyZTm6zXzr5jQgXVM3jt77pu1DApGhp4zmuvQhB0Ta4gCaf5fVDk4PXeqdvZLqgmlK3xW1VV5IDdy6U1SQyv7ng+HRPhyl8Q3lBN9jNW8y6vU4KoY8oa0fYjWc6tQsRzCSPduLaEeS0z6WxIqkEygp2UeNL29vs9INX+z/qvTTfYWRGqED5HcwQ28TMdqwpOJUbmY50C6iAKXJcZE7zPu7mFertCs00Zy/Vabt79aKowG6RB2l3A/ajZ4KdepLuQk73JfIKSS/qr93v4VNYbaVaoEoFsthtuRIiPOQ5VGol0U3YZg7V/t56Zqymryt9gDo1sdtA63p3KESWqz6GRJobr/ZSN2zqEjseQFjg3rwG6wJWQNEnqHaIQqdW4YGDowbfW3Cbp0SoCzfKVQcKBFbp15O+aFEvoZMLkfEQtdBaBfJZ29odURe6WTMq3NA0SyhylygXzE64Af3lofGcHM/qe6uYb1d9X4fgOjVRKmuqUlZmrRR5Zc/W7tygi4+oKkjqPAxhjfXqSjLYnrNH7/x37Xi8yoUTTo3yLytv4ItJ+T/v3VXWze3jMAAAAABJRU5ErkJggg=="/>
          <p:cNvSpPr>
            <a:spLocks noChangeAspect="1" noChangeArrowheads="1"/>
          </p:cNvSpPr>
          <p:nvPr/>
        </p:nvSpPr>
        <p:spPr bwMode="auto">
          <a:xfrm>
            <a:off x="307975" y="7938"/>
            <a:ext cx="80716" cy="14839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4" name="Picture 13"/>
          <p:cNvPicPr>
            <a:picLocks noChangeAspect="1"/>
          </p:cNvPicPr>
          <p:nvPr/>
        </p:nvPicPr>
        <p:blipFill>
          <a:blip r:embed="rId3"/>
          <a:stretch>
            <a:fillRect/>
          </a:stretch>
        </p:blipFill>
        <p:spPr>
          <a:xfrm>
            <a:off x="2123728" y="1600200"/>
            <a:ext cx="5364088" cy="4697032"/>
          </a:xfrm>
          <a:prstGeom prst="rect">
            <a:avLst/>
          </a:prstGeom>
        </p:spPr>
      </p:pic>
    </p:spTree>
    <p:extLst>
      <p:ext uri="{BB962C8B-B14F-4D97-AF65-F5344CB8AC3E}">
        <p14:creationId xmlns:p14="http://schemas.microsoft.com/office/powerpoint/2010/main" val="2269178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dissolv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heme1">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4260</TotalTime>
  <Words>2501</Words>
  <Application>Microsoft Office PowerPoint</Application>
  <PresentationFormat>On-screen Show (4:3)</PresentationFormat>
  <Paragraphs>349</Paragraphs>
  <Slides>62</Slides>
  <Notes>5</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Theme1</vt:lpstr>
      <vt:lpstr>PowerPoint Presentation</vt:lpstr>
      <vt:lpstr>Agenda</vt:lpstr>
      <vt:lpstr>PowerPoint Presentation</vt:lpstr>
      <vt:lpstr>Context</vt:lpstr>
      <vt:lpstr>Report writing</vt:lpstr>
      <vt:lpstr>Types</vt:lpstr>
      <vt:lpstr>Types contd…</vt:lpstr>
      <vt:lpstr>Principles of report writing</vt:lpstr>
      <vt:lpstr>      How do we think? </vt:lpstr>
      <vt:lpstr>Why do you write a report? </vt:lpstr>
      <vt:lpstr> Preparing a checklist</vt:lpstr>
      <vt:lpstr>8 Critical questions</vt:lpstr>
      <vt:lpstr>Foundation</vt:lpstr>
      <vt:lpstr>Some additional questions:</vt:lpstr>
      <vt:lpstr>The Audience </vt:lpstr>
      <vt:lpstr>Format of a Report (Example)</vt:lpstr>
      <vt:lpstr>PowerPoint Presentation</vt:lpstr>
      <vt:lpstr>Presentation is the key..</vt:lpstr>
      <vt:lpstr>What makes a worst report? </vt:lpstr>
      <vt:lpstr>Contd…</vt:lpstr>
      <vt:lpstr>PowerPoint Presentation</vt:lpstr>
      <vt:lpstr>ToR: Starting point</vt:lpstr>
      <vt:lpstr>Exercise:  </vt:lpstr>
      <vt:lpstr>Mind-mapping and clustering</vt:lpstr>
      <vt:lpstr>SPR Approach</vt:lpstr>
      <vt:lpstr>Exercise</vt:lpstr>
      <vt:lpstr>Example</vt:lpstr>
      <vt:lpstr> Explain the following Figure</vt:lpstr>
      <vt:lpstr>Ways of presenting data…</vt:lpstr>
      <vt:lpstr>Ways…</vt:lpstr>
      <vt:lpstr>Ways..</vt:lpstr>
      <vt:lpstr>Outlining…</vt:lpstr>
      <vt:lpstr>Format of report</vt:lpstr>
      <vt:lpstr>PowerPoint Presentation</vt:lpstr>
      <vt:lpstr>Sentence and Paragraph</vt:lpstr>
      <vt:lpstr>Sentence and Paragraph</vt:lpstr>
      <vt:lpstr>Contd…</vt:lpstr>
      <vt:lpstr>Language and Clarity</vt:lpstr>
      <vt:lpstr>What is Plagiarism?</vt:lpstr>
      <vt:lpstr>Citation and Reference</vt:lpstr>
      <vt:lpstr>References </vt:lpstr>
      <vt:lpstr>Summary and Conclusion( the major finding that go into the conclusion)</vt:lpstr>
      <vt:lpstr>Recommendation some times only this part of the report is read for taking decision </vt:lpstr>
      <vt:lpstr>PowerPoint Presentation</vt:lpstr>
      <vt:lpstr>Preparation of cover page</vt:lpstr>
      <vt:lpstr>PowerPoint Presentation</vt:lpstr>
      <vt:lpstr>PowerPoint Presentation</vt:lpstr>
      <vt:lpstr>Abstract/Executive Summary </vt:lpstr>
      <vt:lpstr>Contd..</vt:lpstr>
      <vt:lpstr>What not to Include….</vt:lpstr>
      <vt:lpstr>Abstract</vt:lpstr>
      <vt:lpstr>Table of Contents</vt:lpstr>
      <vt:lpstr>PowerPoint Presentation</vt:lpstr>
      <vt:lpstr>PowerPoint Presentation</vt:lpstr>
      <vt:lpstr>Format tables and captions</vt:lpstr>
      <vt:lpstr>Inserting pictures, graphs and charts</vt:lpstr>
      <vt:lpstr>Graphs</vt:lpstr>
      <vt:lpstr>PowerPoint Presentation</vt:lpstr>
      <vt:lpstr>Fonts and spacing</vt:lpstr>
      <vt:lpstr>Finalizing report</vt:lpstr>
      <vt:lpstr>Further reading...</vt:lpstr>
      <vt:lpstr>PowerPoint Presentation</vt:lpstr>
    </vt:vector>
  </TitlesOfParts>
  <Company>Deftones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Trilochan Pokharel</dc:creator>
  <cp:lastModifiedBy>LAPTOP</cp:lastModifiedBy>
  <cp:revision>418</cp:revision>
  <cp:lastPrinted>2015-12-21T07:26:41Z</cp:lastPrinted>
  <dcterms:created xsi:type="dcterms:W3CDTF">2012-11-20T17:23:42Z</dcterms:created>
  <dcterms:modified xsi:type="dcterms:W3CDTF">2017-07-26T03:53:58Z</dcterms:modified>
</cp:coreProperties>
</file>