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061" r:id="rId1"/>
  </p:sldMasterIdLst>
  <p:notesMasterIdLst>
    <p:notesMasterId r:id="rId20"/>
  </p:notesMasterIdLst>
  <p:sldIdLst>
    <p:sldId id="290" r:id="rId2"/>
    <p:sldId id="312" r:id="rId3"/>
    <p:sldId id="291" r:id="rId4"/>
    <p:sldId id="289" r:id="rId5"/>
    <p:sldId id="292" r:id="rId6"/>
    <p:sldId id="293" r:id="rId7"/>
    <p:sldId id="299" r:id="rId8"/>
    <p:sldId id="300" r:id="rId9"/>
    <p:sldId id="301" r:id="rId10"/>
    <p:sldId id="303" r:id="rId11"/>
    <p:sldId id="306" r:id="rId12"/>
    <p:sldId id="304" r:id="rId13"/>
    <p:sldId id="305" r:id="rId14"/>
    <p:sldId id="302" r:id="rId15"/>
    <p:sldId id="307" r:id="rId16"/>
    <p:sldId id="308" r:id="rId17"/>
    <p:sldId id="313" r:id="rId18"/>
    <p:sldId id="265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93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682" autoAdjust="0"/>
    <p:restoredTop sz="94660"/>
  </p:normalViewPr>
  <p:slideViewPr>
    <p:cSldViewPr snapToGrid="0">
      <p:cViewPr varScale="1">
        <p:scale>
          <a:sx n="55" d="100"/>
          <a:sy n="55" d="100"/>
        </p:scale>
        <p:origin x="384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2FC3E6-E805-41B7-89F3-DD5D3988B55B}" type="datetimeFigureOut">
              <a:rPr lang="en-US" smtClean="0"/>
              <a:pPr/>
              <a:t>5/15/2018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CBE8DA-079E-4882-91BD-BA1AA426FA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052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18321-7EB9-4834-A8C0-0AF7F1B2471C}" type="datetime1">
              <a:rPr lang="en-US" smtClean="0"/>
              <a:pPr/>
              <a:t>5/15/2018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BRN/NCED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220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F9117-6BD3-4361-85EE-1F93DD400240}" type="datetime1">
              <a:rPr lang="en-US" smtClean="0"/>
              <a:pPr/>
              <a:t>5/15/2018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BRN/NCED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316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3FBDE-F31A-450A-A0C7-B01E58D56FBE}" type="datetime1">
              <a:rPr lang="en-US" smtClean="0"/>
              <a:pPr/>
              <a:t>5/15/2018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BRN/NCED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206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F8185-2280-4F24-9A38-F8C436F66E0B}" type="datetime1">
              <a:rPr lang="en-US" smtClean="0"/>
              <a:pPr/>
              <a:t>5/15/2018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BRN/NCED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8070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5DCB3-09C4-4287-8044-47A9828B26B7}" type="datetime1">
              <a:rPr lang="en-US" smtClean="0"/>
              <a:pPr/>
              <a:t>5/15/2018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BRN/NCED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0639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F9F48-3F45-4253-893E-1FB5A72D650C}" type="datetime1">
              <a:rPr lang="en-US" smtClean="0"/>
              <a:pPr/>
              <a:t>5/15/2018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BRN/NCED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4114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173CE-4389-4703-8383-A27C04A7C783}" type="datetime1">
              <a:rPr lang="en-US" smtClean="0"/>
              <a:pPr/>
              <a:t>5/15/2018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BRN/NCED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387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7921F-DB5D-4972-B9D1-D96794D6343D}" type="datetime1">
              <a:rPr lang="en-US" smtClean="0"/>
              <a:pPr/>
              <a:t>5/15/2018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BRN/NCED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553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6532C-34DC-419A-9015-6B9A4907650C}" type="datetime1">
              <a:rPr lang="en-US" smtClean="0"/>
              <a:pPr/>
              <a:t>5/15/2018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BRN/NCED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396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1BBC-33B7-4DCD-BC30-E716FCE988E7}" type="datetime1">
              <a:rPr lang="en-US" smtClean="0"/>
              <a:pPr/>
              <a:t>5/15/2018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BRN/NCED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111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91EDC-7F22-4AA7-B638-8680CD553E78}" type="datetime1">
              <a:rPr lang="en-US" smtClean="0"/>
              <a:pPr/>
              <a:t>5/15/2018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BRN/NCED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188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D418E-4972-46AB-B343-6CEEE8C4B122}" type="datetime1">
              <a:rPr lang="en-US" smtClean="0"/>
              <a:pPr/>
              <a:t>5/15/2018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BRN/NCED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031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2" r:id="rId1"/>
    <p:sldLayoutId id="2147484063" r:id="rId2"/>
    <p:sldLayoutId id="2147484064" r:id="rId3"/>
    <p:sldLayoutId id="2147484065" r:id="rId4"/>
    <p:sldLayoutId id="2147484066" r:id="rId5"/>
    <p:sldLayoutId id="2147484067" r:id="rId6"/>
    <p:sldLayoutId id="2147484068" r:id="rId7"/>
    <p:sldLayoutId id="2147484069" r:id="rId8"/>
    <p:sldLayoutId id="2147484070" r:id="rId9"/>
    <p:sldLayoutId id="2147484071" r:id="rId10"/>
    <p:sldLayoutId id="2147484072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7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8021781" y="3002329"/>
            <a:ext cx="4163289" cy="34811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b="1" dirty="0" smtClean="0">
                <a:ln/>
                <a:solidFill>
                  <a:srgbClr val="FF0000"/>
                </a:solidFill>
              </a:rPr>
              <a:t>Project Reviewer</a:t>
            </a:r>
            <a:endParaRPr lang="en-US" b="1" dirty="0" smtClean="0">
              <a:ln/>
            </a:endParaRPr>
          </a:p>
          <a:p>
            <a:r>
              <a:rPr lang="en-US" b="1" dirty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Mr. </a:t>
            </a:r>
            <a:r>
              <a:rPr lang="en-US" b="1" dirty="0" err="1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Chok</a:t>
            </a:r>
            <a:r>
              <a:rPr lang="en-US" b="1" dirty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 </a:t>
            </a:r>
            <a:r>
              <a:rPr lang="en-US" b="1" dirty="0" err="1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Pd</a:t>
            </a:r>
            <a:r>
              <a:rPr lang="en-US" b="1" dirty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 </a:t>
            </a:r>
            <a:r>
              <a:rPr lang="en-US" b="1" dirty="0" err="1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Dhital</a:t>
            </a:r>
            <a:endParaRPr lang="en-US" b="1" dirty="0">
              <a:ln/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  <a:p>
            <a:r>
              <a:rPr lang="en-US" b="1" dirty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Dr. Indira </a:t>
            </a:r>
            <a:r>
              <a:rPr lang="en-US" b="1" dirty="0" err="1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Kandel</a:t>
            </a:r>
            <a:endParaRPr lang="en-US" b="1" dirty="0">
              <a:ln/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  <a:p>
            <a:r>
              <a:rPr lang="en-US" b="1" dirty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Mr. Ishwar </a:t>
            </a:r>
            <a:r>
              <a:rPr lang="en-US" b="1" dirty="0" err="1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Thapa</a:t>
            </a:r>
            <a:endParaRPr lang="en-US" b="1" dirty="0">
              <a:ln/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  <a:p>
            <a:r>
              <a:rPr lang="en-US" b="1" dirty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Mr. </a:t>
            </a:r>
            <a:r>
              <a:rPr lang="en-US" b="1" dirty="0" err="1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Mukti</a:t>
            </a:r>
            <a:r>
              <a:rPr lang="en-US" b="1" dirty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 </a:t>
            </a:r>
            <a:r>
              <a:rPr lang="en-US" b="1" dirty="0" err="1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Nath</a:t>
            </a:r>
            <a:r>
              <a:rPr lang="en-US" b="1" dirty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 </a:t>
            </a:r>
            <a:r>
              <a:rPr lang="en-US" b="1" dirty="0" err="1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Khanal</a:t>
            </a:r>
            <a:endParaRPr lang="en-US" b="1" dirty="0">
              <a:ln/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  <a:p>
            <a:r>
              <a:rPr lang="en-US" b="1" dirty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Mr. </a:t>
            </a:r>
            <a:r>
              <a:rPr lang="en-US" b="1" dirty="0" err="1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Sita</a:t>
            </a:r>
            <a:r>
              <a:rPr lang="en-US" b="1" dirty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 Ram </a:t>
            </a:r>
            <a:r>
              <a:rPr lang="en-US" b="1" dirty="0" err="1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Koirala</a:t>
            </a:r>
            <a:endParaRPr lang="en-US" b="1" dirty="0">
              <a:ln/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  <a:p>
            <a:r>
              <a:rPr lang="en-US" b="1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Mr. Yuba Raj </a:t>
            </a:r>
            <a:r>
              <a:rPr lang="en-US" b="1" dirty="0" err="1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Paudel</a:t>
            </a:r>
            <a:endParaRPr lang="en-US" sz="2400" b="1" dirty="0" smtClean="0">
              <a:ln/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26470" y="438953"/>
            <a:ext cx="1138150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 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Overview 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Gulariya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Bardiya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Co-financing Water 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Supply 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Sanitation Project</a:t>
            </a:r>
          </a:p>
          <a:p>
            <a:pPr algn="ctr"/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975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296368" y="155316"/>
            <a:ext cx="28622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</a:rPr>
              <a:t>Social Appraisal</a:t>
            </a:r>
            <a:endParaRPr lang="en-US" sz="3200" b="1" dirty="0">
              <a:solidFill>
                <a:srgbClr val="0070C0"/>
              </a:solidFill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0670561"/>
              </p:ext>
            </p:extLst>
          </p:nvPr>
        </p:nvGraphicFramePr>
        <p:xfrm>
          <a:off x="1455929" y="941853"/>
          <a:ext cx="8543136" cy="55970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9" name="Worksheet" r:id="rId3" imgW="2804101" imgH="1836546" progId="Excel.Sheet.12">
                  <p:embed/>
                </p:oleObj>
              </mc:Choice>
              <mc:Fallback>
                <p:oleObj name="Worksheet" r:id="rId3" imgW="2804101" imgH="183654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55929" y="941853"/>
                        <a:ext cx="8543136" cy="55970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489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4880264"/>
              </p:ext>
            </p:extLst>
          </p:nvPr>
        </p:nvGraphicFramePr>
        <p:xfrm>
          <a:off x="2215731" y="490995"/>
          <a:ext cx="8227679" cy="60479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7" name="Worksheet" r:id="rId3" imgW="2499242" imgH="1836546" progId="Excel.Sheet.12">
                  <p:embed/>
                </p:oleObj>
              </mc:Choice>
              <mc:Fallback>
                <p:oleObj name="Worksheet" r:id="rId3" imgW="2499242" imgH="183654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15731" y="490995"/>
                        <a:ext cx="8227679" cy="60479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7375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296368" y="155316"/>
            <a:ext cx="33784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</a:rPr>
              <a:t>Financial Appraisal</a:t>
            </a:r>
            <a:endParaRPr lang="en-US" sz="3200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1604049"/>
              </p:ext>
            </p:extLst>
          </p:nvPr>
        </p:nvGraphicFramePr>
        <p:xfrm>
          <a:off x="650791" y="1108074"/>
          <a:ext cx="10434303" cy="51356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3" name="Worksheet" r:id="rId3" imgW="4472945" imgH="2202133" progId="Excel.Sheet.12">
                  <p:embed/>
                </p:oleObj>
              </mc:Choice>
              <mc:Fallback>
                <p:oleObj name="Worksheet" r:id="rId3" imgW="4472945" imgH="220213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50791" y="1108074"/>
                        <a:ext cx="10434303" cy="51356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0638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0298807"/>
              </p:ext>
            </p:extLst>
          </p:nvPr>
        </p:nvGraphicFramePr>
        <p:xfrm>
          <a:off x="1331494" y="458871"/>
          <a:ext cx="10222871" cy="60800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1" name="Worksheet" r:id="rId3" imgW="2781295" imgH="1653407" progId="Excel.Sheet.12">
                  <p:embed/>
                </p:oleObj>
              </mc:Choice>
              <mc:Fallback>
                <p:oleObj name="Worksheet" r:id="rId3" imgW="2781295" imgH="165340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31494" y="458871"/>
                        <a:ext cx="10222871" cy="60800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2088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296368" y="155316"/>
            <a:ext cx="38050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</a:rPr>
              <a:t>Economical Appraisal</a:t>
            </a:r>
            <a:endParaRPr lang="en-US" sz="3200" b="1" dirty="0">
              <a:solidFill>
                <a:srgbClr val="0070C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675003" y="2190750"/>
            <a:ext cx="904774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Economically viable is mentioned in conclusion but detail analysis is not given.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294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258895" y="203442"/>
            <a:ext cx="11302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</a:rPr>
              <a:t>Risks </a:t>
            </a:r>
            <a:endParaRPr lang="en-US" sz="3200" b="1" dirty="0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88168" y="1267326"/>
            <a:ext cx="6763390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Reluctant to have private connection.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Population projection may not be as designed.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WUSC unable to operate and maintain the system.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Service level may not maintain as designed.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Depletion of water sources.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Natural disasters such as flood not considered.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Community contribution may not be as committed.</a:t>
            </a:r>
            <a:endParaRPr 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786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499653" y="128337"/>
            <a:ext cx="67573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</a:rPr>
              <a:t>Institution Arrangement/Management</a:t>
            </a:r>
            <a:endParaRPr lang="en-US" sz="3200" b="1" dirty="0">
              <a:solidFill>
                <a:srgbClr val="0070C0"/>
              </a:solidFill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1328578" y="1299411"/>
            <a:ext cx="9586977" cy="5077320"/>
            <a:chOff x="1328578" y="1299411"/>
            <a:chExt cx="9586977" cy="5077320"/>
          </a:xfrm>
        </p:grpSpPr>
        <p:grpSp>
          <p:nvGrpSpPr>
            <p:cNvPr id="7" name="Group 6"/>
            <p:cNvGrpSpPr/>
            <p:nvPr/>
          </p:nvGrpSpPr>
          <p:grpSpPr>
            <a:xfrm>
              <a:off x="5245767" y="1299411"/>
              <a:ext cx="1876927" cy="914400"/>
              <a:chOff x="5245767" y="1299411"/>
              <a:chExt cx="1876927" cy="914400"/>
            </a:xfrm>
          </p:grpSpPr>
          <p:sp>
            <p:nvSpPr>
              <p:cNvPr id="2" name="Rectangle 1"/>
              <p:cNvSpPr/>
              <p:nvPr/>
            </p:nvSpPr>
            <p:spPr>
              <a:xfrm>
                <a:off x="5245767" y="1299411"/>
                <a:ext cx="1876927" cy="914400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5346030" y="1341112"/>
                <a:ext cx="16764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Water users association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4893344" y="2668457"/>
              <a:ext cx="2518109" cy="652258"/>
              <a:chOff x="5069808" y="1299411"/>
              <a:chExt cx="2518109" cy="652258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5069808" y="1299411"/>
                <a:ext cx="2465374" cy="652258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5117433" y="1341112"/>
                <a:ext cx="247048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WUSC Executive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5064194" y="3775361"/>
              <a:ext cx="2342149" cy="652258"/>
              <a:chOff x="5245767" y="1299411"/>
              <a:chExt cx="2342149" cy="652258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5245767" y="1299411"/>
                <a:ext cx="2342149" cy="652258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5346029" y="1341112"/>
                <a:ext cx="224188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Office Manager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1328578" y="5724473"/>
              <a:ext cx="2342149" cy="652258"/>
              <a:chOff x="5245767" y="1299411"/>
              <a:chExt cx="2342149" cy="652258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5245767" y="1299411"/>
                <a:ext cx="2342149" cy="652258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346029" y="1341112"/>
                <a:ext cx="224188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Account section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4496894" y="5724473"/>
              <a:ext cx="3123106" cy="652258"/>
              <a:chOff x="5245767" y="1299411"/>
              <a:chExt cx="2342149" cy="652258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5245767" y="1299411"/>
                <a:ext cx="2342149" cy="652258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346029" y="1341112"/>
                <a:ext cx="224188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Administration section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8034178" y="5670877"/>
              <a:ext cx="2569654" cy="652258"/>
              <a:chOff x="5245767" y="1299411"/>
              <a:chExt cx="2342149" cy="652258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5245767" y="1299411"/>
                <a:ext cx="2342149" cy="652258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5346029" y="1341112"/>
                <a:ext cx="224188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Technical section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8678780" y="2668457"/>
              <a:ext cx="2236775" cy="652258"/>
              <a:chOff x="5245767" y="1299411"/>
              <a:chExt cx="2342149" cy="652258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5245767" y="1299411"/>
                <a:ext cx="2342149" cy="652258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346029" y="1341112"/>
                <a:ext cx="224188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Sub-committee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6" name="Down Arrow 25"/>
            <p:cNvSpPr/>
            <p:nvPr/>
          </p:nvSpPr>
          <p:spPr>
            <a:xfrm>
              <a:off x="6096001" y="2213811"/>
              <a:ext cx="192505" cy="454646"/>
            </a:xfrm>
            <a:prstGeom prst="downArrow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Down Arrow 26"/>
            <p:cNvSpPr/>
            <p:nvPr/>
          </p:nvSpPr>
          <p:spPr>
            <a:xfrm>
              <a:off x="6104023" y="3312690"/>
              <a:ext cx="192505" cy="454646"/>
            </a:xfrm>
            <a:prstGeom prst="downArrow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Down Arrow 27"/>
            <p:cNvSpPr/>
            <p:nvPr/>
          </p:nvSpPr>
          <p:spPr>
            <a:xfrm>
              <a:off x="6144129" y="4427612"/>
              <a:ext cx="152399" cy="1284966"/>
            </a:xfrm>
            <a:prstGeom prst="downArrow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Right Arrow 31"/>
            <p:cNvSpPr/>
            <p:nvPr/>
          </p:nvSpPr>
          <p:spPr>
            <a:xfrm>
              <a:off x="7406343" y="2939577"/>
              <a:ext cx="1272437" cy="148892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Down Arrow 34"/>
            <p:cNvSpPr/>
            <p:nvPr/>
          </p:nvSpPr>
          <p:spPr>
            <a:xfrm>
              <a:off x="9160763" y="5183016"/>
              <a:ext cx="192505" cy="454646"/>
            </a:xfrm>
            <a:prstGeom prst="downArrow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Down Arrow 35"/>
            <p:cNvSpPr/>
            <p:nvPr/>
          </p:nvSpPr>
          <p:spPr>
            <a:xfrm>
              <a:off x="2357278" y="5257932"/>
              <a:ext cx="192505" cy="454646"/>
            </a:xfrm>
            <a:prstGeom prst="downArrow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0" name="Straight Connector 39"/>
            <p:cNvCxnSpPr/>
            <p:nvPr/>
          </p:nvCxnSpPr>
          <p:spPr>
            <a:xfrm flipV="1">
              <a:off x="2389363" y="5234358"/>
              <a:ext cx="6920474" cy="2357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2729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Feasible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BRN/NCED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6814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480014" y="2967335"/>
            <a:ext cx="323197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Thanks</a:t>
            </a:r>
            <a:endParaRPr lang="en-US" sz="72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4" name="Picture 3" descr="images (1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014" y="4389163"/>
            <a:ext cx="264795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2190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Outlines of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Brief introduction of the </a:t>
            </a:r>
            <a:r>
              <a:rPr lang="en-US" b="1" dirty="0" smtClean="0"/>
              <a:t>project</a:t>
            </a:r>
          </a:p>
          <a:p>
            <a:r>
              <a:rPr lang="en-US" b="1" dirty="0"/>
              <a:t>Projective </a:t>
            </a:r>
            <a:r>
              <a:rPr lang="en-US" b="1" dirty="0" smtClean="0"/>
              <a:t>Objective</a:t>
            </a:r>
          </a:p>
          <a:p>
            <a:r>
              <a:rPr lang="en-US" b="1" dirty="0"/>
              <a:t>Project </a:t>
            </a:r>
            <a:r>
              <a:rPr lang="en-US" b="1" dirty="0" smtClean="0"/>
              <a:t>Appraisal</a:t>
            </a:r>
          </a:p>
          <a:p>
            <a:pPr lvl="1"/>
            <a:r>
              <a:rPr lang="en-US" b="1" dirty="0" smtClean="0"/>
              <a:t>Demand </a:t>
            </a:r>
            <a:r>
              <a:rPr lang="en-US" b="1" dirty="0"/>
              <a:t>and market </a:t>
            </a:r>
            <a:r>
              <a:rPr lang="en-US" b="1" dirty="0" smtClean="0"/>
              <a:t>appraisal</a:t>
            </a:r>
          </a:p>
          <a:p>
            <a:pPr lvl="1"/>
            <a:r>
              <a:rPr lang="en-US" b="1" dirty="0"/>
              <a:t>Technical </a:t>
            </a:r>
            <a:r>
              <a:rPr lang="en-US" b="1" dirty="0" smtClean="0"/>
              <a:t>Appraisal</a:t>
            </a:r>
          </a:p>
          <a:p>
            <a:pPr lvl="1"/>
            <a:r>
              <a:rPr lang="en-US" b="1" dirty="0"/>
              <a:t>Environmental </a:t>
            </a:r>
            <a:r>
              <a:rPr lang="en-US" b="1" dirty="0" smtClean="0"/>
              <a:t>Appraisal</a:t>
            </a:r>
          </a:p>
          <a:p>
            <a:pPr lvl="1"/>
            <a:r>
              <a:rPr lang="en-US" b="1" dirty="0"/>
              <a:t>Social </a:t>
            </a:r>
            <a:r>
              <a:rPr lang="en-US" b="1" dirty="0" smtClean="0"/>
              <a:t>Appraisal</a:t>
            </a:r>
          </a:p>
          <a:p>
            <a:pPr lvl="1"/>
            <a:r>
              <a:rPr lang="en-US" b="1" dirty="0" smtClean="0"/>
              <a:t>Risks</a:t>
            </a:r>
          </a:p>
          <a:p>
            <a:pPr lvl="1"/>
            <a:r>
              <a:rPr lang="en-US" b="1" dirty="0" smtClean="0"/>
              <a:t>Institutional arrangement/ Management</a:t>
            </a:r>
          </a:p>
          <a:p>
            <a:pPr lvl="1"/>
            <a:r>
              <a:rPr lang="en-US" b="1" dirty="0" smtClean="0"/>
              <a:t>Conclusion</a:t>
            </a:r>
            <a:endParaRPr lang="en-US" b="1" dirty="0"/>
          </a:p>
          <a:p>
            <a:pPr marL="457200" lvl="1" indent="0">
              <a:buNone/>
            </a:pPr>
            <a:endParaRPr lang="en-US" b="1" dirty="0"/>
          </a:p>
          <a:p>
            <a:pPr lvl="1"/>
            <a:endParaRPr lang="en-US" b="1" dirty="0" smtClean="0"/>
          </a:p>
          <a:p>
            <a:pPr lvl="1"/>
            <a:endParaRPr lang="en-US" b="1" dirty="0"/>
          </a:p>
          <a:p>
            <a:pPr marL="0" indent="0">
              <a:buNone/>
            </a:pPr>
            <a:endParaRPr lang="en-US" dirty="0"/>
          </a:p>
          <a:p>
            <a:endParaRPr lang="en-US" b="1" dirty="0"/>
          </a:p>
          <a:p>
            <a:endParaRPr lang="en-US" b="1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BRN/NCED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622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Brief introduction of the project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Name: </a:t>
            </a:r>
            <a:r>
              <a:rPr lang="en-US" dirty="0" err="1"/>
              <a:t>Gulariya</a:t>
            </a:r>
            <a:r>
              <a:rPr lang="en-US" dirty="0"/>
              <a:t>- </a:t>
            </a:r>
            <a:r>
              <a:rPr lang="en-US" dirty="0" err="1" smtClean="0"/>
              <a:t>Bardiya</a:t>
            </a:r>
            <a:r>
              <a:rPr lang="en-US" dirty="0" smtClean="0"/>
              <a:t> Co-financing </a:t>
            </a:r>
            <a:r>
              <a:rPr lang="en-US" dirty="0"/>
              <a:t>Water </a:t>
            </a:r>
            <a:r>
              <a:rPr lang="en-US" dirty="0" smtClean="0"/>
              <a:t>Supply </a:t>
            </a:r>
            <a:r>
              <a:rPr lang="en-US" dirty="0"/>
              <a:t>and Sanitation </a:t>
            </a:r>
            <a:r>
              <a:rPr lang="en-US" dirty="0" smtClean="0"/>
              <a:t>Project</a:t>
            </a:r>
          </a:p>
          <a:p>
            <a:r>
              <a:rPr lang="en-US" dirty="0" smtClean="0"/>
              <a:t>Location: </a:t>
            </a:r>
            <a:r>
              <a:rPr lang="en-US" dirty="0" err="1" smtClean="0"/>
              <a:t>Gulariya</a:t>
            </a:r>
            <a:r>
              <a:rPr lang="en-US" dirty="0" smtClean="0"/>
              <a:t> Municipality, ward no. 6-11, </a:t>
            </a:r>
            <a:r>
              <a:rPr lang="en-US" dirty="0" err="1" smtClean="0"/>
              <a:t>Bardiya</a:t>
            </a:r>
            <a:endParaRPr lang="en-US" dirty="0" smtClean="0"/>
          </a:p>
          <a:p>
            <a:r>
              <a:rPr lang="en-US" dirty="0" smtClean="0"/>
              <a:t>Beneficiaries/household: 27846/3635 </a:t>
            </a:r>
            <a:r>
              <a:rPr lang="en-US" dirty="0"/>
              <a:t>(design year</a:t>
            </a:r>
            <a:r>
              <a:rPr lang="en-US" dirty="0" smtClean="0"/>
              <a:t>)</a:t>
            </a:r>
          </a:p>
          <a:p>
            <a:r>
              <a:rPr lang="en-US" dirty="0" smtClean="0"/>
              <a:t>Project duration: 3 years (2018-2021)</a:t>
            </a:r>
          </a:p>
          <a:p>
            <a:r>
              <a:rPr lang="en-US" dirty="0" smtClean="0"/>
              <a:t>Total project cost: 237.296 million</a:t>
            </a:r>
          </a:p>
          <a:p>
            <a:r>
              <a:rPr lang="en-US" dirty="0" smtClean="0"/>
              <a:t>Project type: pumping system (deep boring)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13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322618" y="1122218"/>
            <a:ext cx="36009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</a:rPr>
              <a:t>Projective Objective</a:t>
            </a:r>
            <a:endParaRPr lang="en-US" sz="32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75164" y="2479964"/>
            <a:ext cx="880099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Improve water supply and sanitation </a:t>
            </a:r>
            <a:r>
              <a:rPr lang="en-US" sz="2800" dirty="0" smtClean="0"/>
              <a:t>facilities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Support </a:t>
            </a:r>
            <a:r>
              <a:rPr lang="en-US" sz="2800" dirty="0"/>
              <a:t>community participation in development </a:t>
            </a:r>
            <a:r>
              <a:rPr lang="en-US" sz="2800" dirty="0" smtClean="0"/>
              <a:t>project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Facilitate sustainable development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42479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47455"/>
            <a:ext cx="10515600" cy="134389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b="1" dirty="0" smtClean="0"/>
              <a:t>Project Appraisal</a:t>
            </a:r>
            <a:endParaRPr lang="en-US" sz="4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5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978728" y="-13145"/>
            <a:ext cx="53056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</a:rPr>
              <a:t>Demand and market appraisal</a:t>
            </a:r>
            <a:endParaRPr lang="en-US" sz="3200" b="1" dirty="0">
              <a:solidFill>
                <a:srgbClr val="0070C0"/>
              </a:solidFill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1236162"/>
              </p:ext>
            </p:extLst>
          </p:nvPr>
        </p:nvGraphicFramePr>
        <p:xfrm>
          <a:off x="2005263" y="563898"/>
          <a:ext cx="8839200" cy="6187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Worksheet" r:id="rId3" imgW="4190891" imgH="2933653" progId="Excel.Sheet.12">
                  <p:embed/>
                </p:oleObj>
              </mc:Choice>
              <mc:Fallback>
                <p:oleObj name="Worksheet" r:id="rId3" imgW="4190891" imgH="293365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05263" y="563898"/>
                        <a:ext cx="8839200" cy="61874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1027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793673" y="203442"/>
            <a:ext cx="34302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</a:rPr>
              <a:t>Technical Appraisal</a:t>
            </a:r>
            <a:endParaRPr lang="en-US" sz="3200" b="1" dirty="0">
              <a:solidFill>
                <a:srgbClr val="0070C0"/>
              </a:solidFill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0280044"/>
              </p:ext>
            </p:extLst>
          </p:nvPr>
        </p:nvGraphicFramePr>
        <p:xfrm>
          <a:off x="1671304" y="863600"/>
          <a:ext cx="8389959" cy="27298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Worksheet" r:id="rId3" imgW="4518556" imgH="1470613" progId="Excel.Sheet.12">
                  <p:embed/>
                </p:oleObj>
              </mc:Choice>
              <mc:Fallback>
                <p:oleObj name="Worksheet" r:id="rId3" imgW="4518556" imgH="147061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71304" y="863600"/>
                        <a:ext cx="8389959" cy="27298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670590"/>
              </p:ext>
            </p:extLst>
          </p:nvPr>
        </p:nvGraphicFramePr>
        <p:xfrm>
          <a:off x="368968" y="3852174"/>
          <a:ext cx="11486146" cy="1554480"/>
        </p:xfrm>
        <a:graphic>
          <a:graphicData uri="http://schemas.openxmlformats.org/drawingml/2006/table">
            <a:tbl>
              <a:tblPr/>
              <a:tblGrid>
                <a:gridCol w="545431"/>
                <a:gridCol w="994611"/>
                <a:gridCol w="1090863"/>
                <a:gridCol w="1459831"/>
                <a:gridCol w="1187116"/>
                <a:gridCol w="1716506"/>
                <a:gridCol w="1074821"/>
                <a:gridCol w="3416967"/>
              </a:tblGrid>
              <a:tr h="182880">
                <a:tc gridSpan="8"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 and 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Maintenance 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Cost (Thousand)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43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Year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Personal cost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Office expenses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Maintenance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Chemical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Energy cost with disel cost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Remarks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1807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1647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4402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2815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2799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7464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Should be calculated for 2041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391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7515510"/>
              </p:ext>
            </p:extLst>
          </p:nvPr>
        </p:nvGraphicFramePr>
        <p:xfrm>
          <a:off x="856928" y="176463"/>
          <a:ext cx="10496872" cy="65135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Worksheet" r:id="rId3" imgW="4518556" imgH="2804217" progId="Excel.Sheet.12">
                  <p:embed/>
                </p:oleObj>
              </mc:Choice>
              <mc:Fallback>
                <p:oleObj name="Worksheet" r:id="rId3" imgW="4518556" imgH="280421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56928" y="176463"/>
                        <a:ext cx="10496872" cy="65135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4160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79273" y="171358"/>
            <a:ext cx="43600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</a:rPr>
              <a:t>Environmental Appraisal</a:t>
            </a:r>
            <a:endParaRPr lang="en-US" sz="3200" b="1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58780" y="2197314"/>
            <a:ext cx="1029502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IEE is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recommended.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parameters for EIA are given as per environmental protection guidelines 2054 B.S. (First revised 2055) Schedule 3</a:t>
            </a:r>
          </a:p>
        </p:txBody>
      </p:sp>
    </p:spTree>
    <p:extLst>
      <p:ext uri="{BB962C8B-B14F-4D97-AF65-F5344CB8AC3E}">
        <p14:creationId xmlns:p14="http://schemas.microsoft.com/office/powerpoint/2010/main" val="172256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987</TotalTime>
  <Words>330</Words>
  <Application>Microsoft Office PowerPoint</Application>
  <PresentationFormat>Widescreen</PresentationFormat>
  <Paragraphs>121</Paragraphs>
  <Slides>18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Wingdings</vt:lpstr>
      <vt:lpstr>Office Theme</vt:lpstr>
      <vt:lpstr>Worksheet</vt:lpstr>
      <vt:lpstr>PowerPoint Presentation</vt:lpstr>
      <vt:lpstr>Outlines of presentation</vt:lpstr>
      <vt:lpstr>Brief introduction of the project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g40-80</dc:creator>
  <cp:lastModifiedBy>User</cp:lastModifiedBy>
  <cp:revision>170</cp:revision>
  <dcterms:created xsi:type="dcterms:W3CDTF">2016-11-27T14:23:19Z</dcterms:created>
  <dcterms:modified xsi:type="dcterms:W3CDTF">2018-05-15T06:25:30Z</dcterms:modified>
</cp:coreProperties>
</file>