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60"/>
  </p:notesMasterIdLst>
  <p:handoutMasterIdLst>
    <p:handoutMasterId r:id="rId61"/>
  </p:handoutMasterIdLst>
  <p:sldIdLst>
    <p:sldId id="544" r:id="rId3"/>
    <p:sldId id="904" r:id="rId4"/>
    <p:sldId id="905" r:id="rId5"/>
    <p:sldId id="903" r:id="rId6"/>
    <p:sldId id="906" r:id="rId7"/>
    <p:sldId id="852" r:id="rId8"/>
    <p:sldId id="854" r:id="rId9"/>
    <p:sldId id="891" r:id="rId10"/>
    <p:sldId id="888" r:id="rId11"/>
    <p:sldId id="893" r:id="rId12"/>
    <p:sldId id="889" r:id="rId13"/>
    <p:sldId id="892" r:id="rId14"/>
    <p:sldId id="897" r:id="rId15"/>
    <p:sldId id="898" r:id="rId16"/>
    <p:sldId id="855" r:id="rId17"/>
    <p:sldId id="896" r:id="rId18"/>
    <p:sldId id="860" r:id="rId19"/>
    <p:sldId id="861" r:id="rId20"/>
    <p:sldId id="862" r:id="rId21"/>
    <p:sldId id="863" r:id="rId22"/>
    <p:sldId id="864" r:id="rId23"/>
    <p:sldId id="894" r:id="rId24"/>
    <p:sldId id="901" r:id="rId25"/>
    <p:sldId id="871" r:id="rId26"/>
    <p:sldId id="872" r:id="rId27"/>
    <p:sldId id="873" r:id="rId28"/>
    <p:sldId id="876" r:id="rId29"/>
    <p:sldId id="878" r:id="rId30"/>
    <p:sldId id="880" r:id="rId31"/>
    <p:sldId id="900" r:id="rId32"/>
    <p:sldId id="902" r:id="rId33"/>
    <p:sldId id="907" r:id="rId34"/>
    <p:sldId id="908" r:id="rId35"/>
    <p:sldId id="910" r:id="rId36"/>
    <p:sldId id="911" r:id="rId37"/>
    <p:sldId id="912" r:id="rId38"/>
    <p:sldId id="913" r:id="rId39"/>
    <p:sldId id="928" r:id="rId40"/>
    <p:sldId id="930" r:id="rId41"/>
    <p:sldId id="914" r:id="rId42"/>
    <p:sldId id="929" r:id="rId43"/>
    <p:sldId id="931" r:id="rId44"/>
    <p:sldId id="916" r:id="rId45"/>
    <p:sldId id="917" r:id="rId46"/>
    <p:sldId id="932" r:id="rId47"/>
    <p:sldId id="933" r:id="rId48"/>
    <p:sldId id="936" r:id="rId49"/>
    <p:sldId id="918" r:id="rId50"/>
    <p:sldId id="935" r:id="rId51"/>
    <p:sldId id="920" r:id="rId52"/>
    <p:sldId id="921" r:id="rId53"/>
    <p:sldId id="922" r:id="rId54"/>
    <p:sldId id="923" r:id="rId55"/>
    <p:sldId id="924" r:id="rId56"/>
    <p:sldId id="925" r:id="rId57"/>
    <p:sldId id="926" r:id="rId58"/>
    <p:sldId id="887" r:id="rId5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2E5"/>
    <a:srgbClr val="663300"/>
    <a:srgbClr val="A50021"/>
    <a:srgbClr val="660066"/>
    <a:srgbClr val="003300"/>
    <a:srgbClr val="000066"/>
    <a:srgbClr val="171DB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47" autoAdjust="0"/>
    <p:restoredTop sz="91382" autoAdjust="0"/>
  </p:normalViewPr>
  <p:slideViewPr>
    <p:cSldViewPr snapToGrid="0" snapToObjects="1">
      <p:cViewPr varScale="1">
        <p:scale>
          <a:sx n="63" d="100"/>
          <a:sy n="63" d="100"/>
        </p:scale>
        <p:origin x="-1278" y="-108"/>
      </p:cViewPr>
      <p:guideLst>
        <p:guide orient="horz" pos="2160"/>
        <p:guide pos="2880"/>
      </p:guideLst>
    </p:cSldViewPr>
  </p:slideViewPr>
  <p:outlineViewPr>
    <p:cViewPr>
      <p:scale>
        <a:sx n="33" d="100"/>
        <a:sy n="33" d="100"/>
      </p:scale>
      <p:origin x="0" y="87784"/>
    </p:cViewPr>
  </p:outlineViewPr>
  <p:notesTextViewPr>
    <p:cViewPr>
      <p:scale>
        <a:sx n="100" d="100"/>
        <a:sy n="100" d="100"/>
      </p:scale>
      <p:origin x="0" y="0"/>
    </p:cViewPr>
  </p:notesTextViewPr>
  <p:sorterViewPr>
    <p:cViewPr>
      <p:scale>
        <a:sx n="150" d="100"/>
        <a:sy n="150" d="100"/>
      </p:scale>
      <p:origin x="0" y="180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C45750-2F8B-4A97-864C-945FE350A158}"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US"/>
        </a:p>
      </dgm:t>
    </dgm:pt>
    <dgm:pt modelId="{CB4EB115-75D0-4A68-8F38-DBD77E361F54}">
      <dgm:prSet phldrT="[Text]" custT="1"/>
      <dgm:spPr/>
      <dgm:t>
        <a:bodyPr/>
        <a:lstStyle/>
        <a:p>
          <a:r>
            <a:rPr lang="en-US" sz="2000" b="1" dirty="0" smtClean="0"/>
            <a:t>1. Identification &amp; Analysis</a:t>
          </a:r>
          <a:endParaRPr lang="en-US" sz="2000" b="1" dirty="0"/>
        </a:p>
      </dgm:t>
    </dgm:pt>
    <dgm:pt modelId="{5FA0F23E-AFDD-485A-98A5-06B52C96181A}" type="parTrans" cxnId="{856F1B11-8BBC-42E1-A4EA-D222016A844C}">
      <dgm:prSet/>
      <dgm:spPr/>
      <dgm:t>
        <a:bodyPr/>
        <a:lstStyle/>
        <a:p>
          <a:endParaRPr lang="en-US"/>
        </a:p>
      </dgm:t>
    </dgm:pt>
    <dgm:pt modelId="{C57D4226-9FC3-41C3-96B2-22E8022ADE55}" type="sibTrans" cxnId="{856F1B11-8BBC-42E1-A4EA-D222016A844C}">
      <dgm:prSet/>
      <dgm:spPr/>
      <dgm:t>
        <a:bodyPr/>
        <a:lstStyle/>
        <a:p>
          <a:endParaRPr lang="en-US" b="1"/>
        </a:p>
      </dgm:t>
    </dgm:pt>
    <dgm:pt modelId="{20B5B308-3A62-4588-ACEC-2F9AC0164A86}">
      <dgm:prSet phldrT="[Text]" custT="1"/>
      <dgm:spPr/>
      <dgm:t>
        <a:bodyPr/>
        <a:lstStyle/>
        <a:p>
          <a:r>
            <a:rPr lang="en-US" sz="2000" b="1" dirty="0" smtClean="0"/>
            <a:t>2. Supply Market Profiling</a:t>
          </a:r>
          <a:endParaRPr lang="en-US" sz="2000" b="1" dirty="0"/>
        </a:p>
      </dgm:t>
    </dgm:pt>
    <dgm:pt modelId="{AAC31DD6-43A7-4A72-9B44-907E0845319B}" type="parTrans" cxnId="{BA1E0C74-4974-488E-A231-66143F35EDEB}">
      <dgm:prSet/>
      <dgm:spPr/>
      <dgm:t>
        <a:bodyPr/>
        <a:lstStyle/>
        <a:p>
          <a:endParaRPr lang="en-US"/>
        </a:p>
      </dgm:t>
    </dgm:pt>
    <dgm:pt modelId="{A0D3C546-BE0B-41D7-9319-B80B5A7D9494}" type="sibTrans" cxnId="{BA1E0C74-4974-488E-A231-66143F35EDEB}">
      <dgm:prSet/>
      <dgm:spPr/>
      <dgm:t>
        <a:bodyPr/>
        <a:lstStyle/>
        <a:p>
          <a:endParaRPr lang="en-US" b="1"/>
        </a:p>
      </dgm:t>
    </dgm:pt>
    <dgm:pt modelId="{A511E151-02A8-48CA-AD3B-97E40DD964AB}">
      <dgm:prSet phldrT="[Text]" custT="1"/>
      <dgm:spPr/>
      <dgm:t>
        <a:bodyPr/>
        <a:lstStyle/>
        <a:p>
          <a:r>
            <a:rPr lang="en-US" sz="2000" b="1" dirty="0" smtClean="0"/>
            <a:t>3. Market Engagement Strategy </a:t>
          </a:r>
          <a:r>
            <a:rPr lang="en-US" sz="1500" b="1" dirty="0" smtClean="0"/>
            <a:t>(Development of Procurement Document)</a:t>
          </a:r>
          <a:endParaRPr lang="en-US" sz="1500" b="1" dirty="0"/>
        </a:p>
      </dgm:t>
    </dgm:pt>
    <dgm:pt modelId="{68856D56-4DE6-408A-8F32-A3804ABDC342}" type="parTrans" cxnId="{C312C1C1-45A0-4637-A45F-198942619052}">
      <dgm:prSet/>
      <dgm:spPr/>
      <dgm:t>
        <a:bodyPr/>
        <a:lstStyle/>
        <a:p>
          <a:endParaRPr lang="en-US"/>
        </a:p>
      </dgm:t>
    </dgm:pt>
    <dgm:pt modelId="{F189832D-2F98-4973-94DD-69D204EE183A}" type="sibTrans" cxnId="{C312C1C1-45A0-4637-A45F-198942619052}">
      <dgm:prSet/>
      <dgm:spPr/>
      <dgm:t>
        <a:bodyPr/>
        <a:lstStyle/>
        <a:p>
          <a:endParaRPr lang="en-US" b="1"/>
        </a:p>
      </dgm:t>
    </dgm:pt>
    <dgm:pt modelId="{5526FCC3-3494-47DD-9432-72138C1B93FF}">
      <dgm:prSet phldrT="[Text]" custT="1"/>
      <dgm:spPr/>
      <dgm:t>
        <a:bodyPr/>
        <a:lstStyle/>
        <a:p>
          <a:r>
            <a:rPr lang="en-US" sz="2000" b="1" dirty="0" smtClean="0"/>
            <a:t>4. Market Engagement Strategy</a:t>
          </a:r>
        </a:p>
        <a:p>
          <a:r>
            <a:rPr lang="en-US" sz="2000" b="1" dirty="0" smtClean="0"/>
            <a:t>(Execute</a:t>
          </a:r>
          <a:r>
            <a:rPr lang="en-US" sz="1800" b="1" dirty="0" smtClean="0"/>
            <a:t>)</a:t>
          </a:r>
          <a:endParaRPr lang="en-US" sz="1800" b="1" dirty="0"/>
        </a:p>
      </dgm:t>
    </dgm:pt>
    <dgm:pt modelId="{63E06B85-44C9-4B02-9E4E-05648893D6AB}" type="parTrans" cxnId="{7B193940-4818-4735-929D-B99275297C18}">
      <dgm:prSet/>
      <dgm:spPr/>
      <dgm:t>
        <a:bodyPr/>
        <a:lstStyle/>
        <a:p>
          <a:endParaRPr lang="en-US"/>
        </a:p>
      </dgm:t>
    </dgm:pt>
    <dgm:pt modelId="{5D069F2C-037E-44EB-98D3-5BE6E0860C5E}" type="sibTrans" cxnId="{7B193940-4818-4735-929D-B99275297C18}">
      <dgm:prSet/>
      <dgm:spPr/>
      <dgm:t>
        <a:bodyPr/>
        <a:lstStyle/>
        <a:p>
          <a:endParaRPr lang="en-US" b="1"/>
        </a:p>
      </dgm:t>
    </dgm:pt>
    <dgm:pt modelId="{A76C3E4F-5FF9-45FE-B110-0814491820A7}">
      <dgm:prSet phldrT="[Text]"/>
      <dgm:spPr/>
      <dgm:t>
        <a:bodyPr/>
        <a:lstStyle/>
        <a:p>
          <a:r>
            <a:rPr lang="en-US" b="1" dirty="0" smtClean="0"/>
            <a:t>5. Contract Implementation &amp; Performance Management </a:t>
          </a:r>
          <a:endParaRPr lang="en-US" b="1" dirty="0"/>
        </a:p>
      </dgm:t>
    </dgm:pt>
    <dgm:pt modelId="{D9952D79-B04A-4E99-9937-07E7DDC4C2D2}" type="parTrans" cxnId="{6FD4CC04-A6AF-4299-8F88-E066C9A64C80}">
      <dgm:prSet/>
      <dgm:spPr/>
      <dgm:t>
        <a:bodyPr/>
        <a:lstStyle/>
        <a:p>
          <a:endParaRPr lang="en-US"/>
        </a:p>
      </dgm:t>
    </dgm:pt>
    <dgm:pt modelId="{FB1B7951-70DF-4ABF-8EBA-5BC861D79E4A}" type="sibTrans" cxnId="{6FD4CC04-A6AF-4299-8F88-E066C9A64C80}">
      <dgm:prSet/>
      <dgm:spPr/>
      <dgm:t>
        <a:bodyPr/>
        <a:lstStyle/>
        <a:p>
          <a:endParaRPr lang="en-US" b="1"/>
        </a:p>
      </dgm:t>
    </dgm:pt>
    <dgm:pt modelId="{6BF2B3F2-B6DC-4429-BD32-295BFD13B01E}" type="pres">
      <dgm:prSet presAssocID="{BDC45750-2F8B-4A97-864C-945FE350A158}" presName="cycle" presStyleCnt="0">
        <dgm:presLayoutVars>
          <dgm:dir/>
          <dgm:resizeHandles val="exact"/>
        </dgm:presLayoutVars>
      </dgm:prSet>
      <dgm:spPr/>
      <dgm:t>
        <a:bodyPr/>
        <a:lstStyle/>
        <a:p>
          <a:endParaRPr lang="en-US"/>
        </a:p>
      </dgm:t>
    </dgm:pt>
    <dgm:pt modelId="{1C73FB26-0252-4313-BC50-115995C4D1AB}" type="pres">
      <dgm:prSet presAssocID="{CB4EB115-75D0-4A68-8F38-DBD77E361F54}" presName="node" presStyleLbl="node1" presStyleIdx="0" presStyleCnt="5" custScaleX="154104" custScaleY="103830" custRadScaleRad="98920" custRadScaleInc="-13793">
        <dgm:presLayoutVars>
          <dgm:bulletEnabled val="1"/>
        </dgm:presLayoutVars>
      </dgm:prSet>
      <dgm:spPr/>
      <dgm:t>
        <a:bodyPr/>
        <a:lstStyle/>
        <a:p>
          <a:endParaRPr lang="en-US"/>
        </a:p>
      </dgm:t>
    </dgm:pt>
    <dgm:pt modelId="{D57E00F4-A6C3-4A5A-B5C1-6829511A6D51}" type="pres">
      <dgm:prSet presAssocID="{C57D4226-9FC3-41C3-96B2-22E8022ADE55}" presName="sibTrans" presStyleLbl="sibTrans2D1" presStyleIdx="0" presStyleCnt="5" custScaleX="155006" custScaleY="103829"/>
      <dgm:spPr/>
      <dgm:t>
        <a:bodyPr/>
        <a:lstStyle/>
        <a:p>
          <a:endParaRPr lang="en-US"/>
        </a:p>
      </dgm:t>
    </dgm:pt>
    <dgm:pt modelId="{8394C80F-3DB0-4A87-B7AB-E11562F8763D}" type="pres">
      <dgm:prSet presAssocID="{C57D4226-9FC3-41C3-96B2-22E8022ADE55}" presName="connectorText" presStyleLbl="sibTrans2D1" presStyleIdx="0" presStyleCnt="5"/>
      <dgm:spPr/>
      <dgm:t>
        <a:bodyPr/>
        <a:lstStyle/>
        <a:p>
          <a:endParaRPr lang="en-US"/>
        </a:p>
      </dgm:t>
    </dgm:pt>
    <dgm:pt modelId="{B2C8B40B-C9A3-45EC-8E1E-726E9E701904}" type="pres">
      <dgm:prSet presAssocID="{20B5B308-3A62-4588-ACEC-2F9AC0164A86}" presName="node" presStyleLbl="node1" presStyleIdx="1" presStyleCnt="5" custScaleX="155006" custScaleY="103830" custRadScaleRad="95926" custRadScaleInc="336">
        <dgm:presLayoutVars>
          <dgm:bulletEnabled val="1"/>
        </dgm:presLayoutVars>
      </dgm:prSet>
      <dgm:spPr/>
      <dgm:t>
        <a:bodyPr/>
        <a:lstStyle/>
        <a:p>
          <a:endParaRPr lang="en-US"/>
        </a:p>
      </dgm:t>
    </dgm:pt>
    <dgm:pt modelId="{E48C35D0-5B3E-430B-B2F2-FA4AF061A5D4}" type="pres">
      <dgm:prSet presAssocID="{A0D3C546-BE0B-41D7-9319-B80B5A7D9494}" presName="sibTrans" presStyleLbl="sibTrans2D1" presStyleIdx="1" presStyleCnt="5" custScaleX="155006" custScaleY="103829"/>
      <dgm:spPr/>
      <dgm:t>
        <a:bodyPr/>
        <a:lstStyle/>
        <a:p>
          <a:endParaRPr lang="en-US"/>
        </a:p>
      </dgm:t>
    </dgm:pt>
    <dgm:pt modelId="{FA21980E-4080-428D-8AF9-A5B29A018335}" type="pres">
      <dgm:prSet presAssocID="{A0D3C546-BE0B-41D7-9319-B80B5A7D9494}" presName="connectorText" presStyleLbl="sibTrans2D1" presStyleIdx="1" presStyleCnt="5"/>
      <dgm:spPr/>
      <dgm:t>
        <a:bodyPr/>
        <a:lstStyle/>
        <a:p>
          <a:endParaRPr lang="en-US"/>
        </a:p>
      </dgm:t>
    </dgm:pt>
    <dgm:pt modelId="{CFB8777A-021F-4AC6-AF30-D1F2A049DD71}" type="pres">
      <dgm:prSet presAssocID="{A511E151-02A8-48CA-AD3B-97E40DD964AB}" presName="node" presStyleLbl="node1" presStyleIdx="2" presStyleCnt="5" custScaleX="155006" custScaleY="103830" custRadScaleRad="98218" custRadScaleInc="4046">
        <dgm:presLayoutVars>
          <dgm:bulletEnabled val="1"/>
        </dgm:presLayoutVars>
      </dgm:prSet>
      <dgm:spPr/>
      <dgm:t>
        <a:bodyPr/>
        <a:lstStyle/>
        <a:p>
          <a:endParaRPr lang="en-US"/>
        </a:p>
      </dgm:t>
    </dgm:pt>
    <dgm:pt modelId="{FFAAE1D3-D273-4816-9A58-82C68DF2AC5E}" type="pres">
      <dgm:prSet presAssocID="{F189832D-2F98-4973-94DD-69D204EE183A}" presName="sibTrans" presStyleLbl="sibTrans2D1" presStyleIdx="2" presStyleCnt="5" custScaleX="155006" custScaleY="103829"/>
      <dgm:spPr/>
      <dgm:t>
        <a:bodyPr/>
        <a:lstStyle/>
        <a:p>
          <a:endParaRPr lang="en-US"/>
        </a:p>
      </dgm:t>
    </dgm:pt>
    <dgm:pt modelId="{7BE64104-08FA-43C3-8698-739696E784E9}" type="pres">
      <dgm:prSet presAssocID="{F189832D-2F98-4973-94DD-69D204EE183A}" presName="connectorText" presStyleLbl="sibTrans2D1" presStyleIdx="2" presStyleCnt="5"/>
      <dgm:spPr/>
      <dgm:t>
        <a:bodyPr/>
        <a:lstStyle/>
        <a:p>
          <a:endParaRPr lang="en-US"/>
        </a:p>
      </dgm:t>
    </dgm:pt>
    <dgm:pt modelId="{116B9D24-1976-49CF-9331-A29CA106CA42}" type="pres">
      <dgm:prSet presAssocID="{5526FCC3-3494-47DD-9432-72138C1B93FF}" presName="node" presStyleLbl="node1" presStyleIdx="3" presStyleCnt="5" custScaleX="155006" custScaleY="103830" custRadScaleRad="137706" custRadScaleInc="50063">
        <dgm:presLayoutVars>
          <dgm:bulletEnabled val="1"/>
        </dgm:presLayoutVars>
      </dgm:prSet>
      <dgm:spPr/>
      <dgm:t>
        <a:bodyPr/>
        <a:lstStyle/>
        <a:p>
          <a:endParaRPr lang="en-US"/>
        </a:p>
      </dgm:t>
    </dgm:pt>
    <dgm:pt modelId="{B70ABC25-1C74-47E2-AC20-9DF1C811206A}" type="pres">
      <dgm:prSet presAssocID="{5D069F2C-037E-44EB-98D3-5BE6E0860C5E}" presName="sibTrans" presStyleLbl="sibTrans2D1" presStyleIdx="3" presStyleCnt="5" custScaleX="155006" custScaleY="103829"/>
      <dgm:spPr/>
      <dgm:t>
        <a:bodyPr/>
        <a:lstStyle/>
        <a:p>
          <a:endParaRPr lang="en-US"/>
        </a:p>
      </dgm:t>
    </dgm:pt>
    <dgm:pt modelId="{B012045E-254A-4243-A513-D1D26AD6E5D2}" type="pres">
      <dgm:prSet presAssocID="{5D069F2C-037E-44EB-98D3-5BE6E0860C5E}" presName="connectorText" presStyleLbl="sibTrans2D1" presStyleIdx="3" presStyleCnt="5"/>
      <dgm:spPr/>
      <dgm:t>
        <a:bodyPr/>
        <a:lstStyle/>
        <a:p>
          <a:endParaRPr lang="en-US"/>
        </a:p>
      </dgm:t>
    </dgm:pt>
    <dgm:pt modelId="{7D2A7425-F140-408D-9395-BAFEF75D2CCE}" type="pres">
      <dgm:prSet presAssocID="{A76C3E4F-5FF9-45FE-B110-0814491820A7}" presName="node" presStyleLbl="node1" presStyleIdx="4" presStyleCnt="5" custScaleX="155006" custScaleY="103830" custRadScaleRad="106089" custRadScaleInc="-2959">
        <dgm:presLayoutVars>
          <dgm:bulletEnabled val="1"/>
        </dgm:presLayoutVars>
      </dgm:prSet>
      <dgm:spPr/>
      <dgm:t>
        <a:bodyPr/>
        <a:lstStyle/>
        <a:p>
          <a:endParaRPr lang="en-US"/>
        </a:p>
      </dgm:t>
    </dgm:pt>
    <dgm:pt modelId="{8D7547AE-B987-4F01-AD1C-E17DB1DC9767}" type="pres">
      <dgm:prSet presAssocID="{FB1B7951-70DF-4ABF-8EBA-5BC861D79E4A}" presName="sibTrans" presStyleLbl="sibTrans2D1" presStyleIdx="4" presStyleCnt="5" custScaleX="155006" custScaleY="103829"/>
      <dgm:spPr/>
      <dgm:t>
        <a:bodyPr/>
        <a:lstStyle/>
        <a:p>
          <a:endParaRPr lang="en-US"/>
        </a:p>
      </dgm:t>
    </dgm:pt>
    <dgm:pt modelId="{325A7978-2B5F-4CEF-9B72-4AC286DFBA48}" type="pres">
      <dgm:prSet presAssocID="{FB1B7951-70DF-4ABF-8EBA-5BC861D79E4A}" presName="connectorText" presStyleLbl="sibTrans2D1" presStyleIdx="4" presStyleCnt="5"/>
      <dgm:spPr/>
      <dgm:t>
        <a:bodyPr/>
        <a:lstStyle/>
        <a:p>
          <a:endParaRPr lang="en-US"/>
        </a:p>
      </dgm:t>
    </dgm:pt>
  </dgm:ptLst>
  <dgm:cxnLst>
    <dgm:cxn modelId="{856F1B11-8BBC-42E1-A4EA-D222016A844C}" srcId="{BDC45750-2F8B-4A97-864C-945FE350A158}" destId="{CB4EB115-75D0-4A68-8F38-DBD77E361F54}" srcOrd="0" destOrd="0" parTransId="{5FA0F23E-AFDD-485A-98A5-06B52C96181A}" sibTransId="{C57D4226-9FC3-41C3-96B2-22E8022ADE55}"/>
    <dgm:cxn modelId="{1E07D53C-0608-42AC-AE6E-AAC867552B93}" type="presOf" srcId="{FB1B7951-70DF-4ABF-8EBA-5BC861D79E4A}" destId="{8D7547AE-B987-4F01-AD1C-E17DB1DC9767}" srcOrd="0" destOrd="0" presId="urn:microsoft.com/office/officeart/2005/8/layout/cycle2"/>
    <dgm:cxn modelId="{83B149CE-0C29-473D-A555-66C71FFE2BDC}" type="presOf" srcId="{CB4EB115-75D0-4A68-8F38-DBD77E361F54}" destId="{1C73FB26-0252-4313-BC50-115995C4D1AB}" srcOrd="0" destOrd="0" presId="urn:microsoft.com/office/officeart/2005/8/layout/cycle2"/>
    <dgm:cxn modelId="{FA6D0B72-06FC-4BCF-9ADA-19909058D04D}" type="presOf" srcId="{C57D4226-9FC3-41C3-96B2-22E8022ADE55}" destId="{D57E00F4-A6C3-4A5A-B5C1-6829511A6D51}" srcOrd="0" destOrd="0" presId="urn:microsoft.com/office/officeart/2005/8/layout/cycle2"/>
    <dgm:cxn modelId="{C312C1C1-45A0-4637-A45F-198942619052}" srcId="{BDC45750-2F8B-4A97-864C-945FE350A158}" destId="{A511E151-02A8-48CA-AD3B-97E40DD964AB}" srcOrd="2" destOrd="0" parTransId="{68856D56-4DE6-408A-8F32-A3804ABDC342}" sibTransId="{F189832D-2F98-4973-94DD-69D204EE183A}"/>
    <dgm:cxn modelId="{1CF75C86-034A-474C-8719-8F8ADA370A15}" type="presOf" srcId="{A0D3C546-BE0B-41D7-9319-B80B5A7D9494}" destId="{E48C35D0-5B3E-430B-B2F2-FA4AF061A5D4}" srcOrd="0" destOrd="0" presId="urn:microsoft.com/office/officeart/2005/8/layout/cycle2"/>
    <dgm:cxn modelId="{93CD0982-31F7-468E-A2BA-36F6EF147C1F}" type="presOf" srcId="{5D069F2C-037E-44EB-98D3-5BE6E0860C5E}" destId="{B012045E-254A-4243-A513-D1D26AD6E5D2}" srcOrd="1" destOrd="0" presId="urn:microsoft.com/office/officeart/2005/8/layout/cycle2"/>
    <dgm:cxn modelId="{7D478E77-7EA9-404F-92F5-1D75C26FDB48}" type="presOf" srcId="{A0D3C546-BE0B-41D7-9319-B80B5A7D9494}" destId="{FA21980E-4080-428D-8AF9-A5B29A018335}" srcOrd="1" destOrd="0" presId="urn:microsoft.com/office/officeart/2005/8/layout/cycle2"/>
    <dgm:cxn modelId="{85E2B56C-A67E-4ED1-86ED-8AE8C4C8942F}" type="presOf" srcId="{5526FCC3-3494-47DD-9432-72138C1B93FF}" destId="{116B9D24-1976-49CF-9331-A29CA106CA42}" srcOrd="0" destOrd="0" presId="urn:microsoft.com/office/officeart/2005/8/layout/cycle2"/>
    <dgm:cxn modelId="{A5F6A880-D8D7-41FB-84B5-D7EB3029CC05}" type="presOf" srcId="{A511E151-02A8-48CA-AD3B-97E40DD964AB}" destId="{CFB8777A-021F-4AC6-AF30-D1F2A049DD71}" srcOrd="0" destOrd="0" presId="urn:microsoft.com/office/officeart/2005/8/layout/cycle2"/>
    <dgm:cxn modelId="{06AFE9A8-0250-49E4-9994-534A4B1CF563}" type="presOf" srcId="{5D069F2C-037E-44EB-98D3-5BE6E0860C5E}" destId="{B70ABC25-1C74-47E2-AC20-9DF1C811206A}" srcOrd="0" destOrd="0" presId="urn:microsoft.com/office/officeart/2005/8/layout/cycle2"/>
    <dgm:cxn modelId="{BA1E0C74-4974-488E-A231-66143F35EDEB}" srcId="{BDC45750-2F8B-4A97-864C-945FE350A158}" destId="{20B5B308-3A62-4588-ACEC-2F9AC0164A86}" srcOrd="1" destOrd="0" parTransId="{AAC31DD6-43A7-4A72-9B44-907E0845319B}" sibTransId="{A0D3C546-BE0B-41D7-9319-B80B5A7D9494}"/>
    <dgm:cxn modelId="{6FD4CC04-A6AF-4299-8F88-E066C9A64C80}" srcId="{BDC45750-2F8B-4A97-864C-945FE350A158}" destId="{A76C3E4F-5FF9-45FE-B110-0814491820A7}" srcOrd="4" destOrd="0" parTransId="{D9952D79-B04A-4E99-9937-07E7DDC4C2D2}" sibTransId="{FB1B7951-70DF-4ABF-8EBA-5BC861D79E4A}"/>
    <dgm:cxn modelId="{A1202164-B801-4D9E-87F8-7E7C61A74A1A}" type="presOf" srcId="{F189832D-2F98-4973-94DD-69D204EE183A}" destId="{FFAAE1D3-D273-4816-9A58-82C68DF2AC5E}" srcOrd="0" destOrd="0" presId="urn:microsoft.com/office/officeart/2005/8/layout/cycle2"/>
    <dgm:cxn modelId="{9CA48305-6B36-476E-B87A-1CFAD57E1915}" type="presOf" srcId="{FB1B7951-70DF-4ABF-8EBA-5BC861D79E4A}" destId="{325A7978-2B5F-4CEF-9B72-4AC286DFBA48}" srcOrd="1" destOrd="0" presId="urn:microsoft.com/office/officeart/2005/8/layout/cycle2"/>
    <dgm:cxn modelId="{1722BEBA-9E46-44D7-9489-F69EA14ECDE9}" type="presOf" srcId="{F189832D-2F98-4973-94DD-69D204EE183A}" destId="{7BE64104-08FA-43C3-8698-739696E784E9}" srcOrd="1" destOrd="0" presId="urn:microsoft.com/office/officeart/2005/8/layout/cycle2"/>
    <dgm:cxn modelId="{A8862DF0-8C31-4314-B2DE-55298C2CB091}" type="presOf" srcId="{A76C3E4F-5FF9-45FE-B110-0814491820A7}" destId="{7D2A7425-F140-408D-9395-BAFEF75D2CCE}" srcOrd="0" destOrd="0" presId="urn:microsoft.com/office/officeart/2005/8/layout/cycle2"/>
    <dgm:cxn modelId="{7B193940-4818-4735-929D-B99275297C18}" srcId="{BDC45750-2F8B-4A97-864C-945FE350A158}" destId="{5526FCC3-3494-47DD-9432-72138C1B93FF}" srcOrd="3" destOrd="0" parTransId="{63E06B85-44C9-4B02-9E4E-05648893D6AB}" sibTransId="{5D069F2C-037E-44EB-98D3-5BE6E0860C5E}"/>
    <dgm:cxn modelId="{8862A52B-52D5-43BC-98F4-DA3067BAD045}" type="presOf" srcId="{20B5B308-3A62-4588-ACEC-2F9AC0164A86}" destId="{B2C8B40B-C9A3-45EC-8E1E-726E9E701904}" srcOrd="0" destOrd="0" presId="urn:microsoft.com/office/officeart/2005/8/layout/cycle2"/>
    <dgm:cxn modelId="{76F2B45C-239B-453B-BD15-850EF5532D2A}" type="presOf" srcId="{BDC45750-2F8B-4A97-864C-945FE350A158}" destId="{6BF2B3F2-B6DC-4429-BD32-295BFD13B01E}" srcOrd="0" destOrd="0" presId="urn:microsoft.com/office/officeart/2005/8/layout/cycle2"/>
    <dgm:cxn modelId="{625D1E65-2DC5-4136-BBF1-C65EE138F9D8}" type="presOf" srcId="{C57D4226-9FC3-41C3-96B2-22E8022ADE55}" destId="{8394C80F-3DB0-4A87-B7AB-E11562F8763D}" srcOrd="1" destOrd="0" presId="urn:microsoft.com/office/officeart/2005/8/layout/cycle2"/>
    <dgm:cxn modelId="{BE77DC7B-1C9D-4141-A88D-EDAC0276748F}" type="presParOf" srcId="{6BF2B3F2-B6DC-4429-BD32-295BFD13B01E}" destId="{1C73FB26-0252-4313-BC50-115995C4D1AB}" srcOrd="0" destOrd="0" presId="urn:microsoft.com/office/officeart/2005/8/layout/cycle2"/>
    <dgm:cxn modelId="{A802EC06-A070-436C-966A-7F21FECF3E49}" type="presParOf" srcId="{6BF2B3F2-B6DC-4429-BD32-295BFD13B01E}" destId="{D57E00F4-A6C3-4A5A-B5C1-6829511A6D51}" srcOrd="1" destOrd="0" presId="urn:microsoft.com/office/officeart/2005/8/layout/cycle2"/>
    <dgm:cxn modelId="{DB7D5B99-1DB9-4A4D-82EB-E50F61E52AB1}" type="presParOf" srcId="{D57E00F4-A6C3-4A5A-B5C1-6829511A6D51}" destId="{8394C80F-3DB0-4A87-B7AB-E11562F8763D}" srcOrd="0" destOrd="0" presId="urn:microsoft.com/office/officeart/2005/8/layout/cycle2"/>
    <dgm:cxn modelId="{8F2E0B38-14C6-4B5B-B069-FE061074D50D}" type="presParOf" srcId="{6BF2B3F2-B6DC-4429-BD32-295BFD13B01E}" destId="{B2C8B40B-C9A3-45EC-8E1E-726E9E701904}" srcOrd="2" destOrd="0" presId="urn:microsoft.com/office/officeart/2005/8/layout/cycle2"/>
    <dgm:cxn modelId="{9DA26424-0278-4A0B-BA68-BA1AEE93F637}" type="presParOf" srcId="{6BF2B3F2-B6DC-4429-BD32-295BFD13B01E}" destId="{E48C35D0-5B3E-430B-B2F2-FA4AF061A5D4}" srcOrd="3" destOrd="0" presId="urn:microsoft.com/office/officeart/2005/8/layout/cycle2"/>
    <dgm:cxn modelId="{066C791C-68D9-4F4F-A8D4-9C16F276F999}" type="presParOf" srcId="{E48C35D0-5B3E-430B-B2F2-FA4AF061A5D4}" destId="{FA21980E-4080-428D-8AF9-A5B29A018335}" srcOrd="0" destOrd="0" presId="urn:microsoft.com/office/officeart/2005/8/layout/cycle2"/>
    <dgm:cxn modelId="{384CBAC8-0895-4926-B967-16B5647C9A85}" type="presParOf" srcId="{6BF2B3F2-B6DC-4429-BD32-295BFD13B01E}" destId="{CFB8777A-021F-4AC6-AF30-D1F2A049DD71}" srcOrd="4" destOrd="0" presId="urn:microsoft.com/office/officeart/2005/8/layout/cycle2"/>
    <dgm:cxn modelId="{F3BBD74E-1665-4039-94CC-388616E50AA4}" type="presParOf" srcId="{6BF2B3F2-B6DC-4429-BD32-295BFD13B01E}" destId="{FFAAE1D3-D273-4816-9A58-82C68DF2AC5E}" srcOrd="5" destOrd="0" presId="urn:microsoft.com/office/officeart/2005/8/layout/cycle2"/>
    <dgm:cxn modelId="{FE80F6F9-8200-4E99-AC45-DE09B2576B21}" type="presParOf" srcId="{FFAAE1D3-D273-4816-9A58-82C68DF2AC5E}" destId="{7BE64104-08FA-43C3-8698-739696E784E9}" srcOrd="0" destOrd="0" presId="urn:microsoft.com/office/officeart/2005/8/layout/cycle2"/>
    <dgm:cxn modelId="{5111B22B-11F0-4156-A5B9-37C427B3224D}" type="presParOf" srcId="{6BF2B3F2-B6DC-4429-BD32-295BFD13B01E}" destId="{116B9D24-1976-49CF-9331-A29CA106CA42}" srcOrd="6" destOrd="0" presId="urn:microsoft.com/office/officeart/2005/8/layout/cycle2"/>
    <dgm:cxn modelId="{9A48216F-574A-4E26-811D-37AB50868FE5}" type="presParOf" srcId="{6BF2B3F2-B6DC-4429-BD32-295BFD13B01E}" destId="{B70ABC25-1C74-47E2-AC20-9DF1C811206A}" srcOrd="7" destOrd="0" presId="urn:microsoft.com/office/officeart/2005/8/layout/cycle2"/>
    <dgm:cxn modelId="{C9E64ACE-F9C0-42CB-B2DA-327809C4DBD7}" type="presParOf" srcId="{B70ABC25-1C74-47E2-AC20-9DF1C811206A}" destId="{B012045E-254A-4243-A513-D1D26AD6E5D2}" srcOrd="0" destOrd="0" presId="urn:microsoft.com/office/officeart/2005/8/layout/cycle2"/>
    <dgm:cxn modelId="{6A09F970-BFDD-44B3-8069-5CEC76832814}" type="presParOf" srcId="{6BF2B3F2-B6DC-4429-BD32-295BFD13B01E}" destId="{7D2A7425-F140-408D-9395-BAFEF75D2CCE}" srcOrd="8" destOrd="0" presId="urn:microsoft.com/office/officeart/2005/8/layout/cycle2"/>
    <dgm:cxn modelId="{B18D64E2-37BF-467C-AE2A-5D9C36C531C9}" type="presParOf" srcId="{6BF2B3F2-B6DC-4429-BD32-295BFD13B01E}" destId="{8D7547AE-B987-4F01-AD1C-E17DB1DC9767}" srcOrd="9" destOrd="0" presId="urn:microsoft.com/office/officeart/2005/8/layout/cycle2"/>
    <dgm:cxn modelId="{3B176A68-E28D-4826-ACF3-4CE5B5705595}" type="presParOf" srcId="{8D7547AE-B987-4F01-AD1C-E17DB1DC9767}" destId="{325A7978-2B5F-4CEF-9B72-4AC286DFBA4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73FB26-0252-4313-BC50-115995C4D1AB}">
      <dsp:nvSpPr>
        <dsp:cNvPr id="0" name=""/>
        <dsp:cNvSpPr/>
      </dsp:nvSpPr>
      <dsp:spPr>
        <a:xfrm>
          <a:off x="3149874" y="-10"/>
          <a:ext cx="2490742" cy="1678176"/>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1. Identification &amp; Analysis</a:t>
          </a:r>
          <a:endParaRPr lang="en-US" sz="2000" b="1" kern="1200" dirty="0"/>
        </a:p>
      </dsp:txBody>
      <dsp:txXfrm>
        <a:off x="3514635" y="245753"/>
        <a:ext cx="1761220" cy="1186650"/>
      </dsp:txXfrm>
    </dsp:sp>
    <dsp:sp modelId="{D57E00F4-A6C3-4A5A-B5C1-6829511A6D51}">
      <dsp:nvSpPr>
        <dsp:cNvPr id="0" name=""/>
        <dsp:cNvSpPr/>
      </dsp:nvSpPr>
      <dsp:spPr>
        <a:xfrm rot="2080963">
          <a:off x="5259362" y="1264933"/>
          <a:ext cx="321069" cy="56637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b="1" kern="1200"/>
        </a:p>
      </dsp:txBody>
      <dsp:txXfrm>
        <a:off x="5267919" y="1350804"/>
        <a:ext cx="224748" cy="339827"/>
      </dsp:txXfrm>
    </dsp:sp>
    <dsp:sp modelId="{B2C8B40B-C9A3-45EC-8E1E-726E9E701904}">
      <dsp:nvSpPr>
        <dsp:cNvPr id="0" name=""/>
        <dsp:cNvSpPr/>
      </dsp:nvSpPr>
      <dsp:spPr>
        <a:xfrm>
          <a:off x="5203993" y="1426456"/>
          <a:ext cx="2505320" cy="1678176"/>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2. Supply Market Profiling</a:t>
          </a:r>
          <a:endParaRPr lang="en-US" sz="2000" b="1" kern="1200" dirty="0"/>
        </a:p>
      </dsp:txBody>
      <dsp:txXfrm>
        <a:off x="5570889" y="1672219"/>
        <a:ext cx="1771528" cy="1186650"/>
      </dsp:txXfrm>
    </dsp:sp>
    <dsp:sp modelId="{E48C35D0-5B3E-430B-B2F2-FA4AF061A5D4}">
      <dsp:nvSpPr>
        <dsp:cNvPr id="0" name=""/>
        <dsp:cNvSpPr/>
      </dsp:nvSpPr>
      <dsp:spPr>
        <a:xfrm rot="6472819">
          <a:off x="5816996" y="3111835"/>
          <a:ext cx="550548" cy="56637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b="1" kern="1200"/>
        </a:p>
      </dsp:txBody>
      <dsp:txXfrm rot="10800000">
        <a:off x="5924933" y="3146518"/>
        <a:ext cx="385384" cy="339827"/>
      </dsp:txXfrm>
    </dsp:sp>
    <dsp:sp modelId="{CFB8777A-021F-4AC6-AF30-D1F2A049DD71}">
      <dsp:nvSpPr>
        <dsp:cNvPr id="0" name=""/>
        <dsp:cNvSpPr/>
      </dsp:nvSpPr>
      <dsp:spPr>
        <a:xfrm>
          <a:off x="4469053" y="3704550"/>
          <a:ext cx="2505320" cy="1678176"/>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3. Market Engagement Strategy </a:t>
          </a:r>
          <a:r>
            <a:rPr lang="en-US" sz="1500" b="1" kern="1200" dirty="0" smtClean="0"/>
            <a:t>(Development of Procurement Document)</a:t>
          </a:r>
          <a:endParaRPr lang="en-US" sz="1500" b="1" kern="1200" dirty="0"/>
        </a:p>
      </dsp:txBody>
      <dsp:txXfrm>
        <a:off x="4835949" y="3950313"/>
        <a:ext cx="1771528" cy="1186650"/>
      </dsp:txXfrm>
    </dsp:sp>
    <dsp:sp modelId="{FFAAE1D3-D273-4816-9A58-82C68DF2AC5E}">
      <dsp:nvSpPr>
        <dsp:cNvPr id="0" name=""/>
        <dsp:cNvSpPr/>
      </dsp:nvSpPr>
      <dsp:spPr>
        <a:xfrm rot="10800087">
          <a:off x="3622625" y="4260405"/>
          <a:ext cx="776282" cy="56637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b="1" kern="1200"/>
        </a:p>
      </dsp:txBody>
      <dsp:txXfrm rot="10800000">
        <a:off x="3792539" y="4373683"/>
        <a:ext cx="606368" cy="339827"/>
      </dsp:txXfrm>
    </dsp:sp>
    <dsp:sp modelId="{116B9D24-1976-49CF-9331-A29CA106CA42}">
      <dsp:nvSpPr>
        <dsp:cNvPr id="0" name=""/>
        <dsp:cNvSpPr/>
      </dsp:nvSpPr>
      <dsp:spPr>
        <a:xfrm>
          <a:off x="1018811" y="3704462"/>
          <a:ext cx="2505320" cy="1678176"/>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4. Market Engagement Strategy</a:t>
          </a:r>
        </a:p>
        <a:p>
          <a:pPr lvl="0" algn="ctr" defTabSz="889000">
            <a:lnSpc>
              <a:spcPct val="90000"/>
            </a:lnSpc>
            <a:spcBef>
              <a:spcPct val="0"/>
            </a:spcBef>
            <a:spcAft>
              <a:spcPct val="35000"/>
            </a:spcAft>
          </a:pPr>
          <a:r>
            <a:rPr lang="en-US" sz="2000" b="1" kern="1200" dirty="0" smtClean="0"/>
            <a:t>(Execute</a:t>
          </a:r>
          <a:r>
            <a:rPr lang="en-US" sz="1800" b="1" kern="1200" dirty="0" smtClean="0"/>
            <a:t>)</a:t>
          </a:r>
          <a:endParaRPr lang="en-US" sz="1800" b="1" kern="1200" dirty="0"/>
        </a:p>
      </dsp:txBody>
      <dsp:txXfrm>
        <a:off x="1385707" y="3950225"/>
        <a:ext cx="1771528" cy="1186650"/>
      </dsp:txXfrm>
    </dsp:sp>
    <dsp:sp modelId="{B70ABC25-1C74-47E2-AC20-9DF1C811206A}">
      <dsp:nvSpPr>
        <dsp:cNvPr id="0" name=""/>
        <dsp:cNvSpPr/>
      </dsp:nvSpPr>
      <dsp:spPr>
        <a:xfrm rot="16505147">
          <a:off x="2112380" y="3115864"/>
          <a:ext cx="521898" cy="56637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b="1" kern="1200"/>
        </a:p>
      </dsp:txBody>
      <dsp:txXfrm>
        <a:off x="2183725" y="3307116"/>
        <a:ext cx="365329" cy="339827"/>
      </dsp:txXfrm>
    </dsp:sp>
    <dsp:sp modelId="{7D2A7425-F140-408D-9395-BAFEF75D2CCE}">
      <dsp:nvSpPr>
        <dsp:cNvPr id="0" name=""/>
        <dsp:cNvSpPr/>
      </dsp:nvSpPr>
      <dsp:spPr>
        <a:xfrm>
          <a:off x="1224215" y="1396486"/>
          <a:ext cx="2505320" cy="1678176"/>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5. Contract Implementation &amp; Performance Management </a:t>
          </a:r>
          <a:endParaRPr lang="en-US" sz="2000" b="1" kern="1200" dirty="0"/>
        </a:p>
      </dsp:txBody>
      <dsp:txXfrm>
        <a:off x="1591111" y="1642249"/>
        <a:ext cx="1771528" cy="1186650"/>
      </dsp:txXfrm>
    </dsp:sp>
    <dsp:sp modelId="{8D7547AE-B987-4F01-AD1C-E17DB1DC9767}">
      <dsp:nvSpPr>
        <dsp:cNvPr id="0" name=""/>
        <dsp:cNvSpPr/>
      </dsp:nvSpPr>
      <dsp:spPr>
        <a:xfrm rot="19436812">
          <a:off x="3319906" y="1255757"/>
          <a:ext cx="227854" cy="56637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b="1" kern="1200"/>
        </a:p>
      </dsp:txBody>
      <dsp:txXfrm>
        <a:off x="3326452" y="1389148"/>
        <a:ext cx="159498" cy="339827"/>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4082FF1-318E-5C4C-9B83-BC7AC022E293}" type="datetimeFigureOut">
              <a:rPr lang="en-US" smtClean="0"/>
              <a:pPr/>
              <a:t>5/8/2018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839EF1C-CFBE-EF4E-8E1F-5D74E6EF6A57}" type="slidenum">
              <a:rPr lang="en-US" smtClean="0"/>
              <a:pPr/>
              <a:t>‹#›</a:t>
            </a:fld>
            <a:endParaRPr lang="en-US"/>
          </a:p>
        </p:txBody>
      </p:sp>
    </p:spTree>
    <p:extLst>
      <p:ext uri="{BB962C8B-B14F-4D97-AF65-F5344CB8AC3E}">
        <p14:creationId xmlns:p14="http://schemas.microsoft.com/office/powerpoint/2010/main" val="39202305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A100A15-357A-7B4C-BCAA-FB7020350001}" type="datetimeFigureOut">
              <a:rPr lang="en-US" smtClean="0"/>
              <a:pPr/>
              <a:t>5/8/2018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C9068F0-B201-8F43-9C6D-03ECF6FCF331}" type="slidenum">
              <a:rPr lang="en-US" smtClean="0"/>
              <a:pPr/>
              <a:t>‹#›</a:t>
            </a:fld>
            <a:endParaRPr lang="en-US"/>
          </a:p>
        </p:txBody>
      </p:sp>
    </p:spTree>
    <p:extLst>
      <p:ext uri="{BB962C8B-B14F-4D97-AF65-F5344CB8AC3E}">
        <p14:creationId xmlns:p14="http://schemas.microsoft.com/office/powerpoint/2010/main" val="202350899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2223745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1936"/>
            <a:ext cx="7772400" cy="2079842"/>
          </a:xfrm>
        </p:spPr>
        <p:txBody>
          <a:bodyPr>
            <a:normAutofit/>
          </a:bodyPr>
          <a:lstStyle>
            <a:lvl1pPr>
              <a:defRPr sz="5400">
                <a:solidFill>
                  <a:schemeClr val="tx2">
                    <a:lumMod val="75000"/>
                  </a:schemeClr>
                </a:solidFill>
                <a:latin typeface="Perpetua"/>
              </a:defRPr>
            </a:lvl1pPr>
          </a:lstStyle>
          <a:p>
            <a:r>
              <a:rPr lang="fr-CA" dirty="0" smtClean="0"/>
              <a:t>Click to </a:t>
            </a:r>
            <a:r>
              <a:rPr lang="fr-CA" dirty="0" err="1" smtClean="0"/>
              <a:t>edit</a:t>
            </a:r>
            <a:r>
              <a:rPr lang="fr-CA" dirty="0" smtClean="0"/>
              <a:t> Master </a:t>
            </a:r>
            <a:r>
              <a:rPr lang="fr-CA" dirty="0" err="1" smtClean="0"/>
              <a:t>title</a:t>
            </a:r>
            <a:r>
              <a:rPr lang="fr-CA" dirty="0" smtClean="0"/>
              <a:t> style</a:t>
            </a:r>
            <a:endParaRPr lang="en-US" dirty="0"/>
          </a:p>
        </p:txBody>
      </p:sp>
      <p:sp>
        <p:nvSpPr>
          <p:cNvPr id="3" name="Subtitle 2"/>
          <p:cNvSpPr>
            <a:spLocks noGrp="1"/>
          </p:cNvSpPr>
          <p:nvPr>
            <p:ph type="subTitle" idx="1"/>
          </p:nvPr>
        </p:nvSpPr>
        <p:spPr>
          <a:xfrm>
            <a:off x="1371600" y="3502890"/>
            <a:ext cx="6400800" cy="1532514"/>
          </a:xfrm>
        </p:spPr>
        <p:txBody>
          <a:bodyPr>
            <a:normAutofit/>
          </a:bodyPr>
          <a:lstStyle>
            <a:lvl1pPr marL="0" indent="0" algn="ctr">
              <a:buNone/>
              <a:defRPr sz="3600">
                <a:solidFill>
                  <a:schemeClr val="tx1">
                    <a:tint val="75000"/>
                  </a:schemeClr>
                </a:solidFill>
                <a:latin typeface="Perpetua"/>
                <a:cs typeface="Perpetu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dirty="0" smtClean="0"/>
              <a:t>Click to </a:t>
            </a:r>
            <a:r>
              <a:rPr lang="fr-CA" dirty="0" err="1" smtClean="0"/>
              <a:t>edit</a:t>
            </a:r>
            <a:r>
              <a:rPr lang="fr-CA" dirty="0" smtClean="0"/>
              <a:t> Master </a:t>
            </a:r>
            <a:r>
              <a:rPr lang="fr-CA" dirty="0" err="1" smtClean="0"/>
              <a:t>subtitle</a:t>
            </a:r>
            <a:r>
              <a:rPr lang="fr-CA" dirty="0" smtClean="0"/>
              <a:t>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F3646B9-F02C-444C-9B91-0CC8C053B5CA}" type="datetime1">
              <a:rPr lang="en-CA" smtClean="0"/>
              <a:pPr/>
              <a:t>08/05/2018</a:t>
            </a:fld>
            <a:endParaRPr lang="en-US" dirty="0"/>
          </a:p>
        </p:txBody>
      </p:sp>
    </p:spTree>
    <p:extLst>
      <p:ext uri="{BB962C8B-B14F-4D97-AF65-F5344CB8AC3E}">
        <p14:creationId xmlns:p14="http://schemas.microsoft.com/office/powerpoint/2010/main" val="4277999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9C81D62-A7F6-4EBF-9C4E-C2E31CDF8EF8}" type="datetime1">
              <a:rPr lang="en-CA" smtClean="0"/>
              <a:pPr/>
              <a:t>08/05/2018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812551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EBE9A76-393E-4A5E-BE4B-F78226236CEA}" type="datetime1">
              <a:rPr lang="en-CA" smtClean="0"/>
              <a:pPr/>
              <a:t>08/05/2018</a:t>
            </a:fld>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8C65CD4-4532-4BE1-8C63-F14010E15A23}" type="slidenum">
              <a:rPr lang="en-CA" smtClean="0"/>
              <a:pPr/>
              <a:t>‹#›</a:t>
            </a:fld>
            <a:endParaRPr lang="en-CA"/>
          </a:p>
        </p:txBody>
      </p:sp>
      <p:pic>
        <p:nvPicPr>
          <p:cNvPr id="13" name="Picture 12" descr="tn?sid=887972904&amp;mid=AO8mvs4AARuhTOuNUQoiIB7MJtY&amp;midoffset=1_448&amp;partid=3&amp;f=393&amp;fid=Inbox"/>
          <p:cNvPicPr/>
          <p:nvPr/>
        </p:nvPicPr>
        <p:blipFill>
          <a:blip r:embed="rId2" cstate="print">
            <a:lum/>
          </a:blip>
          <a:srcRect/>
          <a:stretch>
            <a:fillRect/>
          </a:stretch>
        </p:blipFill>
        <p:spPr bwMode="auto">
          <a:xfrm>
            <a:off x="0" y="0"/>
            <a:ext cx="1428750" cy="1268760"/>
          </a:xfrm>
          <a:prstGeom prst="rect">
            <a:avLst/>
          </a:prstGeom>
          <a:noFill/>
          <a:ln w="9525">
            <a:noFill/>
            <a:miter lim="800000"/>
            <a:headEnd/>
            <a:tailEnd/>
          </a:ln>
        </p:spPr>
      </p:pic>
    </p:spTree>
    <p:extLst>
      <p:ext uri="{BB962C8B-B14F-4D97-AF65-F5344CB8AC3E}">
        <p14:creationId xmlns:p14="http://schemas.microsoft.com/office/powerpoint/2010/main" val="21524348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640" y="228600"/>
            <a:ext cx="7632848" cy="990600"/>
          </a:xfrm>
        </p:spPr>
        <p:txBody>
          <a:bodyPr>
            <a:normAutofit/>
          </a:bodyPr>
          <a:lstStyle>
            <a:lvl1pPr>
              <a:defRPr sz="4800"/>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fld id="{EBB5CAE5-6959-42A2-8636-21047B4E75FE}" type="datetime1">
              <a:rPr lang="en-CA" smtClean="0"/>
              <a:pPr/>
              <a:t>08/05/2018</a:t>
            </a:fld>
            <a:endParaRPr lang="en-CA"/>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DB2B404-82EF-1C4F-9575-979F701D94A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normAutofit/>
          </a:bodyPr>
          <a:lstStyle>
            <a:lvl1pPr>
              <a:defRPr sz="3600"/>
            </a:lvl1pPr>
            <a:lvl2pPr>
              <a:buFont typeface="Courier New" pitchFamily="49" charset="0"/>
              <a:buChar char="o"/>
              <a:defRPr sz="3600"/>
            </a:lvl2pPr>
            <a:lvl3pPr>
              <a:defRPr sz="3600"/>
            </a:lvl3pPr>
            <a:lvl4pPr>
              <a:defRPr sz="3600"/>
            </a:lvl4pPr>
            <a:lvl5pPr>
              <a:defRPr sz="36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pic>
        <p:nvPicPr>
          <p:cNvPr id="10" name="Picture 9" descr="tn?sid=887972904&amp;mid=AO8mvs4AARuhTOuNUQoiIB7MJtY&amp;midoffset=1_448&amp;partid=3&amp;f=393&amp;fid=Inbox"/>
          <p:cNvPicPr/>
          <p:nvPr/>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348507092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4D9D19B-1597-4B0F-95C5-E167E83E2B44}" type="datetime1">
              <a:rPr lang="en-CA" smtClean="0"/>
              <a:pPr/>
              <a:t>08/05/2018</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DB2B404-82EF-1C4F-9575-979F701D94AB}" type="slidenum">
              <a:rPr lang="en-US" smtClean="0"/>
              <a:pPr/>
              <a:t>‹#›</a:t>
            </a:fld>
            <a:endParaRPr lang="en-US"/>
          </a:p>
        </p:txBody>
      </p:sp>
      <p:sp>
        <p:nvSpPr>
          <p:cNvPr id="14" name="Footer Placeholder 13"/>
          <p:cNvSpPr>
            <a:spLocks noGrp="1"/>
          </p:cNvSpPr>
          <p:nvPr>
            <p:ph type="ftr" sz="quarter" idx="12"/>
          </p:nvPr>
        </p:nvSpPr>
        <p:spPr/>
        <p:txBody>
          <a:bodyPr/>
          <a:lstStyle/>
          <a:p>
            <a:endParaRPr lang="en-US" dirty="0"/>
          </a:p>
        </p:txBody>
      </p:sp>
      <p:pic>
        <p:nvPicPr>
          <p:cNvPr id="10" name="Picture 9"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424463517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3FCFAEF-42AF-4AC2-B42F-E501B33EA7B9}" type="datetime1">
              <a:rPr lang="en-CA" smtClean="0"/>
              <a:pPr/>
              <a:t>08/05/2018</a:t>
            </a:fld>
            <a:endParaRPr lang="en-US"/>
          </a:p>
        </p:txBody>
      </p:sp>
      <p:sp>
        <p:nvSpPr>
          <p:cNvPr id="10" name="Slide Number Placeholder 9"/>
          <p:cNvSpPr>
            <a:spLocks noGrp="1"/>
          </p:cNvSpPr>
          <p:nvPr>
            <p:ph type="sldNum" sz="quarter" idx="16"/>
          </p:nvPr>
        </p:nvSpPr>
        <p:spPr/>
        <p:txBody>
          <a:bodyPr rtlCol="0"/>
          <a:lstStyle/>
          <a:p>
            <a:fld id="{1DB2B404-82EF-1C4F-9575-979F701D94A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a:p>
        </p:txBody>
      </p:sp>
      <p:pic>
        <p:nvPicPr>
          <p:cNvPr id="13" name="Picture 12"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3180437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0434215-16A1-41E3-A5C5-77CB00196A9E}" type="datetime1">
              <a:rPr lang="en-CA" smtClean="0"/>
              <a:pPr/>
              <a:t>08/05/2018</a:t>
            </a:fld>
            <a:endParaRPr lang="en-US"/>
          </a:p>
        </p:txBody>
      </p:sp>
      <p:sp>
        <p:nvSpPr>
          <p:cNvPr id="12" name="Slide Number Placeholder 11"/>
          <p:cNvSpPr>
            <a:spLocks noGrp="1"/>
          </p:cNvSpPr>
          <p:nvPr>
            <p:ph type="sldNum" sz="quarter" idx="16"/>
          </p:nvPr>
        </p:nvSpPr>
        <p:spPr/>
        <p:txBody>
          <a:bodyPr rtlCol="0"/>
          <a:lstStyle/>
          <a:p>
            <a:fld id="{1DB2B404-82EF-1C4F-9575-979F701D94A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pic>
        <p:nvPicPr>
          <p:cNvPr id="17" name="Picture 16"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1954842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effectLst>
                  <a:outerShdw blurRad="38100" dist="38100" dir="2700000" algn="tl">
                    <a:srgbClr val="000000">
                      <a:alpha val="43137"/>
                    </a:srgbClr>
                  </a:outerShdw>
                </a:effectLst>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397DE768-4D86-4CF7-BFEB-9363547B82CA}" type="datetime1">
              <a:rPr lang="en-CA" smtClean="0"/>
              <a:pPr/>
              <a:t>08/05/2018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DB2B404-82EF-1C4F-9575-979F701D94AB}" type="slidenum">
              <a:rPr lang="en-US" smtClean="0"/>
              <a:pPr/>
              <a:t>‹#›</a:t>
            </a:fld>
            <a:endParaRPr lang="en-US"/>
          </a:p>
        </p:txBody>
      </p:sp>
      <p:pic>
        <p:nvPicPr>
          <p:cNvPr id="6" name="Picture 5"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43695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7CBBA-ACCC-42CA-A1A0-427146BC205A}" type="datetime1">
              <a:rPr lang="en-CA" smtClean="0"/>
              <a:pPr/>
              <a:t>08/05/2018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DB2B404-82EF-1C4F-9575-979F701D94AB}" type="slidenum">
              <a:rPr lang="en-US" smtClean="0"/>
              <a:pPr/>
              <a:t>‹#›</a:t>
            </a:fld>
            <a:endParaRPr lang="en-US"/>
          </a:p>
        </p:txBody>
      </p:sp>
      <p:pic>
        <p:nvPicPr>
          <p:cNvPr id="5" name="Picture 4"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2651055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1D113CD-2ECE-42FB-9E0F-E0455F5975BD}" type="datetime1">
              <a:rPr lang="en-CA" smtClean="0"/>
              <a:pPr/>
              <a:t>08/05/2018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DB2B404-82EF-1C4F-9575-979F701D94A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8" name="Picture 7"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4743013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9050EC0-C34B-4DE9-85B6-3055B11D5FDB}" type="datetime1">
              <a:rPr lang="en-CA" smtClean="0"/>
              <a:pPr/>
              <a:t>08/05/2018</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DB2B404-82EF-1C4F-9575-979F701D94A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pic>
        <p:nvPicPr>
          <p:cNvPr id="15" name="Picture 14" descr="tn?sid=887972904&amp;mid=AO8mvs4AARuhTOuNUQoiIB7MJtY&amp;midoffset=1_448&amp;partid=3&amp;f=393&amp;fid=Inbox"/>
          <p:cNvPicPr/>
          <p:nvPr userDrawn="1"/>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302691191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5694"/>
          </a:xfrm>
        </p:spPr>
        <p:txBody>
          <a:bodyPr/>
          <a:lstStyle>
            <a:lvl1pPr algn="l">
              <a:defRPr>
                <a:solidFill>
                  <a:srgbClr val="000090"/>
                </a:solidFill>
                <a:latin typeface="Perpetua"/>
                <a:cs typeface="Perpetua"/>
              </a:defRPr>
            </a:lvl1pPr>
          </a:lstStyle>
          <a:p>
            <a:r>
              <a:rPr lang="fr-CA" dirty="0" smtClean="0"/>
              <a:t>Click to </a:t>
            </a:r>
            <a:r>
              <a:rPr lang="fr-CA" dirty="0" err="1" smtClean="0"/>
              <a:t>edit</a:t>
            </a:r>
            <a:r>
              <a:rPr lang="fr-CA" dirty="0" smtClean="0"/>
              <a:t> Master </a:t>
            </a:r>
            <a:r>
              <a:rPr lang="fr-CA" dirty="0" err="1" smtClean="0"/>
              <a:t>title</a:t>
            </a:r>
            <a:r>
              <a:rPr lang="fr-CA" dirty="0" smtClean="0"/>
              <a:t> style</a:t>
            </a:r>
            <a:endParaRPr lang="en-US" dirty="0"/>
          </a:p>
        </p:txBody>
      </p:sp>
      <p:sp>
        <p:nvSpPr>
          <p:cNvPr id="3" name="Content Placeholder 2"/>
          <p:cNvSpPr>
            <a:spLocks noGrp="1"/>
          </p:cNvSpPr>
          <p:nvPr>
            <p:ph idx="1"/>
          </p:nvPr>
        </p:nvSpPr>
        <p:spPr>
          <a:xfrm>
            <a:off x="457200" y="1379264"/>
            <a:ext cx="8229600" cy="4746900"/>
          </a:xfrm>
        </p:spPr>
        <p:txBody>
          <a:bodyPr/>
          <a:lstStyle>
            <a:lvl1pPr>
              <a:defRPr>
                <a:latin typeface="Perpetua"/>
                <a:cs typeface="Perpetua"/>
              </a:defRPr>
            </a:lvl1pPr>
            <a:lvl2pPr>
              <a:defRPr>
                <a:latin typeface="Perpetua"/>
                <a:cs typeface="Perpetua"/>
              </a:defRPr>
            </a:lvl2pPr>
            <a:lvl3pPr>
              <a:defRPr>
                <a:latin typeface="Perpetua"/>
                <a:cs typeface="Perpetua"/>
              </a:defRPr>
            </a:lvl3pPr>
            <a:lvl4pPr>
              <a:defRPr>
                <a:latin typeface="Perpetua"/>
                <a:cs typeface="Perpetua"/>
              </a:defRPr>
            </a:lvl4pPr>
            <a:lvl5pPr>
              <a:defRPr>
                <a:latin typeface="Perpetua"/>
                <a:cs typeface="Perpetua"/>
              </a:defRPr>
            </a:lvl5pPr>
          </a:lstStyle>
          <a:p>
            <a:pPr lvl="0"/>
            <a:r>
              <a:rPr lang="fr-CA" dirty="0" smtClean="0"/>
              <a:t>Click to </a:t>
            </a:r>
            <a:r>
              <a:rPr lang="fr-CA" dirty="0" err="1" smtClean="0"/>
              <a:t>edit</a:t>
            </a:r>
            <a:r>
              <a:rPr lang="fr-CA" dirty="0" smtClean="0"/>
              <a:t> Master </a:t>
            </a:r>
            <a:r>
              <a:rPr lang="fr-CA" dirty="0" err="1" smtClean="0"/>
              <a:t>text</a:t>
            </a:r>
            <a:r>
              <a:rPr lang="fr-CA" dirty="0" smtClean="0"/>
              <a:t> styles</a:t>
            </a:r>
          </a:p>
          <a:p>
            <a:pPr lvl="1"/>
            <a:r>
              <a:rPr lang="fr-CA" dirty="0" smtClean="0"/>
              <a:t>Second </a:t>
            </a:r>
            <a:r>
              <a:rPr lang="fr-CA" dirty="0" err="1" smtClean="0"/>
              <a:t>level</a:t>
            </a:r>
            <a:endParaRPr lang="fr-CA" dirty="0" smtClean="0"/>
          </a:p>
          <a:p>
            <a:pPr lvl="2"/>
            <a:r>
              <a:rPr lang="fr-CA" dirty="0" err="1" smtClean="0"/>
              <a:t>Third</a:t>
            </a:r>
            <a:r>
              <a:rPr lang="fr-CA" dirty="0" smtClean="0"/>
              <a:t> </a:t>
            </a:r>
            <a:r>
              <a:rPr lang="fr-CA" dirty="0" err="1" smtClean="0"/>
              <a:t>level</a:t>
            </a:r>
            <a:endParaRPr lang="fr-CA" dirty="0" smtClean="0"/>
          </a:p>
          <a:p>
            <a:pPr lvl="3"/>
            <a:r>
              <a:rPr lang="fr-CA" dirty="0" err="1" smtClean="0"/>
              <a:t>Fourth</a:t>
            </a:r>
            <a:r>
              <a:rPr lang="fr-CA" dirty="0" smtClean="0"/>
              <a:t> </a:t>
            </a:r>
            <a:r>
              <a:rPr lang="fr-CA" dirty="0" err="1" smtClean="0"/>
              <a:t>level</a:t>
            </a:r>
            <a:endParaRPr lang="fr-CA" dirty="0" smtClean="0"/>
          </a:p>
          <a:p>
            <a:pPr lvl="4"/>
            <a:r>
              <a:rPr lang="fr-CA" dirty="0" err="1" smtClean="0"/>
              <a:t>Fifth</a:t>
            </a:r>
            <a:r>
              <a:rPr lang="fr-CA" dirty="0" smtClean="0"/>
              <a:t> </a:t>
            </a:r>
            <a:r>
              <a:rPr lang="fr-CA" dirty="0" err="1" smtClean="0"/>
              <a:t>level</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25344001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4AD1E0-F87B-48AD-843D-A7F217AE5579}" type="datetime1">
              <a:rPr lang="en-CA" smtClean="0"/>
              <a:pPr/>
              <a:t>08/05/2018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300528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FF9FE23-4879-4814-8417-7A2CBB9D9CB2}" type="datetime1">
              <a:rPr lang="en-CA" smtClean="0"/>
              <a:pPr/>
              <a:t>08/05/2018</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81606209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D8BD90D-1B3E-4699-B3D9-2DD47973B939}" type="datetime1">
              <a:rPr lang="en-CA" smtClean="0"/>
              <a:pPr/>
              <a:t>08/05/2018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2B404-82EF-1C4F-9575-979F701D94AB}" type="slidenum">
              <a:rPr lang="en-US" smtClean="0"/>
              <a:pPr/>
              <a:t>‹#›</a:t>
            </a:fld>
            <a:endParaRPr lang="en-US" dirty="0"/>
          </a:p>
        </p:txBody>
      </p:sp>
    </p:spTree>
    <p:extLst>
      <p:ext uri="{BB962C8B-B14F-4D97-AF65-F5344CB8AC3E}">
        <p14:creationId xmlns:p14="http://schemas.microsoft.com/office/powerpoint/2010/main" val="1408999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5C507AE2-011C-4316-B679-5D98C7D645AB}" type="datetime1">
              <a:rPr lang="en-CA" smtClean="0"/>
              <a:pPr/>
              <a:t>08/05/2018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3712144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4F1C51-1611-4437-8885-2DAA4C1DCF14}" type="datetime1">
              <a:rPr lang="en-CA" smtClean="0"/>
              <a:pPr/>
              <a:t>08/05/2018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1483162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C8D7B0A-9CCB-4969-AE7E-36CDCEBED0FB}" type="datetime1">
              <a:rPr lang="en-CA" smtClean="0"/>
              <a:pPr/>
              <a:t>08/05/2018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870913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B875ECE-E21E-4EA1-B8EF-072B48D98181}" type="datetime1">
              <a:rPr lang="en-CA" smtClean="0"/>
              <a:pPr/>
              <a:t>08/05/2018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1997713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4B8ECD6-0051-4E5C-8DC6-B9BE8212CC44}" type="datetime1">
              <a:rPr lang="en-CA" smtClean="0"/>
              <a:pPr/>
              <a:t>08/05/2018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3546419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D1DFC5-4232-4056-8EAB-A88DC22CD76E}" type="datetime1">
              <a:rPr lang="en-CA" smtClean="0"/>
              <a:pPr/>
              <a:t>08/05/2018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2B404-82EF-1C4F-9575-979F701D94AB}" type="slidenum">
              <a:rPr lang="en-US" smtClean="0"/>
              <a:pPr/>
              <a:t>‹#›</a:t>
            </a:fld>
            <a:endParaRPr lang="en-US"/>
          </a:p>
        </p:txBody>
      </p:sp>
    </p:spTree>
    <p:extLst>
      <p:ext uri="{BB962C8B-B14F-4D97-AF65-F5344CB8AC3E}">
        <p14:creationId xmlns:p14="http://schemas.microsoft.com/office/powerpoint/2010/main" val="1631086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3.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B2B404-82EF-1C4F-9575-979F701D94AB}" type="slidenum">
              <a:rPr lang="en-US" smtClean="0"/>
              <a:pPr/>
              <a:t>‹#›</a:t>
            </a:fld>
            <a:endParaRPr lang="en-US"/>
          </a:p>
        </p:txBody>
      </p:sp>
    </p:spTree>
    <p:extLst>
      <p:ext uri="{BB962C8B-B14F-4D97-AF65-F5344CB8AC3E}">
        <p14:creationId xmlns:p14="http://schemas.microsoft.com/office/powerpoint/2010/main" val="25781995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A51135C-5196-4551-9220-28EBB7A4E7BD}" type="datetime1">
              <a:rPr lang="en-CA" smtClean="0"/>
              <a:pPr/>
              <a:t>08/05/2018</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DB2B404-82EF-1C4F-9575-979F701D94AB}" type="slidenum">
              <a:rPr lang="en-US" smtClean="0"/>
              <a:pPr/>
              <a:t>‹#›</a:t>
            </a:fld>
            <a:endParaRPr lang="en-US"/>
          </a:p>
        </p:txBody>
      </p:sp>
      <p:pic>
        <p:nvPicPr>
          <p:cNvPr id="10" name="Picture 9" descr="tn?sid=887972904&amp;mid=AO8mvs4AARuhTOuNUQoiIB7MJtY&amp;midoffset=1_448&amp;partid=3&amp;f=393&amp;fid=Inbox"/>
          <p:cNvPicPr/>
          <p:nvPr userDrawn="1"/>
        </p:nvPicPr>
        <p:blipFill>
          <a:blip r:embed="rId13"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37981885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hf hdr="0" ftr="0" dt="0"/>
  <p:txStyles>
    <p:titleStyle>
      <a:lvl1pPr algn="l" rtl="0" eaLnBrk="1" latinLnBrk="0" hangingPunct="1">
        <a:spcBef>
          <a:spcPct val="0"/>
        </a:spcBef>
        <a:buNone/>
        <a:defRPr kumimoji="0" sz="48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36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32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8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hyperlink" Target="../lagat%20anuman.pdf" TargetMode="Externa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646" y="2353455"/>
            <a:ext cx="8274570" cy="1990040"/>
          </a:xfrm>
        </p:spPr>
        <p:txBody>
          <a:bodyPr>
            <a:noAutofit/>
          </a:bodyPr>
          <a:lstStyle/>
          <a:p>
            <a:r>
              <a:rPr lang="en-US" sz="3600" b="1" dirty="0" smtClean="0"/>
              <a:t>Enhancing </a:t>
            </a:r>
            <a:r>
              <a:rPr lang="en-US" sz="3600" b="1" dirty="0"/>
              <a:t>procurement Efficiency: </a:t>
            </a:r>
            <a:r>
              <a:rPr lang="en-US" sz="2800" b="1" dirty="0"/>
              <a:t>Procurement Principles and Cycle</a:t>
            </a:r>
            <a:r>
              <a:rPr lang="en-US" sz="3600" dirty="0"/>
              <a:t/>
            </a:r>
            <a:br>
              <a:rPr lang="en-US" sz="3600" dirty="0"/>
            </a:br>
            <a:endParaRPr lang="en-US" sz="3600" b="1" dirty="0"/>
          </a:p>
        </p:txBody>
      </p:sp>
      <p:sp>
        <p:nvSpPr>
          <p:cNvPr id="5" name="Subtitle 4"/>
          <p:cNvSpPr>
            <a:spLocks noGrp="1"/>
          </p:cNvSpPr>
          <p:nvPr>
            <p:ph type="subTitle" idx="1"/>
          </p:nvPr>
        </p:nvSpPr>
        <p:spPr>
          <a:xfrm>
            <a:off x="2362200" y="6050037"/>
            <a:ext cx="6705600" cy="685800"/>
          </a:xfrm>
        </p:spPr>
        <p:txBody>
          <a:bodyPr>
            <a:noAutofit/>
          </a:bodyPr>
          <a:lstStyle/>
          <a:p>
            <a:r>
              <a:rPr lang="en-US" sz="2800" dirty="0" err="1" smtClean="0"/>
              <a:t>Suwarn</a:t>
            </a:r>
            <a:r>
              <a:rPr lang="en-US" sz="2800" dirty="0" smtClean="0"/>
              <a:t> Kr. Singh, </a:t>
            </a:r>
            <a:r>
              <a:rPr lang="en-US" sz="2800" dirty="0" err="1" smtClean="0"/>
              <a:t>Shailendra</a:t>
            </a:r>
            <a:r>
              <a:rPr lang="en-US" sz="2800" dirty="0" smtClean="0"/>
              <a:t> </a:t>
            </a:r>
            <a:r>
              <a:rPr lang="en-US" sz="2800" dirty="0" err="1" smtClean="0"/>
              <a:t>Bhatta</a:t>
            </a:r>
            <a:r>
              <a:rPr lang="en-US" sz="2800" dirty="0" smtClean="0"/>
              <a:t> </a:t>
            </a:r>
            <a:endParaRPr lang="en-US" sz="3600" dirty="0"/>
          </a:p>
        </p:txBody>
      </p:sp>
      <p:sp>
        <p:nvSpPr>
          <p:cNvPr id="6" name="Subtitle 6"/>
          <p:cNvSpPr txBox="1">
            <a:spLocks/>
          </p:cNvSpPr>
          <p:nvPr/>
        </p:nvSpPr>
        <p:spPr>
          <a:xfrm>
            <a:off x="0" y="6063341"/>
            <a:ext cx="2220686" cy="6858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lang="en-US" sz="3600" dirty="0" smtClean="0">
                <a:solidFill>
                  <a:schemeClr val="bg1"/>
                </a:solidFill>
              </a:rPr>
              <a:t>2018/05/08</a:t>
            </a:r>
            <a:r>
              <a:rPr kumimoji="0" lang="en-US" sz="36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36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1" y="2743200"/>
            <a:ext cx="7620000" cy="2788170"/>
          </a:xfrm>
        </p:spPr>
        <p:txBody>
          <a:bodyPr>
            <a:noAutofit/>
          </a:bodyPr>
          <a:lstStyle/>
          <a:p>
            <a:r>
              <a:rPr lang="en-US" sz="2300" b="1" dirty="0" smtClean="0"/>
              <a:t>Organizational experience sharing (10 Min)</a:t>
            </a:r>
          </a:p>
          <a:p>
            <a:r>
              <a:rPr lang="en-US" sz="2300" dirty="0" smtClean="0"/>
              <a:t>- Procurement Efficacy (Cost, Time, Value)</a:t>
            </a:r>
          </a:p>
          <a:p>
            <a:r>
              <a:rPr lang="en-US" sz="2300" dirty="0" smtClean="0"/>
              <a:t>- Learning and Development of persons conducting procurement</a:t>
            </a:r>
          </a:p>
          <a:p>
            <a:r>
              <a:rPr lang="en-US" sz="2300" dirty="0" smtClean="0"/>
              <a:t>- Compliance standard: </a:t>
            </a:r>
            <a:r>
              <a:rPr lang="en-US" sz="2300" i="1" dirty="0" err="1" smtClean="0"/>
              <a:t>Beruju</a:t>
            </a:r>
            <a:endParaRPr lang="en-US" sz="2300" i="1" dirty="0" smtClean="0"/>
          </a:p>
          <a:p>
            <a:r>
              <a:rPr lang="en-US" sz="2300" i="1" dirty="0" smtClean="0"/>
              <a:t>- </a:t>
            </a:r>
            <a:r>
              <a:rPr lang="en-US" sz="2300" dirty="0" smtClean="0"/>
              <a:t>User satisfaction </a:t>
            </a:r>
            <a:endParaRPr lang="en-US" sz="2300" i="1" dirty="0" smtClean="0"/>
          </a:p>
          <a:p>
            <a:r>
              <a:rPr lang="en-US" sz="2300" dirty="0"/>
              <a:t>	</a:t>
            </a:r>
            <a:endParaRPr lang="en-US" sz="2300" dirty="0" smtClean="0"/>
          </a:p>
        </p:txBody>
      </p:sp>
      <p:sp>
        <p:nvSpPr>
          <p:cNvPr id="3" name="Title 2"/>
          <p:cNvSpPr>
            <a:spLocks noGrp="1"/>
          </p:cNvSpPr>
          <p:nvPr>
            <p:ph type="title"/>
          </p:nvPr>
        </p:nvSpPr>
        <p:spPr/>
        <p:txBody>
          <a:bodyPr>
            <a:normAutofit fontScale="90000"/>
          </a:bodyPr>
          <a:lstStyle/>
          <a:p>
            <a:r>
              <a:rPr lang="en-US" sz="5300" dirty="0">
                <a:solidFill>
                  <a:schemeClr val="bg1"/>
                </a:solidFill>
              </a:rPr>
              <a:t>Procurement: </a:t>
            </a:r>
            <a:r>
              <a:rPr lang="en-US" sz="4000" dirty="0">
                <a:solidFill>
                  <a:schemeClr val="bg1"/>
                </a:solidFill>
              </a:rPr>
              <a:t>Strategic Orientation </a:t>
            </a:r>
            <a:endParaRPr lang="en-US" dirty="0">
              <a:solidFill>
                <a:schemeClr val="bg1"/>
              </a:solidFill>
            </a:endParaRPr>
          </a:p>
        </p:txBody>
      </p:sp>
      <p:sp>
        <p:nvSpPr>
          <p:cNvPr id="4" name="Slide Number Placeholder 3"/>
          <p:cNvSpPr>
            <a:spLocks noGrp="1"/>
          </p:cNvSpPr>
          <p:nvPr>
            <p:ph type="sldNum" sz="quarter" idx="11"/>
          </p:nvPr>
        </p:nvSpPr>
        <p:spPr/>
        <p:txBody>
          <a:bodyPr/>
          <a:lstStyle/>
          <a:p>
            <a:fld id="{1DB2B404-82EF-1C4F-9575-979F701D94AB}" type="slidenum">
              <a:rPr lang="en-US" smtClean="0"/>
              <a:pPr/>
              <a:t>10</a:t>
            </a:fld>
            <a:endParaRPr lang="en-US"/>
          </a:p>
        </p:txBody>
      </p:sp>
    </p:spTree>
    <p:extLst>
      <p:ext uri="{BB962C8B-B14F-4D97-AF65-F5344CB8AC3E}">
        <p14:creationId xmlns:p14="http://schemas.microsoft.com/office/powerpoint/2010/main" val="913640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11</a:t>
            </a:fld>
            <a:endParaRPr lang="en-US"/>
          </a:p>
        </p:txBody>
      </p:sp>
      <p:sp>
        <p:nvSpPr>
          <p:cNvPr id="4" name="Content Placeholder 3"/>
          <p:cNvSpPr>
            <a:spLocks noGrp="1"/>
          </p:cNvSpPr>
          <p:nvPr>
            <p:ph sz="quarter" idx="1"/>
          </p:nvPr>
        </p:nvSpPr>
        <p:spPr>
          <a:xfrm>
            <a:off x="612648" y="1600200"/>
            <a:ext cx="8153400" cy="4937078"/>
          </a:xfrm>
        </p:spPr>
        <p:txBody>
          <a:bodyPr>
            <a:noAutofit/>
          </a:bodyPr>
          <a:lstStyle/>
          <a:p>
            <a:r>
              <a:rPr lang="en-US" sz="3000" dirty="0" smtClean="0"/>
              <a:t>Center </a:t>
            </a:r>
            <a:r>
              <a:rPr lang="en-US" sz="3000" dirty="0"/>
              <a:t>of the </a:t>
            </a:r>
            <a:r>
              <a:rPr lang="en-US" sz="3000" b="1" dirty="0"/>
              <a:t>strategic management of public funds</a:t>
            </a:r>
            <a:r>
              <a:rPr lang="en-US" sz="3000" dirty="0"/>
              <a:t> to promote overall value for </a:t>
            </a:r>
            <a:r>
              <a:rPr lang="en-US" sz="3000" dirty="0" smtClean="0"/>
              <a:t>money</a:t>
            </a:r>
          </a:p>
          <a:p>
            <a:r>
              <a:rPr lang="en-US" sz="3000" b="1" dirty="0" smtClean="0"/>
              <a:t>Strategic </a:t>
            </a:r>
            <a:r>
              <a:rPr lang="en-US" sz="3000" b="1" dirty="0"/>
              <a:t>profession </a:t>
            </a:r>
            <a:r>
              <a:rPr lang="en-US" sz="3000" dirty="0"/>
              <a:t>rather than a simple administrative </a:t>
            </a:r>
            <a:r>
              <a:rPr lang="en-US" sz="3000" dirty="0" smtClean="0"/>
              <a:t>function</a:t>
            </a:r>
          </a:p>
          <a:p>
            <a:r>
              <a:rPr lang="en-US" sz="3000" dirty="0" smtClean="0"/>
              <a:t>Represents </a:t>
            </a:r>
            <a:r>
              <a:rPr lang="en-US" sz="3000" dirty="0"/>
              <a:t>a </a:t>
            </a:r>
            <a:r>
              <a:rPr lang="en-US" sz="3000" b="1" dirty="0"/>
              <a:t>significant percentage of the GDP generating</a:t>
            </a:r>
            <a:r>
              <a:rPr lang="en-US" sz="3000" dirty="0"/>
              <a:t> </a:t>
            </a:r>
            <a:r>
              <a:rPr lang="en-US" sz="3000" dirty="0" smtClean="0"/>
              <a:t>by financial </a:t>
            </a:r>
            <a:r>
              <a:rPr lang="en-US" sz="3000" dirty="0"/>
              <a:t>flows, estimated on average at 10-15% of GDP across the world. </a:t>
            </a:r>
          </a:p>
          <a:p>
            <a:pPr marL="0" indent="0">
              <a:buNone/>
            </a:pPr>
            <a:r>
              <a:rPr lang="en-US" sz="3000" dirty="0"/>
              <a:t>  </a:t>
            </a:r>
            <a:r>
              <a:rPr lang="en-US" sz="3000" dirty="0" smtClean="0"/>
              <a:t> </a:t>
            </a:r>
            <a:r>
              <a:rPr lang="en-US" sz="1600" dirty="0" smtClean="0"/>
              <a:t>(</a:t>
            </a:r>
            <a:r>
              <a:rPr lang="en-US" sz="1600" dirty="0"/>
              <a:t>OECD Principles for Integrity in Public Procurement)</a:t>
            </a:r>
          </a:p>
        </p:txBody>
      </p:sp>
      <p:sp>
        <p:nvSpPr>
          <p:cNvPr id="5" name="Rectangle 4"/>
          <p:cNvSpPr/>
          <p:nvPr/>
        </p:nvSpPr>
        <p:spPr>
          <a:xfrm>
            <a:off x="1412286" y="175093"/>
            <a:ext cx="7353762" cy="830997"/>
          </a:xfrm>
          <a:prstGeom prst="rect">
            <a:avLst/>
          </a:prstGeom>
        </p:spPr>
        <p:txBody>
          <a:bodyPr wrap="square">
            <a:spAutoFit/>
          </a:bodyPr>
          <a:lstStyle/>
          <a:p>
            <a:pPr>
              <a:spcBef>
                <a:spcPct val="0"/>
              </a:spcBef>
            </a:pPr>
            <a:r>
              <a:rPr lang="en-US" sz="4800" dirty="0" smtClean="0">
                <a:solidFill>
                  <a:schemeClr val="tx2"/>
                </a:solidFill>
                <a:latin typeface="+mj-lt"/>
                <a:ea typeface="+mj-ea"/>
                <a:cs typeface="+mj-cs"/>
              </a:rPr>
              <a:t>Procurement: </a:t>
            </a:r>
            <a:r>
              <a:rPr lang="en-US" sz="3600" dirty="0" smtClean="0">
                <a:solidFill>
                  <a:schemeClr val="tx2"/>
                </a:solidFill>
                <a:latin typeface="+mj-lt"/>
                <a:ea typeface="+mj-ea"/>
                <a:cs typeface="+mj-cs"/>
              </a:rPr>
              <a:t>Strategic Orientation </a:t>
            </a:r>
            <a:endParaRPr lang="en-US" sz="3600" dirty="0">
              <a:solidFill>
                <a:schemeClr val="tx2"/>
              </a:solidFill>
              <a:latin typeface="+mj-lt"/>
              <a:ea typeface="+mj-ea"/>
              <a:cs typeface="+mj-cs"/>
            </a:endParaRPr>
          </a:p>
        </p:txBody>
      </p:sp>
    </p:spTree>
    <p:extLst>
      <p:ext uri="{BB962C8B-B14F-4D97-AF65-F5344CB8AC3E}">
        <p14:creationId xmlns:p14="http://schemas.microsoft.com/office/powerpoint/2010/main" val="342170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12</a:t>
            </a:fld>
            <a:endParaRPr lang="en-US"/>
          </a:p>
        </p:txBody>
      </p:sp>
      <p:sp>
        <p:nvSpPr>
          <p:cNvPr id="5" name="Rectangle 4"/>
          <p:cNvSpPr/>
          <p:nvPr/>
        </p:nvSpPr>
        <p:spPr>
          <a:xfrm>
            <a:off x="1412286" y="175093"/>
            <a:ext cx="7353762" cy="830997"/>
          </a:xfrm>
          <a:prstGeom prst="rect">
            <a:avLst/>
          </a:prstGeom>
        </p:spPr>
        <p:txBody>
          <a:bodyPr wrap="square">
            <a:spAutoFit/>
          </a:bodyPr>
          <a:lstStyle/>
          <a:p>
            <a:pPr>
              <a:spcBef>
                <a:spcPct val="0"/>
              </a:spcBef>
            </a:pPr>
            <a:r>
              <a:rPr lang="en-US" sz="4800" dirty="0" smtClean="0">
                <a:solidFill>
                  <a:schemeClr val="tx2"/>
                </a:solidFill>
                <a:latin typeface="+mj-lt"/>
                <a:ea typeface="+mj-ea"/>
                <a:cs typeface="+mj-cs"/>
              </a:rPr>
              <a:t>Procurement: </a:t>
            </a:r>
            <a:r>
              <a:rPr lang="en-US" sz="3600" dirty="0" smtClean="0">
                <a:solidFill>
                  <a:schemeClr val="tx2"/>
                </a:solidFill>
                <a:latin typeface="+mj-lt"/>
                <a:ea typeface="+mj-ea"/>
                <a:cs typeface="+mj-cs"/>
              </a:rPr>
              <a:t>Strategic Orientation </a:t>
            </a:r>
            <a:endParaRPr lang="en-US" sz="3600" dirty="0">
              <a:solidFill>
                <a:schemeClr val="tx2"/>
              </a:solidFill>
              <a:latin typeface="+mj-lt"/>
              <a:ea typeface="+mj-ea"/>
              <a:cs typeface="+mj-cs"/>
            </a:endParaRPr>
          </a:p>
        </p:txBody>
      </p:sp>
      <p:sp>
        <p:nvSpPr>
          <p:cNvPr id="6" name="Content Placeholder 3"/>
          <p:cNvSpPr>
            <a:spLocks noGrp="1"/>
          </p:cNvSpPr>
          <p:nvPr>
            <p:ph sz="quarter" idx="1"/>
          </p:nvPr>
        </p:nvSpPr>
        <p:spPr>
          <a:xfrm>
            <a:off x="533400" y="1600200"/>
            <a:ext cx="8232648" cy="5155442"/>
          </a:xfrm>
        </p:spPr>
        <p:txBody>
          <a:bodyPr>
            <a:normAutofit/>
          </a:bodyPr>
          <a:lstStyle/>
          <a:p>
            <a:r>
              <a:rPr lang="en-US" sz="3000" dirty="0"/>
              <a:t>It is at the </a:t>
            </a:r>
            <a:r>
              <a:rPr lang="en-US" sz="3000" b="1" dirty="0"/>
              <a:t>interface of the public and private sectors</a:t>
            </a:r>
            <a:r>
              <a:rPr lang="en-US" sz="3000" dirty="0"/>
              <a:t>, which requires close co-operation between the two parties to achieve value for </a:t>
            </a:r>
            <a:r>
              <a:rPr lang="en-US" sz="3000" dirty="0" smtClean="0"/>
              <a:t>money</a:t>
            </a:r>
            <a:endParaRPr lang="en-US" sz="3000" dirty="0"/>
          </a:p>
          <a:p>
            <a:pPr algn="just"/>
            <a:r>
              <a:rPr lang="en-US" sz="3000" dirty="0" smtClean="0"/>
              <a:t>It </a:t>
            </a:r>
            <a:r>
              <a:rPr lang="en-US" sz="3000" dirty="0"/>
              <a:t>has been </a:t>
            </a:r>
            <a:r>
              <a:rPr lang="en-US" sz="3000" b="1" dirty="0"/>
              <a:t>overshadowed with inefficiency, corruption and disregard </a:t>
            </a:r>
            <a:r>
              <a:rPr lang="en-US" sz="3000" dirty="0"/>
              <a:t>of fundamental “value for money” </a:t>
            </a:r>
            <a:r>
              <a:rPr lang="en-US" sz="3000" dirty="0" smtClean="0"/>
              <a:t>considerations </a:t>
            </a:r>
            <a:endParaRPr lang="en-US" sz="3000" dirty="0"/>
          </a:p>
          <a:p>
            <a:pPr algn="just"/>
            <a:r>
              <a:rPr lang="en-US" sz="3000" dirty="0" smtClean="0"/>
              <a:t>Adversely </a:t>
            </a:r>
            <a:r>
              <a:rPr lang="en-US" sz="3000" dirty="0"/>
              <a:t>impacted the </a:t>
            </a:r>
            <a:r>
              <a:rPr lang="en-US" sz="3000" b="1" dirty="0"/>
              <a:t>rate and quality of progress </a:t>
            </a:r>
            <a:r>
              <a:rPr lang="en-US" sz="3000" dirty="0"/>
              <a:t>in </a:t>
            </a:r>
            <a:r>
              <a:rPr lang="en-US" sz="3000" b="1" dirty="0"/>
              <a:t>realizing the objectives of national </a:t>
            </a:r>
            <a:r>
              <a:rPr lang="en-US" sz="3000" dirty="0"/>
              <a:t>development, especially in developing and transition </a:t>
            </a:r>
            <a:r>
              <a:rPr lang="en-US" sz="3000" dirty="0" smtClean="0"/>
              <a:t>countries</a:t>
            </a:r>
            <a:endParaRPr lang="en-US" sz="3000" dirty="0"/>
          </a:p>
          <a:p>
            <a:endParaRPr lang="en-US" sz="2800" dirty="0">
              <a:latin typeface="Times" pitchFamily="18" charset="0"/>
            </a:endParaRPr>
          </a:p>
        </p:txBody>
      </p:sp>
    </p:spTree>
    <p:extLst>
      <p:ext uri="{BB962C8B-B14F-4D97-AF65-F5344CB8AC3E}">
        <p14:creationId xmlns:p14="http://schemas.microsoft.com/office/powerpoint/2010/main" val="948316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04071" y="354037"/>
            <a:ext cx="8311166" cy="830997"/>
          </a:xfrm>
          <a:prstGeom prst="rect">
            <a:avLst/>
          </a:prstGeom>
        </p:spPr>
        <p:txBody>
          <a:bodyPr wrap="square">
            <a:spAutoFit/>
          </a:bodyPr>
          <a:lstStyle/>
          <a:p>
            <a:pPr algn="just"/>
            <a:r>
              <a:rPr lang="en-US" sz="4800" dirty="0" smtClean="0">
                <a:solidFill>
                  <a:schemeClr val="tx2"/>
                </a:solidFill>
                <a:latin typeface="+mj-lt"/>
                <a:ea typeface="+mj-ea"/>
                <a:cs typeface="+mj-cs"/>
              </a:rPr>
              <a:t>Procurement: Objective </a:t>
            </a:r>
            <a:endParaRPr lang="en-US" sz="4800" dirty="0">
              <a:solidFill>
                <a:schemeClr val="tx2"/>
              </a:solidFill>
              <a:latin typeface="+mj-lt"/>
              <a:ea typeface="+mj-ea"/>
              <a:cs typeface="+mj-cs"/>
            </a:endParaRPr>
          </a:p>
        </p:txBody>
      </p:sp>
      <p:sp>
        <p:nvSpPr>
          <p:cNvPr id="3" name="Rectangle 2"/>
          <p:cNvSpPr/>
          <p:nvPr/>
        </p:nvSpPr>
        <p:spPr>
          <a:xfrm>
            <a:off x="1773894" y="1573621"/>
            <a:ext cx="6553200" cy="3416320"/>
          </a:xfrm>
          <a:prstGeom prst="rect">
            <a:avLst/>
          </a:prstGeom>
        </p:spPr>
        <p:txBody>
          <a:bodyPr wrap="square">
            <a:spAutoFit/>
          </a:bodyPr>
          <a:lstStyle/>
          <a:p>
            <a:pPr marL="685800" indent="-685800" algn="just">
              <a:lnSpc>
                <a:spcPct val="150000"/>
              </a:lnSpc>
              <a:buFont typeface="Wingdings" panose="05000000000000000000" pitchFamily="2" charset="2"/>
              <a:buChar char="q"/>
            </a:pPr>
            <a:r>
              <a:rPr lang="en-US" sz="3600" dirty="0" smtClean="0"/>
              <a:t>Meet expectation</a:t>
            </a:r>
          </a:p>
          <a:p>
            <a:pPr marL="685800" indent="-685800" algn="just">
              <a:lnSpc>
                <a:spcPct val="150000"/>
              </a:lnSpc>
              <a:buFont typeface="Wingdings" panose="05000000000000000000" pitchFamily="2" charset="2"/>
              <a:buChar char="q"/>
            </a:pPr>
            <a:r>
              <a:rPr lang="en-US" sz="3600" dirty="0"/>
              <a:t>Value for </a:t>
            </a:r>
            <a:r>
              <a:rPr lang="en-US" sz="3600" dirty="0" smtClean="0"/>
              <a:t>money</a:t>
            </a:r>
          </a:p>
          <a:p>
            <a:pPr marL="685800" indent="-685800" algn="just">
              <a:lnSpc>
                <a:spcPct val="150000"/>
              </a:lnSpc>
              <a:buFont typeface="Wingdings" panose="05000000000000000000" pitchFamily="2" charset="2"/>
              <a:buChar char="q"/>
            </a:pPr>
            <a:r>
              <a:rPr lang="en-US" sz="3600" dirty="0" smtClean="0"/>
              <a:t>Deliver benefits </a:t>
            </a:r>
          </a:p>
          <a:p>
            <a:pPr marL="685800" indent="-685800" algn="just">
              <a:lnSpc>
                <a:spcPct val="150000"/>
              </a:lnSpc>
              <a:buFont typeface="Wingdings" panose="05000000000000000000" pitchFamily="2" charset="2"/>
              <a:buChar char="q"/>
            </a:pPr>
            <a:r>
              <a:rPr lang="en-US" sz="3600" dirty="0" smtClean="0"/>
              <a:t>Drive value</a:t>
            </a:r>
            <a:endParaRPr lang="en-US" sz="3600" dirty="0"/>
          </a:p>
        </p:txBody>
      </p:sp>
    </p:spTree>
    <p:extLst>
      <p:ext uri="{BB962C8B-B14F-4D97-AF65-F5344CB8AC3E}">
        <p14:creationId xmlns:p14="http://schemas.microsoft.com/office/powerpoint/2010/main" val="107629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23669"/>
            <a:ext cx="7632848" cy="990600"/>
          </a:xfrm>
        </p:spPr>
        <p:txBody>
          <a:bodyPr>
            <a:noAutofit/>
          </a:bodyPr>
          <a:lstStyle/>
          <a:p>
            <a:r>
              <a:rPr lang="en-US" sz="3600" dirty="0" smtClean="0"/>
              <a:t>Procurement Management: Objective</a:t>
            </a:r>
            <a:endParaRPr lang="en-US" sz="3600"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14</a:t>
            </a:fld>
            <a:endParaRPr lang="en-US"/>
          </a:p>
        </p:txBody>
      </p:sp>
      <p:sp>
        <p:nvSpPr>
          <p:cNvPr id="4" name="Content Placeholder 3"/>
          <p:cNvSpPr>
            <a:spLocks noGrp="1"/>
          </p:cNvSpPr>
          <p:nvPr>
            <p:ph sz="quarter" idx="1"/>
          </p:nvPr>
        </p:nvSpPr>
        <p:spPr>
          <a:xfrm>
            <a:off x="1753848" y="1600200"/>
            <a:ext cx="7012199" cy="4495800"/>
          </a:xfrm>
        </p:spPr>
        <p:txBody>
          <a:bodyPr>
            <a:normAutofit/>
          </a:bodyPr>
          <a:lstStyle/>
          <a:p>
            <a:pPr>
              <a:lnSpc>
                <a:spcPct val="150000"/>
              </a:lnSpc>
              <a:buClrTx/>
              <a:buFont typeface="Wingdings" panose="05000000000000000000" pitchFamily="2" charset="2"/>
              <a:buChar char="q"/>
            </a:pPr>
            <a:r>
              <a:rPr lang="en-US" dirty="0"/>
              <a:t>Open</a:t>
            </a:r>
          </a:p>
          <a:p>
            <a:pPr>
              <a:lnSpc>
                <a:spcPct val="150000"/>
              </a:lnSpc>
              <a:buClrTx/>
              <a:buFont typeface="Wingdings" panose="05000000000000000000" pitchFamily="2" charset="2"/>
              <a:buChar char="q"/>
            </a:pPr>
            <a:r>
              <a:rPr lang="en-US" dirty="0"/>
              <a:t>Transparent</a:t>
            </a:r>
          </a:p>
          <a:p>
            <a:pPr>
              <a:lnSpc>
                <a:spcPct val="150000"/>
              </a:lnSpc>
              <a:buClrTx/>
              <a:buFont typeface="Wingdings" panose="05000000000000000000" pitchFamily="2" charset="2"/>
              <a:buChar char="q"/>
            </a:pPr>
            <a:r>
              <a:rPr lang="en-US" dirty="0"/>
              <a:t>Objective </a:t>
            </a:r>
          </a:p>
          <a:p>
            <a:pPr>
              <a:lnSpc>
                <a:spcPct val="150000"/>
              </a:lnSpc>
              <a:buClrTx/>
              <a:buFont typeface="Wingdings" panose="05000000000000000000" pitchFamily="2" charset="2"/>
              <a:buChar char="q"/>
            </a:pPr>
            <a:r>
              <a:rPr lang="en-US" dirty="0"/>
              <a:t>Reliable</a:t>
            </a:r>
          </a:p>
        </p:txBody>
      </p:sp>
    </p:spTree>
    <p:extLst>
      <p:ext uri="{BB962C8B-B14F-4D97-AF65-F5344CB8AC3E}">
        <p14:creationId xmlns:p14="http://schemas.microsoft.com/office/powerpoint/2010/main" val="775780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17820" y="155454"/>
            <a:ext cx="7441366"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dirty="0" smtClean="0">
                <a:solidFill>
                  <a:schemeClr val="tx2"/>
                </a:solidFill>
              </a:rPr>
              <a:t>Procurement Principles</a:t>
            </a:r>
            <a:endParaRPr lang="en-US" sz="4000" dirty="0">
              <a:solidFill>
                <a:schemeClr val="tx2"/>
              </a:solidFill>
            </a:endParaRPr>
          </a:p>
        </p:txBody>
      </p:sp>
      <p:sp>
        <p:nvSpPr>
          <p:cNvPr id="2" name="Rectangle 1"/>
          <p:cNvSpPr/>
          <p:nvPr/>
        </p:nvSpPr>
        <p:spPr>
          <a:xfrm>
            <a:off x="2286000" y="-31145080"/>
            <a:ext cx="4572000" cy="1809726"/>
          </a:xfrm>
          <a:prstGeom prst="rect">
            <a:avLst/>
          </a:prstGeom>
        </p:spPr>
        <p:txBody>
          <a:bodyPr>
            <a:spAutoFit/>
          </a:bodyPr>
          <a:lstStyle/>
          <a:p>
            <a:pPr marL="457200" indent="-457200">
              <a:lnSpc>
                <a:spcPct val="170000"/>
              </a:lnSpc>
              <a:buFont typeface="Wingdings" panose="05000000000000000000" pitchFamily="2" charset="2"/>
              <a:buChar char="ü"/>
            </a:pPr>
            <a:r>
              <a:rPr lang="en-US" sz="1050" dirty="0"/>
              <a:t>Procurement Management Overview</a:t>
            </a:r>
          </a:p>
          <a:p>
            <a:pPr marL="457200" indent="-457200">
              <a:lnSpc>
                <a:spcPct val="170000"/>
              </a:lnSpc>
              <a:buFont typeface="Wingdings" panose="05000000000000000000" pitchFamily="2" charset="2"/>
              <a:buChar char="ü"/>
            </a:pPr>
            <a:r>
              <a:rPr lang="en-US" sz="1050" dirty="0"/>
              <a:t>Developing an Procurement Plan</a:t>
            </a:r>
          </a:p>
          <a:p>
            <a:pPr marL="457200" indent="-457200">
              <a:lnSpc>
                <a:spcPct val="170000"/>
              </a:lnSpc>
              <a:buFont typeface="Wingdings" panose="05000000000000000000" pitchFamily="2" charset="2"/>
              <a:buChar char="ü"/>
            </a:pPr>
            <a:r>
              <a:rPr lang="en-US" sz="1050" dirty="0"/>
              <a:t>Plan Procurement Management</a:t>
            </a:r>
          </a:p>
          <a:p>
            <a:pPr marL="457200" indent="-457200">
              <a:lnSpc>
                <a:spcPct val="170000"/>
              </a:lnSpc>
              <a:buFont typeface="Wingdings" panose="05000000000000000000" pitchFamily="2" charset="2"/>
              <a:buChar char="ü"/>
            </a:pPr>
            <a:r>
              <a:rPr lang="en-US" sz="1050" dirty="0"/>
              <a:t>Conduct Procurements</a:t>
            </a:r>
          </a:p>
          <a:p>
            <a:pPr marL="457200" indent="-457200">
              <a:lnSpc>
                <a:spcPct val="170000"/>
              </a:lnSpc>
              <a:buFont typeface="Wingdings" panose="05000000000000000000" pitchFamily="2" charset="2"/>
              <a:buChar char="ü"/>
            </a:pPr>
            <a:r>
              <a:rPr lang="en-US" sz="1050" dirty="0"/>
              <a:t>Control Procurements</a:t>
            </a:r>
          </a:p>
          <a:p>
            <a:pPr marL="457200" indent="-457200">
              <a:lnSpc>
                <a:spcPct val="170000"/>
              </a:lnSpc>
              <a:buFont typeface="Wingdings" panose="05000000000000000000" pitchFamily="2" charset="2"/>
              <a:buChar char="ü"/>
            </a:pPr>
            <a:r>
              <a:rPr lang="en-US" sz="1050" dirty="0"/>
              <a:t>Close Procurements</a:t>
            </a:r>
          </a:p>
          <a:p>
            <a:pPr>
              <a:lnSpc>
                <a:spcPct val="150000"/>
              </a:lnSpc>
            </a:pPr>
            <a:r>
              <a:rPr lang="en-US" sz="100" dirty="0"/>
              <a:t> </a:t>
            </a:r>
          </a:p>
          <a:p>
            <a:pPr>
              <a:lnSpc>
                <a:spcPct val="150000"/>
              </a:lnSpc>
            </a:pPr>
            <a:endParaRPr lang="en-US" sz="100" dirty="0"/>
          </a:p>
          <a:p>
            <a:pPr marL="457200" indent="-457200">
              <a:lnSpc>
                <a:spcPct val="150000"/>
              </a:lnSpc>
              <a:buFont typeface="Wingdings" pitchFamily="2" charset="2"/>
              <a:buChar char="ü"/>
            </a:pPr>
            <a:endParaRPr lang="en-US" sz="100" dirty="0"/>
          </a:p>
        </p:txBody>
      </p:sp>
      <p:sp>
        <p:nvSpPr>
          <p:cNvPr id="7" name="Oval 7"/>
          <p:cNvSpPr>
            <a:spLocks noChangeArrowheads="1"/>
          </p:cNvSpPr>
          <p:nvPr/>
        </p:nvSpPr>
        <p:spPr bwMode="auto">
          <a:xfrm>
            <a:off x="2392180" y="1997994"/>
            <a:ext cx="4572000" cy="2068086"/>
          </a:xfrm>
          <a:prstGeom prst="ellipse">
            <a:avLst/>
          </a:prstGeom>
          <a:solidFill>
            <a:srgbClr val="FFF1EF"/>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atin typeface="Book Antiqua" panose="02040602050305030304" pitchFamily="18" charset="0"/>
            </a:endParaRPr>
          </a:p>
        </p:txBody>
      </p:sp>
      <p:sp>
        <p:nvSpPr>
          <p:cNvPr id="8" name="Rectangle 2"/>
          <p:cNvSpPr>
            <a:spLocks noGrp="1" noChangeArrowheads="1"/>
          </p:cNvSpPr>
          <p:nvPr>
            <p:ph type="title" idx="4294967295"/>
          </p:nvPr>
        </p:nvSpPr>
        <p:spPr>
          <a:xfrm>
            <a:off x="2743200" y="2286000"/>
            <a:ext cx="3810000" cy="838200"/>
          </a:xfrm>
        </p:spPr>
        <p:txBody>
          <a:bodyPr>
            <a:normAutofit/>
          </a:bodyPr>
          <a:lstStyle/>
          <a:p>
            <a:pPr algn="ctr" eaLnBrk="1" hangingPunct="1"/>
            <a:r>
              <a:rPr lang="en-US" sz="3500" dirty="0" smtClean="0">
                <a:solidFill>
                  <a:schemeClr val="tx1"/>
                </a:solidFill>
              </a:rPr>
              <a:t>Principles</a:t>
            </a:r>
          </a:p>
        </p:txBody>
      </p:sp>
      <p:sp>
        <p:nvSpPr>
          <p:cNvPr id="10" name="Text Box 9"/>
          <p:cNvSpPr txBox="1">
            <a:spLocks noChangeArrowheads="1"/>
          </p:cNvSpPr>
          <p:nvPr/>
        </p:nvSpPr>
        <p:spPr bwMode="auto">
          <a:xfrm>
            <a:off x="2078163" y="4835525"/>
            <a:ext cx="2292194" cy="523220"/>
          </a:xfrm>
          <a:prstGeom prst="rect">
            <a:avLst/>
          </a:prstGeom>
          <a:solidFill>
            <a:srgbClr val="FFF1EF"/>
          </a:solidFill>
          <a:ln w="57150" cmpd="thickThin">
            <a:solidFill>
              <a:schemeClr val="tx1"/>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sz="2800" dirty="0" smtClean="0">
                <a:latin typeface="+mj-lt"/>
                <a:ea typeface="+mj-ea"/>
                <a:cs typeface="+mj-cs"/>
              </a:rPr>
              <a:t>Accountability</a:t>
            </a:r>
            <a:endParaRPr lang="en-US" sz="2800" dirty="0">
              <a:latin typeface="+mj-lt"/>
              <a:ea typeface="+mj-ea"/>
              <a:cs typeface="+mj-cs"/>
            </a:endParaRPr>
          </a:p>
        </p:txBody>
      </p:sp>
      <p:sp>
        <p:nvSpPr>
          <p:cNvPr id="11" name="Text Box 10"/>
          <p:cNvSpPr txBox="1">
            <a:spLocks noChangeArrowheads="1"/>
          </p:cNvSpPr>
          <p:nvPr/>
        </p:nvSpPr>
        <p:spPr bwMode="auto">
          <a:xfrm>
            <a:off x="4693677" y="4595260"/>
            <a:ext cx="1952425" cy="1369606"/>
          </a:xfrm>
          <a:prstGeom prst="rect">
            <a:avLst/>
          </a:prstGeom>
          <a:solidFill>
            <a:srgbClr val="FFF1EF"/>
          </a:solidFill>
          <a:ln w="57150" cmpd="thickThin">
            <a:solidFill>
              <a:schemeClr val="tx1"/>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sz="2800" dirty="0">
                <a:latin typeface="+mj-lt"/>
                <a:ea typeface="+mj-ea"/>
                <a:cs typeface="+mj-cs"/>
              </a:rPr>
              <a:t>Equal </a:t>
            </a:r>
            <a:r>
              <a:rPr lang="en-US" sz="2800" dirty="0" smtClean="0">
                <a:latin typeface="+mj-lt"/>
                <a:ea typeface="+mj-ea"/>
                <a:cs typeface="+mj-cs"/>
              </a:rPr>
              <a:t>Opportunity</a:t>
            </a:r>
          </a:p>
          <a:p>
            <a:pPr algn="ctr" eaLnBrk="1" hangingPunct="1">
              <a:spcBef>
                <a:spcPct val="50000"/>
              </a:spcBef>
            </a:pPr>
            <a:r>
              <a:rPr lang="en-US" sz="1600" dirty="0" smtClean="0">
                <a:latin typeface="+mj-lt"/>
                <a:ea typeface="+mj-ea"/>
                <a:cs typeface="+mj-cs"/>
              </a:rPr>
              <a:t>(Competition)</a:t>
            </a:r>
            <a:endParaRPr lang="en-US" sz="1600" dirty="0">
              <a:latin typeface="+mj-lt"/>
              <a:ea typeface="+mj-ea"/>
              <a:cs typeface="+mj-cs"/>
            </a:endParaRPr>
          </a:p>
        </p:txBody>
      </p:sp>
      <p:sp>
        <p:nvSpPr>
          <p:cNvPr id="12" name="Text Box 11"/>
          <p:cNvSpPr txBox="1">
            <a:spLocks noChangeArrowheads="1"/>
          </p:cNvSpPr>
          <p:nvPr/>
        </p:nvSpPr>
        <p:spPr bwMode="auto">
          <a:xfrm>
            <a:off x="7139063" y="3641953"/>
            <a:ext cx="1868774" cy="523220"/>
          </a:xfrm>
          <a:prstGeom prst="rect">
            <a:avLst/>
          </a:prstGeom>
          <a:solidFill>
            <a:srgbClr val="FFF1EF"/>
          </a:solidFill>
          <a:ln w="57150" cmpd="thickThin">
            <a:solidFill>
              <a:schemeClr val="tx1"/>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sz="2800" dirty="0" smtClean="0">
                <a:latin typeface="+mj-lt"/>
                <a:ea typeface="+mj-ea"/>
                <a:cs typeface="+mj-cs"/>
              </a:rPr>
              <a:t>Honesty</a:t>
            </a:r>
            <a:endParaRPr lang="en-US" sz="2800" dirty="0">
              <a:latin typeface="+mj-lt"/>
              <a:ea typeface="+mj-ea"/>
              <a:cs typeface="+mj-cs"/>
            </a:endParaRPr>
          </a:p>
        </p:txBody>
      </p:sp>
      <p:sp>
        <p:nvSpPr>
          <p:cNvPr id="14" name="Line 16"/>
          <p:cNvSpPr>
            <a:spLocks noChangeShapeType="1"/>
          </p:cNvSpPr>
          <p:nvPr/>
        </p:nvSpPr>
        <p:spPr bwMode="auto">
          <a:xfrm flipH="1">
            <a:off x="3200400" y="3976140"/>
            <a:ext cx="4572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 name="Line 17"/>
          <p:cNvSpPr>
            <a:spLocks noChangeShapeType="1"/>
          </p:cNvSpPr>
          <p:nvPr/>
        </p:nvSpPr>
        <p:spPr bwMode="auto">
          <a:xfrm>
            <a:off x="5571340" y="3962400"/>
            <a:ext cx="1524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18"/>
          <p:cNvSpPr>
            <a:spLocks noChangeShapeType="1"/>
          </p:cNvSpPr>
          <p:nvPr/>
        </p:nvSpPr>
        <p:spPr bwMode="auto">
          <a:xfrm>
            <a:off x="6940234" y="2986790"/>
            <a:ext cx="968326"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Text Box 10"/>
          <p:cNvSpPr txBox="1">
            <a:spLocks noChangeArrowheads="1"/>
          </p:cNvSpPr>
          <p:nvPr/>
        </p:nvSpPr>
        <p:spPr bwMode="auto">
          <a:xfrm>
            <a:off x="6825996" y="4680094"/>
            <a:ext cx="1838319" cy="523220"/>
          </a:xfrm>
          <a:prstGeom prst="rect">
            <a:avLst/>
          </a:prstGeom>
          <a:solidFill>
            <a:srgbClr val="FFF1EF"/>
          </a:solidFill>
          <a:ln w="57150" cmpd="thickThin">
            <a:solidFill>
              <a:schemeClr val="tx1"/>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sz="2800" dirty="0" smtClean="0">
                <a:latin typeface="+mj-lt"/>
                <a:ea typeface="+mj-ea"/>
                <a:cs typeface="+mj-cs"/>
              </a:rPr>
              <a:t>Fairness</a:t>
            </a:r>
            <a:endParaRPr lang="en-US" sz="2800" dirty="0">
              <a:latin typeface="+mj-lt"/>
              <a:ea typeface="+mj-ea"/>
              <a:cs typeface="+mj-cs"/>
            </a:endParaRPr>
          </a:p>
        </p:txBody>
      </p:sp>
      <p:sp>
        <p:nvSpPr>
          <p:cNvPr id="18" name="Line 17"/>
          <p:cNvSpPr>
            <a:spLocks noChangeShapeType="1"/>
          </p:cNvSpPr>
          <p:nvPr/>
        </p:nvSpPr>
        <p:spPr bwMode="auto">
          <a:xfrm>
            <a:off x="6354838" y="3730561"/>
            <a:ext cx="784225" cy="91574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Text Box 9"/>
          <p:cNvSpPr txBox="1">
            <a:spLocks noChangeArrowheads="1"/>
          </p:cNvSpPr>
          <p:nvPr/>
        </p:nvSpPr>
        <p:spPr bwMode="auto">
          <a:xfrm>
            <a:off x="91440" y="4901625"/>
            <a:ext cx="1905000" cy="523220"/>
          </a:xfrm>
          <a:prstGeom prst="rect">
            <a:avLst/>
          </a:prstGeom>
          <a:solidFill>
            <a:srgbClr val="FFF1EF"/>
          </a:solidFill>
          <a:ln w="57150" cmpd="thickThin">
            <a:solidFill>
              <a:schemeClr val="tx1"/>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sz="2800" dirty="0" smtClean="0">
                <a:latin typeface="+mj-lt"/>
                <a:ea typeface="+mj-ea"/>
                <a:cs typeface="+mj-cs"/>
              </a:rPr>
              <a:t>Reliability</a:t>
            </a:r>
            <a:endParaRPr lang="en-US" sz="2800" dirty="0">
              <a:latin typeface="+mj-lt"/>
              <a:ea typeface="+mj-ea"/>
              <a:cs typeface="+mj-cs"/>
            </a:endParaRPr>
          </a:p>
        </p:txBody>
      </p:sp>
      <p:sp>
        <p:nvSpPr>
          <p:cNvPr id="20" name="Line 16"/>
          <p:cNvSpPr>
            <a:spLocks noChangeShapeType="1"/>
          </p:cNvSpPr>
          <p:nvPr/>
        </p:nvSpPr>
        <p:spPr bwMode="auto">
          <a:xfrm flipH="1">
            <a:off x="1282910" y="3449851"/>
            <a:ext cx="1295400" cy="14306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 name="Rectangle 2"/>
          <p:cNvSpPr/>
          <p:nvPr/>
        </p:nvSpPr>
        <p:spPr>
          <a:xfrm>
            <a:off x="548390" y="1522655"/>
            <a:ext cx="7111584" cy="461665"/>
          </a:xfrm>
          <a:prstGeom prst="rect">
            <a:avLst/>
          </a:prstGeom>
        </p:spPr>
        <p:txBody>
          <a:bodyPr wrap="square">
            <a:spAutoFit/>
          </a:bodyPr>
          <a:lstStyle/>
          <a:p>
            <a:r>
              <a:rPr lang="en-US" sz="2400" dirty="0" smtClean="0">
                <a:solidFill>
                  <a:srgbClr val="FF0000"/>
                </a:solidFill>
              </a:rPr>
              <a:t>For </a:t>
            </a:r>
            <a:r>
              <a:rPr lang="en-US" sz="2400" dirty="0">
                <a:solidFill>
                  <a:srgbClr val="FF0000"/>
                </a:solidFill>
              </a:rPr>
              <a:t>economical and rational public expenditures</a:t>
            </a:r>
            <a:endParaRPr lang="en-US" sz="6600" dirty="0">
              <a:solidFill>
                <a:srgbClr val="FF0000"/>
              </a:solidFill>
            </a:endParaRPr>
          </a:p>
        </p:txBody>
      </p:sp>
    </p:spTree>
    <p:extLst>
      <p:ext uri="{BB962C8B-B14F-4D97-AF65-F5344CB8AC3E}">
        <p14:creationId xmlns:p14="http://schemas.microsoft.com/office/powerpoint/2010/main" val="1472877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16</a:t>
            </a:fld>
            <a:endParaRPr lang="en-US"/>
          </a:p>
        </p:txBody>
      </p:sp>
      <p:sp>
        <p:nvSpPr>
          <p:cNvPr id="4" name="Content Placeholder 3"/>
          <p:cNvSpPr>
            <a:spLocks noGrp="1"/>
          </p:cNvSpPr>
          <p:nvPr>
            <p:ph sz="quarter" idx="1"/>
          </p:nvPr>
        </p:nvSpPr>
        <p:spPr>
          <a:xfrm>
            <a:off x="136478" y="1600200"/>
            <a:ext cx="8828010" cy="4800600"/>
          </a:xfrm>
        </p:spPr>
        <p:txBody>
          <a:bodyPr>
            <a:noAutofit/>
          </a:bodyPr>
          <a:lstStyle/>
          <a:p>
            <a:pPr marL="0" indent="0" algn="just">
              <a:buNone/>
            </a:pPr>
            <a:r>
              <a:rPr lang="en-US" sz="2800" dirty="0">
                <a:latin typeface="Times" pitchFamily="18" charset="0"/>
              </a:rPr>
              <a:t>Proper and successful government procurement rests upon certain core principles </a:t>
            </a:r>
            <a:r>
              <a:rPr lang="en-US" sz="2800" dirty="0" smtClean="0">
                <a:latin typeface="Times" pitchFamily="18" charset="0"/>
              </a:rPr>
              <a:t>of behavior:</a:t>
            </a:r>
          </a:p>
          <a:p>
            <a:pPr marL="0" indent="0" algn="just">
              <a:buNone/>
            </a:pPr>
            <a:r>
              <a:rPr lang="en-US" sz="4000" dirty="0" smtClean="0">
                <a:latin typeface="Preeti" pitchFamily="2" charset="0"/>
              </a:rPr>
              <a:t>“</a:t>
            </a:r>
            <a:r>
              <a:rPr lang="en-US" sz="4000" dirty="0" err="1" smtClean="0">
                <a:latin typeface="Preeti" pitchFamily="2" charset="0"/>
              </a:rPr>
              <a:t>v'nf</a:t>
            </a:r>
            <a:r>
              <a:rPr lang="en-US" sz="4000" dirty="0">
                <a:latin typeface="Preeti" pitchFamily="2" charset="0"/>
              </a:rPr>
              <a:t>, </a:t>
            </a:r>
            <a:r>
              <a:rPr lang="en-US" sz="4000" dirty="0" err="1">
                <a:latin typeface="Preeti" pitchFamily="2" charset="0"/>
              </a:rPr>
              <a:t>kf</a:t>
            </a:r>
            <a:r>
              <a:rPr lang="en-US" sz="4000" dirty="0">
                <a:latin typeface="Preeti" pitchFamily="2" charset="0"/>
              </a:rPr>
              <a:t>/</a:t>
            </a:r>
            <a:r>
              <a:rPr lang="en-US" sz="4000" dirty="0" err="1">
                <a:latin typeface="Preeti" pitchFamily="2" charset="0"/>
              </a:rPr>
              <a:t>bzL</a:t>
            </a:r>
            <a:r>
              <a:rPr lang="en-US" sz="4000" dirty="0">
                <a:latin typeface="Preeti" pitchFamily="2" charset="0"/>
              </a:rPr>
              <a:t>{, j:t'lgi7 / </a:t>
            </a:r>
            <a:r>
              <a:rPr lang="en-US" sz="4000" dirty="0" err="1">
                <a:latin typeface="Preeti" pitchFamily="2" charset="0"/>
              </a:rPr>
              <a:t>ljZj;gLo</a:t>
            </a:r>
            <a:r>
              <a:rPr lang="en-US" sz="4000" dirty="0">
                <a:latin typeface="Preeti" pitchFamily="2" charset="0"/>
              </a:rPr>
              <a:t> </a:t>
            </a:r>
            <a:r>
              <a:rPr lang="en-US" sz="4000" dirty="0" err="1">
                <a:latin typeface="Preeti" pitchFamily="2" charset="0"/>
              </a:rPr>
              <a:t>agfpg</a:t>
            </a:r>
            <a:r>
              <a:rPr lang="en-US" sz="4000" dirty="0">
                <a:latin typeface="Preeti" pitchFamily="2" charset="0"/>
              </a:rPr>
              <a:t>, ;</a:t>
            </a:r>
            <a:r>
              <a:rPr lang="en-US" sz="4000" dirty="0" err="1">
                <a:latin typeface="Preeti" pitchFamily="2" charset="0"/>
              </a:rPr>
              <a:t>fj</a:t>
            </a:r>
            <a:r>
              <a:rPr lang="en-US" sz="4000" dirty="0">
                <a:latin typeface="Preeti" pitchFamily="2" charset="0"/>
              </a:rPr>
              <a:t>{</a:t>
            </a:r>
            <a:r>
              <a:rPr lang="en-US" sz="4000" dirty="0" err="1">
                <a:latin typeface="Preeti" pitchFamily="2" charset="0"/>
              </a:rPr>
              <a:t>hlgs</a:t>
            </a:r>
            <a:r>
              <a:rPr lang="en-US" sz="4000" dirty="0">
                <a:latin typeface="Preeti" pitchFamily="2" charset="0"/>
              </a:rPr>
              <a:t> </a:t>
            </a:r>
            <a:r>
              <a:rPr lang="en-US" sz="4000" dirty="0" err="1">
                <a:latin typeface="Preeti" pitchFamily="2" charset="0"/>
              </a:rPr>
              <a:t>vl</a:t>
            </a:r>
            <a:r>
              <a:rPr lang="en-US" sz="4000" dirty="0">
                <a:latin typeface="Preeti" pitchFamily="2" charset="0"/>
              </a:rPr>
              <a:t>/b </a:t>
            </a:r>
            <a:r>
              <a:rPr lang="en-US" sz="4000" dirty="0" err="1">
                <a:latin typeface="Preeti" pitchFamily="2" charset="0"/>
              </a:rPr>
              <a:t>k|ls|ofdf</a:t>
            </a:r>
            <a:r>
              <a:rPr lang="en-US" sz="4000" dirty="0">
                <a:latin typeface="Preeti" pitchFamily="2" charset="0"/>
              </a:rPr>
              <a:t> </a:t>
            </a:r>
            <a:r>
              <a:rPr lang="en-US" sz="4000" dirty="0" err="1">
                <a:latin typeface="Preeti" pitchFamily="2" charset="0"/>
              </a:rPr>
              <a:t>k|lt:kwf</a:t>
            </a:r>
            <a:r>
              <a:rPr lang="en-US" sz="4000" dirty="0">
                <a:latin typeface="Preeti" pitchFamily="2" charset="0"/>
              </a:rPr>
              <a:t>{, :jR5tf, O{</a:t>
            </a:r>
            <a:r>
              <a:rPr lang="en-US" sz="4000" dirty="0" err="1">
                <a:latin typeface="Preeti" pitchFamily="2" charset="0"/>
              </a:rPr>
              <a:t>dfGbf</a:t>
            </a:r>
            <a:r>
              <a:rPr lang="en-US" sz="4000" dirty="0">
                <a:latin typeface="Preeti" pitchFamily="2" charset="0"/>
              </a:rPr>
              <a:t>/</a:t>
            </a:r>
            <a:r>
              <a:rPr lang="en-US" sz="4000" dirty="0" err="1">
                <a:latin typeface="Preeti" pitchFamily="2" charset="0"/>
              </a:rPr>
              <a:t>Ltf</a:t>
            </a:r>
            <a:r>
              <a:rPr lang="en-US" sz="4000" dirty="0">
                <a:latin typeface="Preeti" pitchFamily="2" charset="0"/>
              </a:rPr>
              <a:t>, </a:t>
            </a:r>
            <a:r>
              <a:rPr lang="en-US" sz="4000" dirty="0" err="1">
                <a:latin typeface="Preeti" pitchFamily="2" charset="0"/>
              </a:rPr>
              <a:t>hjfkmb</a:t>
            </a:r>
            <a:r>
              <a:rPr lang="en-US" sz="4000" dirty="0">
                <a:latin typeface="Preeti" pitchFamily="2" charset="0"/>
              </a:rPr>
              <a:t>]</a:t>
            </a:r>
            <a:r>
              <a:rPr lang="en-US" sz="4000" dirty="0" err="1">
                <a:latin typeface="Preeti" pitchFamily="2" charset="0"/>
              </a:rPr>
              <a:t>xLtf</a:t>
            </a:r>
            <a:r>
              <a:rPr lang="en-US" sz="4000" dirty="0">
                <a:latin typeface="Preeti" pitchFamily="2" charset="0"/>
              </a:rPr>
              <a:t> / </a:t>
            </a:r>
            <a:r>
              <a:rPr lang="en-US" sz="4000" dirty="0" err="1">
                <a:latin typeface="Preeti" pitchFamily="2" charset="0"/>
              </a:rPr>
              <a:t>ljZj;gLotf</a:t>
            </a:r>
            <a:r>
              <a:rPr lang="en-US" sz="4000" dirty="0">
                <a:latin typeface="Preeti" pitchFamily="2" charset="0"/>
              </a:rPr>
              <a:t> </a:t>
            </a:r>
            <a:r>
              <a:rPr lang="en-US" sz="4000" dirty="0" err="1">
                <a:latin typeface="Preeti" pitchFamily="2" charset="0"/>
              </a:rPr>
              <a:t>k|j</a:t>
            </a:r>
            <a:r>
              <a:rPr lang="en-US" sz="4000" dirty="0">
                <a:latin typeface="Preeti" pitchFamily="2" charset="0"/>
              </a:rPr>
              <a:t>¢{g u/L </a:t>
            </a:r>
            <a:r>
              <a:rPr lang="en-US" sz="4000" dirty="0" err="1">
                <a:latin typeface="Preeti" pitchFamily="2" charset="0"/>
              </a:rPr>
              <a:t>ldtAooL</a:t>
            </a:r>
            <a:r>
              <a:rPr lang="en-US" sz="4000" dirty="0">
                <a:latin typeface="Preeti" pitchFamily="2" charset="0"/>
              </a:rPr>
              <a:t> </a:t>
            </a:r>
            <a:r>
              <a:rPr lang="en-US" sz="4000" dirty="0" err="1">
                <a:latin typeface="Preeti" pitchFamily="2" charset="0"/>
              </a:rPr>
              <a:t>tyf</a:t>
            </a:r>
            <a:r>
              <a:rPr lang="en-US" sz="4000" dirty="0">
                <a:latin typeface="Preeti" pitchFamily="2" charset="0"/>
              </a:rPr>
              <a:t> </a:t>
            </a:r>
            <a:r>
              <a:rPr lang="en-US" sz="4000" dirty="0" err="1">
                <a:latin typeface="Preeti" pitchFamily="2" charset="0"/>
              </a:rPr>
              <a:t>ljj</a:t>
            </a:r>
            <a:r>
              <a:rPr lang="en-US" sz="4000" dirty="0">
                <a:latin typeface="Preeti" pitchFamily="2" charset="0"/>
              </a:rPr>
              <a:t>]sk"0f{ 9ª\uaf6 ;</a:t>
            </a:r>
            <a:r>
              <a:rPr lang="en-US" sz="4000" dirty="0" err="1">
                <a:latin typeface="Preeti" pitchFamily="2" charset="0"/>
              </a:rPr>
              <a:t>fj</a:t>
            </a:r>
            <a:r>
              <a:rPr lang="en-US" sz="4000" dirty="0">
                <a:latin typeface="Preeti" pitchFamily="2" charset="0"/>
              </a:rPr>
              <a:t>{</a:t>
            </a:r>
            <a:r>
              <a:rPr lang="en-US" sz="4000" dirty="0" err="1">
                <a:latin typeface="Preeti" pitchFamily="2" charset="0"/>
              </a:rPr>
              <a:t>hlgs</a:t>
            </a:r>
            <a:r>
              <a:rPr lang="en-US" sz="4000" dirty="0">
                <a:latin typeface="Preeti" pitchFamily="2" charset="0"/>
              </a:rPr>
              <a:t> </a:t>
            </a:r>
            <a:r>
              <a:rPr lang="en-US" sz="4000" dirty="0" err="1">
                <a:latin typeface="Preeti" pitchFamily="2" charset="0"/>
              </a:rPr>
              <a:t>vr</a:t>
            </a:r>
            <a:r>
              <a:rPr lang="en-US" sz="4000" dirty="0">
                <a:latin typeface="Preeti" pitchFamily="2" charset="0"/>
              </a:rPr>
              <a:t>{</a:t>
            </a:r>
            <a:r>
              <a:rPr lang="en-US" sz="4000" dirty="0" err="1">
                <a:latin typeface="Preeti" pitchFamily="2" charset="0"/>
              </a:rPr>
              <a:t>sf</a:t>
            </a:r>
            <a:r>
              <a:rPr lang="en-US" sz="4000" dirty="0">
                <a:latin typeface="Preeti" pitchFamily="2" charset="0"/>
              </a:rPr>
              <a:t>] </a:t>
            </a:r>
            <a:r>
              <a:rPr lang="en-US" sz="4000" dirty="0" err="1">
                <a:latin typeface="Preeti" pitchFamily="2" charset="0"/>
              </a:rPr>
              <a:t>clwstd</a:t>
            </a:r>
            <a:r>
              <a:rPr lang="en-US" sz="4000" dirty="0">
                <a:latin typeface="Preeti" pitchFamily="2" charset="0"/>
              </a:rPr>
              <a:t> </a:t>
            </a:r>
            <a:r>
              <a:rPr lang="en-US" sz="4000" dirty="0" err="1">
                <a:latin typeface="Preeti" pitchFamily="2" charset="0"/>
              </a:rPr>
              <a:t>k|ltkmn</a:t>
            </a:r>
            <a:r>
              <a:rPr lang="en-US" sz="4000" dirty="0">
                <a:latin typeface="Preeti" pitchFamily="2" charset="0"/>
              </a:rPr>
              <a:t> </a:t>
            </a:r>
            <a:r>
              <a:rPr lang="en-US" sz="4000" dirty="0" err="1">
                <a:latin typeface="Preeti" pitchFamily="2" charset="0"/>
              </a:rPr>
              <a:t>xfl;n</a:t>
            </a:r>
            <a:r>
              <a:rPr lang="en-US" sz="4000" dirty="0">
                <a:latin typeface="Preeti" pitchFamily="2" charset="0"/>
              </a:rPr>
              <a:t> </a:t>
            </a:r>
            <a:r>
              <a:rPr lang="en-US" sz="4000" dirty="0" err="1" smtClean="0">
                <a:latin typeface="Preeti" pitchFamily="2" charset="0"/>
              </a:rPr>
              <a:t>ug</a:t>
            </a:r>
            <a:r>
              <a:rPr lang="en-US" sz="4000" dirty="0" smtClean="0">
                <a:latin typeface="Preeti" pitchFamily="2" charset="0"/>
              </a:rPr>
              <a:t>”</a:t>
            </a:r>
          </a:p>
        </p:txBody>
      </p:sp>
      <p:sp>
        <p:nvSpPr>
          <p:cNvPr id="5" name="Title 1"/>
          <p:cNvSpPr txBox="1">
            <a:spLocks/>
          </p:cNvSpPr>
          <p:nvPr/>
        </p:nvSpPr>
        <p:spPr>
          <a:xfrm>
            <a:off x="348365" y="155454"/>
            <a:ext cx="7772400"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a:solidFill>
                  <a:schemeClr val="tx2"/>
                </a:solidFill>
              </a:rPr>
              <a:t>Procurement: </a:t>
            </a:r>
            <a:r>
              <a:rPr lang="en-US" sz="4800" dirty="0" smtClean="0">
                <a:solidFill>
                  <a:schemeClr val="tx2"/>
                </a:solidFill>
              </a:rPr>
              <a:t>Principles </a:t>
            </a:r>
            <a:endParaRPr lang="en-US" sz="4800" dirty="0">
              <a:solidFill>
                <a:schemeClr val="tx2"/>
              </a:solidFill>
            </a:endParaRPr>
          </a:p>
        </p:txBody>
      </p:sp>
    </p:spTree>
    <p:extLst>
      <p:ext uri="{BB962C8B-B14F-4D97-AF65-F5344CB8AC3E}">
        <p14:creationId xmlns:p14="http://schemas.microsoft.com/office/powerpoint/2010/main" val="3365241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52400"/>
            <a:ext cx="7632848" cy="990600"/>
          </a:xfrm>
        </p:spPr>
        <p:txBody>
          <a:bodyPr/>
          <a:lstStyle/>
          <a:p>
            <a:pPr algn="l"/>
            <a:r>
              <a:rPr lang="en-US" dirty="0" smtClean="0"/>
              <a:t>Procurement: Success Factors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17</a:t>
            </a:fld>
            <a:endParaRPr lang="en-US"/>
          </a:p>
        </p:txBody>
      </p:sp>
      <p:sp>
        <p:nvSpPr>
          <p:cNvPr id="5" name="Content Placeholder 4"/>
          <p:cNvSpPr>
            <a:spLocks noGrp="1"/>
          </p:cNvSpPr>
          <p:nvPr>
            <p:ph sz="quarter" idx="1"/>
          </p:nvPr>
        </p:nvSpPr>
        <p:spPr/>
        <p:txBody>
          <a:bodyPr/>
          <a:lstStyle/>
          <a:p>
            <a:r>
              <a:rPr lang="en-US" dirty="0" smtClean="0"/>
              <a:t>Believing on Equity </a:t>
            </a:r>
            <a:r>
              <a:rPr lang="en-US" dirty="0" err="1"/>
              <a:t>V</a:t>
            </a:r>
            <a:r>
              <a:rPr lang="en-US" dirty="0" err="1" smtClean="0"/>
              <a:t>s</a:t>
            </a:r>
            <a:r>
              <a:rPr lang="en-US" dirty="0" smtClean="0"/>
              <a:t> Equality </a:t>
            </a:r>
          </a:p>
          <a:p>
            <a:pPr marL="0" indent="0">
              <a:buNone/>
            </a:pPr>
            <a:endParaRPr lang="en-US" dirty="0" smtClean="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2209800"/>
            <a:ext cx="5791200" cy="4343400"/>
          </a:xfrm>
          <a:prstGeom prst="rect">
            <a:avLst/>
          </a:prstGeom>
        </p:spPr>
      </p:pic>
    </p:spTree>
    <p:extLst>
      <p:ext uri="{BB962C8B-B14F-4D97-AF65-F5344CB8AC3E}">
        <p14:creationId xmlns:p14="http://schemas.microsoft.com/office/powerpoint/2010/main" val="923474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18</a:t>
            </a:fld>
            <a:endParaRPr lang="en-US"/>
          </a:p>
        </p:txBody>
      </p:sp>
      <p:sp>
        <p:nvSpPr>
          <p:cNvPr id="4" name="Content Placeholder 3"/>
          <p:cNvSpPr>
            <a:spLocks noGrp="1"/>
          </p:cNvSpPr>
          <p:nvPr>
            <p:ph sz="quarter" idx="1"/>
          </p:nvPr>
        </p:nvSpPr>
        <p:spPr>
          <a:xfrm>
            <a:off x="612648" y="1600200"/>
            <a:ext cx="8153400" cy="5029200"/>
          </a:xfrm>
        </p:spPr>
        <p:txBody>
          <a:bodyPr>
            <a:normAutofit fontScale="92500" lnSpcReduction="20000"/>
          </a:bodyPr>
          <a:lstStyle/>
          <a:p>
            <a:pPr>
              <a:lnSpc>
                <a:spcPct val="150000"/>
              </a:lnSpc>
            </a:pPr>
            <a:r>
              <a:rPr lang="en-US" dirty="0" smtClean="0"/>
              <a:t>Knowing and naming the  requirements</a:t>
            </a:r>
          </a:p>
          <a:p>
            <a:pPr>
              <a:lnSpc>
                <a:spcPct val="150000"/>
              </a:lnSpc>
            </a:pPr>
            <a:r>
              <a:rPr lang="en-US" dirty="0" smtClean="0"/>
              <a:t>Classifying the requirements</a:t>
            </a:r>
          </a:p>
          <a:p>
            <a:pPr marL="720090" lvl="2" indent="-320040">
              <a:lnSpc>
                <a:spcPct val="150000"/>
              </a:lnSpc>
              <a:spcBef>
                <a:spcPts val="700"/>
              </a:spcBef>
              <a:buClr>
                <a:schemeClr val="accent2"/>
              </a:buClr>
              <a:buSzPct val="60000"/>
              <a:buFont typeface="Wingdings"/>
              <a:buChar char=""/>
            </a:pPr>
            <a:r>
              <a:rPr lang="en-US" sz="2500" dirty="0" smtClean="0"/>
              <a:t>Profiling the </a:t>
            </a:r>
            <a:r>
              <a:rPr lang="en-US" sz="2500" dirty="0"/>
              <a:t>supplies and </a:t>
            </a:r>
            <a:r>
              <a:rPr lang="en-US" sz="2500" dirty="0" smtClean="0"/>
              <a:t>suppliers</a:t>
            </a:r>
          </a:p>
          <a:p>
            <a:pPr marL="720090" lvl="2" indent="-320040">
              <a:lnSpc>
                <a:spcPct val="150000"/>
              </a:lnSpc>
              <a:spcBef>
                <a:spcPts val="700"/>
              </a:spcBef>
              <a:buClr>
                <a:schemeClr val="accent2"/>
              </a:buClr>
              <a:buSzPct val="60000"/>
              <a:buFont typeface="Wingdings"/>
              <a:buChar char=""/>
            </a:pPr>
            <a:r>
              <a:rPr lang="en-US" sz="2500" dirty="0" smtClean="0"/>
              <a:t>Defining specifications (Knowing basics)</a:t>
            </a:r>
            <a:endParaRPr lang="en-US" sz="2500" dirty="0"/>
          </a:p>
          <a:p>
            <a:pPr>
              <a:lnSpc>
                <a:spcPct val="150000"/>
              </a:lnSpc>
            </a:pPr>
            <a:r>
              <a:rPr lang="en-US" dirty="0" smtClean="0"/>
              <a:t>Naming and defining the procurement process </a:t>
            </a:r>
            <a:r>
              <a:rPr lang="en-US" i="1" dirty="0" smtClean="0"/>
              <a:t>(</a:t>
            </a:r>
            <a:r>
              <a:rPr lang="en-US" i="1" dirty="0" err="1" smtClean="0"/>
              <a:t>Bidhi</a:t>
            </a:r>
            <a:r>
              <a:rPr lang="en-US" i="1" dirty="0" smtClean="0"/>
              <a:t> </a:t>
            </a:r>
            <a:r>
              <a:rPr lang="en-US" i="1" dirty="0" err="1" smtClean="0"/>
              <a:t>ra</a:t>
            </a:r>
            <a:r>
              <a:rPr lang="en-US" i="1" dirty="0" smtClean="0"/>
              <a:t> </a:t>
            </a:r>
            <a:r>
              <a:rPr lang="en-US" i="1" dirty="0" err="1" smtClean="0"/>
              <a:t>Prakriya</a:t>
            </a:r>
            <a:r>
              <a:rPr lang="en-US" i="1" dirty="0" smtClean="0"/>
              <a:t>)</a:t>
            </a:r>
          </a:p>
          <a:p>
            <a:pPr>
              <a:lnSpc>
                <a:spcPct val="150000"/>
              </a:lnSpc>
            </a:pPr>
            <a:r>
              <a:rPr lang="en-US" dirty="0" smtClean="0"/>
              <a:t>Initiating the procurement process</a:t>
            </a:r>
            <a:endParaRPr lang="en-US" sz="2400" dirty="0"/>
          </a:p>
        </p:txBody>
      </p:sp>
      <p:sp>
        <p:nvSpPr>
          <p:cNvPr id="6" name="Title 1"/>
          <p:cNvSpPr>
            <a:spLocks noGrp="1"/>
          </p:cNvSpPr>
          <p:nvPr>
            <p:ph type="title"/>
          </p:nvPr>
        </p:nvSpPr>
        <p:spPr>
          <a:xfrm>
            <a:off x="1331640" y="152400"/>
            <a:ext cx="7632848" cy="990600"/>
          </a:xfrm>
        </p:spPr>
        <p:txBody>
          <a:bodyPr/>
          <a:lstStyle/>
          <a:p>
            <a:pPr algn="l"/>
            <a:r>
              <a:rPr lang="en-US" dirty="0" smtClean="0"/>
              <a:t>Procurement: Success Factors</a:t>
            </a:r>
            <a:endParaRPr lang="en-US" dirty="0"/>
          </a:p>
        </p:txBody>
      </p:sp>
    </p:spTree>
    <p:extLst>
      <p:ext uri="{BB962C8B-B14F-4D97-AF65-F5344CB8AC3E}">
        <p14:creationId xmlns:p14="http://schemas.microsoft.com/office/powerpoint/2010/main" val="4278474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19</a:t>
            </a:fld>
            <a:endParaRPr lang="en-US"/>
          </a:p>
        </p:txBody>
      </p:sp>
      <p:sp>
        <p:nvSpPr>
          <p:cNvPr id="4" name="Content Placeholder 3"/>
          <p:cNvSpPr>
            <a:spLocks noGrp="1"/>
          </p:cNvSpPr>
          <p:nvPr>
            <p:ph sz="quarter" idx="1"/>
          </p:nvPr>
        </p:nvSpPr>
        <p:spPr>
          <a:xfrm>
            <a:off x="612648" y="1600200"/>
            <a:ext cx="8153400" cy="5029200"/>
          </a:xfrm>
        </p:spPr>
        <p:txBody>
          <a:bodyPr>
            <a:normAutofit/>
          </a:bodyPr>
          <a:lstStyle/>
          <a:p>
            <a:pPr>
              <a:lnSpc>
                <a:spcPct val="150000"/>
              </a:lnSpc>
            </a:pPr>
            <a:r>
              <a:rPr lang="en-US" sz="3200" dirty="0"/>
              <a:t>Creating </a:t>
            </a:r>
            <a:r>
              <a:rPr lang="en-US" sz="3200" dirty="0" smtClean="0"/>
              <a:t>efficient structure </a:t>
            </a:r>
            <a:r>
              <a:rPr lang="en-US" sz="3200" dirty="0"/>
              <a:t>to </a:t>
            </a:r>
            <a:r>
              <a:rPr lang="en-US" sz="3200" dirty="0" smtClean="0"/>
              <a:t>deliver</a:t>
            </a:r>
          </a:p>
          <a:p>
            <a:pPr>
              <a:lnSpc>
                <a:spcPct val="150000"/>
              </a:lnSpc>
            </a:pPr>
            <a:r>
              <a:rPr lang="en-US" sz="3200" dirty="0" smtClean="0"/>
              <a:t>Adding creativity and innovation </a:t>
            </a:r>
          </a:p>
          <a:p>
            <a:pPr>
              <a:lnSpc>
                <a:spcPct val="150000"/>
              </a:lnSpc>
            </a:pPr>
            <a:r>
              <a:rPr lang="en-US" sz="3200" dirty="0" smtClean="0"/>
              <a:t>Making available on time</a:t>
            </a:r>
          </a:p>
          <a:p>
            <a:pPr>
              <a:lnSpc>
                <a:spcPct val="150000"/>
              </a:lnSpc>
            </a:pPr>
            <a:r>
              <a:rPr lang="en-US" sz="3200" dirty="0" smtClean="0"/>
              <a:t>Communication and engagement is key</a:t>
            </a:r>
          </a:p>
          <a:p>
            <a:pPr>
              <a:lnSpc>
                <a:spcPct val="150000"/>
              </a:lnSpc>
            </a:pPr>
            <a:r>
              <a:rPr lang="en-US" sz="3200" dirty="0" smtClean="0"/>
              <a:t>Defining and implementing the governance to rationalize the value of procurement </a:t>
            </a:r>
          </a:p>
          <a:p>
            <a:endParaRPr lang="en-US" dirty="0"/>
          </a:p>
        </p:txBody>
      </p:sp>
      <p:sp>
        <p:nvSpPr>
          <p:cNvPr id="6" name="Title 1"/>
          <p:cNvSpPr>
            <a:spLocks noGrp="1"/>
          </p:cNvSpPr>
          <p:nvPr>
            <p:ph type="title"/>
          </p:nvPr>
        </p:nvSpPr>
        <p:spPr>
          <a:xfrm>
            <a:off x="1331640" y="152400"/>
            <a:ext cx="7632848" cy="990600"/>
          </a:xfrm>
        </p:spPr>
        <p:txBody>
          <a:bodyPr/>
          <a:lstStyle/>
          <a:p>
            <a:pPr algn="l"/>
            <a:r>
              <a:rPr lang="en-US" dirty="0" smtClean="0"/>
              <a:t>Procurement: Success Factors</a:t>
            </a:r>
            <a:endParaRPr lang="en-US" dirty="0"/>
          </a:p>
        </p:txBody>
      </p:sp>
    </p:spTree>
    <p:extLst>
      <p:ext uri="{BB962C8B-B14F-4D97-AF65-F5344CB8AC3E}">
        <p14:creationId xmlns:p14="http://schemas.microsoft.com/office/powerpoint/2010/main" val="4178066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2</a:t>
            </a:fld>
            <a:endParaRPr lang="en-US"/>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93360" y="1516698"/>
            <a:ext cx="8550640" cy="5341302"/>
          </a:xfrm>
        </p:spPr>
      </p:pic>
    </p:spTree>
    <p:extLst>
      <p:ext uri="{BB962C8B-B14F-4D97-AF65-F5344CB8AC3E}">
        <p14:creationId xmlns:p14="http://schemas.microsoft.com/office/powerpoint/2010/main" val="26438231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35259" y="342314"/>
            <a:ext cx="8311166" cy="707886"/>
          </a:xfrm>
          <a:prstGeom prst="rect">
            <a:avLst/>
          </a:prstGeom>
        </p:spPr>
        <p:txBody>
          <a:bodyPr wrap="square">
            <a:spAutoFit/>
          </a:bodyPr>
          <a:lstStyle/>
          <a:p>
            <a:pPr algn="just"/>
            <a:r>
              <a:rPr lang="en-US" sz="4000" dirty="0" smtClean="0">
                <a:solidFill>
                  <a:schemeClr val="tx2"/>
                </a:solidFill>
                <a:latin typeface="+mj-lt"/>
                <a:ea typeface="+mj-ea"/>
                <a:cs typeface="+mj-cs"/>
              </a:rPr>
              <a:t>Guiding documents</a:t>
            </a:r>
            <a:endParaRPr lang="en-US" sz="4000" dirty="0">
              <a:solidFill>
                <a:schemeClr val="tx2"/>
              </a:solidFill>
              <a:latin typeface="+mj-lt"/>
              <a:ea typeface="+mj-ea"/>
              <a:cs typeface="+mj-cs"/>
            </a:endParaRPr>
          </a:p>
        </p:txBody>
      </p:sp>
      <p:sp>
        <p:nvSpPr>
          <p:cNvPr id="3" name="Rectangle 2"/>
          <p:cNvSpPr/>
          <p:nvPr/>
        </p:nvSpPr>
        <p:spPr>
          <a:xfrm>
            <a:off x="1024328" y="1482777"/>
            <a:ext cx="7239000" cy="5170646"/>
          </a:xfrm>
          <a:prstGeom prst="rect">
            <a:avLst/>
          </a:prstGeom>
        </p:spPr>
        <p:txBody>
          <a:bodyPr wrap="square">
            <a:spAutoFit/>
          </a:bodyPr>
          <a:lstStyle/>
          <a:p>
            <a:pPr marL="685800" indent="-685800" algn="just">
              <a:lnSpc>
                <a:spcPct val="150000"/>
              </a:lnSpc>
              <a:buFont typeface="Wingdings" panose="05000000000000000000" pitchFamily="2" charset="2"/>
              <a:buChar char="q"/>
            </a:pPr>
            <a:r>
              <a:rPr lang="en-US" sz="2800" dirty="0" smtClean="0"/>
              <a:t>Public Procurement Act, 2063 / Public Procurement (First Amendment) Act, 2073  </a:t>
            </a:r>
            <a:r>
              <a:rPr lang="en-US" sz="2400" dirty="0"/>
              <a:t>Published Date - 2073/03/30 </a:t>
            </a:r>
          </a:p>
          <a:p>
            <a:pPr marL="685800" indent="-685800" algn="just">
              <a:lnSpc>
                <a:spcPct val="150000"/>
              </a:lnSpc>
              <a:buFont typeface="Wingdings" panose="05000000000000000000" pitchFamily="2" charset="2"/>
              <a:buChar char="q"/>
            </a:pPr>
            <a:r>
              <a:rPr lang="en-US" sz="2800" dirty="0" smtClean="0"/>
              <a:t>Public Procurement Rules, 2064 </a:t>
            </a:r>
            <a:r>
              <a:rPr lang="en-US" sz="2800" dirty="0"/>
              <a:t>/ Public </a:t>
            </a:r>
            <a:r>
              <a:rPr lang="en-US" sz="2800" dirty="0" smtClean="0"/>
              <a:t>Procurement (Fifth Amendment) Rules, 2073 </a:t>
            </a:r>
          </a:p>
          <a:p>
            <a:pPr algn="just">
              <a:lnSpc>
                <a:spcPct val="150000"/>
              </a:lnSpc>
            </a:pPr>
            <a:r>
              <a:rPr lang="en-US" sz="2800" dirty="0"/>
              <a:t>	 </a:t>
            </a:r>
            <a:r>
              <a:rPr lang="en-US" sz="2800" dirty="0" smtClean="0"/>
              <a:t>  </a:t>
            </a:r>
            <a:r>
              <a:rPr lang="en-US" sz="2400" dirty="0" smtClean="0"/>
              <a:t>Published Date-2073/11/26 </a:t>
            </a:r>
            <a:endParaRPr lang="en-US" sz="2800" dirty="0"/>
          </a:p>
          <a:p>
            <a:pPr marL="685800" indent="-685800" algn="just">
              <a:lnSpc>
                <a:spcPct val="150000"/>
              </a:lnSpc>
              <a:buFont typeface="Wingdings" panose="05000000000000000000" pitchFamily="2" charset="2"/>
              <a:buChar char="q"/>
            </a:pPr>
            <a:r>
              <a:rPr lang="en-US" sz="2800" dirty="0"/>
              <a:t>Annual </a:t>
            </a:r>
            <a:r>
              <a:rPr lang="en-US" sz="2800" dirty="0" smtClean="0"/>
              <a:t>Budget</a:t>
            </a:r>
          </a:p>
          <a:p>
            <a:pPr marL="685800" indent="-685800" algn="just">
              <a:lnSpc>
                <a:spcPct val="150000"/>
              </a:lnSpc>
              <a:buFont typeface="Wingdings" panose="05000000000000000000" pitchFamily="2" charset="2"/>
              <a:buChar char="q"/>
            </a:pPr>
            <a:r>
              <a:rPr lang="en-US" sz="2800" dirty="0" smtClean="0"/>
              <a:t>Annual Procurement Plan</a:t>
            </a:r>
          </a:p>
        </p:txBody>
      </p:sp>
    </p:spTree>
    <p:extLst>
      <p:ext uri="{BB962C8B-B14F-4D97-AF65-F5344CB8AC3E}">
        <p14:creationId xmlns:p14="http://schemas.microsoft.com/office/powerpoint/2010/main" val="340143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3716"/>
            <a:ext cx="8382000" cy="4949483"/>
          </a:xfrm>
        </p:spPr>
        <p:txBody>
          <a:bodyPr>
            <a:normAutofit/>
          </a:bodyPr>
          <a:lstStyle/>
          <a:p>
            <a:pPr algn="just">
              <a:lnSpc>
                <a:spcPct val="200000"/>
              </a:lnSpc>
            </a:pPr>
            <a:r>
              <a:rPr lang="en-US" sz="3200" dirty="0" smtClean="0"/>
              <a:t>Construction</a:t>
            </a:r>
          </a:p>
          <a:p>
            <a:pPr algn="just">
              <a:lnSpc>
                <a:spcPct val="200000"/>
              </a:lnSpc>
            </a:pPr>
            <a:r>
              <a:rPr lang="en-US" sz="3200" dirty="0" smtClean="0"/>
              <a:t>Goods </a:t>
            </a:r>
          </a:p>
          <a:p>
            <a:pPr algn="just">
              <a:lnSpc>
                <a:spcPct val="200000"/>
              </a:lnSpc>
            </a:pPr>
            <a:r>
              <a:rPr lang="en-US" sz="3200" dirty="0" smtClean="0"/>
              <a:t>Consulting </a:t>
            </a:r>
            <a:r>
              <a:rPr lang="en-US" sz="3200" dirty="0"/>
              <a:t>s</a:t>
            </a:r>
            <a:r>
              <a:rPr lang="en-US" sz="3200" dirty="0" smtClean="0"/>
              <a:t>ervices</a:t>
            </a:r>
          </a:p>
          <a:p>
            <a:pPr algn="just">
              <a:lnSpc>
                <a:spcPct val="200000"/>
              </a:lnSpc>
            </a:pPr>
            <a:r>
              <a:rPr lang="en-US" sz="3200" dirty="0" smtClean="0"/>
              <a:t>Other </a:t>
            </a:r>
            <a:r>
              <a:rPr lang="en-US" sz="3200" dirty="0"/>
              <a:t>s</a:t>
            </a:r>
            <a:r>
              <a:rPr lang="en-US" sz="3200" dirty="0" smtClean="0"/>
              <a:t>ervices</a:t>
            </a:r>
            <a:endParaRPr lang="en-US" sz="3200" dirty="0"/>
          </a:p>
        </p:txBody>
      </p:sp>
      <p:sp>
        <p:nvSpPr>
          <p:cNvPr id="4" name="Title 1"/>
          <p:cNvSpPr>
            <a:spLocks noGrp="1"/>
          </p:cNvSpPr>
          <p:nvPr>
            <p:ph type="title"/>
          </p:nvPr>
        </p:nvSpPr>
        <p:spPr>
          <a:xfrm>
            <a:off x="1511152" y="425548"/>
            <a:ext cx="7632848" cy="990600"/>
          </a:xfrm>
        </p:spPr>
        <p:txBody>
          <a:bodyPr>
            <a:noAutofit/>
          </a:bodyPr>
          <a:lstStyle/>
          <a:p>
            <a:pPr algn="l"/>
            <a:r>
              <a:rPr lang="en-US" sz="4000" dirty="0"/>
              <a:t>Procurement Requirements</a:t>
            </a:r>
            <a:br>
              <a:rPr lang="en-US" sz="4000" dirty="0"/>
            </a:br>
            <a:endParaRPr lang="en-US" sz="4000" dirty="0"/>
          </a:p>
        </p:txBody>
      </p:sp>
    </p:spTree>
    <p:extLst>
      <p:ext uri="{BB962C8B-B14F-4D97-AF65-F5344CB8AC3E}">
        <p14:creationId xmlns:p14="http://schemas.microsoft.com/office/powerpoint/2010/main" val="32364028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620000" cy="1673225"/>
          </a:xfrm>
        </p:spPr>
        <p:txBody>
          <a:bodyPr>
            <a:normAutofit fontScale="77500" lnSpcReduction="20000"/>
          </a:bodyPr>
          <a:lstStyle/>
          <a:p>
            <a:r>
              <a:rPr lang="en-US" sz="4100" dirty="0" smtClean="0">
                <a:solidFill>
                  <a:srgbClr val="FF0000"/>
                </a:solidFill>
              </a:rPr>
              <a:t>Group work: 10 min</a:t>
            </a:r>
          </a:p>
          <a:p>
            <a:r>
              <a:rPr lang="en-US" sz="3600" dirty="0" smtClean="0"/>
              <a:t>Discuss  and Draw the Procurement cycle based on group understanding. The work shall include the critical stages of procurement management </a:t>
            </a:r>
            <a:endParaRPr lang="en-US" sz="3600" dirty="0"/>
          </a:p>
          <a:p>
            <a:endParaRPr lang="en-US" dirty="0"/>
          </a:p>
        </p:txBody>
      </p:sp>
      <p:sp>
        <p:nvSpPr>
          <p:cNvPr id="3" name="Title 2"/>
          <p:cNvSpPr>
            <a:spLocks noGrp="1"/>
          </p:cNvSpPr>
          <p:nvPr>
            <p:ph type="title"/>
          </p:nvPr>
        </p:nvSpPr>
        <p:spPr/>
        <p:txBody>
          <a:bodyPr/>
          <a:lstStyle/>
          <a:p>
            <a:r>
              <a:rPr lang="en-US" dirty="0" smtClean="0"/>
              <a:t>Procurement Cycle</a:t>
            </a:r>
            <a:endParaRPr lang="en-US" dirty="0"/>
          </a:p>
        </p:txBody>
      </p:sp>
      <p:sp>
        <p:nvSpPr>
          <p:cNvPr id="4" name="Slide Number Placeholder 3"/>
          <p:cNvSpPr>
            <a:spLocks noGrp="1"/>
          </p:cNvSpPr>
          <p:nvPr>
            <p:ph type="sldNum" sz="quarter" idx="11"/>
          </p:nvPr>
        </p:nvSpPr>
        <p:spPr/>
        <p:txBody>
          <a:bodyPr/>
          <a:lstStyle/>
          <a:p>
            <a:fld id="{1DB2B404-82EF-1C4F-9575-979F701D94AB}" type="slidenum">
              <a:rPr lang="en-US" smtClean="0"/>
              <a:pPr/>
              <a:t>22</a:t>
            </a:fld>
            <a:endParaRPr lang="en-US"/>
          </a:p>
        </p:txBody>
      </p:sp>
    </p:spTree>
    <p:extLst>
      <p:ext uri="{BB962C8B-B14F-4D97-AF65-F5344CB8AC3E}">
        <p14:creationId xmlns:p14="http://schemas.microsoft.com/office/powerpoint/2010/main" val="3820291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23</a:t>
            </a:fld>
            <a:endParaRPr lang="en-US"/>
          </a:p>
        </p:txBody>
      </p:sp>
      <p:sp>
        <p:nvSpPr>
          <p:cNvPr id="4" name="Content Placeholder 3"/>
          <p:cNvSpPr>
            <a:spLocks noGrp="1"/>
          </p:cNvSpPr>
          <p:nvPr>
            <p:ph sz="quarter" idx="1"/>
          </p:nvPr>
        </p:nvSpPr>
        <p:spPr>
          <a:xfrm>
            <a:off x="136478" y="1600200"/>
            <a:ext cx="8828010" cy="5257800"/>
          </a:xfrm>
        </p:spPr>
        <p:txBody>
          <a:bodyPr>
            <a:normAutofit/>
          </a:bodyPr>
          <a:lstStyle/>
          <a:p>
            <a:pPr marL="0" indent="0">
              <a:buNone/>
            </a:pPr>
            <a:r>
              <a:rPr lang="en-US" dirty="0" smtClean="0"/>
              <a:t>  Three phase </a:t>
            </a:r>
            <a:r>
              <a:rPr lang="en-US" dirty="0"/>
              <a:t>and five steps </a:t>
            </a:r>
            <a:r>
              <a:rPr lang="en-US" dirty="0" smtClean="0"/>
              <a:t>cycle</a:t>
            </a:r>
            <a:endParaRPr lang="en-US" dirty="0"/>
          </a:p>
          <a:p>
            <a:pPr marL="0" indent="0">
              <a:buNone/>
            </a:pPr>
            <a:endParaRPr lang="en-US" dirty="0"/>
          </a:p>
        </p:txBody>
      </p:sp>
      <p:grpSp>
        <p:nvGrpSpPr>
          <p:cNvPr id="17" name="Group 16"/>
          <p:cNvGrpSpPr/>
          <p:nvPr/>
        </p:nvGrpSpPr>
        <p:grpSpPr>
          <a:xfrm>
            <a:off x="624742" y="2784145"/>
            <a:ext cx="7668904" cy="3622307"/>
            <a:chOff x="720827" y="2784145"/>
            <a:chExt cx="7668904" cy="3622307"/>
          </a:xfrm>
        </p:grpSpPr>
        <p:sp>
          <p:nvSpPr>
            <p:cNvPr id="12" name="Right Arrow 11"/>
            <p:cNvSpPr/>
            <p:nvPr/>
          </p:nvSpPr>
          <p:spPr>
            <a:xfrm>
              <a:off x="5275141" y="3224064"/>
              <a:ext cx="354842" cy="259308"/>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8" name="Rounded Rectangle 7"/>
            <p:cNvSpPr/>
            <p:nvPr/>
          </p:nvSpPr>
          <p:spPr>
            <a:xfrm>
              <a:off x="720827" y="2784145"/>
              <a:ext cx="1815403" cy="102553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b="1" dirty="0" smtClean="0"/>
                <a:t>Pre-tendering phase</a:t>
              </a:r>
              <a:endParaRPr lang="en-US" b="1" dirty="0"/>
            </a:p>
          </p:txBody>
        </p:sp>
        <p:sp>
          <p:nvSpPr>
            <p:cNvPr id="9" name="Rounded Rectangle 8"/>
            <p:cNvSpPr/>
            <p:nvPr/>
          </p:nvSpPr>
          <p:spPr>
            <a:xfrm>
              <a:off x="3276702" y="2800986"/>
              <a:ext cx="1815403" cy="102553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b="1" dirty="0" smtClean="0"/>
                <a:t>Tendering phase</a:t>
              </a:r>
              <a:endParaRPr lang="en-US" b="1" dirty="0"/>
            </a:p>
          </p:txBody>
        </p:sp>
        <p:sp>
          <p:nvSpPr>
            <p:cNvPr id="10" name="Rounded Rectangle 9"/>
            <p:cNvSpPr/>
            <p:nvPr/>
          </p:nvSpPr>
          <p:spPr>
            <a:xfrm>
              <a:off x="6028867" y="2784145"/>
              <a:ext cx="1815403" cy="102553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b="1" dirty="0" smtClean="0"/>
                <a:t>Post award  phase</a:t>
              </a:r>
              <a:endParaRPr lang="en-US" b="1" dirty="0"/>
            </a:p>
          </p:txBody>
        </p:sp>
        <p:sp>
          <p:nvSpPr>
            <p:cNvPr id="11" name="Right Arrow 10"/>
            <p:cNvSpPr/>
            <p:nvPr/>
          </p:nvSpPr>
          <p:spPr>
            <a:xfrm>
              <a:off x="2738074" y="3188142"/>
              <a:ext cx="374855" cy="295230"/>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3" name="Rectangle 12"/>
            <p:cNvSpPr/>
            <p:nvPr/>
          </p:nvSpPr>
          <p:spPr>
            <a:xfrm>
              <a:off x="908255" y="3705367"/>
              <a:ext cx="2017246" cy="2701085"/>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marL="285750" indent="-285750">
                <a:buFont typeface="Arial" pitchFamily="34" charset="0"/>
                <a:buChar char="•"/>
              </a:pPr>
              <a:r>
                <a:rPr lang="en-US" dirty="0" smtClean="0"/>
                <a:t>Need assessment </a:t>
              </a:r>
            </a:p>
            <a:p>
              <a:pPr marL="285750" indent="-285750">
                <a:buFont typeface="Arial" pitchFamily="34" charset="0"/>
                <a:buChar char="•"/>
              </a:pPr>
              <a:r>
                <a:rPr lang="en-US" dirty="0" smtClean="0"/>
                <a:t>Planning &amp; budgeting</a:t>
              </a:r>
            </a:p>
            <a:p>
              <a:pPr marL="285750" indent="-285750">
                <a:buFont typeface="Arial" pitchFamily="34" charset="0"/>
                <a:buChar char="•"/>
              </a:pPr>
              <a:r>
                <a:rPr lang="en-US" dirty="0" smtClean="0"/>
                <a:t>Definition of requirement</a:t>
              </a:r>
            </a:p>
            <a:p>
              <a:pPr marL="285750" indent="-285750">
                <a:buFont typeface="Arial" pitchFamily="34" charset="0"/>
                <a:buChar char="•"/>
              </a:pPr>
              <a:r>
                <a:rPr lang="en-US" dirty="0" smtClean="0"/>
                <a:t>Choice of procedure</a:t>
              </a:r>
              <a:endParaRPr lang="en-US" dirty="0"/>
            </a:p>
          </p:txBody>
        </p:sp>
        <p:sp>
          <p:nvSpPr>
            <p:cNvPr id="14" name="Rectangle 13"/>
            <p:cNvSpPr/>
            <p:nvPr/>
          </p:nvSpPr>
          <p:spPr>
            <a:xfrm>
              <a:off x="3612735" y="3705368"/>
              <a:ext cx="2017247" cy="270108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marL="285750" indent="-285750">
                <a:buFont typeface="Arial" pitchFamily="34" charset="0"/>
                <a:buChar char="•"/>
              </a:pPr>
              <a:r>
                <a:rPr lang="en-US" dirty="0" smtClean="0"/>
                <a:t>Invitation to tender</a:t>
              </a:r>
            </a:p>
            <a:p>
              <a:pPr marL="285750" indent="-285750">
                <a:buFont typeface="Arial" pitchFamily="34" charset="0"/>
                <a:buChar char="•"/>
              </a:pPr>
              <a:r>
                <a:rPr lang="en-US" dirty="0" smtClean="0"/>
                <a:t>Evaluation</a:t>
              </a:r>
            </a:p>
            <a:p>
              <a:pPr marL="285750" indent="-285750">
                <a:buFont typeface="Arial" pitchFamily="34" charset="0"/>
                <a:buChar char="•"/>
              </a:pPr>
              <a:r>
                <a:rPr lang="en-US" dirty="0" smtClean="0"/>
                <a:t>Award </a:t>
              </a:r>
            </a:p>
          </p:txBody>
        </p:sp>
        <p:sp>
          <p:nvSpPr>
            <p:cNvPr id="15" name="Rectangle 14"/>
            <p:cNvSpPr/>
            <p:nvPr/>
          </p:nvSpPr>
          <p:spPr>
            <a:xfrm>
              <a:off x="6328030" y="3672421"/>
              <a:ext cx="2061701" cy="270108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marL="285750" indent="-285750">
                <a:buFont typeface="Arial" pitchFamily="34" charset="0"/>
                <a:buChar char="•"/>
              </a:pPr>
              <a:r>
                <a:rPr lang="en-US" dirty="0" smtClean="0"/>
                <a:t>Contract management</a:t>
              </a:r>
            </a:p>
            <a:p>
              <a:pPr marL="285750" indent="-285750">
                <a:buFont typeface="Arial" pitchFamily="34" charset="0"/>
                <a:buChar char="•"/>
              </a:pPr>
              <a:r>
                <a:rPr lang="en-US" dirty="0" smtClean="0"/>
                <a:t>Order </a:t>
              </a:r>
            </a:p>
            <a:p>
              <a:pPr marL="285750" indent="-285750">
                <a:buFont typeface="Arial" pitchFamily="34" charset="0"/>
                <a:buChar char="•"/>
              </a:pPr>
              <a:r>
                <a:rPr lang="en-US" dirty="0" smtClean="0"/>
                <a:t>Payment </a:t>
              </a:r>
              <a:endParaRPr lang="en-US" dirty="0"/>
            </a:p>
          </p:txBody>
        </p:sp>
      </p:grpSp>
      <p:sp>
        <p:nvSpPr>
          <p:cNvPr id="16" name="Title 1"/>
          <p:cNvSpPr>
            <a:spLocks noGrp="1"/>
          </p:cNvSpPr>
          <p:nvPr>
            <p:ph type="title"/>
          </p:nvPr>
        </p:nvSpPr>
        <p:spPr>
          <a:xfrm>
            <a:off x="1316280" y="200695"/>
            <a:ext cx="7198133" cy="833626"/>
          </a:xfrm>
        </p:spPr>
        <p:txBody>
          <a:bodyPr>
            <a:noAutofit/>
          </a:bodyPr>
          <a:lstStyle/>
          <a:p>
            <a:pPr algn="l"/>
            <a:r>
              <a:rPr lang="en-US" sz="4000" dirty="0" smtClean="0"/>
              <a:t>Procurement Cycle</a:t>
            </a:r>
            <a:endParaRPr lang="en-US" sz="4000" dirty="0"/>
          </a:p>
        </p:txBody>
      </p:sp>
    </p:spTree>
    <p:extLst>
      <p:ext uri="{BB962C8B-B14F-4D97-AF65-F5344CB8AC3E}">
        <p14:creationId xmlns:p14="http://schemas.microsoft.com/office/powerpoint/2010/main" val="305785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885262423"/>
              </p:ext>
            </p:extLst>
          </p:nvPr>
        </p:nvGraphicFramePr>
        <p:xfrm>
          <a:off x="1" y="1505242"/>
          <a:ext cx="9144000" cy="53527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a:xfrm>
            <a:off x="1316280" y="200695"/>
            <a:ext cx="7198133" cy="833626"/>
          </a:xfrm>
        </p:spPr>
        <p:txBody>
          <a:bodyPr>
            <a:noAutofit/>
          </a:bodyPr>
          <a:lstStyle/>
          <a:p>
            <a:pPr algn="l"/>
            <a:r>
              <a:rPr lang="en-US" sz="4000" dirty="0"/>
              <a:t>Procurement </a:t>
            </a:r>
            <a:r>
              <a:rPr lang="en-US" sz="4000" dirty="0" smtClean="0"/>
              <a:t>Cycle</a:t>
            </a:r>
            <a:endParaRPr lang="en-US" sz="4000" dirty="0"/>
          </a:p>
        </p:txBody>
      </p:sp>
    </p:spTree>
    <p:extLst>
      <p:ext uri="{BB962C8B-B14F-4D97-AF65-F5344CB8AC3E}">
        <p14:creationId xmlns:p14="http://schemas.microsoft.com/office/powerpoint/2010/main" val="3248999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1C73FB26-0252-4313-BC50-115995C4D1AB}"/>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D57E00F4-A6C3-4A5A-B5C1-6829511A6D51}"/>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graphicEl>
                                              <a:dgm id="{B2C8B40B-C9A3-45EC-8E1E-726E9E701904}"/>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graphicEl>
                                              <a:dgm id="{E48C35D0-5B3E-430B-B2F2-FA4AF061A5D4}"/>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graphicEl>
                                              <a:dgm id="{CFB8777A-021F-4AC6-AF30-D1F2A049DD71}"/>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FFAAE1D3-D273-4816-9A58-82C68DF2AC5E}"/>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graphicEl>
                                              <a:dgm id="{116B9D24-1976-49CF-9331-A29CA106CA42}"/>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graphicEl>
                                              <a:dgm id="{B70ABC25-1C74-47E2-AC20-9DF1C811206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graphicEl>
                                              <a:dgm id="{7D2A7425-F140-408D-9395-BAFEF75D2CCE}"/>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graphicEl>
                                              <a:dgm id="{8D7547AE-B987-4F01-AD1C-E17DB1DC976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30216" y="341500"/>
            <a:ext cx="8311166" cy="646331"/>
          </a:xfrm>
          <a:prstGeom prst="rect">
            <a:avLst/>
          </a:prstGeom>
        </p:spPr>
        <p:txBody>
          <a:bodyPr wrap="square">
            <a:spAutoFit/>
          </a:bodyPr>
          <a:lstStyle/>
          <a:p>
            <a:pPr algn="just"/>
            <a:r>
              <a:rPr lang="en-US" sz="3600" dirty="0" smtClean="0">
                <a:solidFill>
                  <a:schemeClr val="tx2"/>
                </a:solidFill>
                <a:latin typeface="+mj-lt"/>
                <a:ea typeface="+mj-ea"/>
                <a:cs typeface="+mj-cs"/>
              </a:rPr>
              <a:t>Step1: </a:t>
            </a:r>
            <a:r>
              <a:rPr lang="en-US" sz="3600" dirty="0">
                <a:solidFill>
                  <a:schemeClr val="tx2"/>
                </a:solidFill>
                <a:latin typeface="+mj-lt"/>
                <a:ea typeface="+mj-ea"/>
                <a:cs typeface="+mj-cs"/>
              </a:rPr>
              <a:t>Identification &amp; </a:t>
            </a:r>
            <a:r>
              <a:rPr lang="en-US" sz="3600" dirty="0" smtClean="0">
                <a:solidFill>
                  <a:schemeClr val="tx2"/>
                </a:solidFill>
                <a:latin typeface="+mj-lt"/>
                <a:ea typeface="+mj-ea"/>
                <a:cs typeface="+mj-cs"/>
              </a:rPr>
              <a:t>Analysis </a:t>
            </a:r>
            <a:endParaRPr lang="en-US" sz="3600" dirty="0">
              <a:solidFill>
                <a:schemeClr val="tx2"/>
              </a:solidFill>
              <a:latin typeface="+mj-lt"/>
              <a:ea typeface="+mj-ea"/>
              <a:cs typeface="+mj-cs"/>
            </a:endParaRPr>
          </a:p>
        </p:txBody>
      </p:sp>
      <p:sp>
        <p:nvSpPr>
          <p:cNvPr id="4" name="Content Placeholder 2"/>
          <p:cNvSpPr>
            <a:spLocks noGrp="1"/>
          </p:cNvSpPr>
          <p:nvPr>
            <p:ph idx="1"/>
          </p:nvPr>
        </p:nvSpPr>
        <p:spPr>
          <a:xfrm>
            <a:off x="609600" y="1447800"/>
            <a:ext cx="8382000" cy="5410200"/>
          </a:xfrm>
        </p:spPr>
        <p:txBody>
          <a:bodyPr>
            <a:normAutofit lnSpcReduction="10000"/>
          </a:bodyPr>
          <a:lstStyle/>
          <a:p>
            <a:pPr marL="514350" indent="-514350" algn="just">
              <a:lnSpc>
                <a:spcPct val="150000"/>
              </a:lnSpc>
              <a:buClrTx/>
              <a:buFont typeface="+mj-lt"/>
              <a:buAutoNum type="arabicPeriod"/>
            </a:pPr>
            <a:r>
              <a:rPr lang="en-US" sz="2600" dirty="0" smtClean="0"/>
              <a:t>Identification </a:t>
            </a:r>
            <a:r>
              <a:rPr lang="en-US" sz="2600" dirty="0"/>
              <a:t>of </a:t>
            </a:r>
            <a:r>
              <a:rPr lang="en-US" sz="2600" dirty="0" smtClean="0"/>
              <a:t>organizational </a:t>
            </a:r>
            <a:r>
              <a:rPr lang="en-US" sz="2600" dirty="0"/>
              <a:t>and </a:t>
            </a:r>
            <a:r>
              <a:rPr lang="en-US" sz="2600" dirty="0" smtClean="0"/>
              <a:t>stakeholders need</a:t>
            </a:r>
            <a:endParaRPr lang="en-US" sz="2600" dirty="0"/>
          </a:p>
          <a:p>
            <a:pPr marL="514350" indent="-514350" algn="just">
              <a:lnSpc>
                <a:spcPct val="150000"/>
              </a:lnSpc>
              <a:buClrTx/>
              <a:buFont typeface="+mj-lt"/>
              <a:buAutoNum type="arabicPeriod"/>
            </a:pPr>
            <a:r>
              <a:rPr lang="en-US" sz="2600" dirty="0" smtClean="0"/>
              <a:t>Need to know</a:t>
            </a:r>
            <a:r>
              <a:rPr lang="en-US" sz="2600" dirty="0"/>
              <a:t>:</a:t>
            </a:r>
            <a:endParaRPr lang="en-US" sz="2600" dirty="0" smtClean="0"/>
          </a:p>
          <a:p>
            <a:pPr lvl="1" algn="just">
              <a:lnSpc>
                <a:spcPct val="150000"/>
              </a:lnSpc>
              <a:buClrTx/>
            </a:pPr>
            <a:r>
              <a:rPr lang="en-US" sz="2600" dirty="0" smtClean="0"/>
              <a:t>What is needed now</a:t>
            </a:r>
          </a:p>
          <a:p>
            <a:pPr lvl="1" algn="just">
              <a:lnSpc>
                <a:spcPct val="150000"/>
              </a:lnSpc>
              <a:buClrTx/>
            </a:pPr>
            <a:r>
              <a:rPr lang="en-US" sz="2600" dirty="0" smtClean="0"/>
              <a:t>What might be need to be in future</a:t>
            </a:r>
          </a:p>
          <a:p>
            <a:pPr lvl="1" algn="just">
              <a:lnSpc>
                <a:spcPct val="150000"/>
              </a:lnSpc>
              <a:buClrTx/>
            </a:pPr>
            <a:r>
              <a:rPr lang="en-US" sz="2600" dirty="0" smtClean="0"/>
              <a:t>How these might be affected in future</a:t>
            </a:r>
          </a:p>
          <a:p>
            <a:pPr marL="514350" indent="-514350" algn="just">
              <a:lnSpc>
                <a:spcPct val="150000"/>
              </a:lnSpc>
              <a:buClrTx/>
              <a:buFont typeface="+mj-lt"/>
              <a:buAutoNum type="arabicPeriod"/>
            </a:pPr>
            <a:r>
              <a:rPr lang="en-US" sz="2600" dirty="0" smtClean="0"/>
              <a:t>Internal Spend Analysis</a:t>
            </a:r>
          </a:p>
          <a:p>
            <a:pPr marL="514350" indent="-514350" algn="just">
              <a:lnSpc>
                <a:spcPct val="150000"/>
              </a:lnSpc>
              <a:buClrTx/>
              <a:buFont typeface="+mj-lt"/>
              <a:buAutoNum type="arabicPeriod"/>
            </a:pPr>
            <a:r>
              <a:rPr lang="en-US" sz="2600" dirty="0" smtClean="0"/>
              <a:t>Works/Products/Services specifications/requirement</a:t>
            </a:r>
          </a:p>
          <a:p>
            <a:pPr marL="514350" indent="-514350" algn="just">
              <a:lnSpc>
                <a:spcPct val="150000"/>
              </a:lnSpc>
              <a:buClrTx/>
              <a:buFont typeface="+mj-lt"/>
              <a:buAutoNum type="arabicPeriod"/>
            </a:pPr>
            <a:r>
              <a:rPr lang="en-US" sz="2600" dirty="0" smtClean="0"/>
              <a:t>Min. Required </a:t>
            </a:r>
            <a:r>
              <a:rPr lang="en-US" sz="2600" dirty="0" err="1" smtClean="0"/>
              <a:t>vs</a:t>
            </a:r>
            <a:r>
              <a:rPr lang="en-US" sz="2600" dirty="0" smtClean="0"/>
              <a:t> Value-Adds</a:t>
            </a:r>
          </a:p>
        </p:txBody>
      </p:sp>
    </p:spTree>
    <p:extLst>
      <p:ext uri="{BB962C8B-B14F-4D97-AF65-F5344CB8AC3E}">
        <p14:creationId xmlns:p14="http://schemas.microsoft.com/office/powerpoint/2010/main" val="22245569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59877" y="297359"/>
            <a:ext cx="8311166" cy="646331"/>
          </a:xfrm>
          <a:prstGeom prst="rect">
            <a:avLst/>
          </a:prstGeom>
        </p:spPr>
        <p:txBody>
          <a:bodyPr wrap="square">
            <a:spAutoFit/>
          </a:bodyPr>
          <a:lstStyle/>
          <a:p>
            <a:pPr algn="just"/>
            <a:r>
              <a:rPr lang="en-US" sz="3600" dirty="0">
                <a:solidFill>
                  <a:schemeClr val="tx2"/>
                </a:solidFill>
                <a:latin typeface="+mj-lt"/>
                <a:ea typeface="+mj-ea"/>
                <a:cs typeface="+mj-cs"/>
              </a:rPr>
              <a:t>Step 2: Supply Market </a:t>
            </a:r>
            <a:r>
              <a:rPr lang="en-US" sz="3600" dirty="0" smtClean="0">
                <a:solidFill>
                  <a:schemeClr val="tx2"/>
                </a:solidFill>
                <a:latin typeface="+mj-lt"/>
                <a:ea typeface="+mj-ea"/>
                <a:cs typeface="+mj-cs"/>
              </a:rPr>
              <a:t>Profiling </a:t>
            </a:r>
            <a:endParaRPr lang="en-US" sz="3600" dirty="0">
              <a:solidFill>
                <a:schemeClr val="tx2"/>
              </a:solidFill>
              <a:latin typeface="+mj-lt"/>
              <a:ea typeface="+mj-ea"/>
              <a:cs typeface="+mj-cs"/>
            </a:endParaRPr>
          </a:p>
        </p:txBody>
      </p:sp>
      <p:sp>
        <p:nvSpPr>
          <p:cNvPr id="4" name="Content Placeholder 2"/>
          <p:cNvSpPr>
            <a:spLocks noGrp="1"/>
          </p:cNvSpPr>
          <p:nvPr>
            <p:ph idx="1"/>
          </p:nvPr>
        </p:nvSpPr>
        <p:spPr>
          <a:xfrm>
            <a:off x="609600" y="1295400"/>
            <a:ext cx="8382000" cy="5410200"/>
          </a:xfrm>
        </p:spPr>
        <p:txBody>
          <a:bodyPr>
            <a:normAutofit/>
          </a:bodyPr>
          <a:lstStyle/>
          <a:p>
            <a:pPr algn="just">
              <a:lnSpc>
                <a:spcPct val="150000"/>
              </a:lnSpc>
              <a:buClrTx/>
              <a:buFontTx/>
              <a:buAutoNum type="arabicPeriod"/>
            </a:pPr>
            <a:r>
              <a:rPr lang="en-US" sz="2600" dirty="0" smtClean="0"/>
              <a:t>Need to know what the supply market has to offer</a:t>
            </a:r>
          </a:p>
          <a:p>
            <a:pPr algn="just">
              <a:lnSpc>
                <a:spcPct val="150000"/>
              </a:lnSpc>
              <a:buClrTx/>
              <a:buFontTx/>
              <a:buAutoNum type="arabicPeriod"/>
            </a:pPr>
            <a:r>
              <a:rPr lang="en-US" sz="2600" dirty="0" smtClean="0"/>
              <a:t>Knowing if you can buy</a:t>
            </a:r>
          </a:p>
          <a:p>
            <a:pPr algn="just">
              <a:lnSpc>
                <a:spcPct val="150000"/>
              </a:lnSpc>
              <a:buClrTx/>
              <a:buFontTx/>
              <a:buAutoNum type="arabicPeriod"/>
            </a:pPr>
            <a:r>
              <a:rPr lang="en-US" sz="2600" dirty="0" smtClean="0"/>
              <a:t>When to buy</a:t>
            </a:r>
          </a:p>
          <a:p>
            <a:pPr algn="just">
              <a:lnSpc>
                <a:spcPct val="150000"/>
              </a:lnSpc>
              <a:buClrTx/>
              <a:buFontTx/>
              <a:buAutoNum type="arabicPeriod"/>
            </a:pPr>
            <a:r>
              <a:rPr lang="en-US" sz="2600" dirty="0" smtClean="0"/>
              <a:t>Who to buy from</a:t>
            </a:r>
          </a:p>
          <a:p>
            <a:pPr algn="just">
              <a:lnSpc>
                <a:spcPct val="150000"/>
              </a:lnSpc>
              <a:buClrTx/>
              <a:buFontTx/>
              <a:buAutoNum type="arabicPeriod"/>
            </a:pPr>
            <a:r>
              <a:rPr lang="en-US" sz="2600" dirty="0" smtClean="0"/>
              <a:t>Need comprehensive understanding of supply market on each category</a:t>
            </a:r>
          </a:p>
          <a:p>
            <a:pPr algn="just">
              <a:lnSpc>
                <a:spcPct val="150000"/>
              </a:lnSpc>
              <a:buClrTx/>
              <a:buFontTx/>
              <a:buAutoNum type="arabicPeriod"/>
            </a:pPr>
            <a:r>
              <a:rPr lang="en-US" sz="2600" dirty="0" smtClean="0"/>
              <a:t>If expertise don’t exist in – can be sourced from market as a consulting service</a:t>
            </a:r>
          </a:p>
        </p:txBody>
      </p:sp>
    </p:spTree>
    <p:extLst>
      <p:ext uri="{BB962C8B-B14F-4D97-AF65-F5344CB8AC3E}">
        <p14:creationId xmlns:p14="http://schemas.microsoft.com/office/powerpoint/2010/main" val="40143621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03606" y="285229"/>
            <a:ext cx="8311166" cy="1692771"/>
          </a:xfrm>
          <a:prstGeom prst="rect">
            <a:avLst/>
          </a:prstGeom>
        </p:spPr>
        <p:txBody>
          <a:bodyPr wrap="square">
            <a:spAutoFit/>
          </a:bodyPr>
          <a:lstStyle/>
          <a:p>
            <a:pPr algn="just"/>
            <a:r>
              <a:rPr lang="en-US" sz="3200" dirty="0">
                <a:solidFill>
                  <a:schemeClr val="tx2"/>
                </a:solidFill>
                <a:latin typeface="+mj-lt"/>
                <a:ea typeface="+mj-ea"/>
                <a:cs typeface="+mj-cs"/>
              </a:rPr>
              <a:t>Step 3: Market Engagement Strategy </a:t>
            </a:r>
            <a:endParaRPr lang="en-US" sz="3600" dirty="0">
              <a:solidFill>
                <a:schemeClr val="tx2"/>
              </a:solidFill>
              <a:latin typeface="+mj-lt"/>
              <a:ea typeface="+mj-ea"/>
              <a:cs typeface="+mj-cs"/>
            </a:endParaRPr>
          </a:p>
          <a:p>
            <a:pPr algn="just"/>
            <a:r>
              <a:rPr lang="en-US" sz="3200" dirty="0" smtClean="0">
                <a:solidFill>
                  <a:schemeClr val="tx2"/>
                </a:solidFill>
                <a:latin typeface="+mj-lt"/>
                <a:ea typeface="+mj-ea"/>
                <a:cs typeface="+mj-cs"/>
              </a:rPr>
              <a:t>(</a:t>
            </a:r>
            <a:r>
              <a:rPr lang="en-US" sz="3200" dirty="0">
                <a:solidFill>
                  <a:schemeClr val="tx2"/>
                </a:solidFill>
                <a:latin typeface="+mj-lt"/>
                <a:ea typeface="+mj-ea"/>
                <a:cs typeface="+mj-cs"/>
              </a:rPr>
              <a:t>Develop):</a:t>
            </a:r>
          </a:p>
          <a:p>
            <a:pPr algn="just"/>
            <a:endParaRPr lang="en-US" sz="4000" b="1" dirty="0">
              <a:solidFill>
                <a:srgbClr val="FFFF00"/>
              </a:solidFill>
            </a:endParaRPr>
          </a:p>
        </p:txBody>
      </p:sp>
      <p:sp>
        <p:nvSpPr>
          <p:cNvPr id="4" name="Content Placeholder 2"/>
          <p:cNvSpPr>
            <a:spLocks noGrp="1"/>
          </p:cNvSpPr>
          <p:nvPr>
            <p:ph idx="1"/>
          </p:nvPr>
        </p:nvSpPr>
        <p:spPr>
          <a:xfrm>
            <a:off x="533400" y="1447800"/>
            <a:ext cx="8382000" cy="5410200"/>
          </a:xfrm>
        </p:spPr>
        <p:txBody>
          <a:bodyPr>
            <a:normAutofit/>
          </a:bodyPr>
          <a:lstStyle/>
          <a:p>
            <a:pPr marL="0" indent="0" algn="just">
              <a:lnSpc>
                <a:spcPct val="150000"/>
              </a:lnSpc>
              <a:buNone/>
            </a:pPr>
            <a:r>
              <a:rPr lang="en-US" sz="2800" dirty="0" smtClean="0"/>
              <a:t>What can you do to position yourself to get best possible outcome from procurement:</a:t>
            </a:r>
          </a:p>
          <a:p>
            <a:pPr marL="857250" lvl="1" indent="-457200" algn="just">
              <a:lnSpc>
                <a:spcPct val="150000"/>
              </a:lnSpc>
              <a:buClrTx/>
              <a:buFont typeface="+mj-lt"/>
              <a:buAutoNum type="arabicPeriod"/>
            </a:pPr>
            <a:r>
              <a:rPr lang="en-US" sz="2400" dirty="0" smtClean="0"/>
              <a:t>Profile the supplier capabilities</a:t>
            </a:r>
            <a:endParaRPr lang="en-US" sz="2400" dirty="0"/>
          </a:p>
          <a:p>
            <a:pPr marL="857250" lvl="1" indent="-457200" algn="just">
              <a:lnSpc>
                <a:spcPct val="150000"/>
              </a:lnSpc>
              <a:buClrTx/>
              <a:buFont typeface="+mj-lt"/>
              <a:buAutoNum type="arabicPeriod"/>
            </a:pPr>
            <a:r>
              <a:rPr lang="en-US" sz="2400" dirty="0"/>
              <a:t>Estimate the demand for your </a:t>
            </a:r>
            <a:r>
              <a:rPr lang="en-US" sz="2400" dirty="0" smtClean="0"/>
              <a:t>need</a:t>
            </a:r>
            <a:endParaRPr lang="en-US" sz="2400" dirty="0"/>
          </a:p>
          <a:p>
            <a:pPr marL="857250" lvl="1" indent="-457200" algn="just">
              <a:lnSpc>
                <a:spcPct val="150000"/>
              </a:lnSpc>
              <a:buClrTx/>
              <a:buFont typeface="+mj-lt"/>
              <a:buAutoNum type="arabicPeriod"/>
            </a:pPr>
            <a:r>
              <a:rPr lang="en-US" sz="2400" dirty="0"/>
              <a:t>Bundle or unbundle the requirement (If Possible</a:t>
            </a:r>
            <a:r>
              <a:rPr lang="en-US" sz="2400" dirty="0" smtClean="0"/>
              <a:t>)</a:t>
            </a:r>
          </a:p>
          <a:p>
            <a:pPr marL="857250" lvl="1" indent="-457200" algn="just">
              <a:lnSpc>
                <a:spcPct val="150000"/>
              </a:lnSpc>
              <a:buClrTx/>
              <a:buFont typeface="+mj-lt"/>
              <a:buAutoNum type="arabicPeriod"/>
            </a:pPr>
            <a:r>
              <a:rPr lang="en-US" sz="2400" dirty="0"/>
              <a:t>Engage consulting service fully or partial (If competency does not exists inside</a:t>
            </a:r>
            <a:r>
              <a:rPr lang="en-US" sz="2400" dirty="0" smtClean="0"/>
              <a:t>)</a:t>
            </a:r>
          </a:p>
          <a:p>
            <a:pPr marL="857250" lvl="1" indent="-457200" algn="just">
              <a:lnSpc>
                <a:spcPct val="150000"/>
              </a:lnSpc>
              <a:buClrTx/>
              <a:buFont typeface="+mj-lt"/>
              <a:buAutoNum type="arabicPeriod"/>
            </a:pPr>
            <a:r>
              <a:rPr lang="en-US" sz="2400" dirty="0"/>
              <a:t>Prepare the procurement </a:t>
            </a:r>
            <a:r>
              <a:rPr lang="en-US" sz="2400" dirty="0" smtClean="0"/>
              <a:t>documents</a:t>
            </a:r>
            <a:endParaRPr lang="en-US" sz="2400" dirty="0"/>
          </a:p>
          <a:p>
            <a:pPr marL="857250" lvl="1" indent="-457200" algn="just">
              <a:lnSpc>
                <a:spcPct val="150000"/>
              </a:lnSpc>
              <a:buClrTx/>
              <a:buFont typeface="+mj-lt"/>
              <a:buAutoNum type="arabicPeriod"/>
            </a:pPr>
            <a:endParaRPr lang="en-US" sz="2400" dirty="0" smtClean="0"/>
          </a:p>
          <a:p>
            <a:pPr marL="0" indent="0" algn="just">
              <a:lnSpc>
                <a:spcPct val="150000"/>
              </a:lnSpc>
              <a:buNone/>
            </a:pPr>
            <a:endParaRPr lang="en-US" sz="2800" b="1" dirty="0" smtClean="0">
              <a:solidFill>
                <a:schemeClr val="tx2"/>
              </a:solidFill>
            </a:endParaRPr>
          </a:p>
        </p:txBody>
      </p:sp>
    </p:spTree>
    <p:extLst>
      <p:ext uri="{BB962C8B-B14F-4D97-AF65-F5344CB8AC3E}">
        <p14:creationId xmlns:p14="http://schemas.microsoft.com/office/powerpoint/2010/main" val="1245247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45810" y="409901"/>
            <a:ext cx="8311166" cy="584775"/>
          </a:xfrm>
          <a:prstGeom prst="rect">
            <a:avLst/>
          </a:prstGeom>
        </p:spPr>
        <p:txBody>
          <a:bodyPr wrap="square">
            <a:spAutoFit/>
          </a:bodyPr>
          <a:lstStyle/>
          <a:p>
            <a:pPr algn="just"/>
            <a:r>
              <a:rPr lang="en-US" sz="3200" dirty="0">
                <a:solidFill>
                  <a:schemeClr val="tx2"/>
                </a:solidFill>
                <a:latin typeface="+mj-lt"/>
                <a:ea typeface="+mj-ea"/>
                <a:cs typeface="+mj-cs"/>
              </a:rPr>
              <a:t>Step 4</a:t>
            </a:r>
            <a:r>
              <a:rPr lang="en-US" sz="3200" dirty="0" smtClean="0">
                <a:solidFill>
                  <a:schemeClr val="tx2"/>
                </a:solidFill>
                <a:latin typeface="+mj-lt"/>
                <a:ea typeface="+mj-ea"/>
                <a:cs typeface="+mj-cs"/>
              </a:rPr>
              <a:t>: Market </a:t>
            </a:r>
            <a:r>
              <a:rPr lang="en-US" sz="3200" dirty="0">
                <a:solidFill>
                  <a:schemeClr val="tx2"/>
                </a:solidFill>
                <a:latin typeface="+mj-lt"/>
                <a:ea typeface="+mj-ea"/>
                <a:cs typeface="+mj-cs"/>
              </a:rPr>
              <a:t>Engagement Strategy (Execute</a:t>
            </a:r>
            <a:r>
              <a:rPr lang="en-US" sz="3200" dirty="0" smtClean="0">
                <a:solidFill>
                  <a:schemeClr val="tx2"/>
                </a:solidFill>
                <a:latin typeface="+mj-lt"/>
                <a:ea typeface="+mj-ea"/>
                <a:cs typeface="+mj-cs"/>
              </a:rPr>
              <a:t>)</a:t>
            </a:r>
            <a:endParaRPr lang="en-US" sz="3200" dirty="0">
              <a:solidFill>
                <a:schemeClr val="tx2"/>
              </a:solidFill>
              <a:latin typeface="+mj-lt"/>
              <a:ea typeface="+mj-ea"/>
              <a:cs typeface="+mj-cs"/>
            </a:endParaRPr>
          </a:p>
        </p:txBody>
      </p:sp>
      <p:sp>
        <p:nvSpPr>
          <p:cNvPr id="4" name="Content Placeholder 2"/>
          <p:cNvSpPr>
            <a:spLocks noGrp="1"/>
          </p:cNvSpPr>
          <p:nvPr>
            <p:ph idx="1"/>
          </p:nvPr>
        </p:nvSpPr>
        <p:spPr>
          <a:xfrm>
            <a:off x="457200" y="1371600"/>
            <a:ext cx="8382000" cy="5410200"/>
          </a:xfrm>
        </p:spPr>
        <p:txBody>
          <a:bodyPr>
            <a:noAutofit/>
          </a:bodyPr>
          <a:lstStyle/>
          <a:p>
            <a:pPr marL="857250" lvl="1" indent="-457200" algn="just">
              <a:lnSpc>
                <a:spcPct val="150000"/>
              </a:lnSpc>
              <a:buClrTx/>
              <a:buAutoNum type="arabicPeriod"/>
            </a:pPr>
            <a:r>
              <a:rPr lang="en-US" sz="2400" dirty="0"/>
              <a:t>Issue the Procurement related </a:t>
            </a:r>
            <a:r>
              <a:rPr lang="en-US" sz="2400" dirty="0" smtClean="0"/>
              <a:t>documents</a:t>
            </a:r>
            <a:endParaRPr lang="en-US" sz="2400" dirty="0"/>
          </a:p>
          <a:p>
            <a:pPr marL="857250" lvl="1" indent="-457200" algn="just">
              <a:lnSpc>
                <a:spcPct val="150000"/>
              </a:lnSpc>
              <a:buClrTx/>
              <a:buAutoNum type="arabicPeriod"/>
            </a:pPr>
            <a:r>
              <a:rPr lang="en-US" sz="2400" dirty="0"/>
              <a:t>Get </a:t>
            </a:r>
            <a:r>
              <a:rPr lang="en-US" sz="2400" dirty="0" smtClean="0"/>
              <a:t>the early feedback (Pre-bid meeting, E-mail, </a:t>
            </a:r>
            <a:r>
              <a:rPr lang="en-US" sz="2400" dirty="0" err="1" smtClean="0"/>
              <a:t>etc</a:t>
            </a:r>
            <a:r>
              <a:rPr lang="en-US" sz="2400" dirty="0" smtClean="0"/>
              <a:t>)</a:t>
            </a:r>
            <a:endParaRPr lang="en-US" sz="2400" dirty="0"/>
          </a:p>
          <a:p>
            <a:pPr marL="914400" lvl="1" indent="-514350" algn="just">
              <a:lnSpc>
                <a:spcPct val="150000"/>
              </a:lnSpc>
              <a:buClrTx/>
              <a:buAutoNum type="arabicPeriod"/>
            </a:pPr>
            <a:r>
              <a:rPr lang="en-US" sz="2400" dirty="0" smtClean="0"/>
              <a:t>Receive and register bid</a:t>
            </a:r>
            <a:endParaRPr lang="en-US" sz="2400" dirty="0"/>
          </a:p>
          <a:p>
            <a:pPr marL="914400" lvl="1" indent="-514350" algn="just">
              <a:lnSpc>
                <a:spcPct val="150000"/>
              </a:lnSpc>
              <a:buClrTx/>
              <a:buAutoNum type="arabicPeriod"/>
            </a:pPr>
            <a:r>
              <a:rPr lang="en-US" sz="2400" dirty="0"/>
              <a:t>Open and </a:t>
            </a:r>
            <a:r>
              <a:rPr lang="en-US" sz="2400" dirty="0" smtClean="0"/>
              <a:t>evaluate </a:t>
            </a:r>
            <a:r>
              <a:rPr lang="en-US" sz="2400" dirty="0"/>
              <a:t>the </a:t>
            </a:r>
            <a:r>
              <a:rPr lang="en-US" sz="2400" dirty="0" smtClean="0"/>
              <a:t>bids</a:t>
            </a:r>
          </a:p>
          <a:p>
            <a:pPr marL="914400" lvl="1" indent="-514350" algn="just">
              <a:lnSpc>
                <a:spcPct val="150000"/>
              </a:lnSpc>
              <a:buClrTx/>
              <a:buAutoNum type="arabicPeriod"/>
            </a:pPr>
            <a:r>
              <a:rPr lang="en-US" sz="2400" dirty="0" smtClean="0"/>
              <a:t>Discuss in procurement committee and make recommendations</a:t>
            </a:r>
            <a:endParaRPr lang="en-US" sz="2400" dirty="0"/>
          </a:p>
          <a:p>
            <a:pPr marL="914400" lvl="1" indent="-514350" algn="just">
              <a:lnSpc>
                <a:spcPct val="150000"/>
              </a:lnSpc>
              <a:buClrTx/>
              <a:buAutoNum type="arabicPeriod"/>
            </a:pPr>
            <a:r>
              <a:rPr lang="en-US" sz="2400" dirty="0" smtClean="0"/>
              <a:t>Perform selection based on method </a:t>
            </a:r>
            <a:r>
              <a:rPr lang="en-US" sz="2400" dirty="0"/>
              <a:t>of </a:t>
            </a:r>
            <a:r>
              <a:rPr lang="en-US" sz="2400" dirty="0" smtClean="0"/>
              <a:t>selection</a:t>
            </a:r>
            <a:endParaRPr lang="en-US" sz="2400" dirty="0"/>
          </a:p>
          <a:p>
            <a:pPr marL="914400" lvl="1" indent="-514350" algn="just">
              <a:lnSpc>
                <a:spcPct val="150000"/>
              </a:lnSpc>
              <a:buClrTx/>
              <a:buAutoNum type="arabicPeriod"/>
            </a:pPr>
            <a:r>
              <a:rPr lang="en-US" sz="2400" dirty="0"/>
              <a:t>Manage </a:t>
            </a:r>
            <a:r>
              <a:rPr lang="en-US" sz="2400" dirty="0" smtClean="0"/>
              <a:t>communication</a:t>
            </a:r>
            <a:endParaRPr lang="en-US" sz="2400" dirty="0"/>
          </a:p>
          <a:p>
            <a:pPr marL="914400" lvl="1" indent="-514350" algn="just">
              <a:lnSpc>
                <a:spcPct val="150000"/>
              </a:lnSpc>
              <a:buClrTx/>
              <a:buAutoNum type="arabicPeriod"/>
            </a:pPr>
            <a:r>
              <a:rPr lang="en-US" sz="2400" dirty="0"/>
              <a:t>Ensure biased and corruption is </a:t>
            </a:r>
            <a:r>
              <a:rPr lang="en-US" sz="2400" dirty="0" smtClean="0"/>
              <a:t>avoided</a:t>
            </a:r>
            <a:endParaRPr lang="en-US" sz="2400" dirty="0"/>
          </a:p>
          <a:p>
            <a:pPr marL="914400" lvl="1" indent="-514350" algn="just">
              <a:lnSpc>
                <a:spcPct val="150000"/>
              </a:lnSpc>
              <a:buClrTx/>
              <a:buFont typeface="Arial" pitchFamily="34" charset="0"/>
              <a:buAutoNum type="arabicPeriod"/>
            </a:pPr>
            <a:r>
              <a:rPr lang="en-US" sz="2400" dirty="0"/>
              <a:t>Negotiate for right commercial deal;</a:t>
            </a:r>
          </a:p>
          <a:p>
            <a:pPr marL="914400" lvl="1" indent="-514350" algn="just">
              <a:lnSpc>
                <a:spcPct val="150000"/>
              </a:lnSpc>
              <a:buClrTx/>
              <a:buFont typeface="Arial" pitchFamily="34" charset="0"/>
              <a:buAutoNum type="arabicPeriod"/>
            </a:pPr>
            <a:r>
              <a:rPr lang="en-US" sz="2400" dirty="0"/>
              <a:t>Contract with clearly mentioned Terms &amp; Conditions and Schedules and </a:t>
            </a:r>
            <a:r>
              <a:rPr lang="en-US" sz="2400" dirty="0" err="1"/>
              <a:t>ToR</a:t>
            </a:r>
            <a:r>
              <a:rPr lang="en-US" sz="2400" dirty="0"/>
              <a:t> of Job.  </a:t>
            </a:r>
          </a:p>
          <a:p>
            <a:pPr marL="400050" lvl="1" indent="0" algn="just">
              <a:lnSpc>
                <a:spcPct val="150000"/>
              </a:lnSpc>
              <a:buNone/>
            </a:pPr>
            <a:r>
              <a:rPr lang="en-US" sz="2000" b="1" dirty="0" smtClean="0">
                <a:solidFill>
                  <a:schemeClr val="tx2"/>
                </a:solidFill>
              </a:rPr>
              <a:t> </a:t>
            </a:r>
          </a:p>
          <a:p>
            <a:pPr marL="400050" lvl="1" indent="0" algn="just">
              <a:lnSpc>
                <a:spcPct val="150000"/>
              </a:lnSpc>
              <a:buNone/>
            </a:pPr>
            <a:r>
              <a:rPr lang="en-US" sz="2400" b="1" dirty="0" smtClean="0">
                <a:solidFill>
                  <a:schemeClr val="tx2"/>
                </a:solidFill>
              </a:rPr>
              <a:t> </a:t>
            </a:r>
            <a:endParaRPr lang="en-US" b="1" dirty="0" smtClean="0">
              <a:solidFill>
                <a:schemeClr val="tx2"/>
              </a:solidFill>
            </a:endParaRPr>
          </a:p>
        </p:txBody>
      </p:sp>
    </p:spTree>
    <p:extLst>
      <p:ext uri="{BB962C8B-B14F-4D97-AF65-F5344CB8AC3E}">
        <p14:creationId xmlns:p14="http://schemas.microsoft.com/office/powerpoint/2010/main" val="5153163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03606" y="226191"/>
            <a:ext cx="7535594" cy="954107"/>
          </a:xfrm>
          <a:prstGeom prst="rect">
            <a:avLst/>
          </a:prstGeom>
        </p:spPr>
        <p:txBody>
          <a:bodyPr wrap="square">
            <a:spAutoFit/>
          </a:bodyPr>
          <a:lstStyle/>
          <a:p>
            <a:pPr algn="just"/>
            <a:r>
              <a:rPr lang="en-US" sz="2800" dirty="0">
                <a:solidFill>
                  <a:schemeClr val="tx2"/>
                </a:solidFill>
                <a:latin typeface="+mj-lt"/>
                <a:ea typeface="+mj-ea"/>
                <a:cs typeface="+mj-cs"/>
              </a:rPr>
              <a:t>Step 5: Contract Implementation </a:t>
            </a:r>
            <a:r>
              <a:rPr lang="en-US" sz="2800" dirty="0" smtClean="0">
                <a:solidFill>
                  <a:schemeClr val="tx2"/>
                </a:solidFill>
                <a:latin typeface="+mj-lt"/>
                <a:ea typeface="+mj-ea"/>
                <a:cs typeface="+mj-cs"/>
              </a:rPr>
              <a:t>and Performance </a:t>
            </a:r>
            <a:r>
              <a:rPr lang="en-US" sz="2800" dirty="0">
                <a:solidFill>
                  <a:schemeClr val="tx2"/>
                </a:solidFill>
                <a:latin typeface="+mj-lt"/>
                <a:ea typeface="+mj-ea"/>
                <a:cs typeface="+mj-cs"/>
              </a:rPr>
              <a:t>Management</a:t>
            </a:r>
          </a:p>
        </p:txBody>
      </p:sp>
      <p:sp>
        <p:nvSpPr>
          <p:cNvPr id="4" name="Content Placeholder 2"/>
          <p:cNvSpPr>
            <a:spLocks noGrp="1"/>
          </p:cNvSpPr>
          <p:nvPr>
            <p:ph idx="1"/>
          </p:nvPr>
        </p:nvSpPr>
        <p:spPr>
          <a:xfrm>
            <a:off x="457200" y="1470076"/>
            <a:ext cx="8382000" cy="5410200"/>
          </a:xfrm>
        </p:spPr>
        <p:txBody>
          <a:bodyPr>
            <a:noAutofit/>
          </a:bodyPr>
          <a:lstStyle/>
          <a:p>
            <a:pPr marL="400050" lvl="1" indent="0" algn="just">
              <a:lnSpc>
                <a:spcPct val="150000"/>
              </a:lnSpc>
              <a:buNone/>
            </a:pPr>
            <a:r>
              <a:rPr lang="en-US" sz="2400" b="1" dirty="0" smtClean="0">
                <a:solidFill>
                  <a:srgbClr val="FF0000"/>
                </a:solidFill>
              </a:rPr>
              <a:t>The last step - Doesn’t look like last step since it triggers a whole process with two broad objectives: </a:t>
            </a:r>
          </a:p>
          <a:p>
            <a:pPr lvl="2" indent="-342900" algn="just">
              <a:lnSpc>
                <a:spcPct val="150000"/>
              </a:lnSpc>
            </a:pPr>
            <a:r>
              <a:rPr lang="en-US" sz="2400" dirty="0"/>
              <a:t>Implement and maintain the benefits for both parties as per </a:t>
            </a:r>
            <a:r>
              <a:rPr lang="en-US" sz="2400" dirty="0" smtClean="0"/>
              <a:t>contract</a:t>
            </a:r>
            <a:endParaRPr lang="en-US" sz="2400" dirty="0"/>
          </a:p>
          <a:p>
            <a:pPr lvl="2" indent="-342900" algn="just">
              <a:lnSpc>
                <a:spcPct val="150000"/>
              </a:lnSpc>
            </a:pPr>
            <a:r>
              <a:rPr lang="en-US" sz="2400" dirty="0"/>
              <a:t>Monitoring and measuring of </a:t>
            </a:r>
            <a:r>
              <a:rPr lang="en-US" sz="2400" dirty="0" smtClean="0"/>
              <a:t>bidders performance</a:t>
            </a:r>
            <a:endParaRPr lang="en-US" sz="2400" dirty="0"/>
          </a:p>
          <a:p>
            <a:pPr lvl="2" indent="-342900" algn="just">
              <a:lnSpc>
                <a:spcPct val="150000"/>
              </a:lnSpc>
            </a:pPr>
            <a:r>
              <a:rPr lang="en-US" sz="2400" dirty="0"/>
              <a:t>Dedicated and targeted </a:t>
            </a:r>
            <a:r>
              <a:rPr lang="en-US" sz="2400" dirty="0" smtClean="0"/>
              <a:t>communication</a:t>
            </a:r>
            <a:endParaRPr lang="en-US" sz="2400" dirty="0"/>
          </a:p>
          <a:p>
            <a:pPr lvl="2" indent="-342900" algn="just">
              <a:lnSpc>
                <a:spcPct val="150000"/>
              </a:lnSpc>
            </a:pPr>
            <a:r>
              <a:rPr lang="en-US" sz="2400" dirty="0"/>
              <a:t>Relationship management is </a:t>
            </a:r>
            <a:r>
              <a:rPr lang="en-US" sz="2400" dirty="0" smtClean="0"/>
              <a:t>key</a:t>
            </a:r>
          </a:p>
          <a:p>
            <a:pPr lvl="2" indent="-342900" algn="just">
              <a:lnSpc>
                <a:spcPct val="150000"/>
              </a:lnSpc>
            </a:pPr>
            <a:r>
              <a:rPr lang="en-US" sz="2400" dirty="0"/>
              <a:t>Ensure that procurement officials </a:t>
            </a:r>
            <a:r>
              <a:rPr lang="en-US" sz="2400" dirty="0" smtClean="0"/>
              <a:t>demonstrates high standards </a:t>
            </a:r>
            <a:r>
              <a:rPr lang="en-US" sz="2400" dirty="0"/>
              <a:t>of knowledge, skills and integrity</a:t>
            </a:r>
          </a:p>
        </p:txBody>
      </p:sp>
    </p:spTree>
    <p:extLst>
      <p:ext uri="{BB962C8B-B14F-4D97-AF65-F5344CB8AC3E}">
        <p14:creationId xmlns:p14="http://schemas.microsoft.com/office/powerpoint/2010/main" val="2610933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a:t>
            </a:fld>
            <a:endParaRPr lang="en-US"/>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99606" y="1516697"/>
            <a:ext cx="8544394" cy="5357299"/>
          </a:xfrm>
        </p:spPr>
      </p:pic>
    </p:spTree>
    <p:extLst>
      <p:ext uri="{BB962C8B-B14F-4D97-AF65-F5344CB8AC3E}">
        <p14:creationId xmlns:p14="http://schemas.microsoft.com/office/powerpoint/2010/main" val="4536719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30</a:t>
            </a:fld>
            <a:endParaRPr lang="en-US"/>
          </a:p>
        </p:txBody>
      </p:sp>
      <p:sp>
        <p:nvSpPr>
          <p:cNvPr id="5" name="Content Placeholder 4"/>
          <p:cNvSpPr txBox="1">
            <a:spLocks noGrp="1"/>
          </p:cNvSpPr>
          <p:nvPr>
            <p:ph sz="quarter" idx="1"/>
          </p:nvPr>
        </p:nvSpPr>
        <p:spPr>
          <a:xfrm>
            <a:off x="4542020" y="1950595"/>
            <a:ext cx="4542388" cy="314606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20040" indent="-320040" algn="l" rtl="0" eaLnBrk="1" latinLnBrk="0" hangingPunct="1">
              <a:spcBef>
                <a:spcPts val="700"/>
              </a:spcBef>
              <a:buClr>
                <a:schemeClr val="accent2"/>
              </a:buClr>
              <a:buSzPct val="60000"/>
              <a:buFont typeface="Wingdings"/>
              <a:buChar char=""/>
              <a:defRPr kumimoji="0" sz="3600" kern="1200">
                <a:solidFill>
                  <a:schemeClr val="lt1"/>
                </a:solidFill>
                <a:latin typeface="+mn-lt"/>
                <a:ea typeface="+mn-ea"/>
                <a:cs typeface="+mn-cs"/>
              </a:defRPr>
            </a:lvl1pPr>
            <a:lvl2pPr marL="640080" indent="-274320" algn="l" rtl="0" eaLnBrk="1" latinLnBrk="0" hangingPunct="1">
              <a:spcBef>
                <a:spcPts val="550"/>
              </a:spcBef>
              <a:buClr>
                <a:schemeClr val="accent1"/>
              </a:buClr>
              <a:buSzPct val="70000"/>
              <a:buFont typeface="Courier New" pitchFamily="49" charset="0"/>
              <a:buChar char="o"/>
              <a:defRPr kumimoji="0" sz="3600" kern="1200">
                <a:solidFill>
                  <a:schemeClr val="lt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3600" kern="1200">
                <a:solidFill>
                  <a:schemeClr val="lt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3600" kern="1200">
                <a:solidFill>
                  <a:schemeClr val="lt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3600" kern="1200">
                <a:solidFill>
                  <a:schemeClr val="lt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lt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lt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lt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lt1"/>
                </a:solidFill>
                <a:latin typeface="+mn-lt"/>
                <a:ea typeface="+mn-ea"/>
                <a:cs typeface="+mn-cs"/>
              </a:defRPr>
            </a:lvl9pPr>
          </a:lstStyle>
          <a:p>
            <a:r>
              <a:rPr lang="en-US" sz="2000" dirty="0"/>
              <a:t>Financial expert  </a:t>
            </a:r>
            <a:r>
              <a:rPr lang="en-US" sz="2000" dirty="0" smtClean="0"/>
              <a:t>… Budget</a:t>
            </a:r>
            <a:endParaRPr lang="en-US" sz="2000" dirty="0"/>
          </a:p>
          <a:p>
            <a:r>
              <a:rPr lang="en-US" sz="2000" dirty="0" smtClean="0"/>
              <a:t>Technician …………Specifications</a:t>
            </a:r>
          </a:p>
          <a:p>
            <a:r>
              <a:rPr lang="en-US" sz="2000" dirty="0" smtClean="0"/>
              <a:t>Lawyer  …………...Contract</a:t>
            </a:r>
          </a:p>
          <a:p>
            <a:r>
              <a:rPr lang="en-US" sz="2000" dirty="0" smtClean="0"/>
              <a:t>User  ………………Needs</a:t>
            </a:r>
          </a:p>
          <a:p>
            <a:r>
              <a:rPr lang="en-US" sz="2000" dirty="0" smtClean="0"/>
              <a:t>Others   ………       Environment, Social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8878"/>
            <a:ext cx="4542020" cy="3687581"/>
          </a:xfrm>
          <a:prstGeom prst="rect">
            <a:avLst/>
          </a:prstGeom>
        </p:spPr>
      </p:pic>
      <p:sp>
        <p:nvSpPr>
          <p:cNvPr id="6" name="Title 1"/>
          <p:cNvSpPr>
            <a:spLocks noGrp="1"/>
          </p:cNvSpPr>
          <p:nvPr>
            <p:ph type="title"/>
          </p:nvPr>
        </p:nvSpPr>
        <p:spPr>
          <a:xfrm>
            <a:off x="1316280" y="200695"/>
            <a:ext cx="7198133" cy="833626"/>
          </a:xfrm>
        </p:spPr>
        <p:txBody>
          <a:bodyPr>
            <a:noAutofit/>
          </a:bodyPr>
          <a:lstStyle/>
          <a:p>
            <a:pPr algn="l"/>
            <a:r>
              <a:rPr lang="en-US" sz="4000" dirty="0" smtClean="0"/>
              <a:t>Procurement Manager</a:t>
            </a:r>
            <a:endParaRPr lang="en-US" sz="4000" dirty="0"/>
          </a:p>
        </p:txBody>
      </p:sp>
    </p:spTree>
    <p:extLst>
      <p:ext uri="{BB962C8B-B14F-4D97-AF65-F5344CB8AC3E}">
        <p14:creationId xmlns:p14="http://schemas.microsoft.com/office/powerpoint/2010/main" val="1881144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Procurement Plan</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31</a:t>
            </a:fld>
            <a:endParaRPr lang="en-US"/>
          </a:p>
        </p:txBody>
      </p:sp>
      <p:pic>
        <p:nvPicPr>
          <p:cNvPr id="5" name="Content Placeholder 2" descr="Screen Shot 2016-06-20 at 7.20.52 PM.png"/>
          <p:cNvPicPr>
            <a:picLocks noGrp="1" noChangeAspect="1"/>
          </p:cNvPicPr>
          <p:nvPr>
            <p:ph sz="quarter" idx="1"/>
          </p:nvPr>
        </p:nvPicPr>
        <p:blipFill>
          <a:blip r:embed="rId2" cstate="print">
            <a:extLst>
              <a:ext uri="{28A0092B-C50C-407E-A947-70E740481C1C}">
                <a14:useLocalDpi xmlns:a14="http://schemas.microsoft.com/office/drawing/2010/main" val="0"/>
              </a:ext>
            </a:extLst>
          </a:blip>
          <a:srcRect t="-23464" b="-23464"/>
          <a:stretch>
            <a:fillRect/>
          </a:stretch>
        </p:blipFill>
        <p:spPr bwMode="auto">
          <a:xfrm>
            <a:off x="0" y="968991"/>
            <a:ext cx="8964487" cy="6196084"/>
          </a:xfrm>
          <a:prstGeom prst="rect">
            <a:avLst/>
          </a:prstGeom>
          <a:noFill/>
          <a:ln w="12700">
            <a:noFill/>
            <a:miter lim="800000"/>
            <a:headEnd/>
            <a:tailEnd/>
          </a:ln>
        </p:spPr>
      </p:pic>
    </p:spTree>
    <p:extLst>
      <p:ext uri="{BB962C8B-B14F-4D97-AF65-F5344CB8AC3E}">
        <p14:creationId xmlns:p14="http://schemas.microsoft.com/office/powerpoint/2010/main" val="40251338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1DB2B404-82EF-1C4F-9575-979F701D94AB}" type="slidenum">
              <a:rPr lang="en-US" smtClean="0"/>
              <a:pPr/>
              <a:t>32</a:t>
            </a:fld>
            <a:endParaRPr lang="en-US"/>
          </a:p>
        </p:txBody>
      </p:sp>
      <p:sp>
        <p:nvSpPr>
          <p:cNvPr id="5" name="Title 1"/>
          <p:cNvSpPr>
            <a:spLocks noGrp="1"/>
          </p:cNvSpPr>
          <p:nvPr>
            <p:ph type="title"/>
          </p:nvPr>
        </p:nvSpPr>
        <p:spPr/>
        <p:txBody>
          <a:bodyPr>
            <a:noAutofit/>
          </a:bodyPr>
          <a:lstStyle/>
          <a:p>
            <a:r>
              <a:rPr lang="en-US" sz="4000" b="1" dirty="0" smtClean="0"/>
              <a:t>Procurement of goods</a:t>
            </a:r>
            <a:endParaRPr lang="en-US" sz="4000" b="1" dirty="0"/>
          </a:p>
        </p:txBody>
      </p:sp>
    </p:spTree>
    <p:extLst>
      <p:ext uri="{BB962C8B-B14F-4D97-AF65-F5344CB8AC3E}">
        <p14:creationId xmlns:p14="http://schemas.microsoft.com/office/powerpoint/2010/main" val="37042582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4551" y="337625"/>
            <a:ext cx="6575128" cy="726782"/>
          </a:xfrm>
        </p:spPr>
        <p:txBody>
          <a:bodyPr>
            <a:noAutofit/>
          </a:bodyPr>
          <a:lstStyle/>
          <a:p>
            <a:pPr>
              <a:lnSpc>
                <a:spcPct val="150000"/>
              </a:lnSpc>
            </a:pPr>
            <a:r>
              <a:rPr lang="en-US" sz="4000" cap="none" dirty="0" smtClean="0"/>
              <a:t>Procurement goods - cycle</a:t>
            </a:r>
            <a:endParaRPr lang="en-US" sz="4000" cap="none" dirty="0"/>
          </a:p>
        </p:txBody>
      </p:sp>
      <p:sp>
        <p:nvSpPr>
          <p:cNvPr id="3" name="Subtitle 2"/>
          <p:cNvSpPr>
            <a:spLocks noGrp="1"/>
          </p:cNvSpPr>
          <p:nvPr>
            <p:ph type="subTitle" idx="1"/>
          </p:nvPr>
        </p:nvSpPr>
        <p:spPr>
          <a:xfrm>
            <a:off x="685934" y="2415953"/>
            <a:ext cx="8458065" cy="3108960"/>
          </a:xfrm>
        </p:spPr>
        <p:txBody>
          <a:bodyPr>
            <a:noAutofit/>
          </a:bodyPr>
          <a:lstStyle/>
          <a:p>
            <a:pPr marL="914400" lvl="1" indent="-457200" algn="l">
              <a:lnSpc>
                <a:spcPct val="150000"/>
              </a:lnSpc>
              <a:buFont typeface="Wingdings" panose="05000000000000000000" pitchFamily="2" charset="2"/>
              <a:buChar char="ü"/>
            </a:pPr>
            <a:r>
              <a:rPr lang="en-US" dirty="0" smtClean="0">
                <a:solidFill>
                  <a:schemeClr val="tx1"/>
                </a:solidFill>
              </a:rPr>
              <a:t>Procurement proceedings, procurement planning and cost estimate</a:t>
            </a:r>
          </a:p>
          <a:p>
            <a:pPr marL="914400" lvl="1" indent="-457200" algn="l">
              <a:lnSpc>
                <a:spcPct val="150000"/>
              </a:lnSpc>
              <a:buFont typeface="Wingdings" panose="05000000000000000000" pitchFamily="2" charset="2"/>
              <a:buChar char="ü"/>
            </a:pPr>
            <a:r>
              <a:rPr lang="en-US" dirty="0" smtClean="0">
                <a:solidFill>
                  <a:schemeClr val="tx1"/>
                </a:solidFill>
              </a:rPr>
              <a:t>Conduct </a:t>
            </a:r>
            <a:r>
              <a:rPr lang="en-US" dirty="0">
                <a:solidFill>
                  <a:schemeClr val="tx1"/>
                </a:solidFill>
              </a:rPr>
              <a:t>Procurements</a:t>
            </a:r>
          </a:p>
          <a:p>
            <a:pPr marL="914400" lvl="1" indent="-457200" algn="l">
              <a:lnSpc>
                <a:spcPct val="150000"/>
              </a:lnSpc>
              <a:buFont typeface="Wingdings" panose="05000000000000000000" pitchFamily="2" charset="2"/>
              <a:buChar char="ü"/>
            </a:pPr>
            <a:r>
              <a:rPr lang="en-US" dirty="0">
                <a:solidFill>
                  <a:schemeClr val="tx1"/>
                </a:solidFill>
              </a:rPr>
              <a:t>Control Procurements</a:t>
            </a:r>
          </a:p>
          <a:p>
            <a:pPr marL="914400" lvl="1" indent="-457200" algn="l">
              <a:lnSpc>
                <a:spcPct val="150000"/>
              </a:lnSpc>
              <a:buFont typeface="Wingdings" panose="05000000000000000000" pitchFamily="2" charset="2"/>
              <a:buChar char="ü"/>
            </a:pPr>
            <a:r>
              <a:rPr lang="en-US" dirty="0">
                <a:solidFill>
                  <a:schemeClr val="tx1"/>
                </a:solidFill>
              </a:rPr>
              <a:t>Close Procurements</a:t>
            </a:r>
          </a:p>
          <a:p>
            <a:pPr algn="l">
              <a:lnSpc>
                <a:spcPct val="150000"/>
              </a:lnSpc>
            </a:pPr>
            <a:r>
              <a:rPr lang="en-US" sz="600" dirty="0" smtClean="0">
                <a:solidFill>
                  <a:schemeClr val="tx1"/>
                </a:solidFill>
              </a:rPr>
              <a:t> </a:t>
            </a:r>
          </a:p>
          <a:p>
            <a:pPr algn="l">
              <a:lnSpc>
                <a:spcPct val="150000"/>
              </a:lnSpc>
            </a:pPr>
            <a:endParaRPr lang="en-US" sz="800" dirty="0" smtClean="0"/>
          </a:p>
          <a:p>
            <a:pPr marL="457200" indent="-457200" algn="l">
              <a:lnSpc>
                <a:spcPct val="150000"/>
              </a:lnSpc>
              <a:buFont typeface="Wingdings" pitchFamily="2" charset="2"/>
              <a:buChar char="ü"/>
            </a:pPr>
            <a:endParaRPr lang="en-US" sz="800" dirty="0"/>
          </a:p>
        </p:txBody>
      </p:sp>
    </p:spTree>
    <p:extLst>
      <p:ext uri="{BB962C8B-B14F-4D97-AF65-F5344CB8AC3E}">
        <p14:creationId xmlns:p14="http://schemas.microsoft.com/office/powerpoint/2010/main" val="29870019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l" rtl="0">
              <a:spcBef>
                <a:spcPct val="0"/>
              </a:spcBef>
            </a:pPr>
            <a:r>
              <a:rPr lang="en-US" sz="3600" kern="1200" dirty="0">
                <a:solidFill>
                  <a:schemeClr val="tx2"/>
                </a:solidFill>
                <a:latin typeface="+mj-lt"/>
                <a:ea typeface="+mj-ea"/>
                <a:cs typeface="+mj-cs"/>
              </a:rPr>
              <a:t>Procurement proceedings, </a:t>
            </a:r>
            <a:r>
              <a:rPr lang="en-US" sz="3600" kern="1200" dirty="0" smtClean="0">
                <a:solidFill>
                  <a:schemeClr val="tx2"/>
                </a:solidFill>
                <a:latin typeface="+mj-lt"/>
                <a:ea typeface="+mj-ea"/>
                <a:cs typeface="+mj-cs"/>
              </a:rPr>
              <a:t>planning and cost estimate</a:t>
            </a:r>
            <a:endParaRPr lang="en-US" sz="3600" kern="1200" dirty="0">
              <a:solidFill>
                <a:schemeClr val="tx2"/>
              </a:solidFill>
              <a:latin typeface="+mj-lt"/>
              <a:ea typeface="+mj-ea"/>
              <a:cs typeface="+mj-cs"/>
            </a:endParaRPr>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34</a:t>
            </a:fld>
            <a:endParaRPr lang="en-US"/>
          </a:p>
        </p:txBody>
      </p:sp>
      <p:sp>
        <p:nvSpPr>
          <p:cNvPr id="4" name="Content Placeholder 3"/>
          <p:cNvSpPr>
            <a:spLocks noGrp="1"/>
          </p:cNvSpPr>
          <p:nvPr>
            <p:ph sz="quarter" idx="1"/>
          </p:nvPr>
        </p:nvSpPr>
        <p:spPr>
          <a:xfrm>
            <a:off x="612648" y="1600200"/>
            <a:ext cx="8351840" cy="4495800"/>
          </a:xfrm>
        </p:spPr>
        <p:txBody>
          <a:bodyPr>
            <a:normAutofit fontScale="92500" lnSpcReduction="10000"/>
          </a:bodyPr>
          <a:lstStyle/>
          <a:p>
            <a:pPr marL="742950" indent="-742950">
              <a:buFont typeface="+mj-lt"/>
              <a:buAutoNum type="arabicPeriod"/>
            </a:pPr>
            <a:r>
              <a:rPr lang="en-US" dirty="0" smtClean="0"/>
              <a:t>Procurement order </a:t>
            </a:r>
            <a:r>
              <a:rPr lang="en-US" dirty="0"/>
              <a:t>of c</a:t>
            </a:r>
            <a:r>
              <a:rPr lang="en-US" dirty="0" smtClean="0"/>
              <a:t>ompetent authority </a:t>
            </a:r>
            <a:endParaRPr lang="en-US" dirty="0"/>
          </a:p>
          <a:p>
            <a:pPr marL="742950" indent="-742950">
              <a:buFont typeface="+mj-lt"/>
              <a:buAutoNum type="arabicPeriod"/>
            </a:pPr>
            <a:r>
              <a:rPr lang="en-US" dirty="0" smtClean="0"/>
              <a:t>Requisition to be received </a:t>
            </a:r>
          </a:p>
          <a:p>
            <a:pPr lvl="2"/>
            <a:r>
              <a:rPr lang="en-US" dirty="0" smtClean="0"/>
              <a:t>Types of Goods</a:t>
            </a:r>
          </a:p>
          <a:p>
            <a:pPr lvl="2"/>
            <a:r>
              <a:rPr lang="en-US" dirty="0" smtClean="0"/>
              <a:t>Quality Information</a:t>
            </a:r>
          </a:p>
          <a:p>
            <a:pPr lvl="2"/>
            <a:r>
              <a:rPr lang="en-US" dirty="0" smtClean="0"/>
              <a:t>Quantity Information</a:t>
            </a:r>
          </a:p>
          <a:p>
            <a:pPr lvl="2"/>
            <a:r>
              <a:rPr lang="en-US" dirty="0" smtClean="0"/>
              <a:t>Timing of requirement</a:t>
            </a:r>
          </a:p>
          <a:p>
            <a:pPr lvl="2"/>
            <a:r>
              <a:rPr lang="en-US" dirty="0" smtClean="0"/>
              <a:t>Estimated Price</a:t>
            </a:r>
          </a:p>
          <a:p>
            <a:pPr lvl="2"/>
            <a:r>
              <a:rPr lang="en-US" dirty="0" smtClean="0"/>
              <a:t>Source of the Price</a:t>
            </a:r>
            <a:endParaRPr lang="en-US" dirty="0"/>
          </a:p>
        </p:txBody>
      </p:sp>
    </p:spTree>
    <p:extLst>
      <p:ext uri="{BB962C8B-B14F-4D97-AF65-F5344CB8AC3E}">
        <p14:creationId xmlns:p14="http://schemas.microsoft.com/office/powerpoint/2010/main" val="36743790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fontScale="77500" lnSpcReduction="20000"/>
          </a:bodyPr>
          <a:lstStyle/>
          <a:p>
            <a:pPr marL="465138" indent="-465138" algn="just">
              <a:buFont typeface="+mj-lt"/>
              <a:buAutoNum type="arabicPeriod" startAt="3"/>
            </a:pPr>
            <a:r>
              <a:rPr lang="en-US" sz="4200" dirty="0" smtClean="0"/>
              <a:t>Preparing </a:t>
            </a:r>
            <a:r>
              <a:rPr lang="en-US" sz="4200" dirty="0"/>
              <a:t>the cost </a:t>
            </a:r>
            <a:r>
              <a:rPr lang="en-US" sz="4200" dirty="0" smtClean="0"/>
              <a:t>estimates (Rate Analysis)</a:t>
            </a:r>
          </a:p>
          <a:p>
            <a:pPr lvl="1" algn="just"/>
            <a:r>
              <a:rPr lang="en-US" dirty="0" smtClean="0"/>
              <a:t>Available government rates (DUDBC, District rate, DOLIDAR, </a:t>
            </a:r>
            <a:r>
              <a:rPr lang="en-US" dirty="0" err="1" smtClean="0"/>
              <a:t>etc</a:t>
            </a:r>
            <a:r>
              <a:rPr lang="en-US" dirty="0" smtClean="0"/>
              <a:t>)</a:t>
            </a:r>
          </a:p>
          <a:p>
            <a:pPr lvl="1" algn="just"/>
            <a:r>
              <a:rPr lang="en-US" dirty="0" smtClean="0"/>
              <a:t>Actual </a:t>
            </a:r>
            <a:r>
              <a:rPr lang="en-US" dirty="0"/>
              <a:t>cost incurred on the procurement of the same nature made in the current or previous years by the concerned Public Entity or other Public Entity of the district where such Public Entity is </a:t>
            </a:r>
            <a:r>
              <a:rPr lang="en-US" dirty="0" smtClean="0"/>
              <a:t>located</a:t>
            </a:r>
          </a:p>
          <a:p>
            <a:pPr lvl="1" algn="just"/>
            <a:r>
              <a:rPr lang="en-US" dirty="0"/>
              <a:t>Prevailing rate in the local </a:t>
            </a:r>
            <a:r>
              <a:rPr lang="en-US" dirty="0" smtClean="0"/>
              <a:t>market (Average)</a:t>
            </a:r>
          </a:p>
          <a:p>
            <a:pPr lvl="1" algn="just"/>
            <a:r>
              <a:rPr lang="en-US" dirty="0"/>
              <a:t>Prevailing rate of other markets and estimated transportation cost up to the destination of delivery of </a:t>
            </a:r>
            <a:r>
              <a:rPr lang="en-US" dirty="0" smtClean="0"/>
              <a:t>goods</a:t>
            </a:r>
            <a:endParaRPr lang="en-US" dirty="0"/>
          </a:p>
          <a:p>
            <a:pPr lvl="1" algn="just"/>
            <a:r>
              <a:rPr lang="en-US" dirty="0" smtClean="0"/>
              <a:t>The </a:t>
            </a:r>
            <a:r>
              <a:rPr lang="en-US" dirty="0"/>
              <a:t>rate issued by Chamber of Industry and Commerce. </a:t>
            </a:r>
          </a:p>
        </p:txBody>
      </p:sp>
      <p:sp>
        <p:nvSpPr>
          <p:cNvPr id="4" name="Title 1"/>
          <p:cNvSpPr>
            <a:spLocks noGrp="1"/>
          </p:cNvSpPr>
          <p:nvPr>
            <p:ph type="title"/>
          </p:nvPr>
        </p:nvSpPr>
        <p:spPr>
          <a:xfrm>
            <a:off x="1331640" y="228600"/>
            <a:ext cx="7632848" cy="990600"/>
          </a:xfrm>
        </p:spPr>
        <p:txBody>
          <a:bodyPr>
            <a:noAutofit/>
          </a:bodyPr>
          <a:lstStyle/>
          <a:p>
            <a:pPr lvl="1" algn="l" rtl="0">
              <a:spcBef>
                <a:spcPct val="0"/>
              </a:spcBef>
            </a:pPr>
            <a:r>
              <a:rPr lang="en-US" sz="3600" kern="1200" dirty="0">
                <a:solidFill>
                  <a:schemeClr val="tx2"/>
                </a:solidFill>
                <a:latin typeface="+mj-lt"/>
                <a:ea typeface="+mj-ea"/>
                <a:cs typeface="+mj-cs"/>
              </a:rPr>
              <a:t>Procurement proceedings, </a:t>
            </a:r>
            <a:r>
              <a:rPr lang="en-US" sz="3600" kern="1200" dirty="0" smtClean="0">
                <a:solidFill>
                  <a:schemeClr val="tx2"/>
                </a:solidFill>
                <a:latin typeface="+mj-lt"/>
                <a:ea typeface="+mj-ea"/>
                <a:cs typeface="+mj-cs"/>
              </a:rPr>
              <a:t>planning and cost estimate </a:t>
            </a:r>
            <a:endParaRPr lang="en-US" sz="3600" kern="1200" dirty="0">
              <a:solidFill>
                <a:schemeClr val="tx2"/>
              </a:solidFill>
              <a:latin typeface="+mj-lt"/>
              <a:ea typeface="+mj-ea"/>
              <a:cs typeface="+mj-cs"/>
            </a:endParaRPr>
          </a:p>
        </p:txBody>
      </p:sp>
    </p:spTree>
    <p:extLst>
      <p:ext uri="{BB962C8B-B14F-4D97-AF65-F5344CB8AC3E}">
        <p14:creationId xmlns:p14="http://schemas.microsoft.com/office/powerpoint/2010/main" val="4258905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36</a:t>
            </a:fld>
            <a:endParaRPr lang="en-US"/>
          </a:p>
        </p:txBody>
      </p:sp>
      <p:sp>
        <p:nvSpPr>
          <p:cNvPr id="4" name="Content Placeholder 3"/>
          <p:cNvSpPr>
            <a:spLocks noGrp="1"/>
          </p:cNvSpPr>
          <p:nvPr>
            <p:ph sz="quarter" idx="1"/>
          </p:nvPr>
        </p:nvSpPr>
        <p:spPr>
          <a:xfrm>
            <a:off x="580719" y="1516698"/>
            <a:ext cx="8351840" cy="4495800"/>
          </a:xfrm>
        </p:spPr>
        <p:txBody>
          <a:bodyPr>
            <a:normAutofit fontScale="92500" lnSpcReduction="10000"/>
          </a:bodyPr>
          <a:lstStyle/>
          <a:p>
            <a:pPr marL="514350" indent="-514350">
              <a:buFont typeface="+mj-lt"/>
              <a:buAutoNum type="arabicPeriod" startAt="4"/>
            </a:pPr>
            <a:r>
              <a:rPr lang="en-US" sz="3300" dirty="0" smtClean="0"/>
              <a:t>Cost estimate approval from competent authority</a:t>
            </a:r>
          </a:p>
          <a:p>
            <a:pPr marL="514350" indent="-514350">
              <a:buFont typeface="+mj-lt"/>
              <a:buAutoNum type="arabicPeriod" startAt="4"/>
            </a:pPr>
            <a:r>
              <a:rPr lang="en-US" sz="3300" dirty="0" smtClean="0"/>
              <a:t>Selection of Procurement </a:t>
            </a:r>
          </a:p>
          <a:p>
            <a:pPr marL="514350" indent="-514350">
              <a:buFont typeface="+mj-lt"/>
              <a:buAutoNum type="arabicPeriod" startAt="4"/>
            </a:pPr>
            <a:r>
              <a:rPr lang="en-US" sz="3300" dirty="0" smtClean="0"/>
              <a:t>Preparation </a:t>
            </a:r>
            <a:r>
              <a:rPr lang="en-US" sz="3300" dirty="0"/>
              <a:t>of procurement document: Technical specification, Bills of Quantity (</a:t>
            </a:r>
            <a:r>
              <a:rPr lang="en-US" sz="3300" dirty="0" err="1"/>
              <a:t>BoQ</a:t>
            </a:r>
            <a:r>
              <a:rPr lang="en-US" sz="3300" dirty="0"/>
              <a:t>), Design, </a:t>
            </a:r>
            <a:r>
              <a:rPr lang="en-US" sz="3300" dirty="0" smtClean="0"/>
              <a:t>Drawing, Cost</a:t>
            </a:r>
            <a:endParaRPr lang="en-US" sz="3300" dirty="0"/>
          </a:p>
          <a:p>
            <a:pPr lvl="2"/>
            <a:r>
              <a:rPr lang="en-US" dirty="0"/>
              <a:t> From self</a:t>
            </a:r>
          </a:p>
          <a:p>
            <a:pPr lvl="2"/>
            <a:r>
              <a:rPr lang="en-US" dirty="0" smtClean="0"/>
              <a:t> From consulting services</a:t>
            </a:r>
          </a:p>
          <a:p>
            <a:pPr lvl="2"/>
            <a:r>
              <a:rPr lang="en-US" dirty="0" smtClean="0"/>
              <a:t> From related govt. agencies  </a:t>
            </a:r>
            <a:endParaRPr lang="en-US" dirty="0"/>
          </a:p>
        </p:txBody>
      </p:sp>
      <p:sp>
        <p:nvSpPr>
          <p:cNvPr id="6" name="Title 1"/>
          <p:cNvSpPr>
            <a:spLocks noGrp="1"/>
          </p:cNvSpPr>
          <p:nvPr>
            <p:ph type="title"/>
          </p:nvPr>
        </p:nvSpPr>
        <p:spPr>
          <a:xfrm>
            <a:off x="1331640" y="228600"/>
            <a:ext cx="7632848" cy="990600"/>
          </a:xfrm>
        </p:spPr>
        <p:txBody>
          <a:bodyPr>
            <a:noAutofit/>
          </a:bodyPr>
          <a:lstStyle/>
          <a:p>
            <a:pPr lvl="1" algn="l" rtl="0">
              <a:spcBef>
                <a:spcPct val="0"/>
              </a:spcBef>
            </a:pPr>
            <a:r>
              <a:rPr lang="en-US" sz="3600" kern="1200" dirty="0">
                <a:solidFill>
                  <a:schemeClr val="tx2"/>
                </a:solidFill>
                <a:latin typeface="+mj-lt"/>
                <a:ea typeface="+mj-ea"/>
                <a:cs typeface="+mj-cs"/>
              </a:rPr>
              <a:t>Procurement proceedings, </a:t>
            </a:r>
            <a:r>
              <a:rPr lang="en-US" sz="3600" kern="1200" dirty="0" smtClean="0">
                <a:solidFill>
                  <a:schemeClr val="tx2"/>
                </a:solidFill>
                <a:latin typeface="+mj-lt"/>
                <a:ea typeface="+mj-ea"/>
                <a:cs typeface="+mj-cs"/>
              </a:rPr>
              <a:t>planning and cost estimate </a:t>
            </a:r>
            <a:endParaRPr lang="en-US" sz="3600" kern="1200" dirty="0">
              <a:solidFill>
                <a:schemeClr val="tx2"/>
              </a:solidFill>
              <a:latin typeface="+mj-lt"/>
              <a:ea typeface="+mj-ea"/>
              <a:cs typeface="+mj-cs"/>
            </a:endParaRPr>
          </a:p>
        </p:txBody>
      </p:sp>
    </p:spTree>
    <p:extLst>
      <p:ext uri="{BB962C8B-B14F-4D97-AF65-F5344CB8AC3E}">
        <p14:creationId xmlns:p14="http://schemas.microsoft.com/office/powerpoint/2010/main" val="523209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37</a:t>
            </a:fld>
            <a:endParaRPr lang="en-US"/>
          </a:p>
        </p:txBody>
      </p:sp>
      <p:sp>
        <p:nvSpPr>
          <p:cNvPr id="4" name="Content Placeholder 3"/>
          <p:cNvSpPr>
            <a:spLocks noGrp="1"/>
          </p:cNvSpPr>
          <p:nvPr>
            <p:ph sz="quarter" idx="1"/>
          </p:nvPr>
        </p:nvSpPr>
        <p:spPr/>
        <p:txBody>
          <a:bodyPr>
            <a:normAutofit fontScale="92500" lnSpcReduction="10000"/>
          </a:bodyPr>
          <a:lstStyle/>
          <a:p>
            <a:pPr marL="742950" indent="-742950">
              <a:buFont typeface="+mj-lt"/>
              <a:buAutoNum type="arabicPeriod" startAt="7"/>
            </a:pPr>
            <a:r>
              <a:rPr lang="en-US" dirty="0"/>
              <a:t>If consulting service required (Basis of Consultant selection):</a:t>
            </a:r>
          </a:p>
          <a:p>
            <a:pPr lvl="2"/>
            <a:r>
              <a:rPr lang="en-US" dirty="0" smtClean="0"/>
              <a:t>Work experience (Generic and Specific) </a:t>
            </a:r>
          </a:p>
          <a:p>
            <a:pPr lvl="2"/>
            <a:r>
              <a:rPr lang="en-US" dirty="0" smtClean="0"/>
              <a:t>HR competency</a:t>
            </a:r>
          </a:p>
          <a:p>
            <a:pPr lvl="2"/>
            <a:r>
              <a:rPr lang="en-US" dirty="0" smtClean="0"/>
              <a:t>Quality of proposal</a:t>
            </a:r>
          </a:p>
          <a:p>
            <a:pPr lvl="2"/>
            <a:r>
              <a:rPr lang="en-US" dirty="0" smtClean="0"/>
              <a:t>Managerial and financial capabilities</a:t>
            </a:r>
          </a:p>
          <a:p>
            <a:pPr marL="0" indent="0">
              <a:buNone/>
            </a:pPr>
            <a:endParaRPr lang="en-US" dirty="0"/>
          </a:p>
          <a:p>
            <a:pPr marL="0" indent="0">
              <a:buNone/>
            </a:pPr>
            <a:r>
              <a:rPr lang="en-US" dirty="0"/>
              <a:t>	</a:t>
            </a:r>
            <a:endParaRPr lang="en-US" dirty="0" smtClean="0"/>
          </a:p>
          <a:p>
            <a:pPr marL="891540" lvl="1" indent="-571500"/>
            <a:endParaRPr lang="en-US" dirty="0"/>
          </a:p>
        </p:txBody>
      </p:sp>
      <p:sp>
        <p:nvSpPr>
          <p:cNvPr id="6" name="Title 1"/>
          <p:cNvSpPr>
            <a:spLocks noGrp="1"/>
          </p:cNvSpPr>
          <p:nvPr>
            <p:ph type="title"/>
          </p:nvPr>
        </p:nvSpPr>
        <p:spPr>
          <a:xfrm>
            <a:off x="1331640" y="228600"/>
            <a:ext cx="7632848" cy="990600"/>
          </a:xfrm>
        </p:spPr>
        <p:txBody>
          <a:bodyPr>
            <a:noAutofit/>
          </a:bodyPr>
          <a:lstStyle/>
          <a:p>
            <a:pPr lvl="1" algn="l" rtl="0">
              <a:spcBef>
                <a:spcPct val="0"/>
              </a:spcBef>
            </a:pPr>
            <a:r>
              <a:rPr lang="en-US" sz="3600" kern="1200" dirty="0">
                <a:solidFill>
                  <a:schemeClr val="tx2"/>
                </a:solidFill>
                <a:latin typeface="+mj-lt"/>
                <a:ea typeface="+mj-ea"/>
                <a:cs typeface="+mj-cs"/>
              </a:rPr>
              <a:t>Procurement proceedings, </a:t>
            </a:r>
            <a:r>
              <a:rPr lang="en-US" sz="3600" kern="1200" dirty="0" smtClean="0">
                <a:solidFill>
                  <a:schemeClr val="tx2"/>
                </a:solidFill>
                <a:latin typeface="+mj-lt"/>
                <a:ea typeface="+mj-ea"/>
                <a:cs typeface="+mj-cs"/>
              </a:rPr>
              <a:t>planning and cost estimate </a:t>
            </a:r>
            <a:endParaRPr lang="en-US" sz="3600" kern="1200" dirty="0">
              <a:solidFill>
                <a:schemeClr val="tx2"/>
              </a:solidFill>
              <a:latin typeface="+mj-lt"/>
              <a:ea typeface="+mj-ea"/>
              <a:cs typeface="+mj-cs"/>
            </a:endParaRPr>
          </a:p>
        </p:txBody>
      </p:sp>
    </p:spTree>
    <p:extLst>
      <p:ext uri="{BB962C8B-B14F-4D97-AF65-F5344CB8AC3E}">
        <p14:creationId xmlns:p14="http://schemas.microsoft.com/office/powerpoint/2010/main" val="18231325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6453" y="2447144"/>
            <a:ext cx="7632848" cy="990600"/>
          </a:xfrm>
        </p:spPr>
        <p:txBody>
          <a:bodyPr/>
          <a:lstStyle/>
          <a:p>
            <a:r>
              <a:rPr lang="en-US" dirty="0" smtClean="0">
                <a:hlinkClick r:id="rId2" action="ppaction://hlinkfile"/>
              </a:rPr>
              <a:t>Cost Estimate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38</a:t>
            </a:fld>
            <a:endParaRPr lang="en-US"/>
          </a:p>
        </p:txBody>
      </p:sp>
    </p:spTree>
    <p:extLst>
      <p:ext uri="{BB962C8B-B14F-4D97-AF65-F5344CB8AC3E}">
        <p14:creationId xmlns:p14="http://schemas.microsoft.com/office/powerpoint/2010/main" val="41627621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lvl="1" algn="l" rtl="0">
              <a:spcBef>
                <a:spcPct val="0"/>
              </a:spcBef>
            </a:pPr>
            <a:r>
              <a:rPr lang="en-US" sz="4000" b="1" kern="1200" dirty="0">
                <a:solidFill>
                  <a:srgbClr val="FFFFFF"/>
                </a:solidFill>
                <a:latin typeface="+mj-lt"/>
                <a:ea typeface="+mj-ea"/>
                <a:cs typeface="+mj-cs"/>
              </a:rPr>
              <a:t>Decide the procurement method</a:t>
            </a:r>
          </a:p>
        </p:txBody>
      </p:sp>
      <p:sp>
        <p:nvSpPr>
          <p:cNvPr id="4" name="Slide Number Placeholder 3"/>
          <p:cNvSpPr>
            <a:spLocks noGrp="1"/>
          </p:cNvSpPr>
          <p:nvPr>
            <p:ph type="sldNum" sz="quarter" idx="11"/>
          </p:nvPr>
        </p:nvSpPr>
        <p:spPr/>
        <p:txBody>
          <a:bodyPr/>
          <a:lstStyle/>
          <a:p>
            <a:fld id="{1DB2B404-82EF-1C4F-9575-979F701D94AB}" type="slidenum">
              <a:rPr lang="en-US" smtClean="0"/>
              <a:pPr/>
              <a:t>39</a:t>
            </a:fld>
            <a:endParaRPr lang="en-US"/>
          </a:p>
        </p:txBody>
      </p:sp>
    </p:spTree>
    <p:extLst>
      <p:ext uri="{BB962C8B-B14F-4D97-AF65-F5344CB8AC3E}">
        <p14:creationId xmlns:p14="http://schemas.microsoft.com/office/powerpoint/2010/main" val="663409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4</a:t>
            </a:fld>
            <a:endParaRPr lang="en-US"/>
          </a:p>
        </p:txBody>
      </p:sp>
      <p:pic>
        <p:nvPicPr>
          <p:cNvPr id="5" name="Content Placeholder 4"/>
          <p:cNvPicPr>
            <a:picLocks noGrp="1" noChangeAspect="1"/>
          </p:cNvPicPr>
          <p:nvPr>
            <p:ph sz="quarter" idx="1"/>
          </p:nvPr>
        </p:nvPicPr>
        <p:blipFill>
          <a:blip r:embed="rId2"/>
          <a:stretch>
            <a:fillRect/>
          </a:stretch>
        </p:blipFill>
        <p:spPr>
          <a:xfrm>
            <a:off x="533400" y="1516698"/>
            <a:ext cx="8610600" cy="5341302"/>
          </a:xfrm>
          <a:prstGeom prst="rect">
            <a:avLst/>
          </a:prstGeom>
        </p:spPr>
      </p:pic>
    </p:spTree>
    <p:extLst>
      <p:ext uri="{BB962C8B-B14F-4D97-AF65-F5344CB8AC3E}">
        <p14:creationId xmlns:p14="http://schemas.microsoft.com/office/powerpoint/2010/main" val="42338249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a:bodyPr>
          <a:lstStyle/>
          <a:p>
            <a:pPr algn="just">
              <a:lnSpc>
                <a:spcPct val="125000"/>
              </a:lnSpc>
            </a:pPr>
            <a:r>
              <a:rPr lang="en-US" dirty="0" smtClean="0"/>
              <a:t>Generally from standing list up to 1,00,000</a:t>
            </a:r>
          </a:p>
          <a:p>
            <a:pPr lvl="1" algn="just">
              <a:lnSpc>
                <a:spcPct val="125000"/>
              </a:lnSpc>
            </a:pPr>
            <a:r>
              <a:rPr lang="en-US" dirty="0" smtClean="0"/>
              <a:t>From PAN: Up to 20,000, Not Applicable for VAT, Rent, Beneficiary groups, Remote Area: List of suppliers listed by committee  up to 10,00,000</a:t>
            </a:r>
          </a:p>
        </p:txBody>
      </p:sp>
      <p:sp>
        <p:nvSpPr>
          <p:cNvPr id="4" name="Title 1"/>
          <p:cNvSpPr>
            <a:spLocks noGrp="1"/>
          </p:cNvSpPr>
          <p:nvPr>
            <p:ph type="title"/>
          </p:nvPr>
        </p:nvSpPr>
        <p:spPr>
          <a:xfrm>
            <a:off x="1358752" y="186397"/>
            <a:ext cx="7632848" cy="990600"/>
          </a:xfrm>
        </p:spPr>
        <p:txBody>
          <a:bodyPr>
            <a:noAutofit/>
          </a:bodyPr>
          <a:lstStyle/>
          <a:p>
            <a:r>
              <a:rPr lang="en-US" sz="4000" dirty="0"/>
              <a:t>Window Shopping</a:t>
            </a:r>
          </a:p>
        </p:txBody>
      </p:sp>
    </p:spTree>
    <p:extLst>
      <p:ext uri="{BB962C8B-B14F-4D97-AF65-F5344CB8AC3E}">
        <p14:creationId xmlns:p14="http://schemas.microsoft.com/office/powerpoint/2010/main" val="22152001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41</a:t>
            </a:fld>
            <a:endParaRPr lang="en-US"/>
          </a:p>
        </p:txBody>
      </p:sp>
      <p:sp>
        <p:nvSpPr>
          <p:cNvPr id="4" name="Content Placeholder 3"/>
          <p:cNvSpPr>
            <a:spLocks noGrp="1"/>
          </p:cNvSpPr>
          <p:nvPr>
            <p:ph sz="quarter" idx="1"/>
          </p:nvPr>
        </p:nvSpPr>
        <p:spPr/>
        <p:txBody>
          <a:bodyPr/>
          <a:lstStyle/>
          <a:p>
            <a:endParaRPr lang="en-US"/>
          </a:p>
        </p:txBody>
      </p:sp>
      <p:pic>
        <p:nvPicPr>
          <p:cNvPr id="5" name="Picture 4"/>
          <p:cNvPicPr>
            <a:picLocks noChangeAspect="1"/>
          </p:cNvPicPr>
          <p:nvPr/>
        </p:nvPicPr>
        <p:blipFill>
          <a:blip r:embed="rId2"/>
          <a:stretch>
            <a:fillRect/>
          </a:stretch>
        </p:blipFill>
        <p:spPr>
          <a:xfrm>
            <a:off x="1" y="1516698"/>
            <a:ext cx="9144000" cy="5341302"/>
          </a:xfrm>
          <a:prstGeom prst="rect">
            <a:avLst/>
          </a:prstGeom>
        </p:spPr>
      </p:pic>
      <p:sp>
        <p:nvSpPr>
          <p:cNvPr id="6" name="Title 1"/>
          <p:cNvSpPr>
            <a:spLocks noGrp="1"/>
          </p:cNvSpPr>
          <p:nvPr>
            <p:ph type="title"/>
          </p:nvPr>
        </p:nvSpPr>
        <p:spPr/>
        <p:txBody>
          <a:bodyPr>
            <a:normAutofit fontScale="90000"/>
          </a:bodyPr>
          <a:lstStyle/>
          <a:p>
            <a:r>
              <a:rPr lang="en-US" dirty="0"/>
              <a:t>Direct Procurement from listed / known supplier (Limited)</a:t>
            </a:r>
          </a:p>
        </p:txBody>
      </p:sp>
    </p:spTree>
    <p:extLst>
      <p:ext uri="{BB962C8B-B14F-4D97-AF65-F5344CB8AC3E}">
        <p14:creationId xmlns:p14="http://schemas.microsoft.com/office/powerpoint/2010/main" val="9169746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Direct Procurement from listed / known supplier (Limited)</a:t>
            </a:r>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42</a:t>
            </a:fld>
            <a:endParaRPr lang="en-US"/>
          </a:p>
        </p:txBody>
      </p:sp>
      <p:sp>
        <p:nvSpPr>
          <p:cNvPr id="4" name="Content Placeholder 3"/>
          <p:cNvSpPr>
            <a:spLocks noGrp="1"/>
          </p:cNvSpPr>
          <p:nvPr>
            <p:ph sz="quarter" idx="1"/>
          </p:nvPr>
        </p:nvSpPr>
        <p:spPr/>
        <p:txBody>
          <a:bodyPr>
            <a:normAutofit fontScale="92500"/>
          </a:bodyPr>
          <a:lstStyle/>
          <a:p>
            <a:pPr marL="365760" lvl="1" indent="0" algn="just">
              <a:lnSpc>
                <a:spcPct val="125000"/>
              </a:lnSpc>
              <a:buNone/>
            </a:pPr>
            <a:r>
              <a:rPr lang="en-US" sz="2600" b="1" dirty="0" err="1" smtClean="0"/>
              <a:t>Eg</a:t>
            </a:r>
            <a:r>
              <a:rPr lang="en-US" sz="2600" b="1" dirty="0" smtClean="0"/>
              <a:t> – Procurement of Officer Chair – </a:t>
            </a:r>
            <a:r>
              <a:rPr lang="en-US" sz="2600" b="1" dirty="0" err="1" smtClean="0"/>
              <a:t>Qty</a:t>
            </a:r>
            <a:r>
              <a:rPr lang="en-US" sz="2600" b="1" dirty="0" smtClean="0"/>
              <a:t> (5) </a:t>
            </a:r>
          </a:p>
          <a:p>
            <a:pPr lvl="1" algn="just">
              <a:lnSpc>
                <a:spcPct val="125000"/>
              </a:lnSpc>
            </a:pPr>
            <a:r>
              <a:rPr lang="en-US" sz="2600" dirty="0" smtClean="0"/>
              <a:t>Up to 5,00,000</a:t>
            </a:r>
          </a:p>
          <a:p>
            <a:pPr lvl="1" algn="just">
              <a:lnSpc>
                <a:spcPct val="125000"/>
              </a:lnSpc>
            </a:pPr>
            <a:r>
              <a:rPr lang="en-US" sz="2600" dirty="0" smtClean="0"/>
              <a:t>Up </a:t>
            </a:r>
            <a:r>
              <a:rPr lang="en-US" sz="2600" dirty="0"/>
              <a:t>to 1500000 – Domestic Goods</a:t>
            </a:r>
          </a:p>
          <a:p>
            <a:pPr lvl="1" algn="just">
              <a:lnSpc>
                <a:spcPct val="125000"/>
              </a:lnSpc>
            </a:pPr>
            <a:r>
              <a:rPr lang="en-US" sz="2600" dirty="0"/>
              <a:t>Up to 2000000 – Medicine and Medical Equipment's</a:t>
            </a:r>
          </a:p>
          <a:p>
            <a:pPr lvl="1" algn="just">
              <a:lnSpc>
                <a:spcPct val="125000"/>
              </a:lnSpc>
            </a:pPr>
            <a:r>
              <a:rPr lang="en-US" sz="2600" dirty="0"/>
              <a:t>Up to 2500000 – Cottage industry </a:t>
            </a:r>
          </a:p>
          <a:p>
            <a:pPr lvl="1" algn="just">
              <a:lnSpc>
                <a:spcPct val="125000"/>
              </a:lnSpc>
              <a:buFont typeface="Wingdings" panose="05000000000000000000" pitchFamily="2" charset="2"/>
              <a:buChar char="q"/>
            </a:pPr>
            <a:r>
              <a:rPr lang="en-US" dirty="0"/>
              <a:t>Factors to be considered: Stock, Eligibility, Quality, Cost, At least 3 proposals </a:t>
            </a:r>
          </a:p>
          <a:p>
            <a:pPr lvl="1"/>
            <a:endParaRPr lang="en-US" dirty="0"/>
          </a:p>
        </p:txBody>
      </p:sp>
    </p:spTree>
    <p:extLst>
      <p:ext uri="{BB962C8B-B14F-4D97-AF65-F5344CB8AC3E}">
        <p14:creationId xmlns:p14="http://schemas.microsoft.com/office/powerpoint/2010/main" val="21098441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fontScale="77500" lnSpcReduction="20000"/>
          </a:bodyPr>
          <a:lstStyle/>
          <a:p>
            <a:pPr marL="365760" lvl="1" indent="0" algn="just">
              <a:lnSpc>
                <a:spcPct val="125000"/>
              </a:lnSpc>
              <a:buNone/>
            </a:pPr>
            <a:r>
              <a:rPr lang="en-US" sz="2800" b="1" dirty="0" err="1" smtClean="0"/>
              <a:t>Eg</a:t>
            </a:r>
            <a:r>
              <a:rPr lang="en-US" sz="2800" b="1" dirty="0" smtClean="0"/>
              <a:t> – Procurement </a:t>
            </a:r>
            <a:r>
              <a:rPr lang="en-US" sz="2800" b="1" dirty="0"/>
              <a:t>of Laptop – </a:t>
            </a:r>
            <a:r>
              <a:rPr lang="en-US" sz="2800" b="1" dirty="0" err="1"/>
              <a:t>Qty</a:t>
            </a:r>
            <a:r>
              <a:rPr lang="en-US" sz="2800" b="1" dirty="0"/>
              <a:t> (10</a:t>
            </a:r>
            <a:r>
              <a:rPr lang="en-US" sz="2800" b="1" dirty="0" smtClean="0"/>
              <a:t>)</a:t>
            </a:r>
          </a:p>
          <a:p>
            <a:pPr lvl="1" algn="just">
              <a:lnSpc>
                <a:spcPct val="125000"/>
              </a:lnSpc>
            </a:pPr>
            <a:r>
              <a:rPr lang="en-US" sz="2600" dirty="0" smtClean="0"/>
              <a:t>Up to 20,00,000</a:t>
            </a:r>
          </a:p>
          <a:p>
            <a:pPr lvl="1" algn="just">
              <a:lnSpc>
                <a:spcPct val="125000"/>
              </a:lnSpc>
            </a:pPr>
            <a:r>
              <a:rPr lang="en-US" sz="2600" dirty="0" smtClean="0"/>
              <a:t>Medical equipment: Up to 50,00,000</a:t>
            </a:r>
            <a:endParaRPr lang="en-US" sz="2600" dirty="0"/>
          </a:p>
          <a:p>
            <a:pPr algn="just">
              <a:lnSpc>
                <a:spcPct val="125000"/>
              </a:lnSpc>
              <a:buFont typeface="Wingdings" panose="05000000000000000000" pitchFamily="2" charset="2"/>
              <a:buChar char="q"/>
            </a:pPr>
            <a:r>
              <a:rPr lang="en-US" dirty="0"/>
              <a:t>Factors to be considered</a:t>
            </a:r>
            <a:r>
              <a:rPr lang="en-US" dirty="0" smtClean="0"/>
              <a:t>:</a:t>
            </a:r>
            <a:r>
              <a:rPr lang="en-US" dirty="0"/>
              <a:t> </a:t>
            </a:r>
            <a:endParaRPr lang="en-US" dirty="0" smtClean="0"/>
          </a:p>
          <a:p>
            <a:pPr lvl="1" algn="just">
              <a:lnSpc>
                <a:spcPct val="125000"/>
              </a:lnSpc>
              <a:buFont typeface="Wingdings" panose="05000000000000000000" pitchFamily="2" charset="2"/>
              <a:buChar char="q"/>
            </a:pPr>
            <a:r>
              <a:rPr lang="en-US" dirty="0" smtClean="0"/>
              <a:t>Details of goods provided: </a:t>
            </a:r>
            <a:r>
              <a:rPr lang="en-US" dirty="0" err="1" smtClean="0"/>
              <a:t>Qty</a:t>
            </a:r>
            <a:r>
              <a:rPr lang="en-US" dirty="0" smtClean="0"/>
              <a:t>, Technical Specification, Terms of Reference, Stock, Eligibility</a:t>
            </a:r>
          </a:p>
          <a:p>
            <a:pPr lvl="1" algn="just">
              <a:lnSpc>
                <a:spcPct val="125000"/>
              </a:lnSpc>
              <a:buFont typeface="Wingdings" panose="05000000000000000000" pitchFamily="2" charset="2"/>
              <a:buChar char="q"/>
            </a:pPr>
            <a:r>
              <a:rPr lang="en-US" dirty="0" smtClean="0"/>
              <a:t>Bid Security: 2 to 3 % of Estimated Cost- In cash or Bank guarantee of 75 days validity</a:t>
            </a:r>
          </a:p>
          <a:p>
            <a:pPr lvl="1" algn="just">
              <a:lnSpc>
                <a:spcPct val="125000"/>
              </a:lnSpc>
              <a:buFont typeface="Wingdings" panose="05000000000000000000" pitchFamily="2" charset="2"/>
              <a:buChar char="q"/>
            </a:pPr>
            <a:r>
              <a:rPr lang="en-US" dirty="0" smtClean="0"/>
              <a:t> Performance Security: 5% of Contact amount</a:t>
            </a:r>
          </a:p>
          <a:p>
            <a:pPr lvl="1" algn="just">
              <a:lnSpc>
                <a:spcPct val="125000"/>
              </a:lnSpc>
              <a:buFont typeface="Wingdings" panose="05000000000000000000" pitchFamily="2" charset="2"/>
              <a:buChar char="q"/>
            </a:pPr>
            <a:r>
              <a:rPr lang="en-US" dirty="0" smtClean="0"/>
              <a:t>Quote responsiveness: Seal and Sign</a:t>
            </a:r>
          </a:p>
          <a:p>
            <a:pPr lvl="1" algn="just">
              <a:lnSpc>
                <a:spcPct val="125000"/>
              </a:lnSpc>
              <a:buFont typeface="Wingdings" panose="05000000000000000000" pitchFamily="2" charset="2"/>
              <a:buChar char="q"/>
            </a:pPr>
            <a:r>
              <a:rPr lang="en-US" dirty="0" smtClean="0"/>
              <a:t> Evaluation process: Normally LCBS</a:t>
            </a:r>
          </a:p>
        </p:txBody>
      </p:sp>
      <p:sp>
        <p:nvSpPr>
          <p:cNvPr id="4" name="Title 1"/>
          <p:cNvSpPr>
            <a:spLocks noGrp="1"/>
          </p:cNvSpPr>
          <p:nvPr>
            <p:ph type="title"/>
          </p:nvPr>
        </p:nvSpPr>
        <p:spPr>
          <a:xfrm>
            <a:off x="1358752" y="186397"/>
            <a:ext cx="7632848" cy="990600"/>
          </a:xfrm>
        </p:spPr>
        <p:txBody>
          <a:bodyPr>
            <a:noAutofit/>
          </a:bodyPr>
          <a:lstStyle/>
          <a:p>
            <a:pPr algn="just">
              <a:lnSpc>
                <a:spcPct val="125000"/>
              </a:lnSpc>
            </a:pPr>
            <a:r>
              <a:rPr lang="en-US" sz="4000" dirty="0"/>
              <a:t>Sealed </a:t>
            </a:r>
            <a:r>
              <a:rPr lang="en-US" sz="4000" dirty="0" smtClean="0"/>
              <a:t>Quotation</a:t>
            </a:r>
            <a:endParaRPr lang="en-US" sz="3200" dirty="0"/>
          </a:p>
        </p:txBody>
      </p:sp>
    </p:spTree>
    <p:extLst>
      <p:ext uri="{BB962C8B-B14F-4D97-AF65-F5344CB8AC3E}">
        <p14:creationId xmlns:p14="http://schemas.microsoft.com/office/powerpoint/2010/main" val="33417683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fontScale="92500" lnSpcReduction="20000"/>
          </a:bodyPr>
          <a:lstStyle/>
          <a:p>
            <a:pPr lvl="1" algn="just">
              <a:lnSpc>
                <a:spcPct val="125000"/>
              </a:lnSpc>
              <a:buFont typeface="Wingdings" panose="05000000000000000000" pitchFamily="2" charset="2"/>
              <a:buChar char="q"/>
            </a:pPr>
            <a:r>
              <a:rPr lang="en-US" sz="3400" dirty="0" smtClean="0"/>
              <a:t>Financial quote validity: 45 Days</a:t>
            </a:r>
          </a:p>
          <a:p>
            <a:pPr lvl="1" algn="just">
              <a:lnSpc>
                <a:spcPct val="125000"/>
              </a:lnSpc>
              <a:buFont typeface="Wingdings" panose="05000000000000000000" pitchFamily="2" charset="2"/>
              <a:buChar char="q"/>
            </a:pPr>
            <a:r>
              <a:rPr lang="en-US" sz="3400" dirty="0" smtClean="0"/>
              <a:t>Details of quote availability and opening </a:t>
            </a:r>
          </a:p>
          <a:p>
            <a:pPr lvl="1" algn="just">
              <a:lnSpc>
                <a:spcPct val="125000"/>
              </a:lnSpc>
              <a:buFont typeface="Wingdings" panose="05000000000000000000" pitchFamily="2" charset="2"/>
              <a:buChar char="q"/>
            </a:pPr>
            <a:r>
              <a:rPr lang="en-US" sz="3400" dirty="0" smtClean="0"/>
              <a:t>Notice Days: 15 Days</a:t>
            </a:r>
          </a:p>
          <a:p>
            <a:pPr lvl="1" algn="just">
              <a:lnSpc>
                <a:spcPct val="125000"/>
              </a:lnSpc>
              <a:buFont typeface="Wingdings" panose="05000000000000000000" pitchFamily="2" charset="2"/>
              <a:buChar char="q"/>
            </a:pPr>
            <a:r>
              <a:rPr lang="en-US" sz="3400" dirty="0" smtClean="0"/>
              <a:t>Quotation cost: 1000</a:t>
            </a:r>
          </a:p>
          <a:p>
            <a:pPr lvl="1" algn="just">
              <a:lnSpc>
                <a:spcPct val="125000"/>
              </a:lnSpc>
              <a:buFont typeface="Wingdings" panose="05000000000000000000" pitchFamily="2" charset="2"/>
              <a:buChar char="q"/>
            </a:pPr>
            <a:r>
              <a:rPr lang="en-US" sz="3400" dirty="0" smtClean="0"/>
              <a:t>Evaluation time:15 Days after opening of Quote</a:t>
            </a:r>
          </a:p>
          <a:p>
            <a:pPr lvl="1" algn="just">
              <a:lnSpc>
                <a:spcPct val="125000"/>
              </a:lnSpc>
              <a:buFont typeface="Wingdings" panose="05000000000000000000" pitchFamily="2" charset="2"/>
              <a:buChar char="q"/>
            </a:pPr>
            <a:r>
              <a:rPr lang="en-US" sz="3400" dirty="0" smtClean="0"/>
              <a:t>Contract Date: 7 Days after approval of Quote</a:t>
            </a:r>
          </a:p>
          <a:p>
            <a:pPr lvl="1" algn="just">
              <a:lnSpc>
                <a:spcPct val="125000"/>
              </a:lnSpc>
              <a:buFont typeface="Wingdings" panose="05000000000000000000" pitchFamily="2" charset="2"/>
              <a:buChar char="q"/>
            </a:pPr>
            <a:r>
              <a:rPr lang="en-US" sz="3400" dirty="0" smtClean="0"/>
              <a:t>Should be at least 3 proposal in first notice</a:t>
            </a:r>
          </a:p>
          <a:p>
            <a:pPr lvl="1" algn="just">
              <a:lnSpc>
                <a:spcPct val="125000"/>
              </a:lnSpc>
              <a:buFont typeface="Wingdings" panose="05000000000000000000" pitchFamily="2" charset="2"/>
              <a:buChar char="q"/>
            </a:pPr>
            <a:r>
              <a:rPr lang="en-US" sz="3400" dirty="0" smtClean="0"/>
              <a:t>Less than 3 proposals- should re-notice with 7 days deadline </a:t>
            </a:r>
          </a:p>
          <a:p>
            <a:pPr marL="365760" lvl="1" indent="0" algn="just">
              <a:lnSpc>
                <a:spcPct val="125000"/>
              </a:lnSpc>
              <a:buNone/>
            </a:pPr>
            <a:endParaRPr lang="en-US" dirty="0"/>
          </a:p>
        </p:txBody>
      </p:sp>
      <p:sp>
        <p:nvSpPr>
          <p:cNvPr id="5" name="Title 1"/>
          <p:cNvSpPr>
            <a:spLocks noGrp="1"/>
          </p:cNvSpPr>
          <p:nvPr>
            <p:ph type="title"/>
          </p:nvPr>
        </p:nvSpPr>
        <p:spPr>
          <a:xfrm>
            <a:off x="1358752" y="186397"/>
            <a:ext cx="7632848" cy="990600"/>
          </a:xfrm>
        </p:spPr>
        <p:txBody>
          <a:bodyPr>
            <a:noAutofit/>
          </a:bodyPr>
          <a:lstStyle/>
          <a:p>
            <a:pPr algn="just">
              <a:lnSpc>
                <a:spcPct val="125000"/>
              </a:lnSpc>
            </a:pPr>
            <a:r>
              <a:rPr lang="en-US" sz="4000" dirty="0"/>
              <a:t>Sealed </a:t>
            </a:r>
            <a:r>
              <a:rPr lang="en-US" sz="4000" dirty="0" smtClean="0"/>
              <a:t>Quotation</a:t>
            </a:r>
            <a:endParaRPr lang="en-US" sz="3200" dirty="0"/>
          </a:p>
        </p:txBody>
      </p:sp>
    </p:spTree>
    <p:extLst>
      <p:ext uri="{BB962C8B-B14F-4D97-AF65-F5344CB8AC3E}">
        <p14:creationId xmlns:p14="http://schemas.microsoft.com/office/powerpoint/2010/main" val="12861997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stretch>
            <a:fillRect/>
          </a:stretch>
        </p:blipFill>
        <p:spPr>
          <a:xfrm>
            <a:off x="0" y="1851883"/>
            <a:ext cx="9144000" cy="2780077"/>
          </a:xfrm>
          <a:prstGeom prst="rect">
            <a:avLst/>
          </a:prstGeom>
        </p:spPr>
      </p:pic>
      <p:sp>
        <p:nvSpPr>
          <p:cNvPr id="4" name="Title 1"/>
          <p:cNvSpPr>
            <a:spLocks noGrp="1"/>
          </p:cNvSpPr>
          <p:nvPr>
            <p:ph type="title"/>
          </p:nvPr>
        </p:nvSpPr>
        <p:spPr>
          <a:xfrm>
            <a:off x="1358752" y="186397"/>
            <a:ext cx="7632848" cy="990600"/>
          </a:xfrm>
        </p:spPr>
        <p:txBody>
          <a:bodyPr>
            <a:noAutofit/>
          </a:bodyPr>
          <a:lstStyle/>
          <a:p>
            <a:r>
              <a:rPr lang="en-US" dirty="0"/>
              <a:t>Open tender</a:t>
            </a:r>
            <a:r>
              <a:rPr lang="en-US" sz="3200" dirty="0"/>
              <a:t>: (Methods: NCB or ICB</a:t>
            </a:r>
            <a:r>
              <a:rPr lang="en-US" sz="3200" dirty="0" smtClean="0"/>
              <a:t>)</a:t>
            </a:r>
            <a:endParaRPr lang="en-US" sz="3200" dirty="0"/>
          </a:p>
        </p:txBody>
      </p:sp>
      <p:sp>
        <p:nvSpPr>
          <p:cNvPr id="5" name="Rectangle 4"/>
          <p:cNvSpPr/>
          <p:nvPr/>
        </p:nvSpPr>
        <p:spPr>
          <a:xfrm>
            <a:off x="292307" y="5207108"/>
            <a:ext cx="7817371" cy="823302"/>
          </a:xfrm>
          <a:prstGeom prst="rect">
            <a:avLst/>
          </a:prstGeom>
        </p:spPr>
        <p:txBody>
          <a:bodyPr wrap="square">
            <a:spAutoFit/>
          </a:bodyPr>
          <a:lstStyle/>
          <a:p>
            <a:pPr lvl="1" algn="just">
              <a:lnSpc>
                <a:spcPct val="125000"/>
              </a:lnSpc>
            </a:pPr>
            <a:r>
              <a:rPr lang="en-US" sz="3800" dirty="0" err="1"/>
              <a:t>Eg</a:t>
            </a:r>
            <a:r>
              <a:rPr lang="en-US" sz="3800" dirty="0"/>
              <a:t> – Procurement of Car – </a:t>
            </a:r>
            <a:r>
              <a:rPr lang="en-US" sz="3800" dirty="0" err="1"/>
              <a:t>Qty</a:t>
            </a:r>
            <a:r>
              <a:rPr lang="en-US" sz="3800" dirty="0"/>
              <a:t> (10) </a:t>
            </a:r>
          </a:p>
        </p:txBody>
      </p:sp>
    </p:spTree>
    <p:extLst>
      <p:ext uri="{BB962C8B-B14F-4D97-AF65-F5344CB8AC3E}">
        <p14:creationId xmlns:p14="http://schemas.microsoft.com/office/powerpoint/2010/main" val="2976549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fontScale="55000" lnSpcReduction="20000"/>
          </a:bodyPr>
          <a:lstStyle/>
          <a:p>
            <a:pPr lvl="1" algn="just">
              <a:lnSpc>
                <a:spcPct val="125000"/>
              </a:lnSpc>
              <a:buFont typeface="Wingdings" panose="05000000000000000000" pitchFamily="2" charset="2"/>
              <a:buChar char="q"/>
            </a:pPr>
            <a:r>
              <a:rPr lang="en-US" dirty="0"/>
              <a:t>More than </a:t>
            </a:r>
            <a:r>
              <a:rPr lang="en-US" dirty="0" smtClean="0"/>
              <a:t>20,00,000</a:t>
            </a:r>
          </a:p>
          <a:p>
            <a:pPr lvl="1" algn="just">
              <a:lnSpc>
                <a:spcPct val="125000"/>
              </a:lnSpc>
              <a:buFont typeface="Wingdings" panose="05000000000000000000" pitchFamily="2" charset="2"/>
              <a:buChar char="q"/>
            </a:pPr>
            <a:r>
              <a:rPr lang="en-US" dirty="0" smtClean="0"/>
              <a:t>Bid </a:t>
            </a:r>
            <a:r>
              <a:rPr lang="en-US" dirty="0"/>
              <a:t>Security: 2 to 3 % of Estimated Cost- In cash or Bank guarantee </a:t>
            </a:r>
            <a:r>
              <a:rPr lang="en-US" dirty="0" smtClean="0"/>
              <a:t>– One month more than </a:t>
            </a:r>
            <a:r>
              <a:rPr lang="en-US" dirty="0"/>
              <a:t>b</a:t>
            </a:r>
            <a:r>
              <a:rPr lang="en-US" dirty="0" smtClean="0"/>
              <a:t>id validity </a:t>
            </a:r>
            <a:r>
              <a:rPr lang="en-US" dirty="0"/>
              <a:t>d</a:t>
            </a:r>
            <a:r>
              <a:rPr lang="en-US" dirty="0" smtClean="0"/>
              <a:t>ate</a:t>
            </a:r>
          </a:p>
          <a:p>
            <a:pPr lvl="1" algn="just">
              <a:lnSpc>
                <a:spcPct val="125000"/>
              </a:lnSpc>
              <a:buFont typeface="Wingdings" panose="05000000000000000000" pitchFamily="2" charset="2"/>
              <a:buChar char="q"/>
            </a:pPr>
            <a:r>
              <a:rPr lang="en-US" dirty="0" smtClean="0"/>
              <a:t>Bid Validity: Up to 100 million – 90 days, Above 100 million – 120 days </a:t>
            </a:r>
          </a:p>
          <a:p>
            <a:pPr lvl="1" algn="just">
              <a:lnSpc>
                <a:spcPct val="125000"/>
              </a:lnSpc>
              <a:buFont typeface="Wingdings" panose="05000000000000000000" pitchFamily="2" charset="2"/>
              <a:buChar char="q"/>
            </a:pPr>
            <a:r>
              <a:rPr lang="en-US" dirty="0" smtClean="0"/>
              <a:t>Quote </a:t>
            </a:r>
            <a:r>
              <a:rPr lang="en-US" dirty="0"/>
              <a:t>responsiveness: Seal and Sign, Power of attorney </a:t>
            </a:r>
            <a:endParaRPr lang="en-US" dirty="0" smtClean="0"/>
          </a:p>
          <a:p>
            <a:pPr lvl="1" algn="just">
              <a:lnSpc>
                <a:spcPct val="125000"/>
              </a:lnSpc>
              <a:buFont typeface="Wingdings" panose="05000000000000000000" pitchFamily="2" charset="2"/>
              <a:buChar char="q"/>
            </a:pPr>
            <a:r>
              <a:rPr lang="en-US" dirty="0" smtClean="0"/>
              <a:t>Performance </a:t>
            </a:r>
            <a:r>
              <a:rPr lang="en-US" dirty="0"/>
              <a:t>Security: 5% of Contact </a:t>
            </a:r>
            <a:r>
              <a:rPr lang="en-US" dirty="0" smtClean="0"/>
              <a:t>amount, Counter Guarantee </a:t>
            </a:r>
          </a:p>
          <a:p>
            <a:pPr lvl="1" algn="just">
              <a:lnSpc>
                <a:spcPct val="125000"/>
              </a:lnSpc>
              <a:buFont typeface="Wingdings" panose="05000000000000000000" pitchFamily="2" charset="2"/>
              <a:buChar char="q"/>
            </a:pPr>
            <a:r>
              <a:rPr lang="en-US" dirty="0" smtClean="0"/>
              <a:t>Evaluation </a:t>
            </a:r>
            <a:r>
              <a:rPr lang="en-US" dirty="0"/>
              <a:t>process: Normally </a:t>
            </a:r>
            <a:r>
              <a:rPr lang="en-US" dirty="0" smtClean="0"/>
              <a:t>LCBS</a:t>
            </a:r>
          </a:p>
          <a:p>
            <a:pPr lvl="1" algn="just">
              <a:lnSpc>
                <a:spcPct val="125000"/>
              </a:lnSpc>
              <a:buFont typeface="Wingdings" panose="05000000000000000000" pitchFamily="2" charset="2"/>
              <a:buChar char="q"/>
            </a:pPr>
            <a:r>
              <a:rPr lang="en-US" dirty="0" smtClean="0"/>
              <a:t>Details of goods provided: </a:t>
            </a:r>
            <a:r>
              <a:rPr lang="en-US" dirty="0" err="1" smtClean="0"/>
              <a:t>Qty</a:t>
            </a:r>
            <a:r>
              <a:rPr lang="en-US" dirty="0" smtClean="0"/>
              <a:t>, Technical Specification, Terms of Reference, Stock, Eligibility</a:t>
            </a:r>
          </a:p>
          <a:p>
            <a:pPr lvl="1" algn="just">
              <a:lnSpc>
                <a:spcPct val="125000"/>
              </a:lnSpc>
              <a:buFont typeface="Wingdings" panose="05000000000000000000" pitchFamily="2" charset="2"/>
              <a:buChar char="q"/>
            </a:pPr>
            <a:r>
              <a:rPr lang="en-US" dirty="0" smtClean="0"/>
              <a:t>Performance Security: 5% of Contact amount, Special provision  </a:t>
            </a:r>
          </a:p>
          <a:p>
            <a:pPr lvl="1" algn="just">
              <a:lnSpc>
                <a:spcPct val="125000"/>
              </a:lnSpc>
              <a:buFont typeface="Wingdings" panose="05000000000000000000" pitchFamily="2" charset="2"/>
              <a:buChar char="q"/>
            </a:pPr>
            <a:r>
              <a:rPr lang="en-US" dirty="0" smtClean="0"/>
              <a:t>Quote responsiveness: Seal and Sign</a:t>
            </a:r>
          </a:p>
          <a:p>
            <a:pPr lvl="1" algn="just">
              <a:lnSpc>
                <a:spcPct val="125000"/>
              </a:lnSpc>
              <a:buFont typeface="Wingdings" panose="05000000000000000000" pitchFamily="2" charset="2"/>
              <a:buChar char="q"/>
            </a:pPr>
            <a:r>
              <a:rPr lang="en-US" dirty="0" smtClean="0"/>
              <a:t>Evaluation process: Normally LCBS</a:t>
            </a:r>
          </a:p>
        </p:txBody>
      </p:sp>
      <p:sp>
        <p:nvSpPr>
          <p:cNvPr id="5" name="Title 1"/>
          <p:cNvSpPr>
            <a:spLocks noGrp="1"/>
          </p:cNvSpPr>
          <p:nvPr>
            <p:ph type="title"/>
          </p:nvPr>
        </p:nvSpPr>
        <p:spPr>
          <a:xfrm>
            <a:off x="1358752" y="186397"/>
            <a:ext cx="7632848" cy="990600"/>
          </a:xfrm>
        </p:spPr>
        <p:txBody>
          <a:bodyPr>
            <a:noAutofit/>
          </a:bodyPr>
          <a:lstStyle/>
          <a:p>
            <a:r>
              <a:rPr lang="en-US" dirty="0"/>
              <a:t>Open tender</a:t>
            </a:r>
            <a:r>
              <a:rPr lang="en-US" sz="3200" dirty="0"/>
              <a:t>: (Methods: NCB or ICB</a:t>
            </a:r>
            <a:r>
              <a:rPr lang="en-US" sz="3200" dirty="0" smtClean="0"/>
              <a:t>)</a:t>
            </a:r>
            <a:endParaRPr lang="en-US" sz="3200" dirty="0"/>
          </a:p>
        </p:txBody>
      </p:sp>
    </p:spTree>
    <p:extLst>
      <p:ext uri="{BB962C8B-B14F-4D97-AF65-F5344CB8AC3E}">
        <p14:creationId xmlns:p14="http://schemas.microsoft.com/office/powerpoint/2010/main" val="236117141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a:bodyPr>
          <a:lstStyle/>
          <a:p>
            <a:pPr lvl="1" algn="just">
              <a:lnSpc>
                <a:spcPct val="125000"/>
              </a:lnSpc>
            </a:pPr>
            <a:r>
              <a:rPr lang="en-US" sz="3200" b="1" dirty="0" smtClean="0"/>
              <a:t>Catalog shopping from Manufacturer or Authorized Dealer: </a:t>
            </a:r>
            <a:r>
              <a:rPr lang="en-US" sz="3200" dirty="0" smtClean="0"/>
              <a:t>7 to 15 Days Witten Notice</a:t>
            </a:r>
          </a:p>
          <a:p>
            <a:pPr lvl="2" algn="just">
              <a:lnSpc>
                <a:spcPct val="125000"/>
              </a:lnSpc>
            </a:pPr>
            <a:r>
              <a:rPr lang="en-US" sz="2800" dirty="0" smtClean="0"/>
              <a:t>Heavy Equipment's, Vehicles, Machinery, Health Equipment’s  </a:t>
            </a:r>
          </a:p>
          <a:p>
            <a:pPr lvl="2" algn="just">
              <a:lnSpc>
                <a:spcPct val="125000"/>
              </a:lnSpc>
            </a:pPr>
            <a:r>
              <a:rPr lang="en-US" sz="2800" dirty="0" smtClean="0"/>
              <a:t>Rate analysis should include all benefits (Offer, Discounts, </a:t>
            </a:r>
            <a:r>
              <a:rPr lang="en-US" sz="2800" dirty="0" err="1" smtClean="0"/>
              <a:t>etc</a:t>
            </a:r>
            <a:r>
              <a:rPr lang="en-US" sz="2800" dirty="0" smtClean="0"/>
              <a:t>)</a:t>
            </a:r>
          </a:p>
        </p:txBody>
      </p:sp>
      <p:sp>
        <p:nvSpPr>
          <p:cNvPr id="4" name="Title 1"/>
          <p:cNvSpPr>
            <a:spLocks noGrp="1"/>
          </p:cNvSpPr>
          <p:nvPr>
            <p:ph type="title"/>
          </p:nvPr>
        </p:nvSpPr>
        <p:spPr>
          <a:xfrm>
            <a:off x="1358752" y="186397"/>
            <a:ext cx="7632848" cy="990600"/>
          </a:xfrm>
        </p:spPr>
        <p:txBody>
          <a:bodyPr>
            <a:noAutofit/>
          </a:bodyPr>
          <a:lstStyle/>
          <a:p>
            <a:r>
              <a:rPr lang="en-US" dirty="0"/>
              <a:t>Open tender</a:t>
            </a:r>
            <a:r>
              <a:rPr lang="en-US" sz="3200" dirty="0"/>
              <a:t>: (Methods: NCB or ICB</a:t>
            </a:r>
            <a:r>
              <a:rPr lang="en-US" sz="3200" dirty="0" smtClean="0"/>
              <a:t>)</a:t>
            </a:r>
            <a:endParaRPr lang="en-US" sz="3200" dirty="0"/>
          </a:p>
        </p:txBody>
      </p:sp>
    </p:spTree>
    <p:extLst>
      <p:ext uri="{BB962C8B-B14F-4D97-AF65-F5344CB8AC3E}">
        <p14:creationId xmlns:p14="http://schemas.microsoft.com/office/powerpoint/2010/main" val="7708362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a:bodyPr>
          <a:lstStyle/>
          <a:p>
            <a:pPr lvl="1" algn="just">
              <a:lnSpc>
                <a:spcPct val="125000"/>
              </a:lnSpc>
            </a:pPr>
            <a:r>
              <a:rPr lang="en-US" sz="3200" b="1" dirty="0" smtClean="0"/>
              <a:t>Limited Tendering </a:t>
            </a:r>
            <a:r>
              <a:rPr lang="en-US" sz="3200" dirty="0" smtClean="0"/>
              <a:t>- if supplier is less than 3: 15 Days notice</a:t>
            </a:r>
          </a:p>
          <a:p>
            <a:pPr lvl="2" algn="just">
              <a:lnSpc>
                <a:spcPct val="125000"/>
              </a:lnSpc>
            </a:pPr>
            <a:r>
              <a:rPr lang="en-US" sz="3200" dirty="0" smtClean="0"/>
              <a:t>(Not Applicable to Multi-year project)</a:t>
            </a:r>
          </a:p>
          <a:p>
            <a:pPr lvl="2" algn="just">
              <a:lnSpc>
                <a:spcPct val="125000"/>
              </a:lnSpc>
            </a:pPr>
            <a:r>
              <a:rPr lang="en-US" sz="3200" dirty="0" smtClean="0"/>
              <a:t>Required approval from one </a:t>
            </a:r>
            <a:r>
              <a:rPr lang="en-US" sz="3200" dirty="0"/>
              <a:t>level higher authority. </a:t>
            </a:r>
          </a:p>
          <a:p>
            <a:pPr marL="365760" lvl="1" indent="0" algn="just">
              <a:lnSpc>
                <a:spcPct val="125000"/>
              </a:lnSpc>
              <a:buNone/>
            </a:pPr>
            <a:endParaRPr lang="en-US" dirty="0" smtClean="0"/>
          </a:p>
        </p:txBody>
      </p:sp>
      <p:sp>
        <p:nvSpPr>
          <p:cNvPr id="4" name="Title 1"/>
          <p:cNvSpPr>
            <a:spLocks noGrp="1"/>
          </p:cNvSpPr>
          <p:nvPr>
            <p:ph type="title"/>
          </p:nvPr>
        </p:nvSpPr>
        <p:spPr>
          <a:xfrm>
            <a:off x="1358752" y="186397"/>
            <a:ext cx="7632848" cy="990600"/>
          </a:xfrm>
        </p:spPr>
        <p:txBody>
          <a:bodyPr>
            <a:noAutofit/>
          </a:bodyPr>
          <a:lstStyle/>
          <a:p>
            <a:r>
              <a:rPr lang="en-US" dirty="0"/>
              <a:t>Open tender</a:t>
            </a:r>
            <a:r>
              <a:rPr lang="en-US" sz="3200" dirty="0"/>
              <a:t>: (Methods: NCB or ICB</a:t>
            </a:r>
            <a:r>
              <a:rPr lang="en-US" sz="3200" dirty="0" smtClean="0"/>
              <a:t>)</a:t>
            </a:r>
            <a:endParaRPr lang="en-US" sz="3200" dirty="0"/>
          </a:p>
        </p:txBody>
      </p:sp>
    </p:spTree>
    <p:extLst>
      <p:ext uri="{BB962C8B-B14F-4D97-AF65-F5344CB8AC3E}">
        <p14:creationId xmlns:p14="http://schemas.microsoft.com/office/powerpoint/2010/main" val="9768227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65026"/>
            <a:ext cx="8382000" cy="5410200"/>
          </a:xfrm>
        </p:spPr>
        <p:txBody>
          <a:bodyPr>
            <a:normAutofit fontScale="92500" lnSpcReduction="20000"/>
          </a:bodyPr>
          <a:lstStyle/>
          <a:p>
            <a:pPr marL="639763" lvl="1" indent="-355600" algn="just">
              <a:lnSpc>
                <a:spcPct val="125000"/>
              </a:lnSpc>
            </a:pPr>
            <a:r>
              <a:rPr lang="en-US" sz="3200" b="1" dirty="0" smtClean="0"/>
              <a:t>Buy back method: </a:t>
            </a:r>
            <a:r>
              <a:rPr lang="en-US" sz="3200" dirty="0" smtClean="0"/>
              <a:t>After warranty or Guarantee</a:t>
            </a:r>
          </a:p>
          <a:p>
            <a:pPr lvl="2" algn="just">
              <a:lnSpc>
                <a:spcPct val="125000"/>
              </a:lnSpc>
            </a:pPr>
            <a:r>
              <a:rPr lang="en-US" sz="3200" dirty="0" smtClean="0"/>
              <a:t>Machines, vehicles, Instruments, Chemicals, Fertilizers, Software's, Hardware's  </a:t>
            </a:r>
          </a:p>
          <a:p>
            <a:pPr lvl="2" algn="just">
              <a:lnSpc>
                <a:spcPct val="125000"/>
              </a:lnSpc>
            </a:pPr>
            <a:r>
              <a:rPr lang="en-US" sz="3200" dirty="0" smtClean="0"/>
              <a:t>As per contract provisions Or Company terms and condition </a:t>
            </a:r>
          </a:p>
          <a:p>
            <a:pPr lvl="2" algn="just">
              <a:lnSpc>
                <a:spcPct val="125000"/>
              </a:lnSpc>
            </a:pPr>
            <a:r>
              <a:rPr lang="en-US" sz="3200" dirty="0"/>
              <a:t> </a:t>
            </a:r>
            <a:r>
              <a:rPr lang="en-US" sz="3200" dirty="0" smtClean="0"/>
              <a:t>Performed in conditions: Spares and Service not available, Out-of-Service, Repair cost is extensively high, Economical, Meaningful, Health hazard, Environmental and social issues in storing, use and disposal </a:t>
            </a:r>
            <a:endParaRPr lang="en-US" sz="4500" dirty="0" smtClean="0"/>
          </a:p>
          <a:p>
            <a:pPr marL="365760" lvl="1" indent="0" algn="just">
              <a:lnSpc>
                <a:spcPct val="125000"/>
              </a:lnSpc>
              <a:buNone/>
            </a:pPr>
            <a:endParaRPr lang="en-US" dirty="0" smtClean="0"/>
          </a:p>
        </p:txBody>
      </p:sp>
      <p:sp>
        <p:nvSpPr>
          <p:cNvPr id="4" name="Title 1"/>
          <p:cNvSpPr>
            <a:spLocks noGrp="1"/>
          </p:cNvSpPr>
          <p:nvPr>
            <p:ph type="title"/>
          </p:nvPr>
        </p:nvSpPr>
        <p:spPr>
          <a:xfrm>
            <a:off x="1358752" y="186397"/>
            <a:ext cx="7632848" cy="990600"/>
          </a:xfrm>
        </p:spPr>
        <p:txBody>
          <a:bodyPr>
            <a:noAutofit/>
          </a:bodyPr>
          <a:lstStyle/>
          <a:p>
            <a:r>
              <a:rPr lang="en-US" dirty="0"/>
              <a:t>Open tender</a:t>
            </a:r>
            <a:r>
              <a:rPr lang="en-US" sz="3200" dirty="0"/>
              <a:t>: (Methods: NCB or ICB</a:t>
            </a:r>
            <a:r>
              <a:rPr lang="en-US" sz="3200" dirty="0" smtClean="0"/>
              <a:t>)</a:t>
            </a:r>
            <a:endParaRPr lang="en-US" sz="3200" dirty="0"/>
          </a:p>
        </p:txBody>
      </p:sp>
    </p:spTree>
    <p:extLst>
      <p:ext uri="{BB962C8B-B14F-4D97-AF65-F5344CB8AC3E}">
        <p14:creationId xmlns:p14="http://schemas.microsoft.com/office/powerpoint/2010/main" val="1712989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5</a:t>
            </a:fld>
            <a:endParaRPr lang="en-US"/>
          </a:p>
        </p:txBody>
      </p:sp>
      <p:pic>
        <p:nvPicPr>
          <p:cNvPr id="6" name="Picture 5"/>
          <p:cNvPicPr>
            <a:picLocks noChangeAspect="1"/>
          </p:cNvPicPr>
          <p:nvPr/>
        </p:nvPicPr>
        <p:blipFill>
          <a:blip r:embed="rId2"/>
          <a:stretch>
            <a:fillRect/>
          </a:stretch>
        </p:blipFill>
        <p:spPr>
          <a:xfrm>
            <a:off x="599606" y="1516699"/>
            <a:ext cx="8544394" cy="5341302"/>
          </a:xfrm>
          <a:prstGeom prst="rect">
            <a:avLst/>
          </a:prstGeom>
        </p:spPr>
      </p:pic>
    </p:spTree>
    <p:extLst>
      <p:ext uri="{BB962C8B-B14F-4D97-AF65-F5344CB8AC3E}">
        <p14:creationId xmlns:p14="http://schemas.microsoft.com/office/powerpoint/2010/main" val="210672305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a:xfrm>
            <a:off x="616634" y="1135966"/>
            <a:ext cx="8077200" cy="6019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36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32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8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defTabSz="914400">
              <a:buClrTx/>
              <a:buFont typeface="Wingdings"/>
              <a:buNone/>
            </a:pPr>
            <a:endParaRPr lang="en-US" sz="2200" b="1" dirty="0" smtClean="0">
              <a:solidFill>
                <a:srgbClr val="775F55"/>
              </a:solidFill>
            </a:endParaRPr>
          </a:p>
          <a:p>
            <a:pPr lvl="2">
              <a:lnSpc>
                <a:spcPct val="90000"/>
              </a:lnSpc>
              <a:spcAft>
                <a:spcPct val="10000"/>
              </a:spcAft>
              <a:buClr>
                <a:srgbClr val="DD8047"/>
              </a:buClr>
              <a:defRPr/>
            </a:pPr>
            <a:r>
              <a:rPr lang="en-US" dirty="0">
                <a:solidFill>
                  <a:prstClr val="black"/>
                </a:solidFill>
              </a:rPr>
              <a:t>Cover </a:t>
            </a:r>
            <a:r>
              <a:rPr lang="en-US" dirty="0" smtClean="0">
                <a:solidFill>
                  <a:prstClr val="black"/>
                </a:solidFill>
              </a:rPr>
              <a:t>page</a:t>
            </a:r>
            <a:r>
              <a:rPr lang="en-US" dirty="0">
                <a:solidFill>
                  <a:prstClr val="black"/>
                </a:solidFill>
              </a:rPr>
              <a:t>;</a:t>
            </a:r>
          </a:p>
          <a:p>
            <a:pPr lvl="2">
              <a:lnSpc>
                <a:spcPct val="90000"/>
              </a:lnSpc>
              <a:spcAft>
                <a:spcPct val="10000"/>
              </a:spcAft>
              <a:buClr>
                <a:srgbClr val="DD8047"/>
              </a:buClr>
              <a:defRPr/>
            </a:pPr>
            <a:r>
              <a:rPr lang="en-US" dirty="0">
                <a:solidFill>
                  <a:prstClr val="black"/>
                </a:solidFill>
              </a:rPr>
              <a:t>Letter of </a:t>
            </a:r>
            <a:r>
              <a:rPr lang="en-US" dirty="0" smtClean="0">
                <a:solidFill>
                  <a:prstClr val="black"/>
                </a:solidFill>
              </a:rPr>
              <a:t>Invitation;</a:t>
            </a:r>
            <a:endParaRPr lang="en-US" dirty="0">
              <a:solidFill>
                <a:prstClr val="black"/>
              </a:solidFill>
            </a:endParaRPr>
          </a:p>
          <a:p>
            <a:pPr lvl="2">
              <a:lnSpc>
                <a:spcPct val="90000"/>
              </a:lnSpc>
              <a:spcAft>
                <a:spcPct val="10000"/>
              </a:spcAft>
              <a:buClr>
                <a:srgbClr val="DD8047"/>
              </a:buClr>
              <a:defRPr/>
            </a:pPr>
            <a:r>
              <a:rPr lang="en-US" dirty="0">
                <a:solidFill>
                  <a:prstClr val="black"/>
                </a:solidFill>
              </a:rPr>
              <a:t>Information to </a:t>
            </a:r>
            <a:r>
              <a:rPr lang="en-US" dirty="0" smtClean="0">
                <a:solidFill>
                  <a:prstClr val="black"/>
                </a:solidFill>
              </a:rPr>
              <a:t>Consultant;</a:t>
            </a:r>
            <a:endParaRPr lang="en-US" dirty="0">
              <a:solidFill>
                <a:prstClr val="black"/>
              </a:solidFill>
            </a:endParaRPr>
          </a:p>
          <a:p>
            <a:pPr lvl="2">
              <a:lnSpc>
                <a:spcPct val="90000"/>
              </a:lnSpc>
              <a:spcAft>
                <a:spcPct val="10000"/>
              </a:spcAft>
              <a:buClr>
                <a:srgbClr val="DD8047"/>
              </a:buClr>
              <a:defRPr/>
            </a:pPr>
            <a:r>
              <a:rPr lang="en-US" dirty="0" smtClean="0">
                <a:solidFill>
                  <a:prstClr val="black"/>
                </a:solidFill>
              </a:rPr>
              <a:t>Bid Datasheet;</a:t>
            </a:r>
            <a:endParaRPr lang="en-US" dirty="0">
              <a:solidFill>
                <a:prstClr val="black"/>
              </a:solidFill>
            </a:endParaRPr>
          </a:p>
          <a:p>
            <a:pPr lvl="2">
              <a:lnSpc>
                <a:spcPct val="90000"/>
              </a:lnSpc>
              <a:spcAft>
                <a:spcPct val="10000"/>
              </a:spcAft>
              <a:buClr>
                <a:srgbClr val="DD8047"/>
              </a:buClr>
              <a:defRPr/>
            </a:pPr>
            <a:r>
              <a:rPr lang="en-US" dirty="0" smtClean="0">
                <a:solidFill>
                  <a:prstClr val="black"/>
                </a:solidFill>
              </a:rPr>
              <a:t>Evaluation and Qualification Criteria;</a:t>
            </a:r>
            <a:endParaRPr lang="en-US" dirty="0">
              <a:solidFill>
                <a:prstClr val="black"/>
              </a:solidFill>
            </a:endParaRPr>
          </a:p>
          <a:p>
            <a:pPr lvl="2">
              <a:lnSpc>
                <a:spcPct val="90000"/>
              </a:lnSpc>
              <a:spcAft>
                <a:spcPct val="10000"/>
              </a:spcAft>
              <a:buClr>
                <a:srgbClr val="DD8047"/>
              </a:buClr>
              <a:defRPr/>
            </a:pPr>
            <a:r>
              <a:rPr lang="en-US" dirty="0" smtClean="0">
                <a:solidFill>
                  <a:prstClr val="black"/>
                </a:solidFill>
              </a:rPr>
              <a:t>Bidding forms</a:t>
            </a:r>
            <a:endParaRPr lang="en-US" dirty="0">
              <a:solidFill>
                <a:prstClr val="black"/>
              </a:solidFill>
            </a:endParaRPr>
          </a:p>
          <a:p>
            <a:pPr lvl="2">
              <a:lnSpc>
                <a:spcPct val="90000"/>
              </a:lnSpc>
              <a:spcAft>
                <a:spcPct val="10000"/>
              </a:spcAft>
              <a:buClr>
                <a:srgbClr val="DD8047"/>
              </a:buClr>
              <a:defRPr/>
            </a:pPr>
            <a:r>
              <a:rPr lang="en-US" dirty="0" smtClean="0">
                <a:solidFill>
                  <a:prstClr val="black"/>
                </a:solidFill>
              </a:rPr>
              <a:t>Schedule of Requirements;</a:t>
            </a:r>
            <a:endParaRPr lang="en-US" dirty="0">
              <a:solidFill>
                <a:prstClr val="black"/>
              </a:solidFill>
            </a:endParaRPr>
          </a:p>
          <a:p>
            <a:pPr lvl="2">
              <a:lnSpc>
                <a:spcPct val="90000"/>
              </a:lnSpc>
              <a:spcAft>
                <a:spcPct val="10000"/>
              </a:spcAft>
              <a:buClr>
                <a:srgbClr val="DD8047"/>
              </a:buClr>
              <a:defRPr/>
            </a:pPr>
            <a:r>
              <a:rPr lang="en-US" dirty="0" smtClean="0">
                <a:solidFill>
                  <a:prstClr val="black"/>
                </a:solidFill>
              </a:rPr>
              <a:t>General Condition of Contract</a:t>
            </a:r>
            <a:endParaRPr lang="en-US" dirty="0">
              <a:solidFill>
                <a:prstClr val="black"/>
              </a:solidFill>
            </a:endParaRPr>
          </a:p>
          <a:p>
            <a:pPr lvl="2">
              <a:lnSpc>
                <a:spcPct val="90000"/>
              </a:lnSpc>
              <a:spcAft>
                <a:spcPct val="10000"/>
              </a:spcAft>
              <a:buClr>
                <a:srgbClr val="DD8047"/>
              </a:buClr>
              <a:defRPr/>
            </a:pPr>
            <a:r>
              <a:rPr lang="en-US" dirty="0" smtClean="0">
                <a:solidFill>
                  <a:prstClr val="black"/>
                </a:solidFill>
              </a:rPr>
              <a:t>Special Condition of Contract</a:t>
            </a:r>
            <a:endParaRPr lang="en-US" dirty="0">
              <a:solidFill>
                <a:prstClr val="black"/>
              </a:solidFill>
            </a:endParaRPr>
          </a:p>
        </p:txBody>
      </p:sp>
      <p:sp>
        <p:nvSpPr>
          <p:cNvPr id="4" name="Rectangle 2"/>
          <p:cNvSpPr>
            <a:spLocks noGrp="1" noChangeArrowheads="1"/>
          </p:cNvSpPr>
          <p:nvPr>
            <p:ph type="title" idx="4294967295"/>
          </p:nvPr>
        </p:nvSpPr>
        <p:spPr>
          <a:xfrm>
            <a:off x="1445162" y="370070"/>
            <a:ext cx="7867650" cy="571500"/>
          </a:xfrm>
        </p:spPr>
        <p:txBody>
          <a:bodyPr>
            <a:noAutofit/>
          </a:bodyPr>
          <a:lstStyle/>
          <a:p>
            <a:r>
              <a:rPr lang="en-US" dirty="0"/>
              <a:t>Sections of Bid</a:t>
            </a:r>
          </a:p>
        </p:txBody>
      </p:sp>
    </p:spTree>
    <p:extLst>
      <p:ext uri="{BB962C8B-B14F-4D97-AF65-F5344CB8AC3E}">
        <p14:creationId xmlns:p14="http://schemas.microsoft.com/office/powerpoint/2010/main" val="19505201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61514"/>
            <a:ext cx="8229600" cy="3970289"/>
          </a:xfrm>
        </p:spPr>
        <p:txBody>
          <a:bodyPr>
            <a:noAutofit/>
          </a:bodyPr>
          <a:lstStyle/>
          <a:p>
            <a:pPr>
              <a:lnSpc>
                <a:spcPct val="150000"/>
              </a:lnSpc>
            </a:pPr>
            <a:r>
              <a:rPr lang="en-US" sz="2400" dirty="0" smtClean="0"/>
              <a:t>Pre-Qualification Documents; </a:t>
            </a:r>
          </a:p>
          <a:p>
            <a:pPr>
              <a:lnSpc>
                <a:spcPct val="150000"/>
              </a:lnSpc>
            </a:pPr>
            <a:r>
              <a:rPr lang="en-US" sz="2400" dirty="0" smtClean="0"/>
              <a:t>Eligibility Criteria; </a:t>
            </a:r>
          </a:p>
          <a:p>
            <a:pPr>
              <a:lnSpc>
                <a:spcPct val="150000"/>
              </a:lnSpc>
            </a:pPr>
            <a:r>
              <a:rPr lang="en-US" sz="2400" dirty="0" smtClean="0"/>
              <a:t>EOI (Expression of Interest);</a:t>
            </a:r>
          </a:p>
          <a:p>
            <a:pPr>
              <a:lnSpc>
                <a:spcPct val="150000"/>
              </a:lnSpc>
            </a:pPr>
            <a:r>
              <a:rPr lang="en-US" sz="2400" dirty="0"/>
              <a:t>RFP ( Request for Proposal</a:t>
            </a:r>
            <a:r>
              <a:rPr lang="en-US" sz="2400" dirty="0" smtClean="0"/>
              <a:t>);</a:t>
            </a:r>
          </a:p>
          <a:p>
            <a:pPr>
              <a:lnSpc>
                <a:spcPct val="150000"/>
              </a:lnSpc>
            </a:pPr>
            <a:r>
              <a:rPr lang="en-US" sz="2400" dirty="0" smtClean="0"/>
              <a:t>Instruction to Bidder;</a:t>
            </a:r>
          </a:p>
          <a:p>
            <a:pPr>
              <a:lnSpc>
                <a:spcPct val="150000"/>
              </a:lnSpc>
            </a:pPr>
            <a:r>
              <a:rPr lang="en-US" sz="2400" dirty="0" smtClean="0"/>
              <a:t>Datasheet;</a:t>
            </a:r>
          </a:p>
          <a:p>
            <a:pPr>
              <a:lnSpc>
                <a:spcPct val="150000"/>
              </a:lnSpc>
            </a:pPr>
            <a:r>
              <a:rPr lang="en-US" sz="2400" dirty="0" smtClean="0"/>
              <a:t>Technical and Financial Standard From;</a:t>
            </a:r>
          </a:p>
          <a:p>
            <a:pPr>
              <a:lnSpc>
                <a:spcPct val="150000"/>
              </a:lnSpc>
            </a:pPr>
            <a:r>
              <a:rPr lang="en-US" sz="2400" dirty="0" smtClean="0"/>
              <a:t>Right to Information (RTI);</a:t>
            </a:r>
            <a:endParaRPr lang="en-US" sz="2400" dirty="0"/>
          </a:p>
        </p:txBody>
      </p:sp>
      <p:sp>
        <p:nvSpPr>
          <p:cNvPr id="4" name="Title 1"/>
          <p:cNvSpPr>
            <a:spLocks noGrp="1"/>
          </p:cNvSpPr>
          <p:nvPr>
            <p:ph type="title"/>
          </p:nvPr>
        </p:nvSpPr>
        <p:spPr>
          <a:xfrm>
            <a:off x="1329397" y="274638"/>
            <a:ext cx="8229600" cy="715962"/>
          </a:xfrm>
        </p:spPr>
        <p:txBody>
          <a:bodyPr>
            <a:noAutofit/>
          </a:bodyPr>
          <a:lstStyle/>
          <a:p>
            <a:pPr algn="l"/>
            <a:r>
              <a:rPr lang="en-US" sz="4000" dirty="0"/>
              <a:t>Key </a:t>
            </a:r>
            <a:r>
              <a:rPr lang="en-US" sz="4000" dirty="0" smtClean="0"/>
              <a:t>terms </a:t>
            </a:r>
            <a:r>
              <a:rPr lang="en-US" sz="4000" dirty="0"/>
              <a:t>in Procurement</a:t>
            </a:r>
          </a:p>
        </p:txBody>
      </p:sp>
    </p:spTree>
    <p:extLst>
      <p:ext uri="{BB962C8B-B14F-4D97-AF65-F5344CB8AC3E}">
        <p14:creationId xmlns:p14="http://schemas.microsoft.com/office/powerpoint/2010/main" val="13508889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61514"/>
            <a:ext cx="8229600" cy="3970289"/>
          </a:xfrm>
        </p:spPr>
        <p:txBody>
          <a:bodyPr>
            <a:noAutofit/>
          </a:bodyPr>
          <a:lstStyle/>
          <a:p>
            <a:pPr>
              <a:lnSpc>
                <a:spcPct val="150000"/>
              </a:lnSpc>
            </a:pPr>
            <a:r>
              <a:rPr lang="en-US" sz="2400" dirty="0"/>
              <a:t>Terms of Reference (TOR</a:t>
            </a:r>
            <a:r>
              <a:rPr lang="en-US" sz="2400" dirty="0" smtClean="0"/>
              <a:t>)</a:t>
            </a:r>
            <a:r>
              <a:rPr lang="en-US" sz="2400" dirty="0"/>
              <a:t>;</a:t>
            </a:r>
          </a:p>
          <a:p>
            <a:pPr>
              <a:lnSpc>
                <a:spcPct val="150000"/>
              </a:lnSpc>
            </a:pPr>
            <a:r>
              <a:rPr lang="en-US" sz="2400" dirty="0"/>
              <a:t>Evaluation </a:t>
            </a:r>
            <a:r>
              <a:rPr lang="en-US" sz="2400" dirty="0" smtClean="0"/>
              <a:t>Criteria;</a:t>
            </a:r>
            <a:endParaRPr lang="en-US" sz="2400" dirty="0"/>
          </a:p>
          <a:p>
            <a:pPr>
              <a:lnSpc>
                <a:spcPct val="150000"/>
              </a:lnSpc>
            </a:pPr>
            <a:r>
              <a:rPr lang="en-US" sz="2400" dirty="0"/>
              <a:t>Bid </a:t>
            </a:r>
            <a:r>
              <a:rPr lang="en-US" sz="2400" dirty="0" smtClean="0"/>
              <a:t>Security;</a:t>
            </a:r>
            <a:endParaRPr lang="en-US" sz="2400" dirty="0"/>
          </a:p>
          <a:p>
            <a:pPr>
              <a:lnSpc>
                <a:spcPct val="150000"/>
              </a:lnSpc>
            </a:pPr>
            <a:r>
              <a:rPr lang="en-US" sz="2400" dirty="0"/>
              <a:t>Performance </a:t>
            </a:r>
            <a:r>
              <a:rPr lang="en-US" sz="2400" dirty="0" smtClean="0"/>
              <a:t>Guarantee; </a:t>
            </a:r>
            <a:endParaRPr lang="en-US" sz="2400" dirty="0"/>
          </a:p>
          <a:p>
            <a:pPr>
              <a:lnSpc>
                <a:spcPct val="150000"/>
              </a:lnSpc>
            </a:pPr>
            <a:r>
              <a:rPr lang="en-US" sz="2400" dirty="0"/>
              <a:t>Retention </a:t>
            </a:r>
            <a:r>
              <a:rPr lang="en-US" sz="2400" dirty="0" smtClean="0"/>
              <a:t>Money;</a:t>
            </a:r>
            <a:endParaRPr lang="en-US" sz="2400" dirty="0"/>
          </a:p>
          <a:p>
            <a:pPr>
              <a:lnSpc>
                <a:spcPct val="150000"/>
              </a:lnSpc>
            </a:pPr>
            <a:r>
              <a:rPr lang="en-US" sz="2400" dirty="0"/>
              <a:t>Counter </a:t>
            </a:r>
            <a:r>
              <a:rPr lang="en-US" sz="2400" dirty="0" smtClean="0"/>
              <a:t>Guarantee;</a:t>
            </a:r>
            <a:endParaRPr lang="en-US" sz="2400" dirty="0"/>
          </a:p>
          <a:p>
            <a:pPr>
              <a:lnSpc>
                <a:spcPct val="150000"/>
              </a:lnSpc>
            </a:pPr>
            <a:r>
              <a:rPr lang="en-US" sz="2400" dirty="0"/>
              <a:t>Bills of Material (BOQ</a:t>
            </a:r>
            <a:r>
              <a:rPr lang="en-US" sz="2400" dirty="0" smtClean="0"/>
              <a:t>);</a:t>
            </a:r>
            <a:endParaRPr lang="en-US" sz="2400" dirty="0"/>
          </a:p>
          <a:p>
            <a:pPr>
              <a:lnSpc>
                <a:spcPct val="150000"/>
              </a:lnSpc>
            </a:pPr>
            <a:r>
              <a:rPr lang="en-US" sz="2400" dirty="0"/>
              <a:t>Contract Management (Agreement</a:t>
            </a:r>
            <a:r>
              <a:rPr lang="en-US" sz="2400" dirty="0" smtClean="0"/>
              <a:t>); </a:t>
            </a:r>
            <a:endParaRPr lang="en-US" sz="2400" dirty="0"/>
          </a:p>
        </p:txBody>
      </p:sp>
      <p:sp>
        <p:nvSpPr>
          <p:cNvPr id="4" name="Title 1"/>
          <p:cNvSpPr>
            <a:spLocks noGrp="1"/>
          </p:cNvSpPr>
          <p:nvPr>
            <p:ph type="title"/>
          </p:nvPr>
        </p:nvSpPr>
        <p:spPr>
          <a:xfrm>
            <a:off x="1427871" y="274638"/>
            <a:ext cx="8229600" cy="715962"/>
          </a:xfrm>
        </p:spPr>
        <p:txBody>
          <a:bodyPr>
            <a:noAutofit/>
          </a:bodyPr>
          <a:lstStyle/>
          <a:p>
            <a:pPr algn="l"/>
            <a:r>
              <a:rPr lang="en-US" sz="4000" dirty="0"/>
              <a:t>Key </a:t>
            </a:r>
            <a:r>
              <a:rPr lang="en-US" sz="4000" dirty="0" smtClean="0"/>
              <a:t>terms in </a:t>
            </a:r>
            <a:r>
              <a:rPr lang="en-US" sz="4000" dirty="0"/>
              <a:t>Procurement</a:t>
            </a:r>
          </a:p>
        </p:txBody>
      </p:sp>
    </p:spTree>
    <p:extLst>
      <p:ext uri="{BB962C8B-B14F-4D97-AF65-F5344CB8AC3E}">
        <p14:creationId xmlns:p14="http://schemas.microsoft.com/office/powerpoint/2010/main" val="9007025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018" name="Group 34"/>
          <p:cNvGrpSpPr>
            <a:grpSpLocks/>
          </p:cNvGrpSpPr>
          <p:nvPr/>
        </p:nvGrpSpPr>
        <p:grpSpPr bwMode="auto">
          <a:xfrm>
            <a:off x="1131888" y="2590800"/>
            <a:ext cx="3746500" cy="914400"/>
            <a:chOff x="720" y="1632"/>
            <a:chExt cx="2360" cy="576"/>
          </a:xfrm>
        </p:grpSpPr>
        <p:sp>
          <p:nvSpPr>
            <p:cNvPr id="41997" name="Freeform 13"/>
            <p:cNvSpPr>
              <a:spLocks/>
            </p:cNvSpPr>
            <p:nvPr/>
          </p:nvSpPr>
          <p:spPr bwMode="auto">
            <a:xfrm rot="5400000" flipV="1">
              <a:off x="684" y="1668"/>
              <a:ext cx="513" cy="442"/>
            </a:xfrm>
            <a:custGeom>
              <a:avLst/>
              <a:gdLst>
                <a:gd name="T0" fmla="*/ 512 w 513"/>
                <a:gd name="T1" fmla="*/ 293 h 442"/>
                <a:gd name="T2" fmla="*/ 310 w 513"/>
                <a:gd name="T3" fmla="*/ 441 h 442"/>
                <a:gd name="T4" fmla="*/ 85 w 513"/>
                <a:gd name="T5" fmla="*/ 293 h 442"/>
                <a:gd name="T6" fmla="*/ 201 w 513"/>
                <a:gd name="T7" fmla="*/ 293 h 442"/>
                <a:gd name="T8" fmla="*/ 200 w 513"/>
                <a:gd name="T9" fmla="*/ 157 h 442"/>
                <a:gd name="T10" fmla="*/ 186 w 513"/>
                <a:gd name="T11" fmla="*/ 135 h 442"/>
                <a:gd name="T12" fmla="*/ 158 w 513"/>
                <a:gd name="T13" fmla="*/ 119 h 442"/>
                <a:gd name="T14" fmla="*/ 120 w 513"/>
                <a:gd name="T15" fmla="*/ 109 h 442"/>
                <a:gd name="T16" fmla="*/ 62 w 513"/>
                <a:gd name="T17" fmla="*/ 106 h 442"/>
                <a:gd name="T18" fmla="*/ 0 w 513"/>
                <a:gd name="T19" fmla="*/ 106 h 442"/>
                <a:gd name="T20" fmla="*/ 0 w 513"/>
                <a:gd name="T21" fmla="*/ 0 h 442"/>
                <a:gd name="T22" fmla="*/ 96 w 513"/>
                <a:gd name="T23" fmla="*/ 1 h 442"/>
                <a:gd name="T24" fmla="*/ 139 w 513"/>
                <a:gd name="T25" fmla="*/ 4 h 442"/>
                <a:gd name="T26" fmla="*/ 186 w 513"/>
                <a:gd name="T27" fmla="*/ 9 h 442"/>
                <a:gd name="T28" fmla="*/ 219 w 513"/>
                <a:gd name="T29" fmla="*/ 15 h 442"/>
                <a:gd name="T30" fmla="*/ 254 w 513"/>
                <a:gd name="T31" fmla="*/ 24 h 442"/>
                <a:gd name="T32" fmla="*/ 283 w 513"/>
                <a:gd name="T33" fmla="*/ 34 h 442"/>
                <a:gd name="T34" fmla="*/ 316 w 513"/>
                <a:gd name="T35" fmla="*/ 50 h 442"/>
                <a:gd name="T36" fmla="*/ 345 w 513"/>
                <a:gd name="T37" fmla="*/ 68 h 442"/>
                <a:gd name="T38" fmla="*/ 365 w 513"/>
                <a:gd name="T39" fmla="*/ 86 h 442"/>
                <a:gd name="T40" fmla="*/ 385 w 513"/>
                <a:gd name="T41" fmla="*/ 107 h 442"/>
                <a:gd name="T42" fmla="*/ 396 w 513"/>
                <a:gd name="T43" fmla="*/ 133 h 442"/>
                <a:gd name="T44" fmla="*/ 398 w 513"/>
                <a:gd name="T45" fmla="*/ 157 h 442"/>
                <a:gd name="T46" fmla="*/ 400 w 513"/>
                <a:gd name="T47" fmla="*/ 293 h 442"/>
                <a:gd name="T48" fmla="*/ 512 w 513"/>
                <a:gd name="T49" fmla="*/ 29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3" h="442">
                  <a:moveTo>
                    <a:pt x="512" y="293"/>
                  </a:moveTo>
                  <a:lnTo>
                    <a:pt x="310" y="441"/>
                  </a:lnTo>
                  <a:lnTo>
                    <a:pt x="85" y="293"/>
                  </a:lnTo>
                  <a:lnTo>
                    <a:pt x="201" y="293"/>
                  </a:lnTo>
                  <a:lnTo>
                    <a:pt x="200" y="157"/>
                  </a:lnTo>
                  <a:lnTo>
                    <a:pt x="186" y="135"/>
                  </a:lnTo>
                  <a:lnTo>
                    <a:pt x="158" y="119"/>
                  </a:lnTo>
                  <a:lnTo>
                    <a:pt x="120" y="109"/>
                  </a:lnTo>
                  <a:lnTo>
                    <a:pt x="62" y="106"/>
                  </a:lnTo>
                  <a:lnTo>
                    <a:pt x="0" y="106"/>
                  </a:lnTo>
                  <a:lnTo>
                    <a:pt x="0" y="0"/>
                  </a:lnTo>
                  <a:lnTo>
                    <a:pt x="96" y="1"/>
                  </a:lnTo>
                  <a:lnTo>
                    <a:pt x="139" y="4"/>
                  </a:lnTo>
                  <a:lnTo>
                    <a:pt x="186" y="9"/>
                  </a:lnTo>
                  <a:lnTo>
                    <a:pt x="219" y="15"/>
                  </a:lnTo>
                  <a:lnTo>
                    <a:pt x="254" y="24"/>
                  </a:lnTo>
                  <a:lnTo>
                    <a:pt x="283" y="34"/>
                  </a:lnTo>
                  <a:lnTo>
                    <a:pt x="316" y="50"/>
                  </a:lnTo>
                  <a:lnTo>
                    <a:pt x="345" y="68"/>
                  </a:lnTo>
                  <a:lnTo>
                    <a:pt x="365" y="86"/>
                  </a:lnTo>
                  <a:lnTo>
                    <a:pt x="385" y="107"/>
                  </a:lnTo>
                  <a:lnTo>
                    <a:pt x="396" y="133"/>
                  </a:lnTo>
                  <a:lnTo>
                    <a:pt x="398" y="157"/>
                  </a:lnTo>
                  <a:lnTo>
                    <a:pt x="400" y="293"/>
                  </a:lnTo>
                  <a:lnTo>
                    <a:pt x="512" y="293"/>
                  </a:lnTo>
                </a:path>
              </a:pathLst>
            </a:custGeom>
            <a:noFill/>
            <a:ln w="57150" cap="rnd"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107763" dir="2700000" algn="ctr" rotWithShape="0">
                      <a:srgbClr val="402E6C"/>
                    </a:outerShdw>
                  </a:effectLst>
                </a14:hiddenEffects>
              </a:ext>
            </a:extLst>
          </p:spPr>
          <p:txBody>
            <a:bodyPr/>
            <a:lstStyle/>
            <a:p>
              <a:endParaRPr lang="en-US">
                <a:solidFill>
                  <a:prstClr val="black"/>
                </a:solidFill>
              </a:endParaRPr>
            </a:p>
          </p:txBody>
        </p:sp>
        <p:sp>
          <p:nvSpPr>
            <p:cNvPr id="41995" name="Rectangle 11"/>
            <p:cNvSpPr>
              <a:spLocks noChangeArrowheads="1"/>
            </p:cNvSpPr>
            <p:nvPr/>
          </p:nvSpPr>
          <p:spPr bwMode="auto">
            <a:xfrm>
              <a:off x="1200" y="1776"/>
              <a:ext cx="1880" cy="432"/>
            </a:xfrm>
            <a:prstGeom prst="rect">
              <a:avLst/>
            </a:prstGeom>
            <a:solidFill>
              <a:srgbClr val="003366"/>
            </a:solidFill>
            <a:ln w="50800">
              <a:solidFill>
                <a:schemeClr val="hlink"/>
              </a:solidFill>
              <a:miter lim="800000"/>
              <a:headEnd/>
              <a:tailEnd/>
            </a:ln>
            <a:effectLst/>
            <a:extLst>
              <a:ext uri="{AF507438-7753-43E0-B8FC-AC1667EBCBE1}">
                <a14:hiddenEffects xmlns:a14="http://schemas.microsoft.com/office/drawing/2010/main">
                  <a:effectLst>
                    <a:outerShdw dist="107763" dir="2700000" algn="ctr" rotWithShape="0">
                      <a:srgbClr val="919191"/>
                    </a:outerShdw>
                  </a:effectLst>
                </a14:hiddenEffects>
              </a:ext>
            </a:extLst>
          </p:spPr>
          <p:txBody>
            <a:bodyPr wrap="none" anchor="ctr"/>
            <a:lstStyle/>
            <a:p>
              <a:endParaRPr lang="en-US">
                <a:solidFill>
                  <a:prstClr val="black"/>
                </a:solidFill>
              </a:endParaRPr>
            </a:p>
          </p:txBody>
        </p:sp>
        <p:sp>
          <p:nvSpPr>
            <p:cNvPr id="41996" name="Rectangle 12"/>
            <p:cNvSpPr>
              <a:spLocks noChangeArrowheads="1"/>
            </p:cNvSpPr>
            <p:nvPr/>
          </p:nvSpPr>
          <p:spPr bwMode="auto">
            <a:xfrm>
              <a:off x="1200" y="1872"/>
              <a:ext cx="1863" cy="315"/>
            </a:xfrm>
            <a:prstGeom prst="rect">
              <a:avLst/>
            </a:prstGeom>
            <a:solidFill>
              <a:srgbClr val="0033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32323"/>
                    </a:outerShdw>
                  </a:effectLst>
                </a14:hiddenEffects>
              </a:ext>
            </a:extLst>
          </p:spPr>
          <p:txBody>
            <a:bodyPr lIns="90488" tIns="44450" rIns="90488" bIns="44450"/>
            <a:lstStyle/>
            <a:p>
              <a:pPr>
                <a:lnSpc>
                  <a:spcPct val="80000"/>
                </a:lnSpc>
              </a:pPr>
              <a:r>
                <a:rPr lang="en-US" sz="2800">
                  <a:solidFill>
                    <a:prstClr val="white"/>
                  </a:solidFill>
                  <a:effectLst>
                    <a:outerShdw blurRad="38100" dist="38100" dir="2700000" algn="tl">
                      <a:srgbClr val="000000"/>
                    </a:outerShdw>
                  </a:effectLst>
                </a:rPr>
                <a:t>Preparation of Bids</a:t>
              </a:r>
              <a:endParaRPr lang="en-US" sz="2800" b="1">
                <a:solidFill>
                  <a:prstClr val="white"/>
                </a:solidFill>
                <a:effectLst>
                  <a:outerShdw blurRad="38100" dist="38100" dir="2700000" algn="tl">
                    <a:srgbClr val="000000"/>
                  </a:outerShdw>
                </a:effectLst>
              </a:endParaRPr>
            </a:p>
          </p:txBody>
        </p:sp>
      </p:grpSp>
      <p:grpSp>
        <p:nvGrpSpPr>
          <p:cNvPr id="42011" name="Group 27"/>
          <p:cNvGrpSpPr>
            <a:grpSpLocks/>
          </p:cNvGrpSpPr>
          <p:nvPr/>
        </p:nvGrpSpPr>
        <p:grpSpPr bwMode="auto">
          <a:xfrm>
            <a:off x="2411413" y="3581400"/>
            <a:ext cx="3748087" cy="876300"/>
            <a:chOff x="1526" y="2256"/>
            <a:chExt cx="2361" cy="552"/>
          </a:xfrm>
        </p:grpSpPr>
        <p:grpSp>
          <p:nvGrpSpPr>
            <p:cNvPr id="42003" name="Group 19"/>
            <p:cNvGrpSpPr>
              <a:grpSpLocks/>
            </p:cNvGrpSpPr>
            <p:nvPr/>
          </p:nvGrpSpPr>
          <p:grpSpPr bwMode="auto">
            <a:xfrm>
              <a:off x="2006" y="2376"/>
              <a:ext cx="1881" cy="432"/>
              <a:chOff x="2006" y="2376"/>
              <a:chExt cx="1881" cy="432"/>
            </a:xfrm>
          </p:grpSpPr>
          <p:sp>
            <p:nvSpPr>
              <p:cNvPr id="41989" name="Rectangle 5"/>
              <p:cNvSpPr>
                <a:spLocks noChangeArrowheads="1"/>
              </p:cNvSpPr>
              <p:nvPr/>
            </p:nvSpPr>
            <p:spPr bwMode="auto">
              <a:xfrm>
                <a:off x="2006" y="2376"/>
                <a:ext cx="1881" cy="432"/>
              </a:xfrm>
              <a:prstGeom prst="rect">
                <a:avLst/>
              </a:prstGeom>
              <a:solidFill>
                <a:srgbClr val="003366"/>
              </a:solidFill>
              <a:ln w="50800">
                <a:solidFill>
                  <a:schemeClr val="hlink"/>
                </a:solidFill>
                <a:miter lim="800000"/>
                <a:headEnd/>
                <a:tailEnd/>
              </a:ln>
              <a:effectLst/>
              <a:extLst>
                <a:ext uri="{AF507438-7753-43E0-B8FC-AC1667EBCBE1}">
                  <a14:hiddenEffects xmlns:a14="http://schemas.microsoft.com/office/drawing/2010/main">
                    <a:effectLst>
                      <a:outerShdw dist="107763" dir="2700000" algn="ctr" rotWithShape="0">
                        <a:srgbClr val="919191"/>
                      </a:outerShdw>
                    </a:effectLst>
                  </a14:hiddenEffects>
                </a:ext>
              </a:extLst>
            </p:spPr>
            <p:txBody>
              <a:bodyPr wrap="none" anchor="ctr"/>
              <a:lstStyle/>
              <a:p>
                <a:endParaRPr lang="en-US">
                  <a:solidFill>
                    <a:prstClr val="black"/>
                  </a:solidFill>
                </a:endParaRPr>
              </a:p>
            </p:txBody>
          </p:sp>
          <p:sp>
            <p:nvSpPr>
              <p:cNvPr id="41990" name="Rectangle 6"/>
              <p:cNvSpPr>
                <a:spLocks noChangeArrowheads="1"/>
              </p:cNvSpPr>
              <p:nvPr/>
            </p:nvSpPr>
            <p:spPr bwMode="auto">
              <a:xfrm>
                <a:off x="2112" y="2496"/>
                <a:ext cx="1632" cy="280"/>
              </a:xfrm>
              <a:prstGeom prst="rect">
                <a:avLst/>
              </a:prstGeom>
              <a:solidFill>
                <a:srgbClr val="0033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lnSpc>
                    <a:spcPct val="80000"/>
                  </a:lnSpc>
                </a:pPr>
                <a:r>
                  <a:rPr lang="en-US" sz="2800">
                    <a:solidFill>
                      <a:prstClr val="white"/>
                    </a:solidFill>
                    <a:effectLst>
                      <a:outerShdw blurRad="38100" dist="38100" dir="2700000" algn="tl">
                        <a:srgbClr val="000000"/>
                      </a:outerShdw>
                    </a:effectLst>
                  </a:rPr>
                  <a:t>Bid Opening</a:t>
                </a:r>
                <a:endParaRPr lang="en-US" sz="2800" b="1">
                  <a:solidFill>
                    <a:prstClr val="white"/>
                  </a:solidFill>
                  <a:effectLst>
                    <a:outerShdw blurRad="38100" dist="38100" dir="2700000" algn="tl">
                      <a:srgbClr val="000000"/>
                    </a:outerShdw>
                  </a:effectLst>
                </a:endParaRPr>
              </a:p>
            </p:txBody>
          </p:sp>
        </p:grpSp>
        <p:sp>
          <p:nvSpPr>
            <p:cNvPr id="42007" name="Freeform 23"/>
            <p:cNvSpPr>
              <a:spLocks/>
            </p:cNvSpPr>
            <p:nvPr/>
          </p:nvSpPr>
          <p:spPr bwMode="auto">
            <a:xfrm rot="5400000" flipV="1">
              <a:off x="1490" y="2292"/>
              <a:ext cx="513" cy="442"/>
            </a:xfrm>
            <a:custGeom>
              <a:avLst/>
              <a:gdLst>
                <a:gd name="T0" fmla="*/ 512 w 513"/>
                <a:gd name="T1" fmla="*/ 293 h 442"/>
                <a:gd name="T2" fmla="*/ 310 w 513"/>
                <a:gd name="T3" fmla="*/ 441 h 442"/>
                <a:gd name="T4" fmla="*/ 85 w 513"/>
                <a:gd name="T5" fmla="*/ 293 h 442"/>
                <a:gd name="T6" fmla="*/ 201 w 513"/>
                <a:gd name="T7" fmla="*/ 293 h 442"/>
                <a:gd name="T8" fmla="*/ 200 w 513"/>
                <a:gd name="T9" fmla="*/ 157 h 442"/>
                <a:gd name="T10" fmla="*/ 186 w 513"/>
                <a:gd name="T11" fmla="*/ 135 h 442"/>
                <a:gd name="T12" fmla="*/ 158 w 513"/>
                <a:gd name="T13" fmla="*/ 119 h 442"/>
                <a:gd name="T14" fmla="*/ 120 w 513"/>
                <a:gd name="T15" fmla="*/ 109 h 442"/>
                <a:gd name="T16" fmla="*/ 62 w 513"/>
                <a:gd name="T17" fmla="*/ 106 h 442"/>
                <a:gd name="T18" fmla="*/ 0 w 513"/>
                <a:gd name="T19" fmla="*/ 106 h 442"/>
                <a:gd name="T20" fmla="*/ 0 w 513"/>
                <a:gd name="T21" fmla="*/ 0 h 442"/>
                <a:gd name="T22" fmla="*/ 96 w 513"/>
                <a:gd name="T23" fmla="*/ 1 h 442"/>
                <a:gd name="T24" fmla="*/ 139 w 513"/>
                <a:gd name="T25" fmla="*/ 4 h 442"/>
                <a:gd name="T26" fmla="*/ 186 w 513"/>
                <a:gd name="T27" fmla="*/ 9 h 442"/>
                <a:gd name="T28" fmla="*/ 219 w 513"/>
                <a:gd name="T29" fmla="*/ 15 h 442"/>
                <a:gd name="T30" fmla="*/ 254 w 513"/>
                <a:gd name="T31" fmla="*/ 24 h 442"/>
                <a:gd name="T32" fmla="*/ 283 w 513"/>
                <a:gd name="T33" fmla="*/ 34 h 442"/>
                <a:gd name="T34" fmla="*/ 316 w 513"/>
                <a:gd name="T35" fmla="*/ 50 h 442"/>
                <a:gd name="T36" fmla="*/ 345 w 513"/>
                <a:gd name="T37" fmla="*/ 68 h 442"/>
                <a:gd name="T38" fmla="*/ 365 w 513"/>
                <a:gd name="T39" fmla="*/ 86 h 442"/>
                <a:gd name="T40" fmla="*/ 385 w 513"/>
                <a:gd name="T41" fmla="*/ 107 h 442"/>
                <a:gd name="T42" fmla="*/ 396 w 513"/>
                <a:gd name="T43" fmla="*/ 133 h 442"/>
                <a:gd name="T44" fmla="*/ 398 w 513"/>
                <a:gd name="T45" fmla="*/ 157 h 442"/>
                <a:gd name="T46" fmla="*/ 400 w 513"/>
                <a:gd name="T47" fmla="*/ 293 h 442"/>
                <a:gd name="T48" fmla="*/ 512 w 513"/>
                <a:gd name="T49" fmla="*/ 29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3" h="442">
                  <a:moveTo>
                    <a:pt x="512" y="293"/>
                  </a:moveTo>
                  <a:lnTo>
                    <a:pt x="310" y="441"/>
                  </a:lnTo>
                  <a:lnTo>
                    <a:pt x="85" y="293"/>
                  </a:lnTo>
                  <a:lnTo>
                    <a:pt x="201" y="293"/>
                  </a:lnTo>
                  <a:lnTo>
                    <a:pt x="200" y="157"/>
                  </a:lnTo>
                  <a:lnTo>
                    <a:pt x="186" y="135"/>
                  </a:lnTo>
                  <a:lnTo>
                    <a:pt x="158" y="119"/>
                  </a:lnTo>
                  <a:lnTo>
                    <a:pt x="120" y="109"/>
                  </a:lnTo>
                  <a:lnTo>
                    <a:pt x="62" y="106"/>
                  </a:lnTo>
                  <a:lnTo>
                    <a:pt x="0" y="106"/>
                  </a:lnTo>
                  <a:lnTo>
                    <a:pt x="0" y="0"/>
                  </a:lnTo>
                  <a:lnTo>
                    <a:pt x="96" y="1"/>
                  </a:lnTo>
                  <a:lnTo>
                    <a:pt x="139" y="4"/>
                  </a:lnTo>
                  <a:lnTo>
                    <a:pt x="186" y="9"/>
                  </a:lnTo>
                  <a:lnTo>
                    <a:pt x="219" y="15"/>
                  </a:lnTo>
                  <a:lnTo>
                    <a:pt x="254" y="24"/>
                  </a:lnTo>
                  <a:lnTo>
                    <a:pt x="283" y="34"/>
                  </a:lnTo>
                  <a:lnTo>
                    <a:pt x="316" y="50"/>
                  </a:lnTo>
                  <a:lnTo>
                    <a:pt x="345" y="68"/>
                  </a:lnTo>
                  <a:lnTo>
                    <a:pt x="365" y="86"/>
                  </a:lnTo>
                  <a:lnTo>
                    <a:pt x="385" y="107"/>
                  </a:lnTo>
                  <a:lnTo>
                    <a:pt x="396" y="133"/>
                  </a:lnTo>
                  <a:lnTo>
                    <a:pt x="398" y="157"/>
                  </a:lnTo>
                  <a:lnTo>
                    <a:pt x="400" y="293"/>
                  </a:lnTo>
                  <a:lnTo>
                    <a:pt x="512" y="293"/>
                  </a:lnTo>
                </a:path>
              </a:pathLst>
            </a:custGeom>
            <a:noFill/>
            <a:ln w="57150" cap="rnd"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107763" dir="2700000" algn="ctr" rotWithShape="0">
                      <a:srgbClr val="402E6C"/>
                    </a:outerShdw>
                  </a:effectLst>
                </a14:hiddenEffects>
              </a:ext>
            </a:extLst>
          </p:spPr>
          <p:txBody>
            <a:bodyPr/>
            <a:lstStyle/>
            <a:p>
              <a:endParaRPr lang="en-US">
                <a:solidFill>
                  <a:prstClr val="black"/>
                </a:solidFill>
              </a:endParaRPr>
            </a:p>
          </p:txBody>
        </p:sp>
      </p:grpSp>
      <p:grpSp>
        <p:nvGrpSpPr>
          <p:cNvPr id="42012" name="Group 28"/>
          <p:cNvGrpSpPr>
            <a:grpSpLocks/>
          </p:cNvGrpSpPr>
          <p:nvPr/>
        </p:nvGrpSpPr>
        <p:grpSpPr bwMode="auto">
          <a:xfrm>
            <a:off x="3690938" y="4572000"/>
            <a:ext cx="3738562" cy="873125"/>
            <a:chOff x="2332" y="2880"/>
            <a:chExt cx="2355" cy="550"/>
          </a:xfrm>
        </p:grpSpPr>
        <p:grpSp>
          <p:nvGrpSpPr>
            <p:cNvPr id="42004" name="Group 20"/>
            <p:cNvGrpSpPr>
              <a:grpSpLocks/>
            </p:cNvGrpSpPr>
            <p:nvPr/>
          </p:nvGrpSpPr>
          <p:grpSpPr bwMode="auto">
            <a:xfrm>
              <a:off x="2808" y="2998"/>
              <a:ext cx="1879" cy="432"/>
              <a:chOff x="2688" y="2998"/>
              <a:chExt cx="1879" cy="432"/>
            </a:xfrm>
          </p:grpSpPr>
          <p:sp>
            <p:nvSpPr>
              <p:cNvPr id="41991" name="Rectangle 7"/>
              <p:cNvSpPr>
                <a:spLocks noChangeArrowheads="1"/>
              </p:cNvSpPr>
              <p:nvPr/>
            </p:nvSpPr>
            <p:spPr bwMode="auto">
              <a:xfrm>
                <a:off x="2688" y="2998"/>
                <a:ext cx="1879" cy="432"/>
              </a:xfrm>
              <a:prstGeom prst="rect">
                <a:avLst/>
              </a:prstGeom>
              <a:solidFill>
                <a:srgbClr val="003366"/>
              </a:solidFill>
              <a:ln w="50800">
                <a:solidFill>
                  <a:schemeClr val="hlink"/>
                </a:solidFill>
                <a:miter lim="800000"/>
                <a:headEnd/>
                <a:tailEnd/>
              </a:ln>
              <a:effectLst/>
              <a:extLst>
                <a:ext uri="{AF507438-7753-43E0-B8FC-AC1667EBCBE1}">
                  <a14:hiddenEffects xmlns:a14="http://schemas.microsoft.com/office/drawing/2010/main">
                    <a:effectLst>
                      <a:outerShdw dist="107763" dir="2700000" algn="ctr" rotWithShape="0">
                        <a:srgbClr val="919191"/>
                      </a:outerShdw>
                    </a:effectLst>
                  </a14:hiddenEffects>
                </a:ext>
              </a:extLst>
            </p:spPr>
            <p:txBody>
              <a:bodyPr wrap="none" anchor="ctr"/>
              <a:lstStyle/>
              <a:p>
                <a:endParaRPr lang="en-US">
                  <a:solidFill>
                    <a:prstClr val="black"/>
                  </a:solidFill>
                </a:endParaRPr>
              </a:p>
            </p:txBody>
          </p:sp>
          <p:sp>
            <p:nvSpPr>
              <p:cNvPr id="41992" name="Rectangle 8"/>
              <p:cNvSpPr>
                <a:spLocks noChangeArrowheads="1"/>
              </p:cNvSpPr>
              <p:nvPr/>
            </p:nvSpPr>
            <p:spPr bwMode="auto">
              <a:xfrm>
                <a:off x="2696" y="3120"/>
                <a:ext cx="1863" cy="189"/>
              </a:xfrm>
              <a:prstGeom prst="rect">
                <a:avLst/>
              </a:prstGeom>
              <a:solidFill>
                <a:srgbClr val="0033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lnSpc>
                    <a:spcPct val="80000"/>
                  </a:lnSpc>
                </a:pPr>
                <a:r>
                  <a:rPr lang="en-US" sz="2800">
                    <a:solidFill>
                      <a:prstClr val="white"/>
                    </a:solidFill>
                    <a:effectLst>
                      <a:outerShdw blurRad="38100" dist="38100" dir="2700000" algn="tl">
                        <a:srgbClr val="000000"/>
                      </a:outerShdw>
                    </a:effectLst>
                  </a:rPr>
                  <a:t>Bid Evaluation</a:t>
                </a:r>
                <a:endParaRPr lang="en-US" sz="2800" b="1">
                  <a:solidFill>
                    <a:prstClr val="white"/>
                  </a:solidFill>
                  <a:effectLst>
                    <a:outerShdw blurRad="38100" dist="38100" dir="2700000" algn="tl">
                      <a:srgbClr val="000000"/>
                    </a:outerShdw>
                  </a:effectLst>
                </a:endParaRPr>
              </a:p>
            </p:txBody>
          </p:sp>
        </p:grpSp>
        <p:sp>
          <p:nvSpPr>
            <p:cNvPr id="42008" name="Freeform 24"/>
            <p:cNvSpPr>
              <a:spLocks/>
            </p:cNvSpPr>
            <p:nvPr/>
          </p:nvSpPr>
          <p:spPr bwMode="auto">
            <a:xfrm rot="5400000" flipV="1">
              <a:off x="2296" y="2916"/>
              <a:ext cx="513" cy="442"/>
            </a:xfrm>
            <a:custGeom>
              <a:avLst/>
              <a:gdLst>
                <a:gd name="T0" fmla="*/ 512 w 513"/>
                <a:gd name="T1" fmla="*/ 293 h 442"/>
                <a:gd name="T2" fmla="*/ 310 w 513"/>
                <a:gd name="T3" fmla="*/ 441 h 442"/>
                <a:gd name="T4" fmla="*/ 85 w 513"/>
                <a:gd name="T5" fmla="*/ 293 h 442"/>
                <a:gd name="T6" fmla="*/ 201 w 513"/>
                <a:gd name="T7" fmla="*/ 293 h 442"/>
                <a:gd name="T8" fmla="*/ 200 w 513"/>
                <a:gd name="T9" fmla="*/ 157 h 442"/>
                <a:gd name="T10" fmla="*/ 186 w 513"/>
                <a:gd name="T11" fmla="*/ 135 h 442"/>
                <a:gd name="T12" fmla="*/ 158 w 513"/>
                <a:gd name="T13" fmla="*/ 119 h 442"/>
                <a:gd name="T14" fmla="*/ 120 w 513"/>
                <a:gd name="T15" fmla="*/ 109 h 442"/>
                <a:gd name="T16" fmla="*/ 62 w 513"/>
                <a:gd name="T17" fmla="*/ 106 h 442"/>
                <a:gd name="T18" fmla="*/ 0 w 513"/>
                <a:gd name="T19" fmla="*/ 106 h 442"/>
                <a:gd name="T20" fmla="*/ 0 w 513"/>
                <a:gd name="T21" fmla="*/ 0 h 442"/>
                <a:gd name="T22" fmla="*/ 96 w 513"/>
                <a:gd name="T23" fmla="*/ 1 h 442"/>
                <a:gd name="T24" fmla="*/ 139 w 513"/>
                <a:gd name="T25" fmla="*/ 4 h 442"/>
                <a:gd name="T26" fmla="*/ 186 w 513"/>
                <a:gd name="T27" fmla="*/ 9 h 442"/>
                <a:gd name="T28" fmla="*/ 219 w 513"/>
                <a:gd name="T29" fmla="*/ 15 h 442"/>
                <a:gd name="T30" fmla="*/ 254 w 513"/>
                <a:gd name="T31" fmla="*/ 24 h 442"/>
                <a:gd name="T32" fmla="*/ 283 w 513"/>
                <a:gd name="T33" fmla="*/ 34 h 442"/>
                <a:gd name="T34" fmla="*/ 316 w 513"/>
                <a:gd name="T35" fmla="*/ 50 h 442"/>
                <a:gd name="T36" fmla="*/ 345 w 513"/>
                <a:gd name="T37" fmla="*/ 68 h 442"/>
                <a:gd name="T38" fmla="*/ 365 w 513"/>
                <a:gd name="T39" fmla="*/ 86 h 442"/>
                <a:gd name="T40" fmla="*/ 385 w 513"/>
                <a:gd name="T41" fmla="*/ 107 h 442"/>
                <a:gd name="T42" fmla="*/ 396 w 513"/>
                <a:gd name="T43" fmla="*/ 133 h 442"/>
                <a:gd name="T44" fmla="*/ 398 w 513"/>
                <a:gd name="T45" fmla="*/ 157 h 442"/>
                <a:gd name="T46" fmla="*/ 400 w 513"/>
                <a:gd name="T47" fmla="*/ 293 h 442"/>
                <a:gd name="T48" fmla="*/ 512 w 513"/>
                <a:gd name="T49" fmla="*/ 29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3" h="442">
                  <a:moveTo>
                    <a:pt x="512" y="293"/>
                  </a:moveTo>
                  <a:lnTo>
                    <a:pt x="310" y="441"/>
                  </a:lnTo>
                  <a:lnTo>
                    <a:pt x="85" y="293"/>
                  </a:lnTo>
                  <a:lnTo>
                    <a:pt x="201" y="293"/>
                  </a:lnTo>
                  <a:lnTo>
                    <a:pt x="200" y="157"/>
                  </a:lnTo>
                  <a:lnTo>
                    <a:pt x="186" y="135"/>
                  </a:lnTo>
                  <a:lnTo>
                    <a:pt x="158" y="119"/>
                  </a:lnTo>
                  <a:lnTo>
                    <a:pt x="120" y="109"/>
                  </a:lnTo>
                  <a:lnTo>
                    <a:pt x="62" y="106"/>
                  </a:lnTo>
                  <a:lnTo>
                    <a:pt x="0" y="106"/>
                  </a:lnTo>
                  <a:lnTo>
                    <a:pt x="0" y="0"/>
                  </a:lnTo>
                  <a:lnTo>
                    <a:pt x="96" y="1"/>
                  </a:lnTo>
                  <a:lnTo>
                    <a:pt x="139" y="4"/>
                  </a:lnTo>
                  <a:lnTo>
                    <a:pt x="186" y="9"/>
                  </a:lnTo>
                  <a:lnTo>
                    <a:pt x="219" y="15"/>
                  </a:lnTo>
                  <a:lnTo>
                    <a:pt x="254" y="24"/>
                  </a:lnTo>
                  <a:lnTo>
                    <a:pt x="283" y="34"/>
                  </a:lnTo>
                  <a:lnTo>
                    <a:pt x="316" y="50"/>
                  </a:lnTo>
                  <a:lnTo>
                    <a:pt x="345" y="68"/>
                  </a:lnTo>
                  <a:lnTo>
                    <a:pt x="365" y="86"/>
                  </a:lnTo>
                  <a:lnTo>
                    <a:pt x="385" y="107"/>
                  </a:lnTo>
                  <a:lnTo>
                    <a:pt x="396" y="133"/>
                  </a:lnTo>
                  <a:lnTo>
                    <a:pt x="398" y="157"/>
                  </a:lnTo>
                  <a:lnTo>
                    <a:pt x="400" y="293"/>
                  </a:lnTo>
                  <a:lnTo>
                    <a:pt x="512" y="293"/>
                  </a:lnTo>
                </a:path>
              </a:pathLst>
            </a:custGeom>
            <a:noFill/>
            <a:ln w="57150" cap="rnd"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107763" dir="2700000" algn="ctr" rotWithShape="0">
                      <a:srgbClr val="402E6C"/>
                    </a:outerShdw>
                  </a:effectLst>
                </a14:hiddenEffects>
              </a:ext>
            </a:extLst>
          </p:spPr>
          <p:txBody>
            <a:bodyPr/>
            <a:lstStyle/>
            <a:p>
              <a:endParaRPr lang="en-US">
                <a:solidFill>
                  <a:prstClr val="black"/>
                </a:solidFill>
              </a:endParaRPr>
            </a:p>
          </p:txBody>
        </p:sp>
      </p:grpSp>
      <p:grpSp>
        <p:nvGrpSpPr>
          <p:cNvPr id="42019" name="Group 35"/>
          <p:cNvGrpSpPr>
            <a:grpSpLocks/>
          </p:cNvGrpSpPr>
          <p:nvPr/>
        </p:nvGrpSpPr>
        <p:grpSpPr bwMode="auto">
          <a:xfrm>
            <a:off x="4941888" y="5562600"/>
            <a:ext cx="3762375" cy="838200"/>
            <a:chOff x="3120" y="3504"/>
            <a:chExt cx="2370" cy="528"/>
          </a:xfrm>
        </p:grpSpPr>
        <p:sp>
          <p:nvSpPr>
            <p:cNvPr id="41993" name="Rectangle 9"/>
            <p:cNvSpPr>
              <a:spLocks noChangeArrowheads="1"/>
            </p:cNvSpPr>
            <p:nvPr/>
          </p:nvSpPr>
          <p:spPr bwMode="auto">
            <a:xfrm>
              <a:off x="3610" y="3600"/>
              <a:ext cx="1880" cy="432"/>
            </a:xfrm>
            <a:prstGeom prst="rect">
              <a:avLst/>
            </a:prstGeom>
            <a:solidFill>
              <a:srgbClr val="003366"/>
            </a:solidFill>
            <a:ln w="50800">
              <a:solidFill>
                <a:schemeClr val="hlink"/>
              </a:solidFill>
              <a:miter lim="800000"/>
              <a:headEnd/>
              <a:tailEnd/>
            </a:ln>
            <a:effectLst/>
            <a:extLst>
              <a:ext uri="{AF507438-7753-43E0-B8FC-AC1667EBCBE1}">
                <a14:hiddenEffects xmlns:a14="http://schemas.microsoft.com/office/drawing/2010/main">
                  <a:effectLst>
                    <a:outerShdw dist="107763" dir="2700000" algn="ctr" rotWithShape="0">
                      <a:srgbClr val="919191"/>
                    </a:outerShdw>
                  </a:effectLst>
                </a14:hiddenEffects>
              </a:ext>
            </a:extLst>
          </p:spPr>
          <p:txBody>
            <a:bodyPr wrap="none" anchor="ctr"/>
            <a:lstStyle/>
            <a:p>
              <a:endParaRPr lang="en-US">
                <a:solidFill>
                  <a:prstClr val="black"/>
                </a:solidFill>
              </a:endParaRPr>
            </a:p>
          </p:txBody>
        </p:sp>
        <p:sp>
          <p:nvSpPr>
            <p:cNvPr id="41994" name="Rectangle 10"/>
            <p:cNvSpPr>
              <a:spLocks noChangeArrowheads="1"/>
            </p:cNvSpPr>
            <p:nvPr/>
          </p:nvSpPr>
          <p:spPr bwMode="auto">
            <a:xfrm>
              <a:off x="3619" y="3696"/>
              <a:ext cx="1863" cy="315"/>
            </a:xfrm>
            <a:prstGeom prst="rect">
              <a:avLst/>
            </a:prstGeom>
            <a:solidFill>
              <a:srgbClr val="0033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lnSpc>
                  <a:spcPct val="80000"/>
                </a:lnSpc>
              </a:pPr>
              <a:r>
                <a:rPr lang="en-US" sz="2800">
                  <a:solidFill>
                    <a:prstClr val="white"/>
                  </a:solidFill>
                  <a:effectLst>
                    <a:outerShdw blurRad="38100" dist="38100" dir="2700000" algn="tl">
                      <a:srgbClr val="000000"/>
                    </a:outerShdw>
                  </a:effectLst>
                </a:rPr>
                <a:t>Award of Contract</a:t>
              </a:r>
              <a:endParaRPr lang="en-US" sz="2800" b="1">
                <a:solidFill>
                  <a:prstClr val="white"/>
                </a:solidFill>
                <a:effectLst>
                  <a:outerShdw blurRad="38100" dist="38100" dir="2700000" algn="tl">
                    <a:srgbClr val="000000"/>
                  </a:outerShdw>
                </a:effectLst>
              </a:endParaRPr>
            </a:p>
          </p:txBody>
        </p:sp>
        <p:sp>
          <p:nvSpPr>
            <p:cNvPr id="42009" name="Freeform 25"/>
            <p:cNvSpPr>
              <a:spLocks/>
            </p:cNvSpPr>
            <p:nvPr/>
          </p:nvSpPr>
          <p:spPr bwMode="auto">
            <a:xfrm rot="5400000" flipV="1">
              <a:off x="3084" y="3540"/>
              <a:ext cx="513" cy="442"/>
            </a:xfrm>
            <a:custGeom>
              <a:avLst/>
              <a:gdLst>
                <a:gd name="T0" fmla="*/ 512 w 513"/>
                <a:gd name="T1" fmla="*/ 293 h 442"/>
                <a:gd name="T2" fmla="*/ 310 w 513"/>
                <a:gd name="T3" fmla="*/ 441 h 442"/>
                <a:gd name="T4" fmla="*/ 85 w 513"/>
                <a:gd name="T5" fmla="*/ 293 h 442"/>
                <a:gd name="T6" fmla="*/ 201 w 513"/>
                <a:gd name="T7" fmla="*/ 293 h 442"/>
                <a:gd name="T8" fmla="*/ 200 w 513"/>
                <a:gd name="T9" fmla="*/ 157 h 442"/>
                <a:gd name="T10" fmla="*/ 186 w 513"/>
                <a:gd name="T11" fmla="*/ 135 h 442"/>
                <a:gd name="T12" fmla="*/ 158 w 513"/>
                <a:gd name="T13" fmla="*/ 119 h 442"/>
                <a:gd name="T14" fmla="*/ 120 w 513"/>
                <a:gd name="T15" fmla="*/ 109 h 442"/>
                <a:gd name="T16" fmla="*/ 62 w 513"/>
                <a:gd name="T17" fmla="*/ 106 h 442"/>
                <a:gd name="T18" fmla="*/ 0 w 513"/>
                <a:gd name="T19" fmla="*/ 106 h 442"/>
                <a:gd name="T20" fmla="*/ 0 w 513"/>
                <a:gd name="T21" fmla="*/ 0 h 442"/>
                <a:gd name="T22" fmla="*/ 96 w 513"/>
                <a:gd name="T23" fmla="*/ 1 h 442"/>
                <a:gd name="T24" fmla="*/ 139 w 513"/>
                <a:gd name="T25" fmla="*/ 4 h 442"/>
                <a:gd name="T26" fmla="*/ 186 w 513"/>
                <a:gd name="T27" fmla="*/ 9 h 442"/>
                <a:gd name="T28" fmla="*/ 219 w 513"/>
                <a:gd name="T29" fmla="*/ 15 h 442"/>
                <a:gd name="T30" fmla="*/ 254 w 513"/>
                <a:gd name="T31" fmla="*/ 24 h 442"/>
                <a:gd name="T32" fmla="*/ 283 w 513"/>
                <a:gd name="T33" fmla="*/ 34 h 442"/>
                <a:gd name="T34" fmla="*/ 316 w 513"/>
                <a:gd name="T35" fmla="*/ 50 h 442"/>
                <a:gd name="T36" fmla="*/ 345 w 513"/>
                <a:gd name="T37" fmla="*/ 68 h 442"/>
                <a:gd name="T38" fmla="*/ 365 w 513"/>
                <a:gd name="T39" fmla="*/ 86 h 442"/>
                <a:gd name="T40" fmla="*/ 385 w 513"/>
                <a:gd name="T41" fmla="*/ 107 h 442"/>
                <a:gd name="T42" fmla="*/ 396 w 513"/>
                <a:gd name="T43" fmla="*/ 133 h 442"/>
                <a:gd name="T44" fmla="*/ 398 w 513"/>
                <a:gd name="T45" fmla="*/ 157 h 442"/>
                <a:gd name="T46" fmla="*/ 400 w 513"/>
                <a:gd name="T47" fmla="*/ 293 h 442"/>
                <a:gd name="T48" fmla="*/ 512 w 513"/>
                <a:gd name="T49" fmla="*/ 29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3" h="442">
                  <a:moveTo>
                    <a:pt x="512" y="293"/>
                  </a:moveTo>
                  <a:lnTo>
                    <a:pt x="310" y="441"/>
                  </a:lnTo>
                  <a:lnTo>
                    <a:pt x="85" y="293"/>
                  </a:lnTo>
                  <a:lnTo>
                    <a:pt x="201" y="293"/>
                  </a:lnTo>
                  <a:lnTo>
                    <a:pt x="200" y="157"/>
                  </a:lnTo>
                  <a:lnTo>
                    <a:pt x="186" y="135"/>
                  </a:lnTo>
                  <a:lnTo>
                    <a:pt x="158" y="119"/>
                  </a:lnTo>
                  <a:lnTo>
                    <a:pt x="120" y="109"/>
                  </a:lnTo>
                  <a:lnTo>
                    <a:pt x="62" y="106"/>
                  </a:lnTo>
                  <a:lnTo>
                    <a:pt x="0" y="106"/>
                  </a:lnTo>
                  <a:lnTo>
                    <a:pt x="0" y="0"/>
                  </a:lnTo>
                  <a:lnTo>
                    <a:pt x="96" y="1"/>
                  </a:lnTo>
                  <a:lnTo>
                    <a:pt x="139" y="4"/>
                  </a:lnTo>
                  <a:lnTo>
                    <a:pt x="186" y="9"/>
                  </a:lnTo>
                  <a:lnTo>
                    <a:pt x="219" y="15"/>
                  </a:lnTo>
                  <a:lnTo>
                    <a:pt x="254" y="24"/>
                  </a:lnTo>
                  <a:lnTo>
                    <a:pt x="283" y="34"/>
                  </a:lnTo>
                  <a:lnTo>
                    <a:pt x="316" y="50"/>
                  </a:lnTo>
                  <a:lnTo>
                    <a:pt x="345" y="68"/>
                  </a:lnTo>
                  <a:lnTo>
                    <a:pt x="365" y="86"/>
                  </a:lnTo>
                  <a:lnTo>
                    <a:pt x="385" y="107"/>
                  </a:lnTo>
                  <a:lnTo>
                    <a:pt x="396" y="133"/>
                  </a:lnTo>
                  <a:lnTo>
                    <a:pt x="398" y="157"/>
                  </a:lnTo>
                  <a:lnTo>
                    <a:pt x="400" y="293"/>
                  </a:lnTo>
                  <a:lnTo>
                    <a:pt x="512" y="293"/>
                  </a:lnTo>
                </a:path>
              </a:pathLst>
            </a:custGeom>
            <a:noFill/>
            <a:ln w="57150" cap="rnd"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107763" dir="2700000" algn="ctr" rotWithShape="0">
                      <a:srgbClr val="402E6C"/>
                    </a:outerShdw>
                  </a:effectLst>
                </a14:hiddenEffects>
              </a:ext>
            </a:extLst>
          </p:spPr>
          <p:txBody>
            <a:bodyPr/>
            <a:lstStyle/>
            <a:p>
              <a:endParaRPr lang="en-US">
                <a:solidFill>
                  <a:prstClr val="black"/>
                </a:solidFill>
              </a:endParaRPr>
            </a:p>
          </p:txBody>
        </p:sp>
      </p:grpSp>
      <p:grpSp>
        <p:nvGrpSpPr>
          <p:cNvPr id="42023" name="Group 39"/>
          <p:cNvGrpSpPr>
            <a:grpSpLocks/>
          </p:cNvGrpSpPr>
          <p:nvPr/>
        </p:nvGrpSpPr>
        <p:grpSpPr bwMode="auto">
          <a:xfrm>
            <a:off x="533400" y="1828800"/>
            <a:ext cx="2982913" cy="685800"/>
            <a:chOff x="343" y="1200"/>
            <a:chExt cx="1879" cy="432"/>
          </a:xfrm>
        </p:grpSpPr>
        <p:sp>
          <p:nvSpPr>
            <p:cNvPr id="41986" name="Rectangle 2"/>
            <p:cNvSpPr>
              <a:spLocks noChangeArrowheads="1"/>
            </p:cNvSpPr>
            <p:nvPr/>
          </p:nvSpPr>
          <p:spPr bwMode="auto">
            <a:xfrm>
              <a:off x="343" y="1200"/>
              <a:ext cx="1879" cy="432"/>
            </a:xfrm>
            <a:prstGeom prst="rect">
              <a:avLst/>
            </a:prstGeom>
            <a:solidFill>
              <a:srgbClr val="003366"/>
            </a:solidFill>
            <a:ln w="50800">
              <a:solidFill>
                <a:schemeClr val="hlink"/>
              </a:solidFill>
              <a:miter lim="800000"/>
              <a:headEnd/>
              <a:tailEnd/>
            </a:ln>
            <a:effectLst/>
            <a:extLst>
              <a:ext uri="{AF507438-7753-43E0-B8FC-AC1667EBCBE1}">
                <a14:hiddenEffects xmlns:a14="http://schemas.microsoft.com/office/drawing/2010/main">
                  <a:effectLst>
                    <a:outerShdw dist="107763" dir="2700000" algn="ctr" rotWithShape="0">
                      <a:srgbClr val="000000"/>
                    </a:outerShdw>
                  </a:effectLst>
                </a14:hiddenEffects>
              </a:ext>
            </a:extLst>
          </p:spPr>
          <p:txBody>
            <a:bodyPr wrap="none" anchor="ctr"/>
            <a:lstStyle/>
            <a:p>
              <a:endParaRPr lang="en-US">
                <a:solidFill>
                  <a:prstClr val="black"/>
                </a:solidFill>
              </a:endParaRPr>
            </a:p>
          </p:txBody>
        </p:sp>
        <p:sp>
          <p:nvSpPr>
            <p:cNvPr id="42017" name="Rectangle 33"/>
            <p:cNvSpPr>
              <a:spLocks noChangeArrowheads="1"/>
            </p:cNvSpPr>
            <p:nvPr/>
          </p:nvSpPr>
          <p:spPr bwMode="auto">
            <a:xfrm>
              <a:off x="345" y="1264"/>
              <a:ext cx="1863" cy="315"/>
            </a:xfrm>
            <a:prstGeom prst="rect">
              <a:avLst/>
            </a:prstGeom>
            <a:solidFill>
              <a:srgbClr val="0033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32323"/>
                    </a:outerShdw>
                  </a:effectLst>
                </a14:hiddenEffects>
              </a:ext>
            </a:extLst>
          </p:spPr>
          <p:txBody>
            <a:bodyPr lIns="90488" tIns="44450" rIns="90488" bIns="44450"/>
            <a:lstStyle/>
            <a:p>
              <a:pPr>
                <a:lnSpc>
                  <a:spcPct val="80000"/>
                </a:lnSpc>
              </a:pPr>
              <a:r>
                <a:rPr lang="en-US" sz="2800">
                  <a:solidFill>
                    <a:prstClr val="white"/>
                  </a:solidFill>
                  <a:effectLst>
                    <a:outerShdw blurRad="38100" dist="38100" dir="2700000" algn="tl">
                      <a:srgbClr val="000000"/>
                    </a:outerShdw>
                  </a:effectLst>
                </a:rPr>
                <a:t>Prequalification</a:t>
              </a:r>
              <a:endParaRPr lang="en-US" sz="2800" b="1">
                <a:solidFill>
                  <a:prstClr val="white"/>
                </a:solidFill>
                <a:effectLst>
                  <a:outerShdw blurRad="38100" dist="38100" dir="2700000" algn="tl">
                    <a:srgbClr val="000000"/>
                  </a:outerShdw>
                </a:effectLst>
              </a:endParaRPr>
            </a:p>
          </p:txBody>
        </p:sp>
      </p:grpSp>
      <p:sp>
        <p:nvSpPr>
          <p:cNvPr id="144390" name="Rectangle 1030"/>
          <p:cNvSpPr>
            <a:spLocks noGrp="1" noChangeArrowheads="1"/>
          </p:cNvSpPr>
          <p:nvPr>
            <p:ph type="title"/>
          </p:nvPr>
        </p:nvSpPr>
        <p:spPr>
          <a:xfrm>
            <a:off x="1331640" y="228600"/>
            <a:ext cx="7632848" cy="371007"/>
          </a:xfrm>
          <a:noFill/>
          <a:ln/>
        </p:spPr>
        <p:txBody>
          <a:bodyPr>
            <a:normAutofit fontScale="90000"/>
          </a:bodyPr>
          <a:lstStyle/>
          <a:p>
            <a:r>
              <a:rPr lang="en-US" dirty="0"/>
              <a:t/>
            </a:r>
            <a:br>
              <a:rPr lang="en-US" dirty="0"/>
            </a:br>
            <a:r>
              <a:rPr lang="en-US" smtClean="0">
                <a:latin typeface="Futura MdCn BT" panose="020B0506020204030203" pitchFamily="34" charset="0"/>
              </a:rPr>
              <a:t>Procurement Process</a:t>
            </a:r>
            <a:endParaRPr lang="en-US" dirty="0">
              <a:latin typeface="Futura MdCn BT" panose="020B0506020204030203" pitchFamily="34" charset="0"/>
            </a:endParaRPr>
          </a:p>
        </p:txBody>
      </p:sp>
    </p:spTree>
    <p:extLst>
      <p:ext uri="{BB962C8B-B14F-4D97-AF65-F5344CB8AC3E}">
        <p14:creationId xmlns:p14="http://schemas.microsoft.com/office/powerpoint/2010/main" val="3748393957"/>
      </p:ext>
    </p:extLst>
  </p:cSld>
  <p:clrMapOvr>
    <a:masterClrMapping/>
  </p:clrMapOvr>
  <p:transition spd="slow">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2023"/>
                                        </p:tgtEl>
                                        <p:attrNameLst>
                                          <p:attrName>style.visibility</p:attrName>
                                        </p:attrNameLst>
                                      </p:cBhvr>
                                      <p:to>
                                        <p:strVal val="visible"/>
                                      </p:to>
                                    </p:set>
                                    <p:anim calcmode="lin" valueType="num">
                                      <p:cBhvr>
                                        <p:cTn id="7" dur="500" fill="hold"/>
                                        <p:tgtEl>
                                          <p:spTgt spid="42023"/>
                                        </p:tgtEl>
                                        <p:attrNameLst>
                                          <p:attrName>ppt_w</p:attrName>
                                        </p:attrNameLst>
                                      </p:cBhvr>
                                      <p:tavLst>
                                        <p:tav tm="0">
                                          <p:val>
                                            <p:strVal val="#ppt_w*0.05"/>
                                          </p:val>
                                        </p:tav>
                                        <p:tav tm="100000">
                                          <p:val>
                                            <p:strVal val="#ppt_w"/>
                                          </p:val>
                                        </p:tav>
                                      </p:tavLst>
                                    </p:anim>
                                    <p:anim calcmode="lin" valueType="num">
                                      <p:cBhvr>
                                        <p:cTn id="8" dur="500" fill="hold"/>
                                        <p:tgtEl>
                                          <p:spTgt spid="42023"/>
                                        </p:tgtEl>
                                        <p:attrNameLst>
                                          <p:attrName>ppt_h</p:attrName>
                                        </p:attrNameLst>
                                      </p:cBhvr>
                                      <p:tavLst>
                                        <p:tav tm="0">
                                          <p:val>
                                            <p:strVal val="#ppt_h"/>
                                          </p:val>
                                        </p:tav>
                                        <p:tav tm="100000">
                                          <p:val>
                                            <p:strVal val="#ppt_h"/>
                                          </p:val>
                                        </p:tav>
                                      </p:tavLst>
                                    </p:anim>
                                    <p:anim calcmode="lin" valueType="num">
                                      <p:cBhvr>
                                        <p:cTn id="9" dur="500" fill="hold"/>
                                        <p:tgtEl>
                                          <p:spTgt spid="42023"/>
                                        </p:tgtEl>
                                        <p:attrNameLst>
                                          <p:attrName>ppt_x</p:attrName>
                                        </p:attrNameLst>
                                      </p:cBhvr>
                                      <p:tavLst>
                                        <p:tav tm="0">
                                          <p:val>
                                            <p:strVal val="#ppt_x-.2"/>
                                          </p:val>
                                        </p:tav>
                                        <p:tav tm="100000">
                                          <p:val>
                                            <p:strVal val="#ppt_x"/>
                                          </p:val>
                                        </p:tav>
                                      </p:tavLst>
                                    </p:anim>
                                    <p:anim calcmode="lin" valueType="num">
                                      <p:cBhvr>
                                        <p:cTn id="10" dur="500" fill="hold"/>
                                        <p:tgtEl>
                                          <p:spTgt spid="42023"/>
                                        </p:tgtEl>
                                        <p:attrNameLst>
                                          <p:attrName>ppt_y</p:attrName>
                                        </p:attrNameLst>
                                      </p:cBhvr>
                                      <p:tavLst>
                                        <p:tav tm="0">
                                          <p:val>
                                            <p:strVal val="#ppt_y"/>
                                          </p:val>
                                        </p:tav>
                                        <p:tav tm="100000">
                                          <p:val>
                                            <p:strVal val="#ppt_y"/>
                                          </p:val>
                                        </p:tav>
                                      </p:tavLst>
                                    </p:anim>
                                    <p:animEffect transition="in" filter="fade">
                                      <p:cBhvr>
                                        <p:cTn id="11" dur="500"/>
                                        <p:tgtEl>
                                          <p:spTgt spid="4202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42018"/>
                                        </p:tgtEl>
                                        <p:attrNameLst>
                                          <p:attrName>style.visibility</p:attrName>
                                        </p:attrNameLst>
                                      </p:cBhvr>
                                      <p:to>
                                        <p:strVal val="visible"/>
                                      </p:to>
                                    </p:set>
                                    <p:animEffect transition="in" filter="wipe(left)">
                                      <p:cBhvr>
                                        <p:cTn id="16" dur="500"/>
                                        <p:tgtEl>
                                          <p:spTgt spid="4201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42011"/>
                                        </p:tgtEl>
                                        <p:attrNameLst>
                                          <p:attrName>style.visibility</p:attrName>
                                        </p:attrNameLst>
                                      </p:cBhvr>
                                      <p:to>
                                        <p:strVal val="visible"/>
                                      </p:to>
                                    </p:set>
                                    <p:animEffect transition="in" filter="wipe(left)">
                                      <p:cBhvr>
                                        <p:cTn id="21" dur="500"/>
                                        <p:tgtEl>
                                          <p:spTgt spid="4201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42012"/>
                                        </p:tgtEl>
                                        <p:attrNameLst>
                                          <p:attrName>style.visibility</p:attrName>
                                        </p:attrNameLst>
                                      </p:cBhvr>
                                      <p:to>
                                        <p:strVal val="visible"/>
                                      </p:to>
                                    </p:set>
                                    <p:animEffect transition="in" filter="wipe(left)">
                                      <p:cBhvr>
                                        <p:cTn id="26" dur="500"/>
                                        <p:tgtEl>
                                          <p:spTgt spid="4201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2019"/>
                                        </p:tgtEl>
                                        <p:attrNameLst>
                                          <p:attrName>style.visibility</p:attrName>
                                        </p:attrNameLst>
                                      </p:cBhvr>
                                      <p:to>
                                        <p:strVal val="visible"/>
                                      </p:to>
                                    </p:set>
                                    <p:animEffect transition="in" filter="wipe(left)">
                                      <p:cBhvr>
                                        <p:cTn id="31" dur="500"/>
                                        <p:tgtEl>
                                          <p:spTgt spid="42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a:t>Methods of Evaluation: </a:t>
            </a:r>
            <a:r>
              <a:rPr lang="en-US" sz="3200" dirty="0" smtClean="0"/>
              <a:t>Other than consulting services</a:t>
            </a:r>
            <a:endParaRPr lang="en-US" sz="3200" dirty="0"/>
          </a:p>
        </p:txBody>
      </p:sp>
      <p:sp>
        <p:nvSpPr>
          <p:cNvPr id="3" name="Content Placeholder 2"/>
          <p:cNvSpPr>
            <a:spLocks noGrp="1"/>
          </p:cNvSpPr>
          <p:nvPr>
            <p:ph idx="1"/>
          </p:nvPr>
        </p:nvSpPr>
        <p:spPr>
          <a:xfrm>
            <a:off x="492369" y="1600200"/>
            <a:ext cx="8229600" cy="4525963"/>
          </a:xfrm>
        </p:spPr>
        <p:txBody>
          <a:bodyPr>
            <a:normAutofit/>
          </a:bodyPr>
          <a:lstStyle/>
          <a:p>
            <a:r>
              <a:rPr lang="en-US" sz="3500" b="1" dirty="0" smtClean="0">
                <a:solidFill>
                  <a:schemeClr val="tx2"/>
                </a:solidFill>
              </a:rPr>
              <a:t>LCBS</a:t>
            </a:r>
            <a:r>
              <a:rPr lang="en-US" sz="3500" b="1" dirty="0">
                <a:solidFill>
                  <a:schemeClr val="tx2"/>
                </a:solidFill>
              </a:rPr>
              <a:t>: Least Cost Based </a:t>
            </a:r>
            <a:r>
              <a:rPr lang="en-US" sz="3500" b="1" dirty="0" smtClean="0">
                <a:solidFill>
                  <a:schemeClr val="tx2"/>
                </a:solidFill>
              </a:rPr>
              <a:t>Selection</a:t>
            </a:r>
          </a:p>
          <a:p>
            <a:pPr lvl="1">
              <a:lnSpc>
                <a:spcPct val="150000"/>
              </a:lnSpc>
            </a:pPr>
            <a:r>
              <a:rPr lang="en-US" sz="3200" dirty="0" smtClean="0"/>
              <a:t>Completeness of Bid;</a:t>
            </a:r>
          </a:p>
          <a:p>
            <a:pPr lvl="1">
              <a:lnSpc>
                <a:spcPct val="150000"/>
              </a:lnSpc>
            </a:pPr>
            <a:r>
              <a:rPr lang="en-US" sz="3200" dirty="0" smtClean="0"/>
              <a:t>Eligibility Criteria;</a:t>
            </a:r>
          </a:p>
          <a:p>
            <a:pPr lvl="1">
              <a:lnSpc>
                <a:spcPct val="150000"/>
              </a:lnSpc>
            </a:pPr>
            <a:r>
              <a:rPr lang="en-US" sz="3200" dirty="0" smtClean="0"/>
              <a:t>Technical Viability / Competency;</a:t>
            </a:r>
          </a:p>
          <a:p>
            <a:pPr lvl="1">
              <a:lnSpc>
                <a:spcPct val="150000"/>
              </a:lnSpc>
            </a:pPr>
            <a:r>
              <a:rPr lang="en-US" sz="3200" dirty="0" smtClean="0"/>
              <a:t>Financial Viability / Competency.  </a:t>
            </a:r>
          </a:p>
          <a:p>
            <a:pPr lvl="1"/>
            <a:endParaRPr lang="en-US" sz="3500" b="1" dirty="0">
              <a:solidFill>
                <a:schemeClr val="tx2"/>
              </a:solidFill>
            </a:endParaRPr>
          </a:p>
          <a:p>
            <a:pPr marL="0" indent="0">
              <a:buNone/>
            </a:pPr>
            <a:endParaRPr lang="en-US" sz="4400" dirty="0" smtClean="0">
              <a:solidFill>
                <a:srgbClr val="FFFF00"/>
              </a:solidFill>
            </a:endParaRPr>
          </a:p>
          <a:p>
            <a:pPr marL="0" indent="0">
              <a:buNone/>
            </a:pPr>
            <a:endParaRPr lang="en-US" sz="4400" dirty="0">
              <a:solidFill>
                <a:srgbClr val="FFFF00"/>
              </a:solidFill>
            </a:endParaRPr>
          </a:p>
        </p:txBody>
      </p:sp>
    </p:spTree>
    <p:extLst>
      <p:ext uri="{BB962C8B-B14F-4D97-AF65-F5344CB8AC3E}">
        <p14:creationId xmlns:p14="http://schemas.microsoft.com/office/powerpoint/2010/main" val="327216130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16148" y="297359"/>
            <a:ext cx="8311166" cy="646331"/>
          </a:xfrm>
          <a:prstGeom prst="rect">
            <a:avLst/>
          </a:prstGeom>
        </p:spPr>
        <p:txBody>
          <a:bodyPr wrap="square">
            <a:spAutoFit/>
          </a:bodyPr>
          <a:lstStyle/>
          <a:p>
            <a:pPr algn="just"/>
            <a:r>
              <a:rPr lang="en-US" sz="3600" dirty="0" smtClean="0">
                <a:solidFill>
                  <a:srgbClr val="775F55"/>
                </a:solidFill>
                <a:ea typeface="+mj-ea"/>
                <a:cs typeface="+mj-cs"/>
              </a:rPr>
              <a:t>Controlling Procurement </a:t>
            </a:r>
            <a:endParaRPr lang="en-US" sz="3600" dirty="0">
              <a:solidFill>
                <a:srgbClr val="775F55"/>
              </a:solidFill>
              <a:ea typeface="+mj-ea"/>
              <a:cs typeface="+mj-cs"/>
            </a:endParaRPr>
          </a:p>
        </p:txBody>
      </p:sp>
      <p:sp>
        <p:nvSpPr>
          <p:cNvPr id="4" name="Content Placeholder 2"/>
          <p:cNvSpPr>
            <a:spLocks noGrp="1"/>
          </p:cNvSpPr>
          <p:nvPr>
            <p:ph idx="1"/>
          </p:nvPr>
        </p:nvSpPr>
        <p:spPr>
          <a:xfrm>
            <a:off x="762000" y="1562686"/>
            <a:ext cx="7889631" cy="4233203"/>
          </a:xfrm>
        </p:spPr>
        <p:txBody>
          <a:bodyPr>
            <a:normAutofit/>
          </a:bodyPr>
          <a:lstStyle/>
          <a:p>
            <a:pPr algn="just">
              <a:lnSpc>
                <a:spcPct val="150000"/>
              </a:lnSpc>
              <a:buClrTx/>
              <a:buFontTx/>
              <a:buAutoNum type="arabicPeriod"/>
            </a:pPr>
            <a:r>
              <a:rPr lang="en-US" sz="2800" dirty="0" smtClean="0"/>
              <a:t>Information Sources</a:t>
            </a:r>
          </a:p>
          <a:p>
            <a:pPr algn="just">
              <a:lnSpc>
                <a:spcPct val="150000"/>
              </a:lnSpc>
              <a:buClrTx/>
              <a:buFontTx/>
              <a:buAutoNum type="arabicPeriod"/>
            </a:pPr>
            <a:r>
              <a:rPr lang="en-US" sz="2800" dirty="0" smtClean="0"/>
              <a:t>Influencing Factors and Key Drivers</a:t>
            </a:r>
          </a:p>
          <a:p>
            <a:pPr algn="just">
              <a:lnSpc>
                <a:spcPct val="150000"/>
              </a:lnSpc>
              <a:buClrTx/>
              <a:buFontTx/>
              <a:buAutoNum type="arabicPeriod"/>
            </a:pPr>
            <a:r>
              <a:rPr lang="en-US" sz="2800" dirty="0" smtClean="0"/>
              <a:t>Key Players and Competitive Rivalry</a:t>
            </a:r>
          </a:p>
          <a:p>
            <a:pPr algn="just">
              <a:lnSpc>
                <a:spcPct val="150000"/>
              </a:lnSpc>
              <a:buClrTx/>
              <a:buFontTx/>
              <a:buAutoNum type="arabicPeriod"/>
            </a:pPr>
            <a:r>
              <a:rPr lang="en-US" sz="2800" dirty="0" smtClean="0"/>
              <a:t>Market Maturity</a:t>
            </a:r>
          </a:p>
          <a:p>
            <a:pPr algn="just">
              <a:lnSpc>
                <a:spcPct val="150000"/>
              </a:lnSpc>
              <a:buClrTx/>
              <a:buFontTx/>
              <a:buAutoNum type="arabicPeriod"/>
            </a:pPr>
            <a:r>
              <a:rPr lang="en-US" sz="2800" dirty="0" smtClean="0"/>
              <a:t>Pressures: PESTLE</a:t>
            </a:r>
          </a:p>
        </p:txBody>
      </p:sp>
    </p:spTree>
    <p:extLst>
      <p:ext uri="{BB962C8B-B14F-4D97-AF65-F5344CB8AC3E}">
        <p14:creationId xmlns:p14="http://schemas.microsoft.com/office/powerpoint/2010/main" val="1703538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371600"/>
            <a:ext cx="8382000" cy="5410200"/>
          </a:xfrm>
        </p:spPr>
        <p:txBody>
          <a:bodyPr>
            <a:noAutofit/>
          </a:bodyPr>
          <a:lstStyle/>
          <a:p>
            <a:pPr marL="857250" lvl="1" indent="-457200" algn="just">
              <a:lnSpc>
                <a:spcPct val="150000"/>
              </a:lnSpc>
              <a:buAutoNum type="arabicPeriod"/>
            </a:pPr>
            <a:r>
              <a:rPr lang="en-US" sz="2000" dirty="0" smtClean="0"/>
              <a:t>Issue the Procurement related documents;</a:t>
            </a:r>
          </a:p>
          <a:p>
            <a:pPr marL="857250" lvl="1" indent="-457200" algn="just">
              <a:lnSpc>
                <a:spcPct val="150000"/>
              </a:lnSpc>
              <a:buAutoNum type="arabicPeriod"/>
            </a:pPr>
            <a:r>
              <a:rPr lang="en-US" sz="2000" dirty="0" smtClean="0"/>
              <a:t>Leave a change to get feedback through pre-bid meeting;</a:t>
            </a:r>
          </a:p>
          <a:p>
            <a:pPr marL="914400" lvl="1" indent="-514350" algn="just">
              <a:lnSpc>
                <a:spcPct val="150000"/>
              </a:lnSpc>
              <a:buAutoNum type="arabicPeriod"/>
            </a:pPr>
            <a:r>
              <a:rPr lang="en-US" sz="2000" dirty="0" smtClean="0"/>
              <a:t>Receive the Bidder’s response documents;</a:t>
            </a:r>
          </a:p>
          <a:p>
            <a:pPr marL="914400" lvl="1" indent="-514350" algn="just">
              <a:lnSpc>
                <a:spcPct val="150000"/>
              </a:lnSpc>
              <a:buAutoNum type="arabicPeriod"/>
            </a:pPr>
            <a:r>
              <a:rPr lang="en-US" sz="2000" dirty="0" smtClean="0"/>
              <a:t>Open and Evaluate the Bidder’s Capability </a:t>
            </a:r>
            <a:r>
              <a:rPr lang="en-US" sz="2000" dirty="0" err="1" smtClean="0"/>
              <a:t>vs</a:t>
            </a:r>
            <a:r>
              <a:rPr lang="en-US" sz="2000" dirty="0" smtClean="0"/>
              <a:t> Required;</a:t>
            </a:r>
          </a:p>
          <a:p>
            <a:pPr marL="914400" lvl="1" indent="-514350" algn="just">
              <a:lnSpc>
                <a:spcPct val="150000"/>
              </a:lnSpc>
              <a:buAutoNum type="arabicPeriod"/>
            </a:pPr>
            <a:r>
              <a:rPr lang="en-US" sz="2000" dirty="0" smtClean="0"/>
              <a:t>Select the best capable depending on the method of selection;</a:t>
            </a:r>
          </a:p>
          <a:p>
            <a:pPr marL="914400" lvl="1" indent="-514350" algn="just">
              <a:lnSpc>
                <a:spcPct val="150000"/>
              </a:lnSpc>
              <a:buAutoNum type="arabicPeriod"/>
            </a:pPr>
            <a:r>
              <a:rPr lang="en-US" sz="2000" dirty="0" smtClean="0"/>
              <a:t>Manage communication;</a:t>
            </a:r>
          </a:p>
          <a:p>
            <a:pPr marL="914400" lvl="1" indent="-514350" algn="just">
              <a:lnSpc>
                <a:spcPct val="150000"/>
              </a:lnSpc>
              <a:buAutoNum type="arabicPeriod"/>
            </a:pPr>
            <a:r>
              <a:rPr lang="en-US" sz="2000" dirty="0" smtClean="0"/>
              <a:t>Ensure biased and corruption is avoided;</a:t>
            </a:r>
          </a:p>
          <a:p>
            <a:pPr marL="914400" lvl="1" indent="-514350" algn="just">
              <a:lnSpc>
                <a:spcPct val="150000"/>
              </a:lnSpc>
              <a:buFont typeface="Arial" pitchFamily="34" charset="0"/>
              <a:buAutoNum type="arabicPeriod"/>
            </a:pPr>
            <a:r>
              <a:rPr lang="en-US" sz="2000" dirty="0"/>
              <a:t>Negotiate </a:t>
            </a:r>
            <a:r>
              <a:rPr lang="en-US" sz="2000" dirty="0" smtClean="0"/>
              <a:t>for right commercial deal;</a:t>
            </a:r>
          </a:p>
          <a:p>
            <a:pPr marL="914400" lvl="1" indent="-514350" algn="just">
              <a:lnSpc>
                <a:spcPct val="150000"/>
              </a:lnSpc>
              <a:buFont typeface="Arial" pitchFamily="34" charset="0"/>
              <a:buAutoNum type="arabicPeriod"/>
            </a:pPr>
            <a:r>
              <a:rPr lang="en-US" sz="2000" dirty="0" smtClean="0"/>
              <a:t>Contract with clearly mentioned Terms &amp; Conditions and Schedules and </a:t>
            </a:r>
            <a:r>
              <a:rPr lang="en-US" sz="2000" dirty="0" err="1" smtClean="0"/>
              <a:t>ToR</a:t>
            </a:r>
            <a:r>
              <a:rPr lang="en-US" sz="2000" dirty="0" smtClean="0"/>
              <a:t> of Job.  </a:t>
            </a:r>
            <a:endParaRPr lang="en-US" sz="2000" dirty="0"/>
          </a:p>
          <a:p>
            <a:pPr marL="400050" lvl="1" indent="0" algn="just">
              <a:lnSpc>
                <a:spcPct val="150000"/>
              </a:lnSpc>
              <a:buNone/>
            </a:pPr>
            <a:r>
              <a:rPr lang="en-US" sz="2000" b="1" dirty="0" smtClean="0">
                <a:solidFill>
                  <a:schemeClr val="tx2"/>
                </a:solidFill>
              </a:rPr>
              <a:t> </a:t>
            </a:r>
          </a:p>
          <a:p>
            <a:pPr marL="400050" lvl="1" indent="0" algn="just">
              <a:lnSpc>
                <a:spcPct val="150000"/>
              </a:lnSpc>
              <a:buNone/>
            </a:pPr>
            <a:r>
              <a:rPr lang="en-US" sz="2400" b="1" dirty="0" smtClean="0">
                <a:solidFill>
                  <a:schemeClr val="tx2"/>
                </a:solidFill>
              </a:rPr>
              <a:t> </a:t>
            </a:r>
            <a:endParaRPr lang="en-US" b="1" dirty="0" smtClean="0">
              <a:solidFill>
                <a:schemeClr val="tx2"/>
              </a:solidFill>
            </a:endParaRPr>
          </a:p>
        </p:txBody>
      </p:sp>
      <p:sp>
        <p:nvSpPr>
          <p:cNvPr id="6" name="Rectangle 5"/>
          <p:cNvSpPr/>
          <p:nvPr/>
        </p:nvSpPr>
        <p:spPr>
          <a:xfrm>
            <a:off x="1416148" y="297359"/>
            <a:ext cx="7532980" cy="646331"/>
          </a:xfrm>
          <a:prstGeom prst="rect">
            <a:avLst/>
          </a:prstGeom>
        </p:spPr>
        <p:txBody>
          <a:bodyPr wrap="square">
            <a:spAutoFit/>
          </a:bodyPr>
          <a:lstStyle/>
          <a:p>
            <a:pPr algn="just"/>
            <a:r>
              <a:rPr lang="en-US" sz="3600" dirty="0" smtClean="0">
                <a:solidFill>
                  <a:srgbClr val="775F55"/>
                </a:solidFill>
                <a:ea typeface="+mj-ea"/>
                <a:cs typeface="+mj-cs"/>
              </a:rPr>
              <a:t>Ways forwards</a:t>
            </a:r>
            <a:endParaRPr lang="en-US" sz="3600" dirty="0">
              <a:solidFill>
                <a:srgbClr val="775F55"/>
              </a:solidFill>
              <a:ea typeface="+mj-ea"/>
              <a:cs typeface="+mj-cs"/>
            </a:endParaRPr>
          </a:p>
        </p:txBody>
      </p:sp>
    </p:spTree>
    <p:extLst>
      <p:ext uri="{BB962C8B-B14F-4D97-AF65-F5344CB8AC3E}">
        <p14:creationId xmlns:p14="http://schemas.microsoft.com/office/powerpoint/2010/main" val="35464224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57</a:t>
            </a:fld>
            <a:endParaRPr lang="en-US"/>
          </a:p>
        </p:txBody>
      </p:sp>
      <p:sp>
        <p:nvSpPr>
          <p:cNvPr id="4" name="Content Placeholder 3"/>
          <p:cNvSpPr>
            <a:spLocks noGrp="1"/>
          </p:cNvSpPr>
          <p:nvPr>
            <p:ph sz="quarter" idx="1"/>
          </p:nvPr>
        </p:nvSpPr>
        <p:spPr/>
        <p:txBody>
          <a:bodyPr/>
          <a:lstStyle/>
          <a:p>
            <a:endParaRPr lang="en-US" b="1" cap="all" dirty="0" smtClean="0">
              <a:solidFill>
                <a:schemeClr val="tx2"/>
              </a:solidFill>
            </a:endParaRPr>
          </a:p>
          <a:p>
            <a:endParaRPr lang="en-US" b="1" cap="all" dirty="0">
              <a:solidFill>
                <a:schemeClr val="tx2"/>
              </a:solidFill>
            </a:endParaRPr>
          </a:p>
          <a:p>
            <a:pPr marL="0" indent="0">
              <a:buNone/>
            </a:pPr>
            <a:r>
              <a:rPr lang="en-US" b="1" cap="all" dirty="0" smtClean="0">
                <a:solidFill>
                  <a:schemeClr val="tx2"/>
                </a:solidFill>
              </a:rPr>
              <a:t>Thank </a:t>
            </a:r>
            <a:r>
              <a:rPr lang="en-US" b="1" cap="all" dirty="0">
                <a:solidFill>
                  <a:schemeClr val="tx2"/>
                </a:solidFill>
              </a:rPr>
              <a:t>You For Attention  </a:t>
            </a:r>
          </a:p>
          <a:p>
            <a:endParaRPr lang="en-US" dirty="0"/>
          </a:p>
        </p:txBody>
      </p:sp>
    </p:spTree>
    <p:extLst>
      <p:ext uri="{BB962C8B-B14F-4D97-AF65-F5344CB8AC3E}">
        <p14:creationId xmlns:p14="http://schemas.microsoft.com/office/powerpoint/2010/main" val="763059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4551" y="337625"/>
            <a:ext cx="2685757" cy="726782"/>
          </a:xfrm>
        </p:spPr>
        <p:txBody>
          <a:bodyPr>
            <a:noAutofit/>
          </a:bodyPr>
          <a:lstStyle/>
          <a:p>
            <a:r>
              <a:rPr lang="en-US" cap="none" dirty="0" smtClean="0"/>
              <a:t>Agenda</a:t>
            </a:r>
            <a:endParaRPr lang="en-US" dirty="0"/>
          </a:p>
        </p:txBody>
      </p:sp>
      <p:sp>
        <p:nvSpPr>
          <p:cNvPr id="3" name="Subtitle 2"/>
          <p:cNvSpPr>
            <a:spLocks noGrp="1"/>
          </p:cNvSpPr>
          <p:nvPr>
            <p:ph type="subTitle" idx="1"/>
          </p:nvPr>
        </p:nvSpPr>
        <p:spPr>
          <a:xfrm>
            <a:off x="584616" y="1816347"/>
            <a:ext cx="8409482" cy="3108960"/>
          </a:xfrm>
        </p:spPr>
        <p:txBody>
          <a:bodyPr>
            <a:noAutofit/>
          </a:bodyPr>
          <a:lstStyle/>
          <a:p>
            <a:pPr marL="457200" indent="-457200" algn="l">
              <a:lnSpc>
                <a:spcPct val="150000"/>
              </a:lnSpc>
              <a:buFont typeface="Wingdings" panose="05000000000000000000" pitchFamily="2" charset="2"/>
              <a:buChar char="ü"/>
            </a:pPr>
            <a:r>
              <a:rPr lang="en-US" sz="2800" dirty="0">
                <a:solidFill>
                  <a:schemeClr val="tx1"/>
                </a:solidFill>
              </a:rPr>
              <a:t>Procurement </a:t>
            </a:r>
            <a:r>
              <a:rPr lang="en-US" sz="2800" dirty="0" smtClean="0">
                <a:solidFill>
                  <a:schemeClr val="tx1"/>
                </a:solidFill>
              </a:rPr>
              <a:t>Management: Strategic Orientation  </a:t>
            </a:r>
            <a:endParaRPr lang="en-US" sz="2800" dirty="0">
              <a:solidFill>
                <a:schemeClr val="tx1"/>
              </a:solidFill>
            </a:endParaRPr>
          </a:p>
          <a:p>
            <a:pPr marL="457200" indent="-457200" algn="l">
              <a:lnSpc>
                <a:spcPct val="150000"/>
              </a:lnSpc>
              <a:buFont typeface="Wingdings" panose="05000000000000000000" pitchFamily="2" charset="2"/>
              <a:buChar char="ü"/>
            </a:pPr>
            <a:r>
              <a:rPr lang="en-US" sz="2800" dirty="0" smtClean="0">
                <a:solidFill>
                  <a:schemeClr val="tx1"/>
                </a:solidFill>
              </a:rPr>
              <a:t>Procurement: </a:t>
            </a:r>
            <a:r>
              <a:rPr lang="en-US" sz="2800" dirty="0">
                <a:solidFill>
                  <a:schemeClr val="tx1"/>
                </a:solidFill>
              </a:rPr>
              <a:t>Principles</a:t>
            </a:r>
          </a:p>
          <a:p>
            <a:pPr marL="457200" indent="-457200">
              <a:lnSpc>
                <a:spcPct val="150000"/>
              </a:lnSpc>
              <a:buFont typeface="Wingdings" panose="05000000000000000000" pitchFamily="2" charset="2"/>
              <a:buChar char="ü"/>
            </a:pPr>
            <a:r>
              <a:rPr lang="en-US" sz="2800" dirty="0" smtClean="0">
                <a:solidFill>
                  <a:schemeClr val="tx1"/>
                </a:solidFill>
              </a:rPr>
              <a:t>Procurement Cycle : </a:t>
            </a:r>
            <a:r>
              <a:rPr lang="en-US" sz="2800" dirty="0">
                <a:solidFill>
                  <a:schemeClr val="tx1"/>
                </a:solidFill>
              </a:rPr>
              <a:t>Conduct, Control and Close</a:t>
            </a:r>
          </a:p>
          <a:p>
            <a:pPr algn="l">
              <a:lnSpc>
                <a:spcPct val="150000"/>
              </a:lnSpc>
            </a:pPr>
            <a:r>
              <a:rPr lang="en-US" sz="600" dirty="0" smtClean="0">
                <a:solidFill>
                  <a:schemeClr val="tx1"/>
                </a:solidFill>
                <a:latin typeface="Times New Roman" panose="02020603050405020304" pitchFamily="18" charset="0"/>
                <a:cs typeface="Times New Roman" panose="02020603050405020304" pitchFamily="18" charset="0"/>
              </a:rPr>
              <a:t> </a:t>
            </a:r>
          </a:p>
          <a:p>
            <a:pPr algn="l">
              <a:lnSpc>
                <a:spcPct val="150000"/>
              </a:lnSpc>
            </a:pPr>
            <a:endParaRPr lang="en-US" sz="600" dirty="0" smtClean="0">
              <a:latin typeface="Times New Roman" panose="02020603050405020304" pitchFamily="18" charset="0"/>
              <a:cs typeface="Times New Roman" panose="02020603050405020304" pitchFamily="18" charset="0"/>
            </a:endParaRPr>
          </a:p>
          <a:p>
            <a:pPr marL="457200" indent="-457200" algn="l">
              <a:lnSpc>
                <a:spcPct val="150000"/>
              </a:lnSpc>
              <a:buFont typeface="Wingdings" pitchFamily="2" charset="2"/>
              <a:buChar char="ü"/>
            </a:pPr>
            <a:endParaRPr lang="en-US" sz="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26306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37085" y="1670154"/>
            <a:ext cx="8153400" cy="4610493"/>
          </a:xfrm>
          <a:prstGeom prst="rect">
            <a:avLst/>
          </a:prstGeom>
        </p:spPr>
        <p:txBody>
          <a:bodyPr wrap="square">
            <a:spAutoFit/>
          </a:bodyPr>
          <a:lstStyle/>
          <a:p>
            <a:pPr marL="457200" indent="-457200">
              <a:lnSpc>
                <a:spcPct val="150000"/>
              </a:lnSpc>
              <a:spcBef>
                <a:spcPts val="700"/>
              </a:spcBef>
              <a:buClr>
                <a:schemeClr val="accent2"/>
              </a:buClr>
              <a:buSzPct val="60000"/>
              <a:buFont typeface="Wingdings" panose="05000000000000000000" pitchFamily="2" charset="2"/>
              <a:buChar char="ü"/>
            </a:pPr>
            <a:r>
              <a:rPr lang="en-US" sz="2800" dirty="0"/>
              <a:t>Common process with verities of practices</a:t>
            </a:r>
          </a:p>
          <a:p>
            <a:pPr marL="457200" indent="-457200">
              <a:lnSpc>
                <a:spcPct val="150000"/>
              </a:lnSpc>
              <a:spcBef>
                <a:spcPts val="700"/>
              </a:spcBef>
              <a:buClr>
                <a:schemeClr val="accent2"/>
              </a:buClr>
              <a:buSzPct val="60000"/>
              <a:buFont typeface="Wingdings" panose="05000000000000000000" pitchFamily="2" charset="2"/>
              <a:buChar char="ü"/>
            </a:pPr>
            <a:r>
              <a:rPr lang="en-US" sz="2800" dirty="0"/>
              <a:t>Guided by formal procurement process</a:t>
            </a:r>
          </a:p>
          <a:p>
            <a:pPr marL="457200" indent="-457200">
              <a:lnSpc>
                <a:spcPct val="150000"/>
              </a:lnSpc>
              <a:spcBef>
                <a:spcPts val="700"/>
              </a:spcBef>
              <a:buClr>
                <a:schemeClr val="accent2"/>
              </a:buClr>
              <a:buSzPct val="60000"/>
              <a:buFont typeface="Wingdings" panose="05000000000000000000" pitchFamily="2" charset="2"/>
              <a:buChar char="ü"/>
            </a:pPr>
            <a:r>
              <a:rPr lang="en-US" sz="2800" dirty="0"/>
              <a:t>Requires  different levels of  governance controls and approvals</a:t>
            </a:r>
          </a:p>
          <a:p>
            <a:pPr marL="457200" indent="-457200">
              <a:lnSpc>
                <a:spcPct val="150000"/>
              </a:lnSpc>
              <a:spcBef>
                <a:spcPts val="700"/>
              </a:spcBef>
              <a:buClr>
                <a:schemeClr val="accent2"/>
              </a:buClr>
              <a:buSzPct val="60000"/>
              <a:buFont typeface="Wingdings" panose="05000000000000000000" pitchFamily="2" charset="2"/>
              <a:buChar char="ü"/>
            </a:pPr>
            <a:r>
              <a:rPr lang="en-US" sz="2800" dirty="0"/>
              <a:t>Involves risk management and stakeholders involvement </a:t>
            </a:r>
          </a:p>
          <a:p>
            <a:pPr algn="just">
              <a:lnSpc>
                <a:spcPct val="150000"/>
              </a:lnSpc>
            </a:pPr>
            <a:endParaRPr lang="en-US" dirty="0">
              <a:solidFill>
                <a:srgbClr val="FFFF00"/>
              </a:solidFill>
            </a:endParaRPr>
          </a:p>
        </p:txBody>
      </p:sp>
      <p:sp>
        <p:nvSpPr>
          <p:cNvPr id="4" name="Rectangle 3"/>
          <p:cNvSpPr/>
          <p:nvPr/>
        </p:nvSpPr>
        <p:spPr>
          <a:xfrm>
            <a:off x="1412286" y="175093"/>
            <a:ext cx="8311166" cy="830997"/>
          </a:xfrm>
          <a:prstGeom prst="rect">
            <a:avLst/>
          </a:prstGeom>
        </p:spPr>
        <p:txBody>
          <a:bodyPr wrap="square">
            <a:spAutoFit/>
          </a:bodyPr>
          <a:lstStyle/>
          <a:p>
            <a:pPr>
              <a:spcBef>
                <a:spcPct val="0"/>
              </a:spcBef>
            </a:pPr>
            <a:r>
              <a:rPr lang="en-US" sz="4800" dirty="0" smtClean="0">
                <a:solidFill>
                  <a:schemeClr val="tx2"/>
                </a:solidFill>
                <a:latin typeface="+mj-lt"/>
                <a:ea typeface="+mj-ea"/>
                <a:cs typeface="+mj-cs"/>
              </a:rPr>
              <a:t>Procurement: Introduction </a:t>
            </a:r>
            <a:endParaRPr lang="en-US" sz="4800" dirty="0">
              <a:solidFill>
                <a:schemeClr val="tx2"/>
              </a:solidFill>
              <a:latin typeface="+mj-lt"/>
              <a:ea typeface="+mj-ea"/>
              <a:cs typeface="+mj-cs"/>
            </a:endParaRPr>
          </a:p>
        </p:txBody>
      </p:sp>
    </p:spTree>
    <p:extLst>
      <p:ext uri="{BB962C8B-B14F-4D97-AF65-F5344CB8AC3E}">
        <p14:creationId xmlns:p14="http://schemas.microsoft.com/office/powerpoint/2010/main" val="219671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312" y="2053652"/>
            <a:ext cx="8265826" cy="3282845"/>
          </a:xfrm>
        </p:spPr>
        <p:txBody>
          <a:bodyPr>
            <a:noAutofit/>
          </a:bodyPr>
          <a:lstStyle/>
          <a:p>
            <a:pPr algn="just">
              <a:lnSpc>
                <a:spcPct val="150000"/>
              </a:lnSpc>
            </a:pPr>
            <a:r>
              <a:rPr lang="en-US" sz="3200" dirty="0">
                <a:solidFill>
                  <a:schemeClr val="tx1"/>
                </a:solidFill>
                <a:latin typeface="+mn-lt"/>
                <a:ea typeface="+mn-ea"/>
                <a:cs typeface="+mn-cs"/>
              </a:rPr>
              <a:t>Public procurement refers to the process of </a:t>
            </a:r>
            <a:r>
              <a:rPr lang="en-US" sz="3200" b="1" dirty="0">
                <a:solidFill>
                  <a:schemeClr val="tx1"/>
                </a:solidFill>
                <a:latin typeface="+mn-lt"/>
                <a:ea typeface="+mn-ea"/>
                <a:cs typeface="+mn-cs"/>
              </a:rPr>
              <a:t>acquisition by government and public entities </a:t>
            </a:r>
            <a:r>
              <a:rPr lang="en-US" sz="3200" dirty="0">
                <a:solidFill>
                  <a:schemeClr val="tx1"/>
                </a:solidFill>
                <a:latin typeface="+mn-lt"/>
                <a:ea typeface="+mn-ea"/>
                <a:cs typeface="+mn-cs"/>
              </a:rPr>
              <a:t>of goods, works and services that are necessary to fulfill their mandate in the </a:t>
            </a:r>
            <a:r>
              <a:rPr lang="en-US" sz="3200" b="1" dirty="0">
                <a:solidFill>
                  <a:schemeClr val="tx1"/>
                </a:solidFill>
                <a:latin typeface="+mn-lt"/>
                <a:ea typeface="+mn-ea"/>
                <a:cs typeface="+mn-cs"/>
              </a:rPr>
              <a:t>provision of services and facilities</a:t>
            </a:r>
            <a:r>
              <a:rPr lang="en-US" sz="3200" dirty="0">
                <a:solidFill>
                  <a:schemeClr val="tx1"/>
                </a:solidFill>
                <a:latin typeface="+mn-lt"/>
                <a:ea typeface="+mn-ea"/>
                <a:cs typeface="+mn-cs"/>
              </a:rPr>
              <a:t> to the general </a:t>
            </a:r>
            <a:r>
              <a:rPr lang="en-US" sz="3200" dirty="0" smtClean="0">
                <a:solidFill>
                  <a:schemeClr val="tx1"/>
                </a:solidFill>
                <a:latin typeface="+mn-lt"/>
                <a:ea typeface="+mn-ea"/>
                <a:cs typeface="+mn-cs"/>
              </a:rPr>
              <a:t>public.</a:t>
            </a:r>
            <a:endParaRPr lang="en-US" sz="3200" dirty="0">
              <a:solidFill>
                <a:schemeClr val="tx1"/>
              </a:solidFill>
              <a:latin typeface="Times" pitchFamily="18" charset="0"/>
            </a:endParaRPr>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8</a:t>
            </a:fld>
            <a:endParaRPr lang="en-US"/>
          </a:p>
        </p:txBody>
      </p:sp>
      <p:sp>
        <p:nvSpPr>
          <p:cNvPr id="5" name="Rectangle 4"/>
          <p:cNvSpPr/>
          <p:nvPr/>
        </p:nvSpPr>
        <p:spPr>
          <a:xfrm>
            <a:off x="1412286" y="175093"/>
            <a:ext cx="8311166" cy="830997"/>
          </a:xfrm>
          <a:prstGeom prst="rect">
            <a:avLst/>
          </a:prstGeom>
        </p:spPr>
        <p:txBody>
          <a:bodyPr wrap="square">
            <a:spAutoFit/>
          </a:bodyPr>
          <a:lstStyle/>
          <a:p>
            <a:pPr>
              <a:spcBef>
                <a:spcPct val="0"/>
              </a:spcBef>
            </a:pPr>
            <a:r>
              <a:rPr lang="en-US" sz="4800" dirty="0" smtClean="0">
                <a:solidFill>
                  <a:schemeClr val="tx2"/>
                </a:solidFill>
                <a:latin typeface="+mj-lt"/>
                <a:ea typeface="+mj-ea"/>
                <a:cs typeface="+mj-cs"/>
              </a:rPr>
              <a:t>Procurement: Introduction </a:t>
            </a:r>
            <a:endParaRPr lang="en-US" sz="4800" dirty="0">
              <a:solidFill>
                <a:schemeClr val="tx2"/>
              </a:solidFill>
              <a:latin typeface="+mj-lt"/>
              <a:ea typeface="+mj-ea"/>
              <a:cs typeface="+mj-cs"/>
            </a:endParaRPr>
          </a:p>
        </p:txBody>
      </p:sp>
    </p:spTree>
    <p:extLst>
      <p:ext uri="{BB962C8B-B14F-4D97-AF65-F5344CB8AC3E}">
        <p14:creationId xmlns:p14="http://schemas.microsoft.com/office/powerpoint/2010/main" val="3305696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548" y="3267857"/>
            <a:ext cx="8274570" cy="1978700"/>
          </a:xfrm>
        </p:spPr>
        <p:txBody>
          <a:bodyPr>
            <a:noAutofit/>
          </a:bodyPr>
          <a:lstStyle/>
          <a:p>
            <a:pPr algn="just">
              <a:lnSpc>
                <a:spcPct val="150000"/>
              </a:lnSpc>
            </a:pPr>
            <a:r>
              <a:rPr lang="en-US" sz="3200" dirty="0">
                <a:solidFill>
                  <a:schemeClr val="tx1"/>
                </a:solidFill>
                <a:latin typeface="+mn-lt"/>
                <a:ea typeface="+mn-ea"/>
                <a:cs typeface="+mn-cs"/>
              </a:rPr>
              <a:t>Governments and state-owned enterprises purchase a wide variety of </a:t>
            </a:r>
            <a:r>
              <a:rPr lang="en-US" sz="3200" b="1" dirty="0">
                <a:solidFill>
                  <a:schemeClr val="tx1"/>
                </a:solidFill>
                <a:latin typeface="+mn-lt"/>
                <a:ea typeface="+mn-ea"/>
                <a:cs typeface="+mn-cs"/>
              </a:rPr>
              <a:t>goods, services and public works</a:t>
            </a:r>
            <a:r>
              <a:rPr lang="en-US" sz="3200" dirty="0">
                <a:solidFill>
                  <a:schemeClr val="tx1"/>
                </a:solidFill>
                <a:latin typeface="+mn-lt"/>
                <a:ea typeface="+mn-ea"/>
                <a:cs typeface="+mn-cs"/>
              </a:rPr>
              <a:t> from the private sector, from basic computer equipment to the construction of roads. </a:t>
            </a:r>
            <a:br>
              <a:rPr lang="en-US" sz="3200" dirty="0">
                <a:solidFill>
                  <a:schemeClr val="tx1"/>
                </a:solidFill>
                <a:latin typeface="+mn-lt"/>
                <a:ea typeface="+mn-ea"/>
                <a:cs typeface="+mn-cs"/>
              </a:rPr>
            </a:br>
            <a:r>
              <a:rPr lang="en-US" sz="3200" dirty="0">
                <a:solidFill>
                  <a:schemeClr val="tx1"/>
                </a:solidFill>
                <a:latin typeface="+mn-lt"/>
                <a:ea typeface="+mn-ea"/>
                <a:cs typeface="+mn-cs"/>
              </a:rPr>
              <a:t/>
            </a:r>
            <a:br>
              <a:rPr lang="en-US" sz="3200" dirty="0">
                <a:solidFill>
                  <a:schemeClr val="tx1"/>
                </a:solidFill>
                <a:latin typeface="+mn-lt"/>
                <a:ea typeface="+mn-ea"/>
                <a:cs typeface="+mn-cs"/>
              </a:rPr>
            </a:br>
            <a:r>
              <a:rPr lang="en-US" sz="2800" dirty="0" smtClean="0">
                <a:solidFill>
                  <a:schemeClr val="tx1"/>
                </a:solidFill>
                <a:latin typeface="Times" pitchFamily="18" charset="0"/>
              </a:rPr>
              <a:t/>
            </a:r>
            <a:br>
              <a:rPr lang="en-US" sz="2800" dirty="0" smtClean="0">
                <a:solidFill>
                  <a:schemeClr val="tx1"/>
                </a:solidFill>
                <a:latin typeface="Times" pitchFamily="18" charset="0"/>
              </a:rPr>
            </a:br>
            <a:endParaRPr lang="en-US" sz="2800" dirty="0">
              <a:solidFill>
                <a:schemeClr val="tx1"/>
              </a:solidFill>
              <a:latin typeface="Times" pitchFamily="18" charset="0"/>
            </a:endParaRPr>
          </a:p>
        </p:txBody>
      </p:sp>
      <p:sp>
        <p:nvSpPr>
          <p:cNvPr id="3" name="Slide Number Placeholder 2"/>
          <p:cNvSpPr>
            <a:spLocks noGrp="1"/>
          </p:cNvSpPr>
          <p:nvPr>
            <p:ph type="sldNum" sz="quarter" idx="12"/>
          </p:nvPr>
        </p:nvSpPr>
        <p:spPr/>
        <p:txBody>
          <a:bodyPr>
            <a:normAutofit fontScale="85000" lnSpcReduction="20000"/>
          </a:bodyPr>
          <a:lstStyle/>
          <a:p>
            <a:fld id="{1DB2B404-82EF-1C4F-9575-979F701D94AB}" type="slidenum">
              <a:rPr lang="en-US" smtClean="0"/>
              <a:pPr/>
              <a:t>9</a:t>
            </a:fld>
            <a:endParaRPr lang="en-US"/>
          </a:p>
        </p:txBody>
      </p:sp>
      <p:sp>
        <p:nvSpPr>
          <p:cNvPr id="5" name="Rectangle 4"/>
          <p:cNvSpPr/>
          <p:nvPr/>
        </p:nvSpPr>
        <p:spPr>
          <a:xfrm>
            <a:off x="1412286" y="175093"/>
            <a:ext cx="8311166" cy="830997"/>
          </a:xfrm>
          <a:prstGeom prst="rect">
            <a:avLst/>
          </a:prstGeom>
        </p:spPr>
        <p:txBody>
          <a:bodyPr wrap="square">
            <a:spAutoFit/>
          </a:bodyPr>
          <a:lstStyle/>
          <a:p>
            <a:pPr>
              <a:spcBef>
                <a:spcPct val="0"/>
              </a:spcBef>
            </a:pPr>
            <a:r>
              <a:rPr lang="en-US" sz="4800" dirty="0" smtClean="0">
                <a:solidFill>
                  <a:schemeClr val="tx2"/>
                </a:solidFill>
                <a:latin typeface="+mj-lt"/>
                <a:ea typeface="+mj-ea"/>
                <a:cs typeface="+mj-cs"/>
              </a:rPr>
              <a:t>Procurement: Introduction </a:t>
            </a:r>
            <a:endParaRPr lang="en-US" sz="4800" dirty="0">
              <a:solidFill>
                <a:schemeClr val="tx2"/>
              </a:solidFill>
              <a:latin typeface="+mj-lt"/>
              <a:ea typeface="+mj-ea"/>
              <a:cs typeface="+mj-cs"/>
            </a:endParaRPr>
          </a:p>
        </p:txBody>
      </p:sp>
    </p:spTree>
    <p:extLst>
      <p:ext uri="{BB962C8B-B14F-4D97-AF65-F5344CB8AC3E}">
        <p14:creationId xmlns:p14="http://schemas.microsoft.com/office/powerpoint/2010/main" val="412532467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eme1">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 xmlns:thm15="http://schemas.microsoft.com/office/thememl/2012/main" name="Theme1" id="{84C85070-0FE1-48CB-9C23-0FF086898B6F}" vid="{906D3B2E-3094-47F1-A83D-4CCC8582718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26320</TotalTime>
  <Words>2037</Words>
  <Application>Microsoft Office PowerPoint</Application>
  <PresentationFormat>On-screen Show (4:3)</PresentationFormat>
  <Paragraphs>354</Paragraphs>
  <Slides>57</Slides>
  <Notes>1</Notes>
  <HiddenSlides>1</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Custom Design</vt:lpstr>
      <vt:lpstr>Theme1</vt:lpstr>
      <vt:lpstr>Enhancing procurement Efficiency: Procurement Principles and Cycle </vt:lpstr>
      <vt:lpstr>Context</vt:lpstr>
      <vt:lpstr>Context</vt:lpstr>
      <vt:lpstr>Context</vt:lpstr>
      <vt:lpstr>Context</vt:lpstr>
      <vt:lpstr>Agenda</vt:lpstr>
      <vt:lpstr>PowerPoint Presentation</vt:lpstr>
      <vt:lpstr>Public procurement refers to the process of acquisition by government and public entities of goods, works and services that are necessary to fulfill their mandate in the provision of services and facilities to the general public.</vt:lpstr>
      <vt:lpstr>Governments and state-owned enterprises purchase a wide variety of goods, services and public works from the private sector, from basic computer equipment to the construction of roads.    </vt:lpstr>
      <vt:lpstr>Procurement: Strategic Orientation </vt:lpstr>
      <vt:lpstr>PowerPoint Presentation</vt:lpstr>
      <vt:lpstr>PowerPoint Presentation</vt:lpstr>
      <vt:lpstr>PowerPoint Presentation</vt:lpstr>
      <vt:lpstr>Procurement Management: Objective</vt:lpstr>
      <vt:lpstr>Principles</vt:lpstr>
      <vt:lpstr>PowerPoint Presentation</vt:lpstr>
      <vt:lpstr>Procurement: Success Factors</vt:lpstr>
      <vt:lpstr>Procurement: Success Factors</vt:lpstr>
      <vt:lpstr>Procurement: Success Factors</vt:lpstr>
      <vt:lpstr>PowerPoint Presentation</vt:lpstr>
      <vt:lpstr>Procurement Requirements </vt:lpstr>
      <vt:lpstr>Procurement Cycle</vt:lpstr>
      <vt:lpstr>Procurement Cycle</vt:lpstr>
      <vt:lpstr>Procurement Cycle</vt:lpstr>
      <vt:lpstr>PowerPoint Presentation</vt:lpstr>
      <vt:lpstr>PowerPoint Presentation</vt:lpstr>
      <vt:lpstr>PowerPoint Presentation</vt:lpstr>
      <vt:lpstr>PowerPoint Presentation</vt:lpstr>
      <vt:lpstr>PowerPoint Presentation</vt:lpstr>
      <vt:lpstr>Procurement Manager</vt:lpstr>
      <vt:lpstr>Procurement Plan</vt:lpstr>
      <vt:lpstr>Procurement of goods</vt:lpstr>
      <vt:lpstr>Procurement goods - cycle</vt:lpstr>
      <vt:lpstr>Procurement proceedings, planning and cost estimate</vt:lpstr>
      <vt:lpstr>Procurement proceedings, planning and cost estimate </vt:lpstr>
      <vt:lpstr>Procurement proceedings, planning and cost estimate </vt:lpstr>
      <vt:lpstr>Procurement proceedings, planning and cost estimate </vt:lpstr>
      <vt:lpstr>Cost Estimate</vt:lpstr>
      <vt:lpstr>Decide the procurement method</vt:lpstr>
      <vt:lpstr>Window Shopping</vt:lpstr>
      <vt:lpstr>Direct Procurement from listed / known supplier (Limited)</vt:lpstr>
      <vt:lpstr>Direct Procurement from listed / known supplier (Limited)</vt:lpstr>
      <vt:lpstr>Sealed Quotation</vt:lpstr>
      <vt:lpstr>Sealed Quotation</vt:lpstr>
      <vt:lpstr>Open tender: (Methods: NCB or ICB)</vt:lpstr>
      <vt:lpstr>Open tender: (Methods: NCB or ICB)</vt:lpstr>
      <vt:lpstr>Open tender: (Methods: NCB or ICB)</vt:lpstr>
      <vt:lpstr>Open tender: (Methods: NCB or ICB)</vt:lpstr>
      <vt:lpstr>Open tender: (Methods: NCB or ICB)</vt:lpstr>
      <vt:lpstr>Sections of Bid</vt:lpstr>
      <vt:lpstr>Key terms in Procurement</vt:lpstr>
      <vt:lpstr>Key terms in Procurement</vt:lpstr>
      <vt:lpstr> Procurement Process</vt:lpstr>
      <vt:lpstr>Methods of Evaluation: Other than consulting services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Elder</dc:creator>
  <cp:lastModifiedBy>user</cp:lastModifiedBy>
  <cp:revision>633</cp:revision>
  <dcterms:created xsi:type="dcterms:W3CDTF">2013-10-27T14:53:12Z</dcterms:created>
  <dcterms:modified xsi:type="dcterms:W3CDTF">2018-05-08T08:44:14Z</dcterms:modified>
</cp:coreProperties>
</file>