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83" r:id="rId1"/>
  </p:sldMasterIdLst>
  <p:notesMasterIdLst>
    <p:notesMasterId r:id="rId50"/>
  </p:notesMasterIdLst>
  <p:sldIdLst>
    <p:sldId id="280" r:id="rId2"/>
    <p:sldId id="320" r:id="rId3"/>
    <p:sldId id="256" r:id="rId4"/>
    <p:sldId id="353" r:id="rId5"/>
    <p:sldId id="291" r:id="rId6"/>
    <p:sldId id="292" r:id="rId7"/>
    <p:sldId id="302" r:id="rId8"/>
    <p:sldId id="301" r:id="rId9"/>
    <p:sldId id="294" r:id="rId10"/>
    <p:sldId id="257" r:id="rId11"/>
    <p:sldId id="328" r:id="rId12"/>
    <p:sldId id="344" r:id="rId13"/>
    <p:sldId id="329" r:id="rId14"/>
    <p:sldId id="258" r:id="rId15"/>
    <p:sldId id="323" r:id="rId16"/>
    <p:sldId id="345" r:id="rId17"/>
    <p:sldId id="340" r:id="rId18"/>
    <p:sldId id="337" r:id="rId19"/>
    <p:sldId id="285" r:id="rId20"/>
    <p:sldId id="319" r:id="rId21"/>
    <p:sldId id="341" r:id="rId22"/>
    <p:sldId id="287" r:id="rId23"/>
    <p:sldId id="322" r:id="rId24"/>
    <p:sldId id="347" r:id="rId25"/>
    <p:sldId id="356" r:id="rId26"/>
    <p:sldId id="348" r:id="rId27"/>
    <p:sldId id="304" r:id="rId28"/>
    <p:sldId id="350" r:id="rId29"/>
    <p:sldId id="331" r:id="rId30"/>
    <p:sldId id="332" r:id="rId31"/>
    <p:sldId id="333" r:id="rId32"/>
    <p:sldId id="351" r:id="rId33"/>
    <p:sldId id="288" r:id="rId34"/>
    <p:sldId id="269" r:id="rId35"/>
    <p:sldId id="270" r:id="rId36"/>
    <p:sldId id="306" r:id="rId37"/>
    <p:sldId id="307" r:id="rId38"/>
    <p:sldId id="338" r:id="rId39"/>
    <p:sldId id="354" r:id="rId40"/>
    <p:sldId id="327" r:id="rId41"/>
    <p:sldId id="311" r:id="rId42"/>
    <p:sldId id="276" r:id="rId43"/>
    <p:sldId id="300" r:id="rId44"/>
    <p:sldId id="342" r:id="rId45"/>
    <p:sldId id="278" r:id="rId46"/>
    <p:sldId id="312" r:id="rId47"/>
    <p:sldId id="334" r:id="rId48"/>
    <p:sldId id="335" r:id="rId4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27" autoAdjust="0"/>
  </p:normalViewPr>
  <p:slideViewPr>
    <p:cSldViewPr>
      <p:cViewPr varScale="1">
        <p:scale>
          <a:sx n="29" d="100"/>
          <a:sy n="29" d="100"/>
        </p:scale>
        <p:origin x="-619"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B7E09BF-77AD-4F2A-91A3-63D88135EBBA}" type="datetimeFigureOut">
              <a:rPr lang="en-US"/>
              <a:pPr>
                <a:defRPr/>
              </a:pPr>
              <a:t>7/12/2017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D14C99E-32B3-4725-9390-503A7C817EA8}" type="slidenum">
              <a:rPr lang="en-US"/>
              <a:pPr>
                <a:defRPr/>
              </a:pPr>
              <a:t>‹#›</a:t>
            </a:fld>
            <a:endParaRPr lang="en-US"/>
          </a:p>
        </p:txBody>
      </p:sp>
    </p:spTree>
    <p:extLst>
      <p:ext uri="{BB962C8B-B14F-4D97-AF65-F5344CB8AC3E}">
        <p14:creationId xmlns:p14="http://schemas.microsoft.com/office/powerpoint/2010/main" val="30178863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9" name="Title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6" name="Date Placeholder 29"/>
          <p:cNvSpPr>
            <a:spLocks noGrp="1"/>
          </p:cNvSpPr>
          <p:nvPr>
            <p:ph type="dt" sz="half" idx="10"/>
          </p:nvPr>
        </p:nvSpPr>
        <p:spPr/>
        <p:txBody>
          <a:bodyPr/>
          <a:lstStyle>
            <a:lvl1pPr>
              <a:defRPr/>
            </a:lvl1pPr>
          </a:lstStyle>
          <a:p>
            <a:pPr>
              <a:defRPr/>
            </a:pPr>
            <a:endParaRPr lang="en-US"/>
          </a:p>
        </p:txBody>
      </p:sp>
      <p:sp>
        <p:nvSpPr>
          <p:cNvPr id="7" name="Footer Placeholder 18"/>
          <p:cNvSpPr>
            <a:spLocks noGrp="1"/>
          </p:cNvSpPr>
          <p:nvPr>
            <p:ph type="ftr" sz="quarter" idx="11"/>
          </p:nvPr>
        </p:nvSpPr>
        <p:spPr/>
        <p:txBody>
          <a:bodyPr/>
          <a:lstStyle>
            <a:lvl1pPr>
              <a:defRPr/>
            </a:lvl1pPr>
          </a:lstStyle>
          <a:p>
            <a:pPr>
              <a:defRPr/>
            </a:pPr>
            <a:endParaRPr lang="en-US"/>
          </a:p>
        </p:txBody>
      </p:sp>
      <p:sp>
        <p:nvSpPr>
          <p:cNvPr id="8" name="Slide Number Placeholder 26"/>
          <p:cNvSpPr>
            <a:spLocks noGrp="1"/>
          </p:cNvSpPr>
          <p:nvPr>
            <p:ph type="sldNum" sz="quarter" idx="12"/>
          </p:nvPr>
        </p:nvSpPr>
        <p:spPr/>
        <p:txBody>
          <a:bodyPr/>
          <a:lstStyle>
            <a:lvl1pPr>
              <a:defRPr/>
            </a:lvl1pPr>
          </a:lstStyle>
          <a:p>
            <a:pPr>
              <a:defRPr/>
            </a:pPr>
            <a:fld id="{8234730E-DEE6-4E5C-B436-5FF7E74A025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5E5F23F5-5443-4CED-890E-3D186439BA1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B096647B-24C0-4487-8ECC-7774E4B748E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B3E7D1B-8A6C-4936-95D4-D2FB96CFBFA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157B8E9F-9366-44FB-B25C-80C5C465060A}"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4788BF2A-AF93-4255-B5B1-D828ED10048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7D6557AD-1C03-441A-AB8E-0FDA10D712D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lstStyle>
            <a:lvl1pPr algn="l">
              <a:defRPr sz="4600"/>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BB822C6E-C2BD-4DE7-B769-5E5C49177E4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20F1DD7D-4870-42AF-96C3-9FFD51961FF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8156575" y="6421438"/>
            <a:ext cx="762000" cy="365125"/>
          </a:xfrm>
        </p:spPr>
        <p:txBody>
          <a:bodyPr/>
          <a:lstStyle>
            <a:lvl1pPr>
              <a:defRPr/>
            </a:lvl1pPr>
          </a:lstStyle>
          <a:p>
            <a:pPr>
              <a:defRPr/>
            </a:pPr>
            <a:fld id="{985BB5C9-C1AA-4BA9-BA95-14F0EFC74F8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D0F4763-1BCD-467D-B8A3-3C58E0D2F6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1028" name="Title Placeholder 8"/>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600200"/>
            <a:ext cx="7467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421438"/>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a:defRPr/>
            </a:pPr>
            <a:endParaRPr lang="en-US"/>
          </a:p>
        </p:txBody>
      </p:sp>
      <p:sp>
        <p:nvSpPr>
          <p:cNvPr id="22" name="Footer Placeholder 21"/>
          <p:cNvSpPr>
            <a:spLocks noGrp="1"/>
          </p:cNvSpPr>
          <p:nvPr>
            <p:ph type="ftr" sz="quarter" idx="3"/>
          </p:nvPr>
        </p:nvSpPr>
        <p:spPr>
          <a:xfrm>
            <a:off x="3124200" y="6421438"/>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defRPr/>
            </a:pPr>
            <a:endParaRPr lang="en-US"/>
          </a:p>
        </p:txBody>
      </p:sp>
      <p:sp>
        <p:nvSpPr>
          <p:cNvPr id="18" name="Slide Number Placeholder 17"/>
          <p:cNvSpPr>
            <a:spLocks noGrp="1"/>
          </p:cNvSpPr>
          <p:nvPr>
            <p:ph type="sldNum" sz="quarter" idx="4"/>
          </p:nvPr>
        </p:nvSpPr>
        <p:spPr>
          <a:xfrm>
            <a:off x="8153400" y="6421438"/>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pPr>
              <a:defRPr/>
            </a:pPr>
            <a:fld id="{E235FDF0-2D6B-448F-9C6E-79EC383FB02A}"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922" r:id="rId1"/>
    <p:sldLayoutId id="2147483916" r:id="rId2"/>
    <p:sldLayoutId id="2147483923" r:id="rId3"/>
    <p:sldLayoutId id="2147483917" r:id="rId4"/>
    <p:sldLayoutId id="2147483924" r:id="rId5"/>
    <p:sldLayoutId id="2147483918" r:id="rId6"/>
    <p:sldLayoutId id="2147483919" r:id="rId7"/>
    <p:sldLayoutId id="2147483925" r:id="rId8"/>
    <p:sldLayoutId id="2147483926" r:id="rId9"/>
    <p:sldLayoutId id="2147483920" r:id="rId10"/>
    <p:sldLayoutId id="2147483921" r:id="rId11"/>
  </p:sldLayoutIdLst>
  <p:hf hdr="0" ftr="0" dt="0"/>
  <p:txStyles>
    <p:titleStyle>
      <a:lvl1pPr algn="l" rtl="0" eaLnBrk="0" fontAlgn="base" hangingPunct="0">
        <a:spcBef>
          <a:spcPct val="0"/>
        </a:spcBef>
        <a:spcAft>
          <a:spcPct val="0"/>
        </a:spcAft>
        <a:defRPr sz="4600" kern="1200">
          <a:solidFill>
            <a:schemeClr val="tx1"/>
          </a:solidFill>
          <a:latin typeface="+mj-lt"/>
          <a:ea typeface="+mj-ea"/>
          <a:cs typeface="+mj-cs"/>
        </a:defRPr>
      </a:lvl1pPr>
      <a:lvl2pPr algn="l" rtl="0" eaLnBrk="0" fontAlgn="base" hangingPunct="0">
        <a:spcBef>
          <a:spcPct val="0"/>
        </a:spcBef>
        <a:spcAft>
          <a:spcPct val="0"/>
        </a:spcAft>
        <a:defRPr sz="4600">
          <a:solidFill>
            <a:schemeClr val="tx1"/>
          </a:solidFill>
          <a:latin typeface="Franklin Gothic Book" pitchFamily="34" charset="0"/>
        </a:defRPr>
      </a:lvl2pPr>
      <a:lvl3pPr algn="l" rtl="0" eaLnBrk="0" fontAlgn="base" hangingPunct="0">
        <a:spcBef>
          <a:spcPct val="0"/>
        </a:spcBef>
        <a:spcAft>
          <a:spcPct val="0"/>
        </a:spcAft>
        <a:defRPr sz="4600">
          <a:solidFill>
            <a:schemeClr val="tx1"/>
          </a:solidFill>
          <a:latin typeface="Franklin Gothic Book" pitchFamily="34" charset="0"/>
        </a:defRPr>
      </a:lvl3pPr>
      <a:lvl4pPr algn="l" rtl="0" eaLnBrk="0" fontAlgn="base" hangingPunct="0">
        <a:spcBef>
          <a:spcPct val="0"/>
        </a:spcBef>
        <a:spcAft>
          <a:spcPct val="0"/>
        </a:spcAft>
        <a:defRPr sz="4600">
          <a:solidFill>
            <a:schemeClr val="tx1"/>
          </a:solidFill>
          <a:latin typeface="Franklin Gothic Book" pitchFamily="34" charset="0"/>
        </a:defRPr>
      </a:lvl4pPr>
      <a:lvl5pPr algn="l" rtl="0" eaLnBrk="0" fontAlgn="base" hangingPunct="0">
        <a:spcBef>
          <a:spcPct val="0"/>
        </a:spcBef>
        <a:spcAft>
          <a:spcPct val="0"/>
        </a:spcAft>
        <a:defRPr sz="4600">
          <a:solidFill>
            <a:schemeClr val="tx1"/>
          </a:solidFill>
          <a:latin typeface="Franklin Gothic Book" pitchFamily="34"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eaLnBrk="0" fontAlgn="base" hangingPunct="0">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eaLnBrk="0" fontAlgn="base" hangingPunct="0">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eaLnBrk="0" fontAlgn="base" hangingPunct="0">
        <a:spcBef>
          <a:spcPct val="20000"/>
        </a:spcBef>
        <a:spcAft>
          <a:spcPct val="0"/>
        </a:spcAft>
        <a:buClr>
          <a:srgbClr val="8D89A4"/>
        </a:buClr>
        <a:buSzPct val="90000"/>
        <a:buFont typeface="Wingdings 2" pitchFamily="18" charset="2"/>
        <a:buChar char=""/>
        <a:defRPr sz="2000" kern="1200">
          <a:solidFill>
            <a:schemeClr val="tx1"/>
          </a:solidFill>
          <a:latin typeface="+mn-lt"/>
          <a:ea typeface="+mn-ea"/>
          <a:cs typeface="+mn-cs"/>
        </a:defRPr>
      </a:lvl4pPr>
      <a:lvl5pPr marL="1489075" indent="-182563" algn="l" rtl="0" eaLnBrk="0" fontAlgn="base" hangingPunct="0">
        <a:spcBef>
          <a:spcPct val="20000"/>
        </a:spcBef>
        <a:spcAft>
          <a:spcPct val="0"/>
        </a:spcAft>
        <a:buClr>
          <a:srgbClr val="748560"/>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Ethical%20Dilemma_(360p).mp4"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Krishna%20Seekh%20-%20Impact%20of%20decision%20making%20in%20our%20lives.mp4"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1" name="Rectangle 3"/>
          <p:cNvSpPr>
            <a:spLocks noGrp="1" noChangeArrowheads="1"/>
          </p:cNvSpPr>
          <p:nvPr>
            <p:ph type="subTitle" idx="1"/>
          </p:nvPr>
        </p:nvSpPr>
        <p:spPr>
          <a:xfrm>
            <a:off x="838200" y="3505200"/>
            <a:ext cx="7620000" cy="3429000"/>
          </a:xfrm>
        </p:spPr>
        <p:txBody>
          <a:bodyPr>
            <a:noAutofit/>
          </a:bodyPr>
          <a:lstStyle/>
          <a:p>
            <a:pPr eaLnBrk="1" fontAlgn="auto" hangingPunct="1">
              <a:lnSpc>
                <a:spcPct val="90000"/>
              </a:lnSpc>
              <a:spcAft>
                <a:spcPts val="0"/>
              </a:spcAft>
              <a:buFont typeface="Wingdings 2"/>
              <a:buNone/>
              <a:defRPr/>
            </a:pPr>
            <a:endParaRPr lang="en-US" sz="4800" dirty="0" smtClean="0">
              <a:latin typeface="Times New Roman" pitchFamily="18" charset="0"/>
            </a:endParaRPr>
          </a:p>
          <a:p>
            <a:pPr algn="ctr" eaLnBrk="1" fontAlgn="auto" hangingPunct="1">
              <a:lnSpc>
                <a:spcPct val="90000"/>
              </a:lnSpc>
              <a:spcAft>
                <a:spcPts val="0"/>
              </a:spcAft>
              <a:buFont typeface="Wingdings 2"/>
              <a:buNone/>
              <a:defRPr/>
            </a:pPr>
            <a:r>
              <a:rPr lang="en-US" sz="6000" b="1" dirty="0" smtClean="0">
                <a:latin typeface="Times New Roman" pitchFamily="18" charset="0"/>
              </a:rPr>
              <a:t>Problem Solving and</a:t>
            </a:r>
          </a:p>
          <a:p>
            <a:pPr eaLnBrk="1" fontAlgn="auto" hangingPunct="1">
              <a:lnSpc>
                <a:spcPct val="90000"/>
              </a:lnSpc>
              <a:spcAft>
                <a:spcPts val="0"/>
              </a:spcAft>
              <a:buFont typeface="Wingdings 2"/>
              <a:buNone/>
              <a:defRPr/>
            </a:pPr>
            <a:r>
              <a:rPr lang="en-US" sz="6000" b="1" dirty="0" smtClean="0">
                <a:latin typeface="Times New Roman" pitchFamily="18" charset="0"/>
              </a:rPr>
              <a:t>Decision Making Skills</a:t>
            </a:r>
            <a:r>
              <a:rPr lang="en-US" sz="4800" b="1" dirty="0" smtClean="0">
                <a:latin typeface="Times New Roman" pitchFamily="18" charset="0"/>
              </a:rPr>
              <a:t/>
            </a:r>
            <a:br>
              <a:rPr lang="en-US" sz="4800" b="1" dirty="0" smtClean="0">
                <a:latin typeface="Times New Roman" pitchFamily="18" charset="0"/>
              </a:rPr>
            </a:br>
            <a:r>
              <a:rPr lang="en-US" sz="2400" dirty="0" smtClean="0"/>
              <a:t/>
            </a:r>
            <a:br>
              <a:rPr lang="en-US" sz="2400" dirty="0" smtClean="0"/>
            </a:br>
            <a:r>
              <a:rPr lang="en-US" sz="2800" dirty="0" smtClean="0"/>
              <a:t>                    	</a:t>
            </a:r>
            <a:r>
              <a:rPr lang="en-US" sz="3200" i="1" dirty="0" smtClean="0">
                <a:latin typeface="Times New Roman" pitchFamily="18" charset="0"/>
              </a:rPr>
              <a:t>- </a:t>
            </a:r>
            <a:r>
              <a:rPr lang="en-US" sz="3200" i="1" dirty="0" err="1" smtClean="0">
                <a:latin typeface="Times New Roman" pitchFamily="18" charset="0"/>
              </a:rPr>
              <a:t>Tarak</a:t>
            </a:r>
            <a:r>
              <a:rPr lang="en-US" sz="3200" i="1" dirty="0" smtClean="0">
                <a:latin typeface="Times New Roman" pitchFamily="18" charset="0"/>
              </a:rPr>
              <a:t> </a:t>
            </a:r>
            <a:r>
              <a:rPr lang="en-US" sz="3200" i="1" dirty="0" err="1" smtClean="0">
                <a:latin typeface="Times New Roman" pitchFamily="18" charset="0"/>
              </a:rPr>
              <a:t>Bahadur</a:t>
            </a:r>
            <a:r>
              <a:rPr lang="en-US" sz="3200" i="1" dirty="0" smtClean="0">
                <a:latin typeface="Times New Roman" pitchFamily="18" charset="0"/>
              </a:rPr>
              <a:t> KC, Ph.D. 		      		 tarakbkc@gmail.com</a:t>
            </a:r>
          </a:p>
        </p:txBody>
      </p:sp>
      <p:pic>
        <p:nvPicPr>
          <p:cNvPr id="41986" name="Picture 2" descr="http://media4.picsearch.com/is?3gJAMGtZiw2ISNRKjpqnk3QLwmXVALwK4iwsL5rBxK8&amp;height=207"/>
          <p:cNvPicPr>
            <a:picLocks noChangeAspect="1" noChangeArrowheads="1"/>
          </p:cNvPicPr>
          <p:nvPr/>
        </p:nvPicPr>
        <p:blipFill>
          <a:blip r:embed="rId2"/>
          <a:srcRect/>
          <a:stretch>
            <a:fillRect/>
          </a:stretch>
        </p:blipFill>
        <p:spPr bwMode="auto">
          <a:xfrm>
            <a:off x="1937028" y="-1"/>
            <a:ext cx="5225772" cy="3962401"/>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152400"/>
            <a:ext cx="8229600" cy="1143000"/>
          </a:xfrm>
        </p:spPr>
        <p:txBody>
          <a:bodyPr/>
          <a:lstStyle/>
          <a:p>
            <a:pPr eaLnBrk="1" hangingPunct="1"/>
            <a:r>
              <a:rPr lang="en-US" sz="6000" b="1" u="sng" dirty="0" smtClean="0">
                <a:latin typeface="Times New Roman" pitchFamily="18" charset="0"/>
              </a:rPr>
              <a:t>Decision</a:t>
            </a:r>
          </a:p>
        </p:txBody>
      </p:sp>
      <p:sp>
        <p:nvSpPr>
          <p:cNvPr id="3075" name="Rectangle 3"/>
          <p:cNvSpPr>
            <a:spLocks noGrp="1" noChangeArrowheads="1"/>
          </p:cNvSpPr>
          <p:nvPr>
            <p:ph idx="1"/>
          </p:nvPr>
        </p:nvSpPr>
        <p:spPr>
          <a:xfrm>
            <a:off x="1066800" y="4419600"/>
            <a:ext cx="7315200" cy="2438400"/>
          </a:xfrm>
        </p:spPr>
        <p:txBody>
          <a:bodyPr/>
          <a:lstStyle/>
          <a:p>
            <a:pPr marL="0" indent="0" algn="ctr" eaLnBrk="1" hangingPunct="1">
              <a:buFontTx/>
              <a:buNone/>
            </a:pPr>
            <a:r>
              <a:rPr lang="en-US" sz="3600" dirty="0" smtClean="0">
                <a:latin typeface="Times New Roman" pitchFamily="18" charset="0"/>
              </a:rPr>
              <a:t>“A Decision is a Judgment”</a:t>
            </a:r>
          </a:p>
          <a:p>
            <a:pPr marL="387350" indent="0" algn="r" eaLnBrk="1" hangingPunct="1">
              <a:buFontTx/>
              <a:buChar char="-"/>
            </a:pPr>
            <a:r>
              <a:rPr lang="en-US" sz="2000" i="1" dirty="0" smtClean="0">
                <a:latin typeface="Times New Roman" pitchFamily="18" charset="0"/>
              </a:rPr>
              <a:t>Peter </a:t>
            </a:r>
            <a:r>
              <a:rPr lang="en-US" sz="2000" i="1" dirty="0" err="1" smtClean="0">
                <a:latin typeface="Times New Roman" pitchFamily="18" charset="0"/>
              </a:rPr>
              <a:t>Drucker</a:t>
            </a:r>
            <a:endParaRPr lang="en-US" sz="2000" i="1" dirty="0" smtClean="0">
              <a:latin typeface="Times New Roman" pitchFamily="18" charset="0"/>
            </a:endParaRPr>
          </a:p>
          <a:p>
            <a:pPr marL="0" indent="0" algn="ctr" eaLnBrk="1" hangingPunct="1">
              <a:buFontTx/>
              <a:buChar char="-"/>
            </a:pPr>
            <a:r>
              <a:rPr lang="en-US" sz="4400" dirty="0" smtClean="0">
                <a:latin typeface="Times New Roman" pitchFamily="18" charset="0"/>
              </a:rPr>
              <a:t> </a:t>
            </a:r>
            <a:r>
              <a:rPr lang="en-US" sz="3600" dirty="0" smtClean="0">
                <a:latin typeface="Times New Roman" pitchFamily="18" charset="0"/>
              </a:rPr>
              <a:t>A Choice between or among </a:t>
            </a:r>
          </a:p>
          <a:p>
            <a:pPr marL="0" indent="0" algn="ctr" eaLnBrk="1" hangingPunct="1">
              <a:buFontTx/>
              <a:buNone/>
            </a:pPr>
            <a:r>
              <a:rPr lang="en-US" sz="3600" dirty="0" smtClean="0">
                <a:latin typeface="Times New Roman" pitchFamily="18" charset="0"/>
              </a:rPr>
              <a:t>Various Alternatives to solve problems</a:t>
            </a:r>
            <a:endParaRPr lang="en-US" sz="4400" dirty="0" smtClean="0">
              <a:latin typeface="Times New Roman" pitchFamily="18" charset="0"/>
            </a:endParaRPr>
          </a:p>
        </p:txBody>
      </p:sp>
      <p:sp>
        <p:nvSpPr>
          <p:cNvPr id="6" name="Slide Number Placeholder 5"/>
          <p:cNvSpPr>
            <a:spLocks noGrp="1"/>
          </p:cNvSpPr>
          <p:nvPr>
            <p:ph type="sldNum" sz="quarter" idx="12"/>
          </p:nvPr>
        </p:nvSpPr>
        <p:spPr/>
        <p:txBody>
          <a:bodyPr>
            <a:normAutofit/>
          </a:bodyPr>
          <a:lstStyle/>
          <a:p>
            <a:pPr>
              <a:defRPr/>
            </a:pPr>
            <a:fld id="{B57CEB51-1017-4CAF-B076-B81DB7DB471C}" type="slidenum">
              <a:rPr lang="en-US"/>
              <a:pPr>
                <a:defRPr/>
              </a:pPr>
              <a:t>10</a:t>
            </a:fld>
            <a:endParaRPr lang="en-US"/>
          </a:p>
        </p:txBody>
      </p:sp>
      <p:pic>
        <p:nvPicPr>
          <p:cNvPr id="5" name="Picture 4" descr="images.jpg"/>
          <p:cNvPicPr>
            <a:picLocks noChangeAspect="1"/>
          </p:cNvPicPr>
          <p:nvPr/>
        </p:nvPicPr>
        <p:blipFill>
          <a:blip r:embed="rId3" cstate="print"/>
          <a:stretch>
            <a:fillRect/>
          </a:stretch>
        </p:blipFill>
        <p:spPr>
          <a:xfrm>
            <a:off x="3352800" y="0"/>
            <a:ext cx="3751341" cy="3094856"/>
          </a:xfrm>
          <a:prstGeom prst="rect">
            <a:avLst/>
          </a:prstGeom>
        </p:spPr>
      </p:pic>
      <p:sp>
        <p:nvSpPr>
          <p:cNvPr id="7" name="Content Placeholder 2"/>
          <p:cNvSpPr txBox="1">
            <a:spLocks/>
          </p:cNvSpPr>
          <p:nvPr/>
        </p:nvSpPr>
        <p:spPr bwMode="auto">
          <a:xfrm>
            <a:off x="609600" y="2971800"/>
            <a:ext cx="82677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58738" marR="0" lvl="0" indent="-22225" algn="l" defTabSz="914400" rtl="0" eaLnBrk="1" fontAlgn="base" latinLnBrk="0" hangingPunct="1">
              <a:lnSpc>
                <a:spcPct val="100000"/>
              </a:lnSpc>
              <a:spcBef>
                <a:spcPct val="20000"/>
              </a:spcBef>
              <a:spcAft>
                <a:spcPct val="0"/>
              </a:spcAft>
              <a:buClr>
                <a:schemeClr val="accent1"/>
              </a:buClr>
              <a:buSzPct val="80000"/>
              <a:buFont typeface="Arial" charset="0"/>
              <a:buNone/>
              <a:tabLst/>
              <a:defRPr/>
            </a:pPr>
            <a:r>
              <a:rPr kumimoji="0" lang="en-IN"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 decision is one when there are different things you can do and you pick one of them.</a:t>
            </a: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1000"/>
                                        <p:tgtEl>
                                          <p:spTgt spid="7">
                                            <p:txEl>
                                              <p:pRg st="0" end="0"/>
                                            </p:txEl>
                                          </p:spTgt>
                                        </p:tgtEl>
                                      </p:cBhvr>
                                    </p:animEffect>
                                    <p:anim calcmode="lin" valueType="num">
                                      <p:cBhvr>
                                        <p:cTn id="14"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075">
                                            <p:txEl>
                                              <p:pRg st="0" end="0"/>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075">
                                            <p:txEl>
                                              <p:pRg st="2" end="2"/>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0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rmAutofit/>
          </a:bodyPr>
          <a:lstStyle/>
          <a:p>
            <a:fld id="{B3878A2D-D1DE-4549-A62C-8091F7B3B43E}" type="slidenum">
              <a:rPr lang="en-CA" smtClean="0"/>
              <a:pPr/>
              <a:t>11</a:t>
            </a:fld>
            <a:endParaRPr lang="en-CA"/>
          </a:p>
        </p:txBody>
      </p:sp>
      <p:sp>
        <p:nvSpPr>
          <p:cNvPr id="6" name="Content Placeholder 2"/>
          <p:cNvSpPr>
            <a:spLocks noGrp="1"/>
          </p:cNvSpPr>
          <p:nvPr>
            <p:ph sz="quarter" idx="1"/>
          </p:nvPr>
        </p:nvSpPr>
        <p:spPr>
          <a:xfrm>
            <a:off x="285720" y="990600"/>
            <a:ext cx="8643998" cy="4495800"/>
          </a:xfrm>
        </p:spPr>
        <p:txBody>
          <a:bodyPr>
            <a:noAutofit/>
          </a:bodyPr>
          <a:lstStyle/>
          <a:p>
            <a:pPr marL="514350" indent="-514350" eaLnBrk="1" fontAlgn="auto" hangingPunct="1">
              <a:lnSpc>
                <a:spcPct val="80000"/>
              </a:lnSpc>
              <a:spcBef>
                <a:spcPts val="580"/>
              </a:spcBef>
              <a:spcAft>
                <a:spcPts val="0"/>
              </a:spcAft>
              <a:buFont typeface="+mj-lt"/>
              <a:buAutoNum type="arabicPeriod"/>
              <a:tabLst>
                <a:tab pos="854075" algn="l"/>
              </a:tabLst>
              <a:defRPr/>
            </a:pPr>
            <a:r>
              <a:rPr lang="en-US" sz="4800" b="1" dirty="0" smtClean="0">
                <a:latin typeface="Times New Roman" pitchFamily="18" charset="0"/>
                <a:cs typeface="Times New Roman" pitchFamily="18" charset="0"/>
              </a:rPr>
              <a:t>Personal</a:t>
            </a:r>
            <a:r>
              <a:rPr lang="en-US" sz="4800" dirty="0" smtClean="0">
                <a:latin typeface="Times New Roman" pitchFamily="18" charset="0"/>
                <a:cs typeface="Times New Roman" pitchFamily="18" charset="0"/>
              </a:rPr>
              <a:t> </a:t>
            </a:r>
            <a:r>
              <a:rPr lang="en-US" sz="4400" dirty="0" smtClean="0">
                <a:latin typeface="Times New Roman" pitchFamily="18" charset="0"/>
                <a:cs typeface="Times New Roman" pitchFamily="18" charset="0"/>
              </a:rPr>
              <a:t>decisions to achieve own objectives.</a:t>
            </a:r>
          </a:p>
          <a:p>
            <a:pPr marL="514350" indent="-514350" eaLnBrk="1" fontAlgn="auto" hangingPunct="1">
              <a:lnSpc>
                <a:spcPct val="80000"/>
              </a:lnSpc>
              <a:spcBef>
                <a:spcPts val="580"/>
              </a:spcBef>
              <a:spcAft>
                <a:spcPts val="0"/>
              </a:spcAft>
              <a:buFont typeface="+mj-lt"/>
              <a:buAutoNum type="arabicPeriod"/>
              <a:tabLst>
                <a:tab pos="854075" algn="l"/>
              </a:tabLst>
              <a:defRPr/>
            </a:pPr>
            <a:endParaRPr lang="en-US" sz="3200" dirty="0" smtClean="0">
              <a:latin typeface="Times New Roman" pitchFamily="18" charset="0"/>
              <a:cs typeface="Times New Roman" pitchFamily="18" charset="0"/>
            </a:endParaRPr>
          </a:p>
          <a:p>
            <a:pPr marL="514350" indent="-514350" eaLnBrk="1" fontAlgn="auto" hangingPunct="1">
              <a:lnSpc>
                <a:spcPct val="80000"/>
              </a:lnSpc>
              <a:spcBef>
                <a:spcPts val="580"/>
              </a:spcBef>
              <a:spcAft>
                <a:spcPts val="0"/>
              </a:spcAft>
              <a:buFont typeface="+mj-lt"/>
              <a:buAutoNum type="arabicPeriod"/>
              <a:tabLst>
                <a:tab pos="854075" algn="l"/>
              </a:tabLst>
              <a:defRPr/>
            </a:pPr>
            <a:r>
              <a:rPr lang="en-US" sz="4800" b="1" dirty="0" err="1" smtClean="0">
                <a:latin typeface="Times New Roman" pitchFamily="18" charset="0"/>
                <a:cs typeface="Times New Roman" pitchFamily="18" charset="0"/>
              </a:rPr>
              <a:t>Organisational</a:t>
            </a:r>
            <a:r>
              <a:rPr lang="en-US" sz="4400" dirty="0" smtClean="0">
                <a:latin typeface="Times New Roman" pitchFamily="18" charset="0"/>
                <a:cs typeface="Times New Roman" pitchFamily="18" charset="0"/>
              </a:rPr>
              <a:t> decisions to fulfill the obligations of own position in the </a:t>
            </a:r>
            <a:r>
              <a:rPr lang="en-US" sz="4400" dirty="0" err="1" smtClean="0">
                <a:latin typeface="Times New Roman" pitchFamily="18" charset="0"/>
                <a:cs typeface="Times New Roman" pitchFamily="18" charset="0"/>
              </a:rPr>
              <a:t>organisation</a:t>
            </a:r>
            <a:r>
              <a:rPr lang="en-US" sz="4400" dirty="0" smtClean="0">
                <a:latin typeface="Times New Roman" pitchFamily="18" charset="0"/>
                <a:cs typeface="Times New Roman" pitchFamily="18" charset="0"/>
              </a:rPr>
              <a:t>. They can be: </a:t>
            </a:r>
          </a:p>
          <a:p>
            <a:pPr marL="817563" lvl="1" indent="-514350" eaLnBrk="1" fontAlgn="auto" hangingPunct="1">
              <a:lnSpc>
                <a:spcPct val="80000"/>
              </a:lnSpc>
              <a:spcBef>
                <a:spcPts val="580"/>
              </a:spcBef>
              <a:spcAft>
                <a:spcPts val="0"/>
              </a:spcAft>
              <a:buFont typeface="+mj-lt"/>
              <a:buAutoNum type="arabicPeriod"/>
              <a:tabLst>
                <a:tab pos="854075" algn="l"/>
              </a:tabLst>
              <a:defRPr/>
            </a:pPr>
            <a:endParaRPr lang="en-US" sz="4000" dirty="0" smtClean="0">
              <a:latin typeface="Times New Roman" pitchFamily="18" charset="0"/>
              <a:cs typeface="Times New Roman" pitchFamily="18" charset="0"/>
            </a:endParaRPr>
          </a:p>
        </p:txBody>
      </p:sp>
      <p:sp>
        <p:nvSpPr>
          <p:cNvPr id="8" name="Title 1"/>
          <p:cNvSpPr>
            <a:spLocks noGrp="1"/>
          </p:cNvSpPr>
          <p:nvPr>
            <p:ph type="title"/>
          </p:nvPr>
        </p:nvSpPr>
        <p:spPr>
          <a:xfrm>
            <a:off x="381000" y="-76200"/>
            <a:ext cx="8458200" cy="838200"/>
          </a:xfrm>
        </p:spPr>
        <p:txBody>
          <a:bodyPr>
            <a:noAutofit/>
          </a:bodyPr>
          <a:lstStyle/>
          <a:p>
            <a:pPr eaLnBrk="1" hangingPunct="1"/>
            <a:r>
              <a:rPr lang="en-US" sz="4800" b="1" u="sng" dirty="0" smtClean="0">
                <a:effectLst>
                  <a:outerShdw blurRad="38100" dist="38100" dir="2700000" algn="tl">
                    <a:srgbClr val="000000">
                      <a:alpha val="43137"/>
                    </a:srgbClr>
                  </a:outerShdw>
                </a:effectLst>
                <a:latin typeface="Times New Roman" pitchFamily="18" charset="0"/>
                <a:cs typeface="Times New Roman" pitchFamily="18" charset="0"/>
              </a:rPr>
              <a:t>Classification of Decisions</a:t>
            </a:r>
            <a:endParaRPr lang="en-US" sz="4800" u="sng"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Footer Placeholder 4"/>
          <p:cNvSpPr>
            <a:spLocks noGrp="1"/>
          </p:cNvSpPr>
          <p:nvPr>
            <p:ph type="ftr" sz="quarter" idx="11"/>
          </p:nvPr>
        </p:nvSpPr>
        <p:spPr>
          <a:xfrm>
            <a:off x="1066800" y="5426075"/>
            <a:ext cx="4419600" cy="365125"/>
          </a:xfrm>
        </p:spPr>
        <p:txBody>
          <a:bodyPr/>
          <a:lstStyle/>
          <a:p>
            <a:pPr marL="0" lvl="1" algn="ctr" eaLnBrk="1" hangingPunct="1">
              <a:buFont typeface="Arial" pitchFamily="34" charset="0"/>
              <a:buChar char="•"/>
            </a:pPr>
            <a:endParaRPr lang="en-US" sz="4000" dirty="0" smtClean="0">
              <a:latin typeface="Times New Roman" pitchFamily="18" charset="0"/>
              <a:cs typeface="Times New Roman" pitchFamily="18" charset="0"/>
            </a:endParaRPr>
          </a:p>
          <a:p>
            <a:pPr lvl="1" indent="-457200">
              <a:buFont typeface="Arial" pitchFamily="34" charset="0"/>
              <a:buChar char="•"/>
            </a:pPr>
            <a:r>
              <a:rPr lang="en-US" sz="4800" dirty="0" smtClean="0">
                <a:latin typeface="Times New Roman" pitchFamily="18" charset="0"/>
                <a:cs typeface="Times New Roman" pitchFamily="18" charset="0"/>
              </a:rPr>
              <a:t>Programmed </a:t>
            </a:r>
          </a:p>
        </p:txBody>
      </p:sp>
      <p:sp>
        <p:nvSpPr>
          <p:cNvPr id="9" name="Footer Placeholder 4"/>
          <p:cNvSpPr txBox="1">
            <a:spLocks/>
          </p:cNvSpPr>
          <p:nvPr/>
        </p:nvSpPr>
        <p:spPr>
          <a:xfrm>
            <a:off x="609600" y="6188075"/>
            <a:ext cx="5486400" cy="365125"/>
          </a:xfrm>
          <a:prstGeom prst="rect">
            <a:avLst/>
          </a:prstGeom>
        </p:spPr>
        <p:txBody>
          <a:bodyPr vert="horz" lIns="0" rIns="0" bIns="0" anchor="b"/>
          <a:lstStyle/>
          <a:p>
            <a:pPr marL="633413" marR="0" lvl="0" indent="-457200" algn="ctr" defTabSz="914400" rtl="0" eaLnBrk="1" fontAlgn="base" latinLnBrk="0" hangingPunct="1">
              <a:lnSpc>
                <a:spcPct val="100000"/>
              </a:lnSpc>
              <a:spcBef>
                <a:spcPct val="0"/>
              </a:spcBef>
              <a:spcAft>
                <a:spcPct val="0"/>
              </a:spcAft>
              <a:buClrTx/>
              <a:buSzTx/>
              <a:buFont typeface="Arial" pitchFamily="34" charset="0"/>
              <a:buChar char="•"/>
              <a:tabLst/>
              <a:defRPr/>
            </a:pPr>
            <a:r>
              <a:rPr kumimoji="0" lang="en-US" sz="4800" b="0" i="0" u="none" strike="noStrike" kern="1200" cap="none" spc="0" normalizeH="0" baseline="0" noProof="0" dirty="0" smtClean="0">
                <a:ln>
                  <a:noFill/>
                </a:ln>
                <a:effectLst/>
                <a:uLnTx/>
                <a:uFillTx/>
                <a:latin typeface="Times New Roman" pitchFamily="18" charset="0"/>
                <a:cs typeface="Times New Roman" pitchFamily="18" charset="0"/>
              </a:rPr>
              <a:t>Non-programmed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P spid="5"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5"/>
          <p:cNvSpPr>
            <a:spLocks noGrp="1"/>
          </p:cNvSpPr>
          <p:nvPr>
            <p:ph type="sldNum" sz="quarter" idx="12"/>
          </p:nvPr>
        </p:nvSpPr>
        <p:spPr/>
        <p:txBody>
          <a:bodyPr>
            <a:normAutofit/>
          </a:bodyPr>
          <a:lstStyle/>
          <a:p>
            <a:fld id="{7DA3E5E5-E61A-4489-863C-088E2806443E}" type="slidenum">
              <a:rPr lang="en-US"/>
              <a:pPr/>
              <a:t>12</a:t>
            </a:fld>
            <a:endParaRPr lang="en-US"/>
          </a:p>
        </p:txBody>
      </p:sp>
      <p:sp>
        <p:nvSpPr>
          <p:cNvPr id="128002" name="Rectangle 2"/>
          <p:cNvSpPr>
            <a:spLocks noGrp="1" noChangeArrowheads="1"/>
          </p:cNvSpPr>
          <p:nvPr>
            <p:ph type="title"/>
          </p:nvPr>
        </p:nvSpPr>
        <p:spPr/>
        <p:txBody>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Organizational Decisions</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8005" name="AutoShape 5"/>
          <p:cNvSpPr>
            <a:spLocks noChangeArrowheads="1"/>
          </p:cNvSpPr>
          <p:nvPr/>
        </p:nvSpPr>
        <p:spPr bwMode="auto">
          <a:xfrm>
            <a:off x="2362200" y="2133598"/>
            <a:ext cx="4495800" cy="3124202"/>
          </a:xfrm>
          <a:prstGeom prst="rtTriangle">
            <a:avLst/>
          </a:prstGeom>
          <a:solidFill>
            <a:schemeClr val="accent1"/>
          </a:solidFill>
          <a:ln w="9525">
            <a:solidFill>
              <a:schemeClr val="tx1"/>
            </a:solidFill>
            <a:miter lim="800000"/>
            <a:headEnd/>
            <a:tailEnd/>
          </a:ln>
          <a:effectLst/>
        </p:spPr>
        <p:txBody>
          <a:bodyPr wrap="none" lIns="0" anchor="ctr"/>
          <a:lstStyle/>
          <a:p>
            <a:r>
              <a:rPr lang="en-US" sz="3200" dirty="0">
                <a:latin typeface="Times New Roman" pitchFamily="18" charset="0"/>
                <a:cs typeface="Times New Roman" pitchFamily="18" charset="0"/>
              </a:rPr>
              <a:t>Programmed </a:t>
            </a:r>
          </a:p>
          <a:p>
            <a:r>
              <a:rPr lang="en-US" sz="3200" dirty="0">
                <a:latin typeface="Times New Roman" pitchFamily="18" charset="0"/>
                <a:cs typeface="Times New Roman" pitchFamily="18" charset="0"/>
              </a:rPr>
              <a:t>Decisions</a:t>
            </a:r>
          </a:p>
        </p:txBody>
      </p:sp>
      <p:sp>
        <p:nvSpPr>
          <p:cNvPr id="128006" name="AutoShape 6"/>
          <p:cNvSpPr>
            <a:spLocks noChangeArrowheads="1"/>
          </p:cNvSpPr>
          <p:nvPr/>
        </p:nvSpPr>
        <p:spPr bwMode="auto">
          <a:xfrm rot="10800000">
            <a:off x="2362200" y="2133598"/>
            <a:ext cx="4495800" cy="3124201"/>
          </a:xfrm>
          <a:prstGeom prst="rtTriangle">
            <a:avLst/>
          </a:prstGeom>
          <a:solidFill>
            <a:srgbClr val="3366FF"/>
          </a:solidFill>
          <a:ln w="9525">
            <a:solidFill>
              <a:schemeClr val="tx1"/>
            </a:solidFill>
            <a:miter lim="800000"/>
            <a:headEnd/>
            <a:tailEnd/>
          </a:ln>
          <a:effectLst/>
        </p:spPr>
        <p:txBody>
          <a:bodyPr rot="10800000" wrap="none" anchor="ctr"/>
          <a:lstStyle/>
          <a:p>
            <a:endParaRPr lang="en-US" sz="2400"/>
          </a:p>
        </p:txBody>
      </p:sp>
      <p:sp>
        <p:nvSpPr>
          <p:cNvPr id="128009" name="Text Box 9"/>
          <p:cNvSpPr txBox="1">
            <a:spLocks noChangeArrowheads="1"/>
          </p:cNvSpPr>
          <p:nvPr/>
        </p:nvSpPr>
        <p:spPr bwMode="auto">
          <a:xfrm>
            <a:off x="3505200" y="2054940"/>
            <a:ext cx="3227165" cy="1077218"/>
          </a:xfrm>
          <a:prstGeom prst="rect">
            <a:avLst/>
          </a:prstGeom>
          <a:noFill/>
          <a:ln w="9525">
            <a:noFill/>
            <a:miter lim="800000"/>
            <a:headEnd/>
            <a:tailEnd/>
          </a:ln>
          <a:effectLst/>
        </p:spPr>
        <p:txBody>
          <a:bodyPr wrap="none">
            <a:spAutoFit/>
          </a:bodyPr>
          <a:lstStyle/>
          <a:p>
            <a:r>
              <a:rPr lang="en-US" sz="3200" dirty="0" smtClean="0">
                <a:latin typeface="Times New Roman" pitchFamily="18" charset="0"/>
                <a:cs typeface="Times New Roman" pitchFamily="18" charset="0"/>
              </a:rPr>
              <a:t>Non-programmed </a:t>
            </a:r>
            <a:endParaRPr lang="en-US" sz="3200" dirty="0">
              <a:latin typeface="Times New Roman" pitchFamily="18" charset="0"/>
              <a:cs typeface="Times New Roman" pitchFamily="18" charset="0"/>
            </a:endParaRPr>
          </a:p>
          <a:p>
            <a:r>
              <a:rPr lang="en-US" sz="3200" dirty="0">
                <a:latin typeface="Times New Roman" pitchFamily="18" charset="0"/>
                <a:cs typeface="Times New Roman" pitchFamily="18" charset="0"/>
              </a:rPr>
              <a:t>Decisions</a:t>
            </a:r>
          </a:p>
        </p:txBody>
      </p:sp>
      <p:grpSp>
        <p:nvGrpSpPr>
          <p:cNvPr id="2" name="Group 17"/>
          <p:cNvGrpSpPr>
            <a:grpSpLocks/>
          </p:cNvGrpSpPr>
          <p:nvPr/>
        </p:nvGrpSpPr>
        <p:grpSpPr bwMode="auto">
          <a:xfrm>
            <a:off x="6736797" y="2057400"/>
            <a:ext cx="2406512" cy="3200401"/>
            <a:chOff x="603" y="1056"/>
            <a:chExt cx="1341" cy="1302"/>
          </a:xfrm>
        </p:grpSpPr>
        <p:sp>
          <p:nvSpPr>
            <p:cNvPr id="128010" name="Text Box 10"/>
            <p:cNvSpPr txBox="1">
              <a:spLocks noChangeArrowheads="1"/>
            </p:cNvSpPr>
            <p:nvPr/>
          </p:nvSpPr>
          <p:spPr bwMode="auto">
            <a:xfrm>
              <a:off x="720" y="1056"/>
              <a:ext cx="960" cy="213"/>
            </a:xfrm>
            <a:prstGeom prst="rect">
              <a:avLst/>
            </a:prstGeom>
            <a:noFill/>
            <a:ln w="9525">
              <a:noFill/>
              <a:miter lim="800000"/>
              <a:headEnd/>
              <a:tailEnd/>
            </a:ln>
            <a:effectLst/>
          </p:spPr>
          <p:txBody>
            <a:bodyPr>
              <a:spAutoFit/>
            </a:bodyPr>
            <a:lstStyle/>
            <a:p>
              <a:pPr algn="ctr">
                <a:spcBef>
                  <a:spcPct val="50000"/>
                </a:spcBef>
              </a:pPr>
              <a:r>
                <a:rPr lang="en-US" sz="2800" dirty="0">
                  <a:latin typeface="Times New Roman" pitchFamily="18" charset="0"/>
                  <a:cs typeface="Times New Roman" pitchFamily="18" charset="0"/>
                </a:rPr>
                <a:t>Top</a:t>
              </a:r>
            </a:p>
          </p:txBody>
        </p:sp>
        <p:sp>
          <p:nvSpPr>
            <p:cNvPr id="128011" name="Text Box 11"/>
            <p:cNvSpPr txBox="1">
              <a:spLocks noChangeArrowheads="1"/>
            </p:cNvSpPr>
            <p:nvPr/>
          </p:nvSpPr>
          <p:spPr bwMode="auto">
            <a:xfrm>
              <a:off x="603" y="1493"/>
              <a:ext cx="1341" cy="388"/>
            </a:xfrm>
            <a:prstGeom prst="rect">
              <a:avLst/>
            </a:prstGeom>
            <a:noFill/>
            <a:ln w="9525">
              <a:noFill/>
              <a:miter lim="800000"/>
              <a:headEnd/>
              <a:tailEnd/>
            </a:ln>
            <a:effectLst/>
          </p:spPr>
          <p:txBody>
            <a:bodyPr wrap="square">
              <a:spAutoFit/>
            </a:bodyPr>
            <a:lstStyle/>
            <a:p>
              <a:pPr algn="ctr">
                <a:spcBef>
                  <a:spcPct val="50000"/>
                </a:spcBef>
              </a:pPr>
              <a:r>
                <a:rPr lang="en-US" sz="2800" dirty="0">
                  <a:latin typeface="Times New Roman" pitchFamily="18" charset="0"/>
                  <a:cs typeface="Times New Roman" pitchFamily="18" charset="0"/>
                </a:rPr>
                <a:t>Level in Organization</a:t>
              </a:r>
            </a:p>
          </p:txBody>
        </p:sp>
        <p:sp>
          <p:nvSpPr>
            <p:cNvPr id="128012" name="Text Box 12"/>
            <p:cNvSpPr txBox="1">
              <a:spLocks noChangeArrowheads="1"/>
            </p:cNvSpPr>
            <p:nvPr/>
          </p:nvSpPr>
          <p:spPr bwMode="auto">
            <a:xfrm>
              <a:off x="713" y="2145"/>
              <a:ext cx="1104" cy="213"/>
            </a:xfrm>
            <a:prstGeom prst="rect">
              <a:avLst/>
            </a:prstGeom>
            <a:noFill/>
            <a:ln w="9525">
              <a:noFill/>
              <a:miter lim="800000"/>
              <a:headEnd/>
              <a:tailEnd/>
            </a:ln>
            <a:effectLst/>
          </p:spPr>
          <p:txBody>
            <a:bodyPr>
              <a:spAutoFit/>
            </a:bodyPr>
            <a:lstStyle/>
            <a:p>
              <a:pPr algn="ctr">
                <a:spcBef>
                  <a:spcPct val="50000"/>
                </a:spcBef>
              </a:pPr>
              <a:r>
                <a:rPr lang="en-US" sz="2800" dirty="0">
                  <a:latin typeface="Times New Roman" pitchFamily="18" charset="0"/>
                  <a:cs typeface="Times New Roman" pitchFamily="18" charset="0"/>
                </a:rPr>
                <a:t>Bottom</a:t>
              </a:r>
            </a:p>
          </p:txBody>
        </p:sp>
        <p:sp>
          <p:nvSpPr>
            <p:cNvPr id="128014" name="Line 14"/>
            <p:cNvSpPr>
              <a:spLocks noChangeShapeType="1"/>
            </p:cNvSpPr>
            <p:nvPr/>
          </p:nvSpPr>
          <p:spPr bwMode="auto">
            <a:xfrm flipV="1">
              <a:off x="1180" y="1267"/>
              <a:ext cx="0" cy="192"/>
            </a:xfrm>
            <a:prstGeom prst="line">
              <a:avLst/>
            </a:prstGeom>
            <a:noFill/>
            <a:ln w="25400">
              <a:solidFill>
                <a:schemeClr val="tx1"/>
              </a:solidFill>
              <a:round/>
              <a:headEnd/>
              <a:tailEnd type="triangle" w="med" len="lg"/>
            </a:ln>
            <a:effectLst/>
          </p:spPr>
          <p:txBody>
            <a:bodyPr/>
            <a:lstStyle/>
            <a:p>
              <a:endParaRPr lang="en-US" sz="3600">
                <a:latin typeface="Times New Roman" pitchFamily="18" charset="0"/>
                <a:cs typeface="Times New Roman" pitchFamily="18" charset="0"/>
              </a:endParaRPr>
            </a:p>
          </p:txBody>
        </p:sp>
        <p:sp>
          <p:nvSpPr>
            <p:cNvPr id="128016" name="Line 16"/>
            <p:cNvSpPr>
              <a:spLocks noChangeShapeType="1"/>
            </p:cNvSpPr>
            <p:nvPr/>
          </p:nvSpPr>
          <p:spPr bwMode="auto">
            <a:xfrm flipV="1">
              <a:off x="1180" y="1924"/>
              <a:ext cx="0" cy="192"/>
            </a:xfrm>
            <a:prstGeom prst="line">
              <a:avLst/>
            </a:prstGeom>
            <a:noFill/>
            <a:ln w="25400">
              <a:solidFill>
                <a:schemeClr val="tx1"/>
              </a:solidFill>
              <a:round/>
              <a:headEnd type="triangle" w="med" len="lg"/>
              <a:tailEnd/>
            </a:ln>
            <a:effectLst/>
          </p:spPr>
          <p:txBody>
            <a:bodyPr/>
            <a:lstStyle/>
            <a:p>
              <a:endParaRPr lang="en-US" sz="3600">
                <a:latin typeface="Times New Roman" pitchFamily="18" charset="0"/>
                <a:cs typeface="Times New Roman" pitchFamily="18" charset="0"/>
              </a:endParaRPr>
            </a:p>
          </p:txBody>
        </p:sp>
      </p:grpSp>
      <p:grpSp>
        <p:nvGrpSpPr>
          <p:cNvPr id="3" name="Group 18"/>
          <p:cNvGrpSpPr>
            <a:grpSpLocks/>
          </p:cNvGrpSpPr>
          <p:nvPr/>
        </p:nvGrpSpPr>
        <p:grpSpPr bwMode="auto">
          <a:xfrm>
            <a:off x="0" y="2174814"/>
            <a:ext cx="2475619" cy="3276896"/>
            <a:chOff x="541" y="1100"/>
            <a:chExt cx="1187" cy="1228"/>
          </a:xfrm>
        </p:grpSpPr>
        <p:sp>
          <p:nvSpPr>
            <p:cNvPr id="128019" name="Text Box 19"/>
            <p:cNvSpPr txBox="1">
              <a:spLocks noChangeArrowheads="1"/>
            </p:cNvSpPr>
            <p:nvPr/>
          </p:nvSpPr>
          <p:spPr bwMode="auto">
            <a:xfrm>
              <a:off x="541" y="1100"/>
              <a:ext cx="1139" cy="196"/>
            </a:xfrm>
            <a:prstGeom prst="rect">
              <a:avLst/>
            </a:prstGeom>
            <a:noFill/>
            <a:ln w="9525">
              <a:noFill/>
              <a:miter lim="800000"/>
              <a:headEnd/>
              <a:tailEnd/>
            </a:ln>
            <a:effectLst/>
          </p:spPr>
          <p:txBody>
            <a:bodyPr wrap="square">
              <a:spAutoFit/>
            </a:bodyPr>
            <a:lstStyle/>
            <a:p>
              <a:pPr algn="ctr">
                <a:spcBef>
                  <a:spcPct val="50000"/>
                </a:spcBef>
              </a:pPr>
              <a:r>
                <a:rPr lang="en-US" sz="2800" dirty="0">
                  <a:latin typeface="Times New Roman" pitchFamily="18" charset="0"/>
                  <a:cs typeface="Times New Roman" pitchFamily="18" charset="0"/>
                </a:rPr>
                <a:t>Ill-structured</a:t>
              </a:r>
            </a:p>
          </p:txBody>
        </p:sp>
        <p:sp>
          <p:nvSpPr>
            <p:cNvPr id="128020" name="Text Box 20"/>
            <p:cNvSpPr txBox="1">
              <a:spLocks noChangeArrowheads="1"/>
            </p:cNvSpPr>
            <p:nvPr/>
          </p:nvSpPr>
          <p:spPr bwMode="auto">
            <a:xfrm>
              <a:off x="724" y="1456"/>
              <a:ext cx="960" cy="358"/>
            </a:xfrm>
            <a:prstGeom prst="rect">
              <a:avLst/>
            </a:prstGeom>
            <a:noFill/>
            <a:ln w="9525">
              <a:noFill/>
              <a:miter lim="800000"/>
              <a:headEnd/>
              <a:tailEnd/>
            </a:ln>
            <a:effectLst/>
          </p:spPr>
          <p:txBody>
            <a:bodyPr>
              <a:spAutoFit/>
            </a:bodyPr>
            <a:lstStyle/>
            <a:p>
              <a:pPr algn="ctr">
                <a:spcBef>
                  <a:spcPct val="50000"/>
                </a:spcBef>
              </a:pPr>
              <a:r>
                <a:rPr lang="en-US" sz="2800" dirty="0">
                  <a:latin typeface="Times New Roman" pitchFamily="18" charset="0"/>
                  <a:cs typeface="Times New Roman" pitchFamily="18" charset="0"/>
                </a:rPr>
                <a:t>Type of Problem</a:t>
              </a:r>
            </a:p>
          </p:txBody>
        </p:sp>
        <p:sp>
          <p:nvSpPr>
            <p:cNvPr id="128021" name="Text Box 21"/>
            <p:cNvSpPr txBox="1">
              <a:spLocks noChangeArrowheads="1"/>
            </p:cNvSpPr>
            <p:nvPr/>
          </p:nvSpPr>
          <p:spPr bwMode="auto">
            <a:xfrm>
              <a:off x="624" y="1970"/>
              <a:ext cx="1104" cy="358"/>
            </a:xfrm>
            <a:prstGeom prst="rect">
              <a:avLst/>
            </a:prstGeom>
            <a:noFill/>
            <a:ln w="9525">
              <a:noFill/>
              <a:miter lim="800000"/>
              <a:headEnd/>
              <a:tailEnd/>
            </a:ln>
            <a:effectLst/>
          </p:spPr>
          <p:txBody>
            <a:bodyPr>
              <a:spAutoFit/>
            </a:bodyPr>
            <a:lstStyle/>
            <a:p>
              <a:pPr algn="ctr">
                <a:spcBef>
                  <a:spcPct val="50000"/>
                </a:spcBef>
              </a:pPr>
              <a:r>
                <a:rPr lang="en-US" sz="2800" dirty="0">
                  <a:latin typeface="Times New Roman" pitchFamily="18" charset="0"/>
                  <a:cs typeface="Times New Roman" pitchFamily="18" charset="0"/>
                </a:rPr>
                <a:t>Well-structured</a:t>
              </a:r>
            </a:p>
          </p:txBody>
        </p:sp>
        <p:sp>
          <p:nvSpPr>
            <p:cNvPr id="128022" name="Line 22"/>
            <p:cNvSpPr>
              <a:spLocks noChangeShapeType="1"/>
            </p:cNvSpPr>
            <p:nvPr/>
          </p:nvSpPr>
          <p:spPr bwMode="auto">
            <a:xfrm flipV="1">
              <a:off x="1200" y="1248"/>
              <a:ext cx="0" cy="192"/>
            </a:xfrm>
            <a:prstGeom prst="line">
              <a:avLst/>
            </a:prstGeom>
            <a:noFill/>
            <a:ln w="25400">
              <a:solidFill>
                <a:schemeClr val="tx1"/>
              </a:solidFill>
              <a:round/>
              <a:headEnd/>
              <a:tailEnd type="triangle" w="med" len="lg"/>
            </a:ln>
            <a:effectLst/>
          </p:spPr>
          <p:txBody>
            <a:bodyPr/>
            <a:lstStyle/>
            <a:p>
              <a:endParaRPr lang="en-US" sz="3600">
                <a:latin typeface="Times New Roman" pitchFamily="18" charset="0"/>
                <a:cs typeface="Times New Roman" pitchFamily="18" charset="0"/>
              </a:endParaRPr>
            </a:p>
          </p:txBody>
        </p:sp>
        <p:sp>
          <p:nvSpPr>
            <p:cNvPr id="128023" name="Line 23"/>
            <p:cNvSpPr>
              <a:spLocks noChangeShapeType="1"/>
            </p:cNvSpPr>
            <p:nvPr/>
          </p:nvSpPr>
          <p:spPr bwMode="auto">
            <a:xfrm flipV="1">
              <a:off x="1200" y="1806"/>
              <a:ext cx="0" cy="192"/>
            </a:xfrm>
            <a:prstGeom prst="line">
              <a:avLst/>
            </a:prstGeom>
            <a:noFill/>
            <a:ln w="25400">
              <a:solidFill>
                <a:schemeClr val="tx1"/>
              </a:solidFill>
              <a:round/>
              <a:headEnd type="triangle" w="med" len="lg"/>
              <a:tailEnd/>
            </a:ln>
            <a:effectLst/>
          </p:spPr>
          <p:txBody>
            <a:bodyPr/>
            <a:lstStyle/>
            <a:p>
              <a:endParaRPr lang="en-US" sz="3600">
                <a:latin typeface="Times New Roman" pitchFamily="18" charset="0"/>
                <a:cs typeface="Times New Roman" pitchFamily="18" charset="0"/>
              </a:endParaRPr>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5"/>
          <p:cNvSpPr>
            <a:spLocks noGrp="1"/>
          </p:cNvSpPr>
          <p:nvPr>
            <p:ph type="sldNum" sz="quarter" idx="12"/>
          </p:nvPr>
        </p:nvSpPr>
        <p:spPr/>
        <p:txBody>
          <a:bodyPr>
            <a:normAutofit/>
          </a:bodyPr>
          <a:lstStyle/>
          <a:p>
            <a:fld id="{7DA3E5E5-E61A-4489-863C-088E2806443E}" type="slidenum">
              <a:rPr lang="en-US"/>
              <a:pPr/>
              <a:t>13</a:t>
            </a:fld>
            <a:endParaRPr lang="en-US"/>
          </a:p>
        </p:txBody>
      </p:sp>
      <p:sp>
        <p:nvSpPr>
          <p:cNvPr id="26" name="Rectangle 3"/>
          <p:cNvSpPr>
            <a:spLocks noGrp="1" noChangeArrowheads="1"/>
          </p:cNvSpPr>
          <p:nvPr>
            <p:ph idx="1"/>
          </p:nvPr>
        </p:nvSpPr>
        <p:spPr>
          <a:xfrm>
            <a:off x="76200" y="304800"/>
            <a:ext cx="8915400" cy="6629400"/>
          </a:xfrm>
        </p:spPr>
        <p:txBody>
          <a:bodyPr>
            <a:noAutofit/>
          </a:bodyPr>
          <a:lstStyle/>
          <a:p>
            <a:pPr>
              <a:lnSpc>
                <a:spcPct val="80000"/>
              </a:lnSpc>
            </a:pPr>
            <a:r>
              <a:rPr lang="en-US" sz="4000" dirty="0">
                <a:latin typeface="Times New Roman" pitchFamily="18" charset="0"/>
                <a:cs typeface="Times New Roman" pitchFamily="18" charset="0"/>
              </a:rPr>
              <a:t>Programmed </a:t>
            </a:r>
            <a:r>
              <a:rPr lang="en-US" sz="4000" dirty="0" smtClean="0">
                <a:latin typeface="Times New Roman" pitchFamily="18" charset="0"/>
                <a:cs typeface="Times New Roman" pitchFamily="18" charset="0"/>
              </a:rPr>
              <a:t>Decisions</a:t>
            </a:r>
            <a:endParaRPr lang="en-US" sz="4000" dirty="0">
              <a:latin typeface="Times New Roman" pitchFamily="18" charset="0"/>
              <a:cs typeface="Times New Roman" pitchFamily="18" charset="0"/>
            </a:endParaRPr>
          </a:p>
          <a:p>
            <a:pPr lvl="1">
              <a:lnSpc>
                <a:spcPct val="80000"/>
              </a:lnSpc>
            </a:pPr>
            <a:r>
              <a:rPr lang="en-US" sz="3600" dirty="0">
                <a:latin typeface="Times New Roman" pitchFamily="18" charset="0"/>
                <a:cs typeface="Times New Roman" pitchFamily="18" charset="0"/>
              </a:rPr>
              <a:t>A decision that is repetitive and routine and can be </a:t>
            </a:r>
            <a:r>
              <a:rPr lang="en-US" sz="3600" dirty="0" smtClean="0">
                <a:latin typeface="Times New Roman" pitchFamily="18" charset="0"/>
                <a:cs typeface="Times New Roman" pitchFamily="18" charset="0"/>
              </a:rPr>
              <a:t>made on the basis of pre-established definite rules and systematic procedures.</a:t>
            </a:r>
            <a:r>
              <a:rPr lang="en-US" sz="4000" dirty="0" smtClean="0">
                <a:latin typeface="Times New Roman" pitchFamily="18" charset="0"/>
                <a:cs typeface="Times New Roman" pitchFamily="18" charset="0"/>
              </a:rPr>
              <a:t> </a:t>
            </a:r>
            <a:endParaRPr lang="en-US" sz="4000" dirty="0">
              <a:latin typeface="Times New Roman" pitchFamily="18" charset="0"/>
              <a:cs typeface="Times New Roman" pitchFamily="18" charset="0"/>
            </a:endParaRPr>
          </a:p>
          <a:p>
            <a:pPr>
              <a:lnSpc>
                <a:spcPct val="80000"/>
              </a:lnSpc>
            </a:pPr>
            <a:r>
              <a:rPr lang="en-US" sz="4000" dirty="0" smtClean="0">
                <a:latin typeface="Times New Roman" pitchFamily="18" charset="0"/>
                <a:cs typeface="Times New Roman" pitchFamily="18" charset="0"/>
              </a:rPr>
              <a:t>Non-programmed Decisions</a:t>
            </a:r>
            <a:endParaRPr lang="en-US" sz="4000" dirty="0">
              <a:latin typeface="Times New Roman" pitchFamily="18" charset="0"/>
              <a:cs typeface="Times New Roman" pitchFamily="18" charset="0"/>
            </a:endParaRPr>
          </a:p>
          <a:p>
            <a:pPr lvl="1">
              <a:lnSpc>
                <a:spcPct val="80000"/>
              </a:lnSpc>
            </a:pPr>
            <a:r>
              <a:rPr lang="en-US" sz="3600" dirty="0">
                <a:latin typeface="Times New Roman" pitchFamily="18" charset="0"/>
                <a:cs typeface="Times New Roman" pitchFamily="18" charset="0"/>
              </a:rPr>
              <a:t>A decision that is unique and novel</a:t>
            </a:r>
            <a:r>
              <a:rPr lang="en-US" sz="3600" dirty="0" smtClean="0">
                <a:latin typeface="Times New Roman" pitchFamily="18" charset="0"/>
                <a:cs typeface="Times New Roman" pitchFamily="18" charset="0"/>
              </a:rPr>
              <a:t>. Established rules / procedures are inadequate to deal with the new kinds of situations, and the decision maker has to be innovative. </a:t>
            </a:r>
            <a:r>
              <a:rPr lang="en-GB" sz="3600" dirty="0" smtClean="0">
                <a:latin typeface="Times New Roman" pitchFamily="18" charset="0"/>
                <a:cs typeface="Times New Roman" pitchFamily="18" charset="0"/>
              </a:rPr>
              <a:t>Decisions made about non-recurring problems for which there are no pre-specified courses of action.</a:t>
            </a:r>
            <a:r>
              <a:rPr lang="en-US" sz="3600" dirty="0" smtClean="0">
                <a:latin typeface="Times New Roman" pitchFamily="18" charset="0"/>
                <a:cs typeface="Times New Roman" pitchFamily="18" charset="0"/>
              </a:rPr>
              <a:t> The risks involved are high.</a:t>
            </a:r>
            <a:endParaRPr lang="en-US" sz="3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76200"/>
            <a:ext cx="8229600" cy="1143000"/>
          </a:xfrm>
        </p:spPr>
        <p:txBody>
          <a:bodyPr/>
          <a:lstStyle/>
          <a:p>
            <a:pPr eaLnBrk="1" hangingPunct="1"/>
            <a:r>
              <a:rPr lang="en-US" sz="5400" b="1" u="sng" dirty="0" smtClean="0">
                <a:latin typeface="Times New Roman" pitchFamily="18" charset="0"/>
                <a:cs typeface="Times New Roman" pitchFamily="18" charset="0"/>
              </a:rPr>
              <a:t>Decision Making</a:t>
            </a:r>
          </a:p>
        </p:txBody>
      </p:sp>
      <p:sp>
        <p:nvSpPr>
          <p:cNvPr id="4099" name="Rectangle 3"/>
          <p:cNvSpPr>
            <a:spLocks noGrp="1" noChangeArrowheads="1"/>
          </p:cNvSpPr>
          <p:nvPr>
            <p:ph idx="1"/>
          </p:nvPr>
        </p:nvSpPr>
        <p:spPr>
          <a:xfrm>
            <a:off x="76200" y="1371600"/>
            <a:ext cx="8826500" cy="4559300"/>
          </a:xfrm>
        </p:spPr>
        <p:txBody>
          <a:bodyPr/>
          <a:lstStyle/>
          <a:p>
            <a:pPr marL="387350" indent="0" eaLnBrk="1" hangingPunct="1">
              <a:lnSpc>
                <a:spcPct val="90000"/>
              </a:lnSpc>
              <a:buFontTx/>
              <a:buNone/>
            </a:pPr>
            <a:r>
              <a:rPr lang="en-US" sz="4800" dirty="0" smtClean="0">
                <a:latin typeface="Times New Roman" pitchFamily="18" charset="0"/>
                <a:cs typeface="Times New Roman" pitchFamily="18" charset="0"/>
              </a:rPr>
              <a:t>--- is the selection of one </a:t>
            </a:r>
            <a:r>
              <a:rPr lang="en-US" sz="4800" dirty="0" err="1" smtClean="0">
                <a:latin typeface="Times New Roman" pitchFamily="18" charset="0"/>
                <a:cs typeface="Times New Roman" pitchFamily="18" charset="0"/>
              </a:rPr>
              <a:t>behaviour</a:t>
            </a:r>
            <a:r>
              <a:rPr lang="en-US" sz="4800" dirty="0" smtClean="0">
                <a:latin typeface="Times New Roman" pitchFamily="18" charset="0"/>
                <a:cs typeface="Times New Roman" pitchFamily="18" charset="0"/>
              </a:rPr>
              <a:t> alternative from two or more possible alternatives. </a:t>
            </a:r>
          </a:p>
          <a:p>
            <a:pPr marL="387350" indent="0" algn="r" eaLnBrk="1" hangingPunct="1">
              <a:lnSpc>
                <a:spcPct val="90000"/>
              </a:lnSpc>
              <a:buFontTx/>
              <a:buChar char="-"/>
            </a:pPr>
            <a:r>
              <a:rPr lang="en-US" sz="3200" dirty="0" smtClean="0">
                <a:latin typeface="Times New Roman" pitchFamily="18" charset="0"/>
                <a:cs typeface="Times New Roman" pitchFamily="18" charset="0"/>
              </a:rPr>
              <a:t>Terry</a:t>
            </a:r>
          </a:p>
          <a:p>
            <a:pPr marL="387350" indent="0" eaLnBrk="1" hangingPunct="1">
              <a:lnSpc>
                <a:spcPct val="90000"/>
              </a:lnSpc>
              <a:buFontTx/>
              <a:buNone/>
            </a:pPr>
            <a:endParaRPr lang="en-US" sz="3600" dirty="0" smtClean="0">
              <a:latin typeface="Times New Roman" pitchFamily="18" charset="0"/>
              <a:cs typeface="Times New Roman" pitchFamily="18" charset="0"/>
            </a:endParaRPr>
          </a:p>
          <a:p>
            <a:pPr marL="387350" indent="0" eaLnBrk="1" hangingPunct="1">
              <a:lnSpc>
                <a:spcPct val="90000"/>
              </a:lnSpc>
              <a:buFontTx/>
              <a:buNone/>
            </a:pPr>
            <a:r>
              <a:rPr lang="en-US" sz="4800" dirty="0" smtClean="0">
                <a:latin typeface="Times New Roman" pitchFamily="18" charset="0"/>
                <a:cs typeface="Times New Roman" pitchFamily="18" charset="0"/>
              </a:rPr>
              <a:t>--- is an activity carried out in the process of solving problems.</a:t>
            </a:r>
          </a:p>
          <a:p>
            <a:pPr marL="387350" indent="0" eaLnBrk="1" hangingPunct="1">
              <a:lnSpc>
                <a:spcPct val="90000"/>
              </a:lnSpc>
              <a:buFontTx/>
              <a:buNone/>
            </a:pPr>
            <a:endParaRPr lang="en-US" sz="4800"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normAutofit/>
          </a:bodyPr>
          <a:lstStyle/>
          <a:p>
            <a:pPr>
              <a:defRPr/>
            </a:pPr>
            <a:fld id="{2319E0AF-6A36-45FE-86BF-C4846A2E879D}" type="slidenum">
              <a:rPr lang="en-US"/>
              <a:pPr>
                <a:defRPr/>
              </a:pPr>
              <a:t>14</a:t>
            </a:fld>
            <a:endParaRPr lang="en-US"/>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99">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5DCD6B5C-2DC6-45A3-A0CD-DEFA2BD0DB33}" type="slidenum">
              <a:rPr lang="en-US"/>
              <a:pPr>
                <a:defRPr/>
              </a:pPr>
              <a:t>15</a:t>
            </a:fld>
            <a:endParaRPr lang="en-US"/>
          </a:p>
        </p:txBody>
      </p:sp>
      <p:sp>
        <p:nvSpPr>
          <p:cNvPr id="57346" name="Rectangle 2"/>
          <p:cNvSpPr>
            <a:spLocks noGrp="1" noChangeArrowheads="1"/>
          </p:cNvSpPr>
          <p:nvPr>
            <p:ph type="title"/>
          </p:nvPr>
        </p:nvSpPr>
        <p:spPr>
          <a:xfrm>
            <a:off x="457200" y="0"/>
            <a:ext cx="8229600" cy="533400"/>
          </a:xfrm>
        </p:spPr>
        <p:txBody>
          <a:bodyPr/>
          <a:lstStyle/>
          <a:p>
            <a:pPr eaLnBrk="1" hangingPunct="1">
              <a:defRPr/>
            </a:pPr>
            <a:r>
              <a:rPr lang="en-US" sz="4000" b="1" u="sng" dirty="0" smtClean="0">
                <a:latin typeface="Times New Roman" pitchFamily="18" charset="0"/>
                <a:cs typeface="Times New Roman" pitchFamily="18" charset="0"/>
              </a:rPr>
              <a:t>Importance of Decision Making</a:t>
            </a:r>
          </a:p>
        </p:txBody>
      </p:sp>
      <p:sp>
        <p:nvSpPr>
          <p:cNvPr id="6148" name="Rectangle 3"/>
          <p:cNvSpPr>
            <a:spLocks noGrp="1" noChangeArrowheads="1"/>
          </p:cNvSpPr>
          <p:nvPr>
            <p:ph type="body" idx="1"/>
          </p:nvPr>
        </p:nvSpPr>
        <p:spPr>
          <a:xfrm>
            <a:off x="152400" y="741363"/>
            <a:ext cx="8915400" cy="6116637"/>
          </a:xfrm>
        </p:spPr>
        <p:txBody>
          <a:bodyPr/>
          <a:lstStyle/>
          <a:p>
            <a:pPr eaLnBrk="1" hangingPunct="1"/>
            <a:r>
              <a:rPr lang="en-US" sz="3200" dirty="0" smtClean="0">
                <a:latin typeface="Times New Roman" pitchFamily="18" charset="0"/>
                <a:cs typeface="Times New Roman" pitchFamily="18" charset="0"/>
              </a:rPr>
              <a:t>A key role of a manager</a:t>
            </a:r>
          </a:p>
          <a:p>
            <a:pPr eaLnBrk="1" hangingPunct="1"/>
            <a:r>
              <a:rPr lang="en-US" sz="3200" dirty="0" smtClean="0">
                <a:latin typeface="Times New Roman" pitchFamily="18" charset="0"/>
                <a:cs typeface="Times New Roman" pitchFamily="18" charset="0"/>
              </a:rPr>
              <a:t>Whatever a manager does, he does through making decisions</a:t>
            </a:r>
          </a:p>
          <a:p>
            <a:pPr eaLnBrk="1" hangingPunct="1"/>
            <a:r>
              <a:rPr lang="en-US" sz="3200" dirty="0" smtClean="0">
                <a:latin typeface="Times New Roman" pitchFamily="18" charset="0"/>
                <a:cs typeface="Times New Roman" pitchFamily="18" charset="0"/>
              </a:rPr>
              <a:t>No </a:t>
            </a:r>
            <a:r>
              <a:rPr lang="en-US" sz="3200" dirty="0" err="1" smtClean="0">
                <a:latin typeface="Times New Roman" pitchFamily="18" charset="0"/>
                <a:cs typeface="Times New Roman" pitchFamily="18" charset="0"/>
              </a:rPr>
              <a:t>organisations</a:t>
            </a:r>
            <a:r>
              <a:rPr lang="en-US" sz="3200" dirty="0" smtClean="0">
                <a:latin typeface="Times New Roman" pitchFamily="18" charset="0"/>
                <a:cs typeface="Times New Roman" pitchFamily="18" charset="0"/>
              </a:rPr>
              <a:t> can be run without making decisions </a:t>
            </a:r>
          </a:p>
          <a:p>
            <a:pPr eaLnBrk="1" hangingPunct="1"/>
            <a:r>
              <a:rPr lang="en-US" sz="3200" dirty="0" smtClean="0">
                <a:latin typeface="Times New Roman" pitchFamily="18" charset="0"/>
                <a:cs typeface="Times New Roman" pitchFamily="18" charset="0"/>
              </a:rPr>
              <a:t>Carries long-term implications. </a:t>
            </a:r>
            <a:r>
              <a:rPr lang="en-US" sz="3200" dirty="0" err="1" smtClean="0">
                <a:latin typeface="Times New Roman" pitchFamily="18" charset="0"/>
                <a:cs typeface="Times New Roman" pitchFamily="18" charset="0"/>
              </a:rPr>
              <a:t>Organisations</a:t>
            </a:r>
            <a:r>
              <a:rPr lang="en-US" sz="3200" dirty="0" smtClean="0">
                <a:latin typeface="Times New Roman" pitchFamily="18" charset="0"/>
                <a:cs typeface="Times New Roman" pitchFamily="18" charset="0"/>
              </a:rPr>
              <a:t> grow or fail as a result of decisions by its managers.</a:t>
            </a:r>
          </a:p>
          <a:p>
            <a:pPr eaLnBrk="1" hangingPunct="1"/>
            <a:r>
              <a:rPr lang="en-US" sz="3200" dirty="0" smtClean="0">
                <a:latin typeface="Times New Roman" pitchFamily="18" charset="0"/>
                <a:cs typeface="Times New Roman" pitchFamily="18" charset="0"/>
              </a:rPr>
              <a:t>The wellbeing of an </a:t>
            </a:r>
            <a:r>
              <a:rPr lang="en-US" sz="3200" dirty="0" err="1" smtClean="0">
                <a:latin typeface="Times New Roman" pitchFamily="18" charset="0"/>
                <a:cs typeface="Times New Roman" pitchFamily="18" charset="0"/>
              </a:rPr>
              <a:t>organisation</a:t>
            </a:r>
            <a:r>
              <a:rPr lang="en-US" sz="3200" dirty="0" smtClean="0">
                <a:latin typeface="Times New Roman" pitchFamily="18" charset="0"/>
                <a:cs typeface="Times New Roman" pitchFamily="18" charset="0"/>
              </a:rPr>
              <a:t> depends almost entirely on the quality of its decisions.</a:t>
            </a:r>
          </a:p>
          <a:p>
            <a:pPr eaLnBrk="1" hangingPunct="1"/>
            <a:r>
              <a:rPr lang="en-US" sz="3200" dirty="0" smtClean="0">
                <a:latin typeface="Times New Roman" pitchFamily="18" charset="0"/>
                <a:cs typeface="Times New Roman" pitchFamily="18" charset="0"/>
              </a:rPr>
              <a:t>Objective of decision making is solving problem</a:t>
            </a:r>
          </a:p>
          <a:p>
            <a:pPr eaLnBrk="1" hangingPunct="1"/>
            <a:endParaRPr lang="en-US" sz="3200"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14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4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14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614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331913" y="228600"/>
            <a:ext cx="7632700" cy="990600"/>
          </a:xfrm>
        </p:spPr>
        <p:txBody>
          <a:bodyPr/>
          <a:lstStyle/>
          <a:p>
            <a:endParaRPr lang="en-US" smtClean="0"/>
          </a:p>
        </p:txBody>
      </p:sp>
      <p:sp>
        <p:nvSpPr>
          <p:cNvPr id="19459" name="Content Placeholder 2"/>
          <p:cNvSpPr>
            <a:spLocks noGrp="1"/>
          </p:cNvSpPr>
          <p:nvPr>
            <p:ph sz="quarter" idx="1"/>
          </p:nvPr>
        </p:nvSpPr>
        <p:spPr>
          <a:xfrm>
            <a:off x="250825" y="1600200"/>
            <a:ext cx="8515350" cy="4495800"/>
          </a:xfrm>
        </p:spPr>
        <p:txBody>
          <a:bodyPr/>
          <a:lstStyle/>
          <a:p>
            <a:r>
              <a:rPr lang="en-US" sz="4000" dirty="0" smtClean="0">
                <a:latin typeface="Times New Roman" pitchFamily="18" charset="0"/>
                <a:cs typeface="Times New Roman" pitchFamily="18" charset="0"/>
              </a:rPr>
              <a:t>Decisions can be through: </a:t>
            </a:r>
          </a:p>
          <a:p>
            <a:endParaRPr lang="en-US" sz="4000" dirty="0" smtClean="0">
              <a:latin typeface="Times New Roman" pitchFamily="18" charset="0"/>
              <a:cs typeface="Times New Roman" pitchFamily="18" charset="0"/>
            </a:endParaRPr>
          </a:p>
          <a:p>
            <a:pPr lvl="2"/>
            <a:r>
              <a:rPr lang="en-US" sz="4000" dirty="0" smtClean="0">
                <a:latin typeface="Times New Roman" pitchFamily="18" charset="0"/>
                <a:cs typeface="Times New Roman" pitchFamily="18" charset="0"/>
              </a:rPr>
              <a:t>INTUTION (Gut Feeling – past experience and personal values)</a:t>
            </a:r>
          </a:p>
          <a:p>
            <a:pPr lvl="2">
              <a:buNone/>
            </a:pPr>
            <a:endParaRPr lang="en-US" sz="4000" dirty="0" smtClean="0">
              <a:latin typeface="Times New Roman" pitchFamily="18" charset="0"/>
              <a:cs typeface="Times New Roman" pitchFamily="18" charset="0"/>
            </a:endParaRPr>
          </a:p>
          <a:p>
            <a:pPr lvl="2"/>
            <a:r>
              <a:rPr lang="en-US" sz="4000" dirty="0" smtClean="0">
                <a:latin typeface="Times New Roman" pitchFamily="18" charset="0"/>
                <a:cs typeface="Times New Roman" pitchFamily="18" charset="0"/>
              </a:rPr>
              <a:t>REASONING (Facts and Figures)</a:t>
            </a:r>
          </a:p>
        </p:txBody>
      </p:sp>
      <p:sp>
        <p:nvSpPr>
          <p:cNvPr id="5" name="Slide Number Placeholder 4"/>
          <p:cNvSpPr>
            <a:spLocks noGrp="1"/>
          </p:cNvSpPr>
          <p:nvPr>
            <p:ph type="sldNum" sz="quarter" idx="12"/>
          </p:nvPr>
        </p:nvSpPr>
        <p:spPr/>
        <p:txBody>
          <a:bodyPr/>
          <a:lstStyle/>
          <a:p>
            <a:pPr>
              <a:lnSpc>
                <a:spcPct val="80000"/>
              </a:lnSpc>
            </a:pPr>
            <a:fld id="{DECC58D2-C717-4A7E-87E8-9D0F0CE3A785}" type="slidenum">
              <a:rPr lang="en-CA" sz="1200"/>
              <a:pPr>
                <a:lnSpc>
                  <a:spcPct val="80000"/>
                </a:lnSpc>
              </a:pPr>
              <a:t>16</a:t>
            </a:fld>
            <a:endParaRPr lang="en-CA" sz="12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85800" y="228600"/>
            <a:ext cx="7632700" cy="990600"/>
          </a:xfrm>
        </p:spPr>
        <p:txBody>
          <a:bodyPr/>
          <a:lstStyle/>
          <a:p>
            <a:r>
              <a:rPr lang="en-US" sz="5400" b="1" u="sng" dirty="0" smtClean="0">
                <a:effectLst>
                  <a:outerShdw blurRad="38100" dist="38100" dir="2700000" algn="tl">
                    <a:srgbClr val="000000">
                      <a:alpha val="43137"/>
                    </a:srgbClr>
                  </a:outerShdw>
                </a:effectLst>
                <a:latin typeface="Times New Roman" pitchFamily="18" charset="0"/>
                <a:cs typeface="Times New Roman" pitchFamily="18" charset="0"/>
              </a:rPr>
              <a:t>Flashback </a:t>
            </a:r>
          </a:p>
        </p:txBody>
      </p:sp>
      <p:sp>
        <p:nvSpPr>
          <p:cNvPr id="28675" name="Content Placeholder 2"/>
          <p:cNvSpPr>
            <a:spLocks noGrp="1"/>
          </p:cNvSpPr>
          <p:nvPr>
            <p:ph sz="quarter" idx="1"/>
          </p:nvPr>
        </p:nvSpPr>
        <p:spPr>
          <a:xfrm>
            <a:off x="612775" y="1600200"/>
            <a:ext cx="8153400" cy="2514600"/>
          </a:xfrm>
        </p:spPr>
        <p:txBody>
          <a:bodyPr/>
          <a:lstStyle/>
          <a:p>
            <a:pPr marL="0" indent="0">
              <a:buNone/>
            </a:pPr>
            <a:r>
              <a:rPr lang="en-US" sz="4800" dirty="0" smtClean="0">
                <a:latin typeface="Times New Roman" pitchFamily="18" charset="0"/>
                <a:cs typeface="Times New Roman" pitchFamily="18" charset="0"/>
              </a:rPr>
              <a:t>Write down any two important decisions you have made in recent past.</a:t>
            </a:r>
          </a:p>
        </p:txBody>
      </p:sp>
      <p:sp>
        <p:nvSpPr>
          <p:cNvPr id="4" name="Slide Number Placeholder 3"/>
          <p:cNvSpPr>
            <a:spLocks noGrp="1"/>
          </p:cNvSpPr>
          <p:nvPr>
            <p:ph type="sldNum" sz="quarter" idx="12"/>
          </p:nvPr>
        </p:nvSpPr>
        <p:spPr/>
        <p:txBody>
          <a:bodyPr/>
          <a:lstStyle/>
          <a:p>
            <a:pPr>
              <a:lnSpc>
                <a:spcPct val="80000"/>
              </a:lnSpc>
            </a:pPr>
            <a:fld id="{4948BAA5-8DFB-4DCB-8CB0-963627E77D75}" type="slidenum">
              <a:rPr lang="en-CA" sz="1200"/>
              <a:pPr>
                <a:lnSpc>
                  <a:spcPct val="80000"/>
                </a:lnSpc>
              </a:pPr>
              <a:t>17</a:t>
            </a:fld>
            <a:endParaRPr lang="en-CA" sz="12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lstStyle/>
          <a:p>
            <a:r>
              <a:rPr lang="en-US" sz="4400" b="1" u="sng" dirty="0" smtClean="0">
                <a:effectLst>
                  <a:outerShdw blurRad="38100" dist="38100" dir="2700000" algn="tl">
                    <a:srgbClr val="000000">
                      <a:alpha val="43137"/>
                    </a:srgbClr>
                  </a:outerShdw>
                </a:effectLst>
              </a:rPr>
              <a:t>Exercise:</a:t>
            </a:r>
            <a:r>
              <a:rPr lang="en-US" sz="4000" dirty="0" smtClean="0">
                <a:effectLst>
                  <a:outerShdw blurRad="38100" dist="38100" dir="2700000" algn="tl">
                    <a:srgbClr val="000000">
                      <a:alpha val="43137"/>
                    </a:srgbClr>
                  </a:outerShdw>
                </a:effectLst>
              </a:rPr>
              <a:t> Identify your Approach / Style</a:t>
            </a:r>
            <a:endParaRPr lang="en-US" sz="4400" dirty="0">
              <a:effectLst>
                <a:outerShdw blurRad="38100" dist="38100" dir="2700000" algn="tl">
                  <a:srgbClr val="000000">
                    <a:alpha val="43137"/>
                  </a:srgbClr>
                </a:outerShdw>
              </a:effectLst>
            </a:endParaRPr>
          </a:p>
        </p:txBody>
      </p:sp>
      <p:graphicFrame>
        <p:nvGraphicFramePr>
          <p:cNvPr id="5" name="Content Placeholder 4"/>
          <p:cNvGraphicFramePr>
            <a:graphicFrameLocks noGrp="1"/>
          </p:cNvGraphicFramePr>
          <p:nvPr>
            <p:ph idx="1"/>
          </p:nvPr>
        </p:nvGraphicFramePr>
        <p:xfrm>
          <a:off x="0" y="1066800"/>
          <a:ext cx="9144000" cy="5715002"/>
        </p:xfrm>
        <a:graphic>
          <a:graphicData uri="http://schemas.openxmlformats.org/drawingml/2006/table">
            <a:tbl>
              <a:tblPr firstRow="1" bandRow="1">
                <a:tableStyleId>{5C22544A-7EE6-4342-B048-85BDC9FD1C3A}</a:tableStyleId>
              </a:tblPr>
              <a:tblGrid>
                <a:gridCol w="373224"/>
                <a:gridCol w="7690122"/>
                <a:gridCol w="1080654"/>
              </a:tblGrid>
              <a:tr h="813202">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dirty="0" smtClean="0">
                          <a:solidFill>
                            <a:schemeClr val="lt1"/>
                          </a:solidFill>
                          <a:latin typeface="+mn-lt"/>
                          <a:ea typeface="+mn-ea"/>
                          <a:cs typeface="+mn-cs"/>
                        </a:rPr>
                        <a:t>What you do while making a decision, rank the following statements?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marL="68580" marR="68580" marT="0" marB="0"/>
                </a:tc>
                <a:tc hMerge="1">
                  <a:txBody>
                    <a:bodyPr/>
                    <a:lstStyle/>
                    <a:p>
                      <a:pPr marL="0" marR="0" algn="l">
                        <a:spcBef>
                          <a:spcPts val="0"/>
                        </a:spcBef>
                        <a:spcAft>
                          <a:spcPts val="0"/>
                        </a:spcAft>
                      </a:pPr>
                      <a:endParaRPr lang="en-US" sz="1800" dirty="0">
                        <a:latin typeface="Times New Roman"/>
                        <a:ea typeface="Times New Roman"/>
                      </a:endParaRPr>
                    </a:p>
                  </a:txBody>
                  <a:tcPr marL="68580" marR="68580" marT="0" marB="0"/>
                </a:tc>
              </a:tr>
              <a:tr h="412248">
                <a:tc>
                  <a:txBody>
                    <a:bodyPr/>
                    <a:lstStyle/>
                    <a:p>
                      <a:pPr marL="0" marR="0" algn="l">
                        <a:spcBef>
                          <a:spcPts val="0"/>
                        </a:spcBef>
                        <a:spcAft>
                          <a:spcPts val="0"/>
                        </a:spcAft>
                      </a:pPr>
                      <a:r>
                        <a:rPr lang="en-US" sz="2400" dirty="0">
                          <a:solidFill>
                            <a:schemeClr val="bg1"/>
                          </a:solidFill>
                          <a:latin typeface="Times New Roman"/>
                          <a:ea typeface="Times New Roman"/>
                        </a:rPr>
                        <a:t>A</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400" dirty="0">
                          <a:solidFill>
                            <a:schemeClr val="bg1"/>
                          </a:solidFill>
                          <a:latin typeface="Times New Roman"/>
                          <a:ea typeface="Times New Roman"/>
                        </a:rPr>
                        <a:t>The manager makes decisions and announces them</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endParaRPr lang="en-US" sz="18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2248">
                <a:tc>
                  <a:txBody>
                    <a:bodyPr/>
                    <a:lstStyle/>
                    <a:p>
                      <a:pPr marL="0" marR="0" algn="l">
                        <a:spcBef>
                          <a:spcPts val="0"/>
                        </a:spcBef>
                        <a:spcAft>
                          <a:spcPts val="0"/>
                        </a:spcAft>
                      </a:pPr>
                      <a:r>
                        <a:rPr lang="en-US" sz="2400" dirty="0">
                          <a:solidFill>
                            <a:schemeClr val="bg1"/>
                          </a:solidFill>
                          <a:latin typeface="Times New Roman"/>
                          <a:ea typeface="Times New Roman"/>
                        </a:rPr>
                        <a:t>B</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400" dirty="0">
                          <a:solidFill>
                            <a:schemeClr val="bg1"/>
                          </a:solidFill>
                          <a:latin typeface="Times New Roman"/>
                          <a:ea typeface="Times New Roman"/>
                        </a:rPr>
                        <a:t>The manager sells the decision to the team</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endParaRPr lang="en-US" sz="180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2248">
                <a:tc>
                  <a:txBody>
                    <a:bodyPr/>
                    <a:lstStyle/>
                    <a:p>
                      <a:pPr marL="0" marR="0" algn="l">
                        <a:spcBef>
                          <a:spcPts val="0"/>
                        </a:spcBef>
                        <a:spcAft>
                          <a:spcPts val="0"/>
                        </a:spcAft>
                      </a:pPr>
                      <a:r>
                        <a:rPr lang="en-US" sz="2400" dirty="0">
                          <a:solidFill>
                            <a:schemeClr val="bg1"/>
                          </a:solidFill>
                          <a:latin typeface="Times New Roman"/>
                          <a:ea typeface="Times New Roman"/>
                        </a:rPr>
                        <a:t>C</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400" dirty="0">
                          <a:solidFill>
                            <a:schemeClr val="bg1"/>
                          </a:solidFill>
                          <a:latin typeface="Times New Roman"/>
                          <a:ea typeface="Times New Roman"/>
                        </a:rPr>
                        <a:t>The manager presents the idea and invites questions</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endParaRPr lang="en-US" sz="180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12248">
                <a:tc>
                  <a:txBody>
                    <a:bodyPr/>
                    <a:lstStyle/>
                    <a:p>
                      <a:pPr marL="0" marR="0" algn="l">
                        <a:spcBef>
                          <a:spcPts val="0"/>
                        </a:spcBef>
                        <a:spcAft>
                          <a:spcPts val="0"/>
                        </a:spcAft>
                      </a:pPr>
                      <a:r>
                        <a:rPr lang="en-US" sz="2400" dirty="0">
                          <a:solidFill>
                            <a:schemeClr val="bg1"/>
                          </a:solidFill>
                          <a:latin typeface="Times New Roman"/>
                          <a:ea typeface="Times New Roman"/>
                        </a:rPr>
                        <a:t>D</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400" dirty="0">
                          <a:solidFill>
                            <a:schemeClr val="bg1"/>
                          </a:solidFill>
                          <a:latin typeface="Times New Roman"/>
                          <a:ea typeface="Times New Roman"/>
                        </a:rPr>
                        <a:t>The manager presents a tentative decision subject to change</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endParaRPr lang="en-US" sz="180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13202">
                <a:tc>
                  <a:txBody>
                    <a:bodyPr/>
                    <a:lstStyle/>
                    <a:p>
                      <a:pPr marL="0" marR="0" algn="l">
                        <a:spcBef>
                          <a:spcPts val="0"/>
                        </a:spcBef>
                        <a:spcAft>
                          <a:spcPts val="0"/>
                        </a:spcAft>
                      </a:pPr>
                      <a:r>
                        <a:rPr lang="en-US" sz="2400" dirty="0">
                          <a:solidFill>
                            <a:schemeClr val="bg1"/>
                          </a:solidFill>
                          <a:latin typeface="Times New Roman"/>
                          <a:ea typeface="Times New Roman"/>
                        </a:rPr>
                        <a:t>E</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400" dirty="0">
                          <a:solidFill>
                            <a:schemeClr val="bg1"/>
                          </a:solidFill>
                          <a:latin typeface="Times New Roman"/>
                          <a:ea typeface="Times New Roman"/>
                        </a:rPr>
                        <a:t>The manager presents a problem, gets inputs from the team and then decides</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endParaRPr lang="en-US" sz="180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13202">
                <a:tc>
                  <a:txBody>
                    <a:bodyPr/>
                    <a:lstStyle/>
                    <a:p>
                      <a:pPr marL="0" marR="0" algn="l">
                        <a:spcBef>
                          <a:spcPts val="0"/>
                        </a:spcBef>
                        <a:spcAft>
                          <a:spcPts val="0"/>
                        </a:spcAft>
                      </a:pPr>
                      <a:r>
                        <a:rPr lang="en-US" sz="2400" dirty="0">
                          <a:solidFill>
                            <a:schemeClr val="bg1"/>
                          </a:solidFill>
                          <a:latin typeface="Times New Roman"/>
                          <a:ea typeface="Times New Roman"/>
                        </a:rPr>
                        <a:t>F</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400" dirty="0">
                          <a:solidFill>
                            <a:schemeClr val="bg1"/>
                          </a:solidFill>
                          <a:latin typeface="Times New Roman"/>
                          <a:ea typeface="Times New Roman"/>
                        </a:rPr>
                        <a:t>The manager defines the limits and asks the group to make the decision</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endParaRPr lang="en-US" sz="18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13202">
                <a:tc>
                  <a:txBody>
                    <a:bodyPr/>
                    <a:lstStyle/>
                    <a:p>
                      <a:pPr marL="0" marR="0" algn="l">
                        <a:spcBef>
                          <a:spcPts val="0"/>
                        </a:spcBef>
                        <a:spcAft>
                          <a:spcPts val="0"/>
                        </a:spcAft>
                      </a:pPr>
                      <a:r>
                        <a:rPr lang="en-US" sz="2400" dirty="0">
                          <a:solidFill>
                            <a:schemeClr val="bg1"/>
                          </a:solidFill>
                          <a:latin typeface="Times New Roman"/>
                          <a:ea typeface="Times New Roman"/>
                        </a:rPr>
                        <a:t>G</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400" dirty="0">
                          <a:solidFill>
                            <a:schemeClr val="bg1"/>
                          </a:solidFill>
                          <a:latin typeface="Times New Roman"/>
                          <a:ea typeface="Times New Roman"/>
                        </a:rPr>
                        <a:t>The manager permits the team to make decisions with predefined limits</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solidFill>
                          <a:schemeClr val="bg1"/>
                        </a:solidFil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13202">
                <a:tc>
                  <a:txBody>
                    <a:bodyPr/>
                    <a:lstStyle/>
                    <a:p>
                      <a:pPr marL="0" marR="0" algn="l">
                        <a:spcBef>
                          <a:spcPts val="0"/>
                        </a:spcBef>
                        <a:spcAft>
                          <a:spcPts val="0"/>
                        </a:spcAft>
                      </a:pPr>
                      <a:r>
                        <a:rPr lang="en-US" sz="2400" dirty="0" smtClean="0">
                          <a:solidFill>
                            <a:schemeClr val="bg1"/>
                          </a:solidFill>
                          <a:latin typeface="Times New Roman"/>
                          <a:ea typeface="Times New Roman"/>
                        </a:rPr>
                        <a:t>H</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400" dirty="0">
                          <a:solidFill>
                            <a:schemeClr val="bg1"/>
                          </a:solidFill>
                          <a:latin typeface="Times New Roman"/>
                          <a:ea typeface="Times New Roman"/>
                        </a:rPr>
                        <a:t>The manager allows team members complete freedom of action</a:t>
                      </a:r>
                      <a:endParaRPr lang="en-US" sz="16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endParaRPr lang="en-US" sz="1800" dirty="0">
                        <a:solidFill>
                          <a:schemeClr val="bg1"/>
                        </a:solidFill>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Slide Number Placeholder 3"/>
          <p:cNvSpPr>
            <a:spLocks noGrp="1"/>
          </p:cNvSpPr>
          <p:nvPr>
            <p:ph type="sldNum" sz="quarter" idx="12"/>
          </p:nvPr>
        </p:nvSpPr>
        <p:spPr/>
        <p:txBody>
          <a:bodyPr/>
          <a:lstStyle/>
          <a:p>
            <a:pPr>
              <a:defRPr/>
            </a:pPr>
            <a:fld id="{AB3E7D1B-8A6C-4936-95D4-D2FB96CFBFA8}" type="slidenum">
              <a:rPr lang="en-US" smtClean="0"/>
              <a:pPr>
                <a:defRPr/>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0" y="209550"/>
            <a:ext cx="9144000" cy="685800"/>
          </a:xfrm>
        </p:spPr>
        <p:txBody>
          <a:bodyPr/>
          <a:lstStyle/>
          <a:p>
            <a:pPr eaLnBrk="1" hangingPunct="1"/>
            <a:r>
              <a:rPr lang="en-US" sz="4000" b="1" u="sng" dirty="0" smtClean="0">
                <a:latin typeface="Times New Roman" pitchFamily="18" charset="0"/>
              </a:rPr>
              <a:t>Approaches / Styles to Decision Making</a:t>
            </a:r>
          </a:p>
        </p:txBody>
      </p:sp>
      <p:sp>
        <p:nvSpPr>
          <p:cNvPr id="49155" name="Rectangle 3"/>
          <p:cNvSpPr>
            <a:spLocks noGrp="1" noChangeArrowheads="1"/>
          </p:cNvSpPr>
          <p:nvPr>
            <p:ph idx="1"/>
          </p:nvPr>
        </p:nvSpPr>
        <p:spPr>
          <a:xfrm>
            <a:off x="76200" y="1066800"/>
            <a:ext cx="8915400" cy="5562600"/>
          </a:xfrm>
        </p:spPr>
        <p:txBody>
          <a:bodyPr/>
          <a:lstStyle/>
          <a:p>
            <a:pPr marL="628650" indent="-628650" eaLnBrk="1" hangingPunct="1"/>
            <a:r>
              <a:rPr lang="en-US" sz="4400" b="1" dirty="0" smtClean="0">
                <a:latin typeface="Times New Roman" pitchFamily="18" charset="0"/>
              </a:rPr>
              <a:t>Authoritarian </a:t>
            </a:r>
            <a:r>
              <a:rPr lang="en-US" sz="3600" b="1" dirty="0" smtClean="0">
                <a:latin typeface="Times New Roman" pitchFamily="18" charset="0"/>
              </a:rPr>
              <a:t>-</a:t>
            </a:r>
            <a:r>
              <a:rPr lang="en-US" sz="3600" dirty="0" smtClean="0">
                <a:latin typeface="Times New Roman" pitchFamily="18" charset="0"/>
              </a:rPr>
              <a:t> deciding independently </a:t>
            </a:r>
            <a:r>
              <a:rPr lang="en-GB" sz="3600" dirty="0" smtClean="0">
                <a:latin typeface="Times New Roman" pitchFamily="18" charset="0"/>
              </a:rPr>
              <a:t>seeking no contributions other than asking for necessary information</a:t>
            </a:r>
            <a:r>
              <a:rPr lang="en-US" sz="3600" dirty="0" smtClean="0">
                <a:latin typeface="Times New Roman" pitchFamily="18" charset="0"/>
              </a:rPr>
              <a:t> and passing them down the line for implementation.</a:t>
            </a:r>
          </a:p>
          <a:p>
            <a:pPr marL="628650" indent="-628650" eaLnBrk="1" hangingPunct="1">
              <a:buFontTx/>
              <a:buNone/>
            </a:pPr>
            <a:endParaRPr lang="en-US" sz="1100" dirty="0" smtClean="0">
              <a:latin typeface="Times New Roman" pitchFamily="18" charset="0"/>
            </a:endParaRPr>
          </a:p>
          <a:p>
            <a:pPr marL="628650" indent="-628650" eaLnBrk="1" hangingPunct="1"/>
            <a:r>
              <a:rPr lang="en-US" sz="4400" b="1" dirty="0" smtClean="0">
                <a:latin typeface="Times New Roman" pitchFamily="18" charset="0"/>
              </a:rPr>
              <a:t>Democratic -</a:t>
            </a:r>
            <a:r>
              <a:rPr lang="en-US" sz="4400" dirty="0" smtClean="0">
                <a:latin typeface="Times New Roman" pitchFamily="18" charset="0"/>
              </a:rPr>
              <a:t> </a:t>
            </a:r>
            <a:r>
              <a:rPr lang="en-GB" sz="3600" dirty="0" smtClean="0">
                <a:latin typeface="Times New Roman" pitchFamily="18" charset="0"/>
              </a:rPr>
              <a:t>jointly, as a team, making a decision which has the support of the whole group</a:t>
            </a:r>
            <a:r>
              <a:rPr lang="en-GB" sz="3600"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rPr>
              <a:t>The responsibility for decision making is shared between the officer and members of a team.</a:t>
            </a:r>
            <a:endParaRPr lang="en-GB" sz="3600" dirty="0" smtClean="0">
              <a:latin typeface="Times New Roman" pitchFamily="18" charset="0"/>
              <a:cs typeface="Times New Roman" pitchFamily="18" charset="0"/>
            </a:endParaRPr>
          </a:p>
          <a:p>
            <a:pPr marL="628650" indent="-628650" eaLnBrk="1" hangingPunct="1"/>
            <a:endParaRPr lang="en-US" sz="3600" dirty="0" smtClean="0">
              <a:latin typeface="Times New Roman" pitchFamily="18" charset="0"/>
            </a:endParaRPr>
          </a:p>
        </p:txBody>
      </p:sp>
      <p:sp>
        <p:nvSpPr>
          <p:cNvPr id="6" name="Slide Number Placeholder 5"/>
          <p:cNvSpPr>
            <a:spLocks noGrp="1"/>
          </p:cNvSpPr>
          <p:nvPr>
            <p:ph type="sldNum" sz="quarter" idx="12"/>
          </p:nvPr>
        </p:nvSpPr>
        <p:spPr/>
        <p:txBody>
          <a:bodyPr>
            <a:normAutofit/>
          </a:bodyPr>
          <a:lstStyle/>
          <a:p>
            <a:pPr>
              <a:defRPr/>
            </a:pPr>
            <a:fld id="{4710681E-F1A9-4321-BE72-095BA3593112}" type="slidenum">
              <a:rPr lang="en-US"/>
              <a:pPr>
                <a:defRPr/>
              </a:pPr>
              <a:t>19</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 fill="hold"/>
                                        <p:tgtEl>
                                          <p:spTgt spid="49154"/>
                                        </p:tgtEl>
                                        <p:attrNameLst>
                                          <p:attrName>ppt_x</p:attrName>
                                        </p:attrNameLst>
                                      </p:cBhvr>
                                      <p:tavLst>
                                        <p:tav tm="0">
                                          <p:val>
                                            <p:strVal val="0-#ppt_w/2"/>
                                          </p:val>
                                        </p:tav>
                                        <p:tav tm="100000">
                                          <p:val>
                                            <p:strVal val="#ppt_x"/>
                                          </p:val>
                                        </p:tav>
                                      </p:tavLst>
                                    </p:anim>
                                    <p:anim calcmode="lin" valueType="num">
                                      <p:cBhvr additive="base">
                                        <p:cTn id="8" dur="500" fill="hold"/>
                                        <p:tgtEl>
                                          <p:spTgt spid="491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155">
                                            <p:txEl>
                                              <p:pRg st="0" end="0"/>
                                            </p:txEl>
                                          </p:spTgt>
                                        </p:tgtEl>
                                        <p:attrNameLst>
                                          <p:attrName>style.visibility</p:attrName>
                                        </p:attrNameLst>
                                      </p:cBhvr>
                                      <p:to>
                                        <p:strVal val="visible"/>
                                      </p:to>
                                    </p:set>
                                    <p:anim calcmode="lin" valueType="num">
                                      <p:cBhvr additive="base">
                                        <p:cTn id="13" dur="500" fill="hold"/>
                                        <p:tgtEl>
                                          <p:spTgt spid="4915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915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9155">
                                            <p:txEl>
                                              <p:pRg st="2" end="2"/>
                                            </p:txEl>
                                          </p:spTgt>
                                        </p:tgtEl>
                                        <p:attrNameLst>
                                          <p:attrName>style.visibility</p:attrName>
                                        </p:attrNameLst>
                                      </p:cBhvr>
                                      <p:to>
                                        <p:strVal val="visible"/>
                                      </p:to>
                                    </p:set>
                                    <p:anim calcmode="lin" valueType="num">
                                      <p:cBhvr additive="base">
                                        <p:cTn id="19" dur="500" fill="hold"/>
                                        <p:tgtEl>
                                          <p:spTgt spid="4915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915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F87B1D58-707B-4293-9A30-DC9FEFB236D0}" type="slidenum">
              <a:rPr lang="en-US"/>
              <a:pPr>
                <a:defRPr/>
              </a:pPr>
              <a:t>2</a:t>
            </a:fld>
            <a:endParaRPr lang="en-US"/>
          </a:p>
        </p:txBody>
      </p:sp>
      <p:sp>
        <p:nvSpPr>
          <p:cNvPr id="4099" name="Rectangle 3"/>
          <p:cNvSpPr>
            <a:spLocks noGrp="1" noChangeArrowheads="1"/>
          </p:cNvSpPr>
          <p:nvPr>
            <p:ph type="body" idx="1"/>
          </p:nvPr>
        </p:nvSpPr>
        <p:spPr>
          <a:xfrm>
            <a:off x="304800" y="0"/>
            <a:ext cx="8610600" cy="6629400"/>
          </a:xfrm>
        </p:spPr>
        <p:txBody>
          <a:bodyPr/>
          <a:lstStyle/>
          <a:p>
            <a:pPr marL="0" indent="0" eaLnBrk="1" hangingPunct="1">
              <a:buFontTx/>
              <a:buNone/>
            </a:pPr>
            <a:r>
              <a:rPr lang="en-US" sz="4100" dirty="0" smtClean="0">
                <a:latin typeface="Times New Roman" pitchFamily="18" charset="0"/>
              </a:rPr>
              <a:t>The moment we all open our eyes in the morning, the decision process begins, and continues to happen all throughout our day until we fall asleep at the end of it, whether we are aware of said process or not. We are thus all decision makers. Whether we are </a:t>
            </a:r>
            <a:r>
              <a:rPr lang="en-US" sz="4100" i="1" dirty="0" smtClean="0">
                <a:latin typeface="Times New Roman" pitchFamily="18" charset="0"/>
              </a:rPr>
              <a:t>right </a:t>
            </a:r>
            <a:r>
              <a:rPr lang="en-US" sz="4100" dirty="0" smtClean="0">
                <a:latin typeface="Times New Roman" pitchFamily="18" charset="0"/>
              </a:rPr>
              <a:t>decision makers or not is the question. However, even if one is not a right decision maker, one need not fret – it is an ability that can be learned by anyone.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rmAutofit/>
          </a:bodyPr>
          <a:lstStyle/>
          <a:p>
            <a:fld id="{B3878A2D-D1DE-4549-A62C-8091F7B3B43E}" type="slidenum">
              <a:rPr lang="en-CA" smtClean="0"/>
              <a:pPr/>
              <a:t>20</a:t>
            </a:fld>
            <a:endParaRPr lang="en-CA"/>
          </a:p>
        </p:txBody>
      </p:sp>
      <p:sp>
        <p:nvSpPr>
          <p:cNvPr id="7" name="Rectangle 4"/>
          <p:cNvSpPr txBox="1">
            <a:spLocks noChangeArrowheads="1"/>
          </p:cNvSpPr>
          <p:nvPr/>
        </p:nvSpPr>
        <p:spPr bwMode="auto">
          <a:xfrm>
            <a:off x="76200" y="1066800"/>
            <a:ext cx="2714612" cy="5286388"/>
          </a:xfrm>
          <a:prstGeom prst="rect">
            <a:avLst/>
          </a:prstGeom>
          <a:noFill/>
          <a:ln w="9525">
            <a:noFill/>
            <a:miter lim="800000"/>
            <a:headEnd/>
            <a:tailEnd/>
          </a:ln>
        </p:spPr>
        <p:txBody>
          <a:bodyPr/>
          <a:lstStyle/>
          <a:p>
            <a:pPr marL="273050" indent="-273050" eaLnBrk="1" hangingPunct="1">
              <a:lnSpc>
                <a:spcPct val="80000"/>
              </a:lnSpc>
              <a:spcBef>
                <a:spcPts val="575"/>
              </a:spcBef>
              <a:buClr>
                <a:schemeClr val="accent1"/>
              </a:buClr>
              <a:buSzPct val="85000"/>
              <a:buFont typeface="Wingdings" pitchFamily="2" charset="2"/>
              <a:buNone/>
            </a:pPr>
            <a:r>
              <a:rPr lang="en-US" sz="2400" b="1" dirty="0">
                <a:latin typeface="Times New Roman" pitchFamily="18" charset="0"/>
                <a:cs typeface="Times New Roman" pitchFamily="18" charset="0"/>
              </a:rPr>
              <a:t>Authoritarian  Style</a:t>
            </a:r>
          </a:p>
          <a:p>
            <a:pPr marL="273050" indent="-273050" algn="ctr" eaLnBrk="1" hangingPunct="1">
              <a:lnSpc>
                <a:spcPct val="80000"/>
              </a:lnSpc>
              <a:spcBef>
                <a:spcPts val="575"/>
              </a:spcBef>
              <a:buClr>
                <a:schemeClr val="accent1"/>
              </a:buClr>
              <a:buSzPct val="85000"/>
              <a:buFont typeface="Wingdings" pitchFamily="2" charset="2"/>
              <a:buNone/>
            </a:pPr>
            <a:endParaRPr lang="en-US" sz="28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24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24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24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24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24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24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24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24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2400" b="1" dirty="0">
              <a:latin typeface="Times New Roman" pitchFamily="18" charset="0"/>
              <a:cs typeface="Times New Roman" pitchFamily="18" charset="0"/>
            </a:endParaRPr>
          </a:p>
          <a:p>
            <a:pPr marL="273050" indent="-273050" algn="ctr" eaLnBrk="1" hangingPunct="1">
              <a:lnSpc>
                <a:spcPct val="80000"/>
              </a:lnSpc>
              <a:spcBef>
                <a:spcPts val="575"/>
              </a:spcBef>
              <a:buClr>
                <a:schemeClr val="accent1"/>
              </a:buClr>
              <a:buSzPct val="85000"/>
              <a:buFont typeface="Wingdings" pitchFamily="2" charset="2"/>
              <a:buNone/>
            </a:pPr>
            <a:endParaRPr lang="en-US" sz="1100" b="1" dirty="0">
              <a:latin typeface="Times New Roman" pitchFamily="18" charset="0"/>
              <a:cs typeface="Times New Roman" pitchFamily="18" charset="0"/>
            </a:endParaRPr>
          </a:p>
          <a:p>
            <a:pPr marL="273050" indent="-273050" eaLnBrk="1" hangingPunct="1">
              <a:lnSpc>
                <a:spcPct val="80000"/>
              </a:lnSpc>
              <a:spcBef>
                <a:spcPts val="575"/>
              </a:spcBef>
              <a:buClr>
                <a:schemeClr val="accent1"/>
              </a:buClr>
              <a:buSzPct val="85000"/>
              <a:buFont typeface="Wingdings" pitchFamily="2" charset="2"/>
              <a:buNone/>
            </a:pPr>
            <a:r>
              <a:rPr lang="en-US" sz="2400" b="1" dirty="0">
                <a:latin typeface="Times New Roman" pitchFamily="18" charset="0"/>
                <a:cs typeface="Times New Roman" pitchFamily="18" charset="0"/>
              </a:rPr>
              <a:t>    </a:t>
            </a:r>
            <a:r>
              <a:rPr lang="en-US" sz="2400" b="1" dirty="0" smtClean="0">
                <a:latin typeface="Times New Roman" pitchFamily="18" charset="0"/>
                <a:cs typeface="Times New Roman" pitchFamily="18" charset="0"/>
              </a:rPr>
              <a:t>Democratic </a:t>
            </a:r>
            <a:r>
              <a:rPr lang="en-US" sz="2400" b="1" dirty="0">
                <a:latin typeface="Times New Roman" pitchFamily="18" charset="0"/>
                <a:cs typeface="Times New Roman" pitchFamily="18" charset="0"/>
              </a:rPr>
              <a:t>Style</a:t>
            </a:r>
            <a:endParaRPr lang="en-US" sz="2800" b="1" dirty="0">
              <a:latin typeface="Times New Roman" pitchFamily="18" charset="0"/>
              <a:cs typeface="Times New Roman" pitchFamily="18" charset="0"/>
            </a:endParaRPr>
          </a:p>
        </p:txBody>
      </p:sp>
      <p:sp>
        <p:nvSpPr>
          <p:cNvPr id="8" name="Rectangle 5"/>
          <p:cNvSpPr txBox="1">
            <a:spLocks noChangeArrowheads="1"/>
          </p:cNvSpPr>
          <p:nvPr/>
        </p:nvSpPr>
        <p:spPr>
          <a:xfrm>
            <a:off x="2719374" y="1066800"/>
            <a:ext cx="6424626" cy="5286388"/>
          </a:xfrm>
          <a:prstGeom prst="rect">
            <a:avLst/>
          </a:prstGeom>
        </p:spPr>
        <p:txBody>
          <a:bodyPr/>
          <a:lstStyle/>
          <a:p>
            <a:pPr marL="273050" indent="-273050" eaLnBrk="1" hangingPunct="1">
              <a:lnSpc>
                <a:spcPct val="80000"/>
              </a:lnSpc>
              <a:spcBef>
                <a:spcPts val="575"/>
              </a:spcBef>
              <a:buClr>
                <a:schemeClr val="accent1"/>
              </a:buClr>
              <a:buSzPct val="85000"/>
              <a:buFont typeface="Wingdings 2" pitchFamily="18" charset="2"/>
              <a:buChar char=""/>
            </a:pPr>
            <a:r>
              <a:rPr lang="en-US" sz="2600" dirty="0">
                <a:latin typeface="Times New Roman" pitchFamily="18" charset="0"/>
                <a:cs typeface="Times New Roman" pitchFamily="18" charset="0"/>
              </a:rPr>
              <a:t>The </a:t>
            </a:r>
            <a:r>
              <a:rPr lang="en-US" sz="2600" dirty="0" smtClean="0">
                <a:latin typeface="Times New Roman" pitchFamily="18" charset="0"/>
                <a:cs typeface="Times New Roman" pitchFamily="18" charset="0"/>
              </a:rPr>
              <a:t>officer </a:t>
            </a:r>
            <a:r>
              <a:rPr lang="en-US" sz="2600" dirty="0">
                <a:latin typeface="Times New Roman" pitchFamily="18" charset="0"/>
                <a:cs typeface="Times New Roman" pitchFamily="18" charset="0"/>
              </a:rPr>
              <a:t>makes decisions and announces them</a:t>
            </a:r>
          </a:p>
          <a:p>
            <a:pPr marL="273050" indent="-273050" eaLnBrk="1" hangingPunct="1">
              <a:lnSpc>
                <a:spcPct val="80000"/>
              </a:lnSpc>
              <a:spcBef>
                <a:spcPts val="575"/>
              </a:spcBef>
              <a:buClr>
                <a:schemeClr val="accent1"/>
              </a:buClr>
              <a:buSzPct val="85000"/>
              <a:buFont typeface="Wingdings 2" pitchFamily="18" charset="2"/>
              <a:buChar char=""/>
            </a:pPr>
            <a:r>
              <a:rPr lang="en-US" sz="2600" dirty="0">
                <a:latin typeface="Times New Roman" pitchFamily="18" charset="0"/>
                <a:cs typeface="Times New Roman" pitchFamily="18" charset="0"/>
              </a:rPr>
              <a:t>The </a:t>
            </a:r>
            <a:r>
              <a:rPr lang="en-US" sz="2600" dirty="0" smtClean="0">
                <a:latin typeface="Times New Roman" pitchFamily="18" charset="0"/>
                <a:cs typeface="Times New Roman" pitchFamily="18" charset="0"/>
              </a:rPr>
              <a:t>officer </a:t>
            </a:r>
            <a:r>
              <a:rPr lang="en-US" sz="2600" dirty="0">
                <a:latin typeface="Times New Roman" pitchFamily="18" charset="0"/>
                <a:cs typeface="Times New Roman" pitchFamily="18" charset="0"/>
              </a:rPr>
              <a:t>sells the decision to the team</a:t>
            </a:r>
          </a:p>
          <a:p>
            <a:pPr marL="273050" indent="-273050" eaLnBrk="1" hangingPunct="1">
              <a:lnSpc>
                <a:spcPct val="80000"/>
              </a:lnSpc>
              <a:spcBef>
                <a:spcPts val="575"/>
              </a:spcBef>
              <a:buClr>
                <a:schemeClr val="accent1"/>
              </a:buClr>
              <a:buSzPct val="85000"/>
              <a:buFont typeface="Wingdings 2" pitchFamily="18" charset="2"/>
              <a:buChar char=""/>
            </a:pPr>
            <a:r>
              <a:rPr lang="en-US" sz="2600" dirty="0">
                <a:latin typeface="Times New Roman" pitchFamily="18" charset="0"/>
                <a:cs typeface="Times New Roman" pitchFamily="18" charset="0"/>
              </a:rPr>
              <a:t>The </a:t>
            </a:r>
            <a:r>
              <a:rPr lang="en-US" sz="2600" dirty="0" smtClean="0">
                <a:latin typeface="Times New Roman" pitchFamily="18" charset="0"/>
                <a:cs typeface="Times New Roman" pitchFamily="18" charset="0"/>
              </a:rPr>
              <a:t>officer </a:t>
            </a:r>
            <a:r>
              <a:rPr lang="en-US" sz="2600" dirty="0">
                <a:latin typeface="Times New Roman" pitchFamily="18" charset="0"/>
                <a:cs typeface="Times New Roman" pitchFamily="18" charset="0"/>
              </a:rPr>
              <a:t>presents the idea and invites questions</a:t>
            </a:r>
          </a:p>
          <a:p>
            <a:pPr marL="273050" indent="-273050" eaLnBrk="1" hangingPunct="1">
              <a:lnSpc>
                <a:spcPct val="80000"/>
              </a:lnSpc>
              <a:spcBef>
                <a:spcPts val="575"/>
              </a:spcBef>
              <a:buClr>
                <a:schemeClr val="accent1"/>
              </a:buClr>
              <a:buSzPct val="85000"/>
              <a:buFont typeface="Wingdings 2" pitchFamily="18" charset="2"/>
              <a:buChar char=""/>
            </a:pPr>
            <a:r>
              <a:rPr lang="en-US" sz="2600" dirty="0">
                <a:latin typeface="Times New Roman" pitchFamily="18" charset="0"/>
                <a:cs typeface="Times New Roman" pitchFamily="18" charset="0"/>
              </a:rPr>
              <a:t>The </a:t>
            </a:r>
            <a:r>
              <a:rPr lang="en-US" sz="2600" dirty="0" smtClean="0">
                <a:latin typeface="Times New Roman" pitchFamily="18" charset="0"/>
                <a:cs typeface="Times New Roman" pitchFamily="18" charset="0"/>
              </a:rPr>
              <a:t>officer </a:t>
            </a:r>
            <a:r>
              <a:rPr lang="en-US" sz="2600" dirty="0">
                <a:latin typeface="Times New Roman" pitchFamily="18" charset="0"/>
                <a:cs typeface="Times New Roman" pitchFamily="18" charset="0"/>
              </a:rPr>
              <a:t>presents a tentative decision subject to change</a:t>
            </a:r>
          </a:p>
          <a:p>
            <a:pPr marL="273050" indent="-273050" eaLnBrk="1" hangingPunct="1">
              <a:lnSpc>
                <a:spcPct val="80000"/>
              </a:lnSpc>
              <a:spcBef>
                <a:spcPts val="575"/>
              </a:spcBef>
              <a:buClr>
                <a:schemeClr val="accent1"/>
              </a:buClr>
              <a:buSzPct val="85000"/>
              <a:buFont typeface="Wingdings 2" pitchFamily="18" charset="2"/>
              <a:buChar char=""/>
            </a:pPr>
            <a:r>
              <a:rPr lang="en-US" sz="2600" dirty="0">
                <a:latin typeface="Times New Roman" pitchFamily="18" charset="0"/>
                <a:cs typeface="Times New Roman" pitchFamily="18" charset="0"/>
              </a:rPr>
              <a:t>The </a:t>
            </a:r>
            <a:r>
              <a:rPr lang="en-US" sz="2600" dirty="0" smtClean="0">
                <a:latin typeface="Times New Roman" pitchFamily="18" charset="0"/>
                <a:cs typeface="Times New Roman" pitchFamily="18" charset="0"/>
              </a:rPr>
              <a:t>officer </a:t>
            </a:r>
            <a:r>
              <a:rPr lang="en-US" sz="2600" dirty="0">
                <a:latin typeface="Times New Roman" pitchFamily="18" charset="0"/>
                <a:cs typeface="Times New Roman" pitchFamily="18" charset="0"/>
              </a:rPr>
              <a:t>presents a problem, gets inputs from the team and then decides</a:t>
            </a:r>
          </a:p>
          <a:p>
            <a:pPr marL="273050" indent="-273050" eaLnBrk="1" hangingPunct="1">
              <a:lnSpc>
                <a:spcPct val="80000"/>
              </a:lnSpc>
              <a:spcBef>
                <a:spcPts val="575"/>
              </a:spcBef>
              <a:buClr>
                <a:schemeClr val="accent1"/>
              </a:buClr>
              <a:buSzPct val="85000"/>
              <a:buFont typeface="Wingdings 2" pitchFamily="18" charset="2"/>
              <a:buChar char=""/>
            </a:pPr>
            <a:r>
              <a:rPr lang="en-US" sz="2600" dirty="0">
                <a:latin typeface="Times New Roman" pitchFamily="18" charset="0"/>
                <a:cs typeface="Times New Roman" pitchFamily="18" charset="0"/>
              </a:rPr>
              <a:t>The </a:t>
            </a:r>
            <a:r>
              <a:rPr lang="en-US" sz="2600" dirty="0" smtClean="0">
                <a:latin typeface="Times New Roman" pitchFamily="18" charset="0"/>
                <a:cs typeface="Times New Roman" pitchFamily="18" charset="0"/>
              </a:rPr>
              <a:t>officer </a:t>
            </a:r>
            <a:r>
              <a:rPr lang="en-US" sz="2600" dirty="0">
                <a:latin typeface="Times New Roman" pitchFamily="18" charset="0"/>
                <a:cs typeface="Times New Roman" pitchFamily="18" charset="0"/>
              </a:rPr>
              <a:t>defines the limits and asks the group to make the decision</a:t>
            </a:r>
          </a:p>
          <a:p>
            <a:pPr marL="273050" indent="-273050" eaLnBrk="1" hangingPunct="1">
              <a:lnSpc>
                <a:spcPct val="80000"/>
              </a:lnSpc>
              <a:spcBef>
                <a:spcPts val="575"/>
              </a:spcBef>
              <a:buClr>
                <a:schemeClr val="accent1"/>
              </a:buClr>
              <a:buSzPct val="85000"/>
              <a:buFont typeface="Wingdings 2" pitchFamily="18" charset="2"/>
              <a:buChar char=""/>
            </a:pPr>
            <a:r>
              <a:rPr lang="en-US" sz="2600" dirty="0">
                <a:latin typeface="Times New Roman" pitchFamily="18" charset="0"/>
                <a:cs typeface="Times New Roman" pitchFamily="18" charset="0"/>
              </a:rPr>
              <a:t>The </a:t>
            </a:r>
            <a:r>
              <a:rPr lang="en-US" sz="2600" dirty="0" smtClean="0">
                <a:latin typeface="Times New Roman" pitchFamily="18" charset="0"/>
                <a:cs typeface="Times New Roman" pitchFamily="18" charset="0"/>
              </a:rPr>
              <a:t>officer </a:t>
            </a:r>
            <a:r>
              <a:rPr lang="en-US" sz="2600" dirty="0">
                <a:latin typeface="Times New Roman" pitchFamily="18" charset="0"/>
                <a:cs typeface="Times New Roman" pitchFamily="18" charset="0"/>
              </a:rPr>
              <a:t>permits the team to make decisions with predefined limits</a:t>
            </a:r>
          </a:p>
          <a:p>
            <a:pPr marL="273050" indent="-273050" eaLnBrk="1" hangingPunct="1">
              <a:lnSpc>
                <a:spcPct val="80000"/>
              </a:lnSpc>
              <a:spcBef>
                <a:spcPts val="575"/>
              </a:spcBef>
              <a:buClr>
                <a:schemeClr val="accent1"/>
              </a:buClr>
              <a:buSzPct val="85000"/>
              <a:buFont typeface="Wingdings 2" pitchFamily="18" charset="2"/>
              <a:buChar char=""/>
            </a:pPr>
            <a:r>
              <a:rPr lang="en-US" sz="2600" dirty="0">
                <a:latin typeface="Times New Roman" pitchFamily="18" charset="0"/>
                <a:cs typeface="Times New Roman" pitchFamily="18" charset="0"/>
              </a:rPr>
              <a:t>The </a:t>
            </a:r>
            <a:r>
              <a:rPr lang="en-US" sz="2600" dirty="0" smtClean="0">
                <a:latin typeface="Times New Roman" pitchFamily="18" charset="0"/>
                <a:cs typeface="Times New Roman" pitchFamily="18" charset="0"/>
              </a:rPr>
              <a:t>officer </a:t>
            </a:r>
            <a:r>
              <a:rPr lang="en-US" sz="2600" dirty="0">
                <a:latin typeface="Times New Roman" pitchFamily="18" charset="0"/>
                <a:cs typeface="Times New Roman" pitchFamily="18" charset="0"/>
              </a:rPr>
              <a:t>allows team members complete freedom of action</a:t>
            </a:r>
          </a:p>
        </p:txBody>
      </p:sp>
      <p:sp>
        <p:nvSpPr>
          <p:cNvPr id="9" name="Rectangle 2"/>
          <p:cNvSpPr>
            <a:spLocks noGrp="1" noChangeArrowheads="1"/>
          </p:cNvSpPr>
          <p:nvPr>
            <p:ph type="title"/>
          </p:nvPr>
        </p:nvSpPr>
        <p:spPr>
          <a:xfrm>
            <a:off x="685800" y="0"/>
            <a:ext cx="7812360" cy="685800"/>
          </a:xfrm>
        </p:spPr>
        <p:txBody>
          <a:bodyPr>
            <a:noAutofit/>
          </a:bodyPr>
          <a:lstStyle/>
          <a:p>
            <a:pPr eaLnBrk="1" hangingPunct="1"/>
            <a:r>
              <a:rPr lang="en-US" sz="4000" b="1" dirty="0" smtClean="0">
                <a:latin typeface="Times New Roman" pitchFamily="18" charset="0"/>
                <a:cs typeface="Times New Roman" pitchFamily="18" charset="0"/>
              </a:rPr>
              <a:t>Range of Decision Making Styles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762000" y="152400"/>
            <a:ext cx="7632700" cy="990600"/>
          </a:xfrm>
        </p:spPr>
        <p:txBody>
          <a:bodyPr/>
          <a:lstStyle/>
          <a:p>
            <a:r>
              <a:rPr lang="en-US" sz="4800" b="1" u="sng" dirty="0" smtClean="0">
                <a:effectLst>
                  <a:outerShdw blurRad="38100" dist="38100" dir="2700000" algn="tl">
                    <a:srgbClr val="000000">
                      <a:alpha val="43137"/>
                    </a:srgbClr>
                  </a:outerShdw>
                </a:effectLst>
                <a:latin typeface="Times New Roman" pitchFamily="18" charset="0"/>
                <a:cs typeface="Times New Roman" pitchFamily="18" charset="0"/>
              </a:rPr>
              <a:t>Refer your list</a:t>
            </a:r>
            <a:endParaRPr lang="en-US" sz="6000" b="1" u="sng"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2771" name="Content Placeholder 2"/>
          <p:cNvSpPr>
            <a:spLocks noGrp="1"/>
          </p:cNvSpPr>
          <p:nvPr>
            <p:ph sz="quarter" idx="1"/>
          </p:nvPr>
        </p:nvSpPr>
        <p:spPr>
          <a:xfrm>
            <a:off x="179388" y="1989138"/>
            <a:ext cx="8736012" cy="1828800"/>
          </a:xfrm>
        </p:spPr>
        <p:txBody>
          <a:bodyPr/>
          <a:lstStyle/>
          <a:p>
            <a:pPr marL="457200" indent="-457200"/>
            <a:r>
              <a:rPr lang="en-US" sz="4800" dirty="0" smtClean="0">
                <a:latin typeface="Times New Roman" pitchFamily="18" charset="0"/>
                <a:cs typeface="Times New Roman" pitchFamily="18" charset="0"/>
              </a:rPr>
              <a:t>Think about how you made each of those decisions.</a:t>
            </a:r>
          </a:p>
          <a:p>
            <a:pPr marL="457200" indent="-457200"/>
            <a:r>
              <a:rPr lang="en-US" sz="4800" dirty="0" smtClean="0">
                <a:latin typeface="Times New Roman" pitchFamily="18" charset="0"/>
                <a:cs typeface="Times New Roman" pitchFamily="18" charset="0"/>
              </a:rPr>
              <a:t>What approach / style you followed in making those  decisions?</a:t>
            </a:r>
          </a:p>
        </p:txBody>
      </p:sp>
      <p:sp>
        <p:nvSpPr>
          <p:cNvPr id="4" name="Slide Number Placeholder 3"/>
          <p:cNvSpPr>
            <a:spLocks noGrp="1"/>
          </p:cNvSpPr>
          <p:nvPr>
            <p:ph type="sldNum" sz="quarter" idx="12"/>
          </p:nvPr>
        </p:nvSpPr>
        <p:spPr/>
        <p:txBody>
          <a:bodyPr/>
          <a:lstStyle/>
          <a:p>
            <a:pPr>
              <a:lnSpc>
                <a:spcPct val="80000"/>
              </a:lnSpc>
            </a:pPr>
            <a:fld id="{C5DE4023-8500-47EC-AF71-C1058C15FC11}" type="slidenum">
              <a:rPr lang="en-CA" sz="1200"/>
              <a:pPr>
                <a:lnSpc>
                  <a:spcPct val="80000"/>
                </a:lnSpc>
              </a:pPr>
              <a:t>21</a:t>
            </a:fld>
            <a:endParaRPr lang="en-CA" sz="12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52400" y="-190500"/>
            <a:ext cx="8839200" cy="838200"/>
          </a:xfrm>
        </p:spPr>
        <p:txBody>
          <a:bodyPr/>
          <a:lstStyle/>
          <a:p>
            <a:pPr eaLnBrk="1" hangingPunct="1"/>
            <a:r>
              <a:rPr lang="en-US" sz="4000" b="1" u="sng" smtClean="0">
                <a:latin typeface="Times New Roman" pitchFamily="18" charset="0"/>
              </a:rPr>
              <a:t>Approaches / Styles to Decision Making</a:t>
            </a:r>
          </a:p>
        </p:txBody>
      </p:sp>
      <p:sp>
        <p:nvSpPr>
          <p:cNvPr id="51203" name="Rectangle 3"/>
          <p:cNvSpPr>
            <a:spLocks noGrp="1" noChangeArrowheads="1"/>
          </p:cNvSpPr>
          <p:nvPr>
            <p:ph idx="1"/>
          </p:nvPr>
        </p:nvSpPr>
        <p:spPr>
          <a:xfrm>
            <a:off x="0" y="533400"/>
            <a:ext cx="9144000" cy="5486400"/>
          </a:xfrm>
        </p:spPr>
        <p:txBody>
          <a:bodyPr/>
          <a:lstStyle/>
          <a:p>
            <a:pPr marL="577850" indent="-541338" eaLnBrk="1" hangingPunct="1"/>
            <a:r>
              <a:rPr lang="en-GB" sz="4000" dirty="0" smtClean="0">
                <a:latin typeface="Times New Roman" pitchFamily="18" charset="0"/>
              </a:rPr>
              <a:t>No one style appropriate for all situations. </a:t>
            </a:r>
          </a:p>
          <a:p>
            <a:pPr marL="577850" indent="-541338" eaLnBrk="1" hangingPunct="1"/>
            <a:r>
              <a:rPr lang="en-GB" sz="4000" dirty="0" smtClean="0">
                <a:latin typeface="Times New Roman" pitchFamily="18" charset="0"/>
              </a:rPr>
              <a:t>Occasions when one style rather than any other is more likely to produce better quality decisions implemented with greater success.</a:t>
            </a:r>
          </a:p>
          <a:p>
            <a:pPr marL="577850" indent="-541338" eaLnBrk="1" hangingPunct="1"/>
            <a:r>
              <a:rPr lang="en-GB" sz="4000" dirty="0" smtClean="0">
                <a:latin typeface="Times New Roman" pitchFamily="18" charset="0"/>
              </a:rPr>
              <a:t>Need to adopt a flexible approach by varying style in response to the nature of the decision and the context in which it is made and ultimately implemented.</a:t>
            </a:r>
            <a:endParaRPr lang="en-US" sz="4000" dirty="0" smtClean="0">
              <a:latin typeface="Times New Roman" pitchFamily="18" charset="0"/>
            </a:endParaRPr>
          </a:p>
        </p:txBody>
      </p:sp>
      <p:sp>
        <p:nvSpPr>
          <p:cNvPr id="6" name="Slide Number Placeholder 5"/>
          <p:cNvSpPr>
            <a:spLocks noGrp="1"/>
          </p:cNvSpPr>
          <p:nvPr>
            <p:ph type="sldNum" sz="quarter" idx="12"/>
          </p:nvPr>
        </p:nvSpPr>
        <p:spPr/>
        <p:txBody>
          <a:bodyPr>
            <a:normAutofit/>
          </a:bodyPr>
          <a:lstStyle/>
          <a:p>
            <a:pPr>
              <a:defRPr/>
            </a:pPr>
            <a:fld id="{5AD558C2-2546-4C52-9824-FF31D091F4B4}" type="slidenum">
              <a:rPr lang="en-US"/>
              <a:pPr>
                <a:defRPr/>
              </a:pPr>
              <a:t>22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0-#ppt_w/2"/>
                                          </p:val>
                                        </p:tav>
                                        <p:tav tm="100000">
                                          <p:val>
                                            <p:strVal val="#ppt_x"/>
                                          </p:val>
                                        </p:tav>
                                      </p:tavLst>
                                    </p:anim>
                                    <p:anim calcmode="lin" valueType="num">
                                      <p:cBhvr additive="base">
                                        <p:cTn id="8" dur="500" fill="hold"/>
                                        <p:tgtEl>
                                          <p:spTgt spid="512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203">
                                            <p:txEl>
                                              <p:pRg st="0" end="0"/>
                                            </p:txEl>
                                          </p:spTgt>
                                        </p:tgtEl>
                                        <p:attrNameLst>
                                          <p:attrName>style.visibility</p:attrName>
                                        </p:attrNameLst>
                                      </p:cBhvr>
                                      <p:to>
                                        <p:strVal val="visible"/>
                                      </p:to>
                                    </p:set>
                                    <p:anim calcmode="lin" valueType="num">
                                      <p:cBhvr additive="base">
                                        <p:cTn id="13" dur="500" fill="hold"/>
                                        <p:tgtEl>
                                          <p:spTgt spid="5120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120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1203">
                                            <p:txEl>
                                              <p:pRg st="1" end="1"/>
                                            </p:txEl>
                                          </p:spTgt>
                                        </p:tgtEl>
                                        <p:attrNameLst>
                                          <p:attrName>style.visibility</p:attrName>
                                        </p:attrNameLst>
                                      </p:cBhvr>
                                      <p:to>
                                        <p:strVal val="visible"/>
                                      </p:to>
                                    </p:set>
                                    <p:anim calcmode="lin" valueType="num">
                                      <p:cBhvr additive="base">
                                        <p:cTn id="19" dur="500" fill="hold"/>
                                        <p:tgtEl>
                                          <p:spTgt spid="51203">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120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03">
                                            <p:txEl>
                                              <p:pRg st="2" end="2"/>
                                            </p:txEl>
                                          </p:spTgt>
                                        </p:tgtEl>
                                        <p:attrNameLst>
                                          <p:attrName>style.visibility</p:attrName>
                                        </p:attrNameLst>
                                      </p:cBhvr>
                                      <p:to>
                                        <p:strVal val="visible"/>
                                      </p:to>
                                    </p:set>
                                    <p:anim calcmode="lin" valueType="num">
                                      <p:cBhvr additive="base">
                                        <p:cTn id="25" dur="500" fill="hold"/>
                                        <p:tgtEl>
                                          <p:spTgt spid="51203">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120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A94CA869-498A-48B2-86BA-D0F5CBEB409E}" type="slidenum">
              <a:rPr lang="en-US"/>
              <a:pPr>
                <a:defRPr/>
              </a:pPr>
              <a:t>23</a:t>
            </a:fld>
            <a:endParaRPr lang="en-US"/>
          </a:p>
        </p:txBody>
      </p:sp>
      <p:sp>
        <p:nvSpPr>
          <p:cNvPr id="69634" name="Rectangle 2"/>
          <p:cNvSpPr>
            <a:spLocks noGrp="1" noChangeArrowheads="1"/>
          </p:cNvSpPr>
          <p:nvPr>
            <p:ph type="title"/>
          </p:nvPr>
        </p:nvSpPr>
        <p:spPr>
          <a:xfrm>
            <a:off x="457200" y="0"/>
            <a:ext cx="8229600" cy="685800"/>
          </a:xfrm>
        </p:spPr>
        <p:txBody>
          <a:bodyPr/>
          <a:lstStyle/>
          <a:p>
            <a:pPr eaLnBrk="1" hangingPunct="1">
              <a:defRPr/>
            </a:pPr>
            <a:r>
              <a:rPr lang="en-US" sz="4800" b="1" u="sng" dirty="0" smtClean="0">
                <a:latin typeface="Times New Roman" pitchFamily="18" charset="0"/>
              </a:rPr>
              <a:t>Decision-Making Procedure</a:t>
            </a:r>
          </a:p>
        </p:txBody>
      </p:sp>
      <p:sp>
        <p:nvSpPr>
          <p:cNvPr id="20484" name="Rectangle 3"/>
          <p:cNvSpPr>
            <a:spLocks noGrp="1" noChangeArrowheads="1"/>
          </p:cNvSpPr>
          <p:nvPr>
            <p:ph type="body" idx="1"/>
          </p:nvPr>
        </p:nvSpPr>
        <p:spPr>
          <a:xfrm>
            <a:off x="381000" y="762000"/>
            <a:ext cx="8686800" cy="5562600"/>
          </a:xfrm>
        </p:spPr>
        <p:txBody>
          <a:bodyPr/>
          <a:lstStyle/>
          <a:p>
            <a:pPr marL="0" indent="0" eaLnBrk="1" hangingPunct="1">
              <a:buFontTx/>
              <a:buNone/>
            </a:pPr>
            <a:r>
              <a:rPr lang="en-US" sz="4400" dirty="0" smtClean="0">
                <a:latin typeface="Times New Roman" pitchFamily="18" charset="0"/>
              </a:rPr>
              <a:t>Although people can learn at different rates – some more quickly than others of course – there are no short cuts to learning and everyone has to follow a similar learning process to learn how to make right decisions. One of the things that can be learned is a specific process to make a decision. </a:t>
            </a:r>
          </a:p>
          <a:p>
            <a:pPr marL="0" indent="0" eaLnBrk="1" hangingPunct="1"/>
            <a:endParaRPr lang="en-US" sz="44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04800" y="-76200"/>
            <a:ext cx="8458200" cy="685800"/>
          </a:xfrm>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en-US" sz="4400" b="1" u="sng" dirty="0">
                <a:effectLst>
                  <a:outerShdw blurRad="38100" dist="38100" dir="2700000" algn="tl">
                    <a:srgbClr val="000000">
                      <a:alpha val="43137"/>
                    </a:srgbClr>
                  </a:outerShdw>
                </a:effectLst>
                <a:latin typeface="Times New Roman" pitchFamily="18" charset="0"/>
                <a:cs typeface="Times New Roman" pitchFamily="18" charset="0"/>
              </a:rPr>
              <a:t>Rational Decision Making Process</a:t>
            </a:r>
          </a:p>
        </p:txBody>
      </p:sp>
      <p:sp>
        <p:nvSpPr>
          <p:cNvPr id="19459" name="Rectangle 3"/>
          <p:cNvSpPr>
            <a:spLocks noGrp="1" noChangeArrowheads="1"/>
          </p:cNvSpPr>
          <p:nvPr>
            <p:ph idx="1"/>
          </p:nvPr>
        </p:nvSpPr>
        <p:spPr>
          <a:xfrm>
            <a:off x="228600" y="533400"/>
            <a:ext cx="8820150" cy="5867400"/>
          </a:xfrm>
        </p:spPr>
        <p:txBody>
          <a:bodyPr/>
          <a:lstStyle/>
          <a:p>
            <a:pPr eaLnBrk="1" hangingPunct="1">
              <a:spcBef>
                <a:spcPts val="0"/>
              </a:spcBef>
              <a:defRPr/>
            </a:pPr>
            <a:r>
              <a:rPr lang="en-US" sz="4800" dirty="0" smtClean="0">
                <a:latin typeface="Times New Roman" pitchFamily="18" charset="0"/>
                <a:cs typeface="Times New Roman" pitchFamily="18" charset="0"/>
              </a:rPr>
              <a:t>Pre-decision phase</a:t>
            </a:r>
          </a:p>
          <a:p>
            <a:pPr lvl="1" eaLnBrk="1" hangingPunct="1">
              <a:spcBef>
                <a:spcPts val="0"/>
              </a:spcBef>
              <a:defRPr/>
            </a:pPr>
            <a:r>
              <a:rPr lang="en-US" sz="4000" dirty="0" smtClean="0">
                <a:latin typeface="Times New Roman" pitchFamily="18" charset="0"/>
                <a:cs typeface="Times New Roman" pitchFamily="18" charset="0"/>
              </a:rPr>
              <a:t>Issue or problem identification: agenda setting</a:t>
            </a:r>
          </a:p>
          <a:p>
            <a:pPr lvl="1" eaLnBrk="1" hangingPunct="1">
              <a:spcBef>
                <a:spcPts val="0"/>
              </a:spcBef>
              <a:defRPr/>
            </a:pPr>
            <a:r>
              <a:rPr lang="en-US" sz="4000" dirty="0" smtClean="0">
                <a:latin typeface="Times New Roman" pitchFamily="18" charset="0"/>
                <a:cs typeface="Times New Roman" pitchFamily="18" charset="0"/>
              </a:rPr>
              <a:t>Analysis of issue or problem: Interpretation, identification and understanding through:</a:t>
            </a:r>
          </a:p>
          <a:p>
            <a:pPr marL="1262063" lvl="3" indent="-288925" eaLnBrk="1" hangingPunct="1">
              <a:spcBef>
                <a:spcPts val="0"/>
              </a:spcBef>
              <a:defRPr/>
            </a:pPr>
            <a:r>
              <a:rPr lang="en-US" sz="4000" dirty="0" smtClean="0">
                <a:latin typeface="Times New Roman" pitchFamily="18" charset="0"/>
                <a:cs typeface="Times New Roman" pitchFamily="18" charset="0"/>
              </a:rPr>
              <a:t>SWOT analysis 	</a:t>
            </a:r>
          </a:p>
          <a:p>
            <a:pPr marL="1262063" lvl="3" indent="-288925" eaLnBrk="1" hangingPunct="1">
              <a:spcBef>
                <a:spcPts val="0"/>
              </a:spcBef>
              <a:defRPr/>
            </a:pPr>
            <a:r>
              <a:rPr lang="en-US" sz="4000" dirty="0" smtClean="0">
                <a:latin typeface="Times New Roman" pitchFamily="18" charset="0"/>
                <a:cs typeface="Times New Roman" pitchFamily="18" charset="0"/>
              </a:rPr>
              <a:t>PEST analysis</a:t>
            </a:r>
          </a:p>
          <a:p>
            <a:pPr lvl="3" indent="-273050" eaLnBrk="1" hangingPunct="1">
              <a:spcBef>
                <a:spcPts val="0"/>
              </a:spcBef>
              <a:defRPr/>
            </a:pPr>
            <a:r>
              <a:rPr lang="en-US" sz="4000" dirty="0" smtClean="0">
                <a:latin typeface="Times New Roman" pitchFamily="18" charset="0"/>
                <a:cs typeface="Times New Roman" pitchFamily="18" charset="0"/>
              </a:rPr>
              <a:t>Stakeholder analysis  	</a:t>
            </a:r>
          </a:p>
          <a:p>
            <a:pPr lvl="3" indent="-273050" eaLnBrk="1" hangingPunct="1">
              <a:spcBef>
                <a:spcPts val="0"/>
              </a:spcBef>
              <a:defRPr/>
            </a:pPr>
            <a:r>
              <a:rPr lang="en-US" sz="4000" dirty="0" smtClean="0">
                <a:latin typeface="Times New Roman" pitchFamily="18" charset="0"/>
                <a:cs typeface="Times New Roman" pitchFamily="18" charset="0"/>
              </a:rPr>
              <a:t>Spoiler analysis</a:t>
            </a:r>
          </a:p>
          <a:p>
            <a:pPr lvl="1" eaLnBrk="1" hangingPunct="1">
              <a:spcBef>
                <a:spcPts val="0"/>
              </a:spcBef>
              <a:buNone/>
              <a:defRPr/>
            </a:pPr>
            <a:endParaRPr lang="en-US" sz="4400" dirty="0" smtClean="0">
              <a:latin typeface="Times New Roman" pitchFamily="18" charset="0"/>
              <a:cs typeface="Times New Roman" pitchFamily="18" charset="0"/>
            </a:endParaRPr>
          </a:p>
          <a:p>
            <a:pPr eaLnBrk="1" hangingPunct="1">
              <a:spcBef>
                <a:spcPts val="0"/>
              </a:spcBef>
              <a:defRPr/>
            </a:pPr>
            <a:endParaRPr lang="en-US" sz="4000" dirty="0" smtClean="0">
              <a:latin typeface="Times New Roman" pitchFamily="18" charset="0"/>
              <a:cs typeface="Times New Roman" pitchFamily="18" charset="0"/>
            </a:endParaRPr>
          </a:p>
          <a:p>
            <a:pPr eaLnBrk="1" hangingPunct="1">
              <a:spcBef>
                <a:spcPts val="0"/>
              </a:spcBef>
              <a:defRPr/>
            </a:pPr>
            <a:endParaRPr lang="en-US" sz="4000" dirty="0" smtClean="0">
              <a:latin typeface="Times New Roman" pitchFamily="18" charset="0"/>
              <a:cs typeface="Times New Roman" pitchFamily="18" charset="0"/>
            </a:endParaRPr>
          </a:p>
        </p:txBody>
      </p:sp>
      <p:sp>
        <p:nvSpPr>
          <p:cNvPr id="33796" name="Slide Number Placeholder 3"/>
          <p:cNvSpPr>
            <a:spLocks noGrp="1"/>
          </p:cNvSpPr>
          <p:nvPr>
            <p:ph type="sldNum" sz="quarter" idx="12"/>
          </p:nvPr>
        </p:nvSpPr>
        <p:spPr bwMode="auto">
          <a:noFill/>
          <a:ln>
            <a:miter lim="800000"/>
            <a:headEnd/>
            <a:tailEnd/>
          </a:ln>
        </p:spPr>
        <p:txBody>
          <a:bodyPr/>
          <a:lstStyle/>
          <a:p>
            <a:pPr>
              <a:lnSpc>
                <a:spcPct val="80000"/>
              </a:lnSpc>
            </a:pPr>
            <a:fld id="{B22ADE18-5636-4FF3-BB74-FC6DDF5EFC6E}" type="slidenum">
              <a:rPr lang="en-CA" sz="1200"/>
              <a:pPr>
                <a:lnSpc>
                  <a:spcPct val="80000"/>
                </a:lnSpc>
              </a:pPr>
              <a:t>24</a:t>
            </a:fld>
            <a:endParaRPr lang="en-CA" sz="12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4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20762"/>
          </a:xfrm>
        </p:spPr>
        <p:txBody>
          <a:bodyPr/>
          <a:lstStyle/>
          <a:p>
            <a:r>
              <a:rPr lang="en-US" sz="4000" b="1" u="sng" dirty="0" smtClean="0">
                <a:latin typeface="Times New Roman" pitchFamily="18" charset="0"/>
                <a:cs typeface="Times New Roman" pitchFamily="18" charset="0"/>
              </a:rPr>
              <a:t>Rational</a:t>
            </a:r>
            <a:r>
              <a:rPr lang="en-US" sz="4000" b="1" dirty="0" smtClean="0">
                <a:latin typeface="Times New Roman" pitchFamily="18" charset="0"/>
                <a:cs typeface="Times New Roman" pitchFamily="18" charset="0"/>
              </a:rPr>
              <a:t> …</a:t>
            </a:r>
            <a:endParaRPr lang="en-US" sz="40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001000" cy="4525963"/>
          </a:xfrm>
        </p:spPr>
        <p:txBody>
          <a:bodyPr/>
          <a:lstStyle/>
          <a:p>
            <a:pPr lvl="1" eaLnBrk="1" hangingPunct="1">
              <a:spcBef>
                <a:spcPts val="0"/>
              </a:spcBef>
              <a:defRPr/>
            </a:pPr>
            <a:r>
              <a:rPr lang="en-US" sz="4000" dirty="0" smtClean="0">
                <a:latin typeface="Times New Roman" pitchFamily="18" charset="0"/>
                <a:cs typeface="Times New Roman" pitchFamily="18" charset="0"/>
              </a:rPr>
              <a:t>Designing alternatives</a:t>
            </a:r>
          </a:p>
          <a:p>
            <a:pPr lvl="1" eaLnBrk="1" hangingPunct="1">
              <a:spcBef>
                <a:spcPts val="0"/>
              </a:spcBef>
              <a:defRPr/>
            </a:pPr>
            <a:r>
              <a:rPr lang="en-US" sz="4000" dirty="0" smtClean="0">
                <a:latin typeface="Times New Roman" pitchFamily="18" charset="0"/>
                <a:cs typeface="Times New Roman" pitchFamily="18" charset="0"/>
              </a:rPr>
              <a:t>Examination/assessment of alternatives</a:t>
            </a:r>
          </a:p>
          <a:p>
            <a:pPr eaLnBrk="1" hangingPunct="1">
              <a:spcBef>
                <a:spcPts val="0"/>
              </a:spcBef>
              <a:defRPr/>
            </a:pPr>
            <a:r>
              <a:rPr lang="en-US" sz="4800" dirty="0" smtClean="0">
                <a:latin typeface="Times New Roman" pitchFamily="18" charset="0"/>
                <a:cs typeface="Times New Roman" pitchFamily="18" charset="0"/>
              </a:rPr>
              <a:t>Decision phase</a:t>
            </a:r>
          </a:p>
          <a:p>
            <a:pPr lvl="1" eaLnBrk="1" hangingPunct="1">
              <a:spcBef>
                <a:spcPts val="0"/>
              </a:spcBef>
              <a:defRPr/>
            </a:pPr>
            <a:r>
              <a:rPr lang="en-US" sz="4400" dirty="0" smtClean="0">
                <a:latin typeface="Times New Roman" pitchFamily="18" charset="0"/>
                <a:cs typeface="Times New Roman" pitchFamily="18" charset="0"/>
              </a:rPr>
              <a:t>Ranking the alternatives</a:t>
            </a:r>
          </a:p>
          <a:p>
            <a:pPr lvl="1" eaLnBrk="1" hangingPunct="1">
              <a:spcBef>
                <a:spcPts val="0"/>
              </a:spcBef>
              <a:defRPr/>
            </a:pPr>
            <a:r>
              <a:rPr lang="en-US" sz="4400" dirty="0" smtClean="0">
                <a:latin typeface="Times New Roman" pitchFamily="18" charset="0"/>
                <a:cs typeface="Times New Roman" pitchFamily="18" charset="0"/>
              </a:rPr>
              <a:t>Determination</a:t>
            </a:r>
          </a:p>
          <a:p>
            <a:pPr lvl="1" eaLnBrk="1" hangingPunct="1">
              <a:spcBef>
                <a:spcPts val="0"/>
              </a:spcBef>
              <a:defRPr/>
            </a:pPr>
            <a:r>
              <a:rPr lang="en-US" sz="4400" dirty="0" smtClean="0">
                <a:latin typeface="Times New Roman" pitchFamily="18" charset="0"/>
                <a:cs typeface="Times New Roman" pitchFamily="18" charset="0"/>
              </a:rPr>
              <a:t>Choice</a:t>
            </a:r>
            <a:endParaRPr lang="en-US" sz="3600" dirty="0"/>
          </a:p>
        </p:txBody>
      </p:sp>
      <p:sp>
        <p:nvSpPr>
          <p:cNvPr id="4" name="Slide Number Placeholder 3"/>
          <p:cNvSpPr>
            <a:spLocks noGrp="1"/>
          </p:cNvSpPr>
          <p:nvPr>
            <p:ph type="sldNum" sz="quarter" idx="12"/>
          </p:nvPr>
        </p:nvSpPr>
        <p:spPr/>
        <p:txBody>
          <a:bodyPr/>
          <a:lstStyle/>
          <a:p>
            <a:pPr>
              <a:defRPr/>
            </a:pPr>
            <a:fld id="{AB3E7D1B-8A6C-4936-95D4-D2FB96CFBFA8}" type="slidenum">
              <a:rPr lang="en-US" smtClean="0"/>
              <a:pPr>
                <a:defRPr/>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0"/>
            <a:ext cx="7632700" cy="533400"/>
          </a:xfrm>
        </p:spPr>
        <p:txBody>
          <a:bodyPr/>
          <a:lstStyle/>
          <a:p>
            <a:pPr eaLnBrk="1" hangingPunct="1"/>
            <a:r>
              <a:rPr lang="en-US" sz="3600" b="1" u="sng" dirty="0" smtClean="0">
                <a:effectLst>
                  <a:outerShdw blurRad="38100" dist="38100" dir="2700000" algn="tl">
                    <a:srgbClr val="000000">
                      <a:alpha val="43137"/>
                    </a:srgbClr>
                  </a:outerShdw>
                </a:effectLst>
                <a:latin typeface="Times New Roman" pitchFamily="18" charset="0"/>
                <a:cs typeface="Times New Roman" pitchFamily="18" charset="0"/>
              </a:rPr>
              <a:t>Rational</a:t>
            </a:r>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en-US" sz="3600" dirty="0" smtClean="0"/>
          </a:p>
        </p:txBody>
      </p:sp>
      <p:sp>
        <p:nvSpPr>
          <p:cNvPr id="38915" name="Rectangle 3"/>
          <p:cNvSpPr>
            <a:spLocks noGrp="1" noChangeArrowheads="1"/>
          </p:cNvSpPr>
          <p:nvPr>
            <p:ph idx="1"/>
          </p:nvPr>
        </p:nvSpPr>
        <p:spPr>
          <a:xfrm>
            <a:off x="612775" y="762000"/>
            <a:ext cx="8153400" cy="5334000"/>
          </a:xfrm>
        </p:spPr>
        <p:txBody>
          <a:bodyPr/>
          <a:lstStyle/>
          <a:p>
            <a:pPr eaLnBrk="1" hangingPunct="1"/>
            <a:r>
              <a:rPr lang="en-US" sz="4000" dirty="0" smtClean="0">
                <a:latin typeface="Times New Roman" pitchFamily="18" charset="0"/>
                <a:cs typeface="Times New Roman" pitchFamily="18" charset="0"/>
              </a:rPr>
              <a:t>Post-decision phase</a:t>
            </a:r>
          </a:p>
          <a:p>
            <a:pPr lvl="1" eaLnBrk="1" hangingPunct="1"/>
            <a:r>
              <a:rPr lang="en-US" sz="3600" dirty="0" smtClean="0">
                <a:latin typeface="Times New Roman" pitchFamily="18" charset="0"/>
                <a:cs typeface="Times New Roman" pitchFamily="18" charset="0"/>
              </a:rPr>
              <a:t>Preparedness for implementation</a:t>
            </a:r>
          </a:p>
          <a:p>
            <a:pPr lvl="1" eaLnBrk="1" hangingPunct="1"/>
            <a:r>
              <a:rPr lang="en-US" sz="3600" dirty="0" smtClean="0">
                <a:latin typeface="Times New Roman" pitchFamily="18" charset="0"/>
                <a:cs typeface="Times New Roman" pitchFamily="18" charset="0"/>
              </a:rPr>
              <a:t>Action plan</a:t>
            </a:r>
          </a:p>
          <a:p>
            <a:pPr lvl="1" eaLnBrk="1" hangingPunct="1"/>
            <a:r>
              <a:rPr lang="en-US" sz="3600" dirty="0" smtClean="0">
                <a:latin typeface="Times New Roman" pitchFamily="18" charset="0"/>
                <a:cs typeface="Times New Roman" pitchFamily="18" charset="0"/>
              </a:rPr>
              <a:t>Monitoring</a:t>
            </a:r>
          </a:p>
          <a:p>
            <a:pPr lvl="1" eaLnBrk="1" hangingPunct="1"/>
            <a:r>
              <a:rPr lang="en-US" sz="3600" dirty="0" smtClean="0">
                <a:latin typeface="Times New Roman" pitchFamily="18" charset="0"/>
                <a:cs typeface="Times New Roman" pitchFamily="18" charset="0"/>
              </a:rPr>
              <a:t>Feedback</a:t>
            </a:r>
          </a:p>
          <a:p>
            <a:pPr lvl="1" eaLnBrk="1" hangingPunct="1"/>
            <a:r>
              <a:rPr lang="en-US" sz="3600" dirty="0" smtClean="0">
                <a:latin typeface="Times New Roman" pitchFamily="18" charset="0"/>
                <a:cs typeface="Times New Roman" pitchFamily="18" charset="0"/>
              </a:rPr>
              <a:t>Evaluation</a:t>
            </a:r>
          </a:p>
          <a:p>
            <a:pPr eaLnBrk="1" hangingPunct="1"/>
            <a:r>
              <a:rPr lang="en-US" sz="4000" dirty="0" smtClean="0">
                <a:latin typeface="Times New Roman" pitchFamily="18" charset="0"/>
                <a:cs typeface="Times New Roman" pitchFamily="18" charset="0"/>
              </a:rPr>
              <a:t>Re-decision phase</a:t>
            </a:r>
          </a:p>
          <a:p>
            <a:pPr lvl="1" eaLnBrk="1" hangingPunct="1"/>
            <a:r>
              <a:rPr lang="en-US" sz="3600" dirty="0" smtClean="0">
                <a:latin typeface="Times New Roman" pitchFamily="18" charset="0"/>
                <a:cs typeface="Times New Roman" pitchFamily="18" charset="0"/>
              </a:rPr>
              <a:t>Acknowledging the lessons learnt</a:t>
            </a:r>
          </a:p>
          <a:p>
            <a:pPr lvl="1" eaLnBrk="1" hangingPunct="1"/>
            <a:r>
              <a:rPr lang="en-US" sz="3600" dirty="0" smtClean="0">
                <a:latin typeface="Times New Roman" pitchFamily="18" charset="0"/>
                <a:cs typeface="Times New Roman" pitchFamily="18" charset="0"/>
              </a:rPr>
              <a:t>Reformed/improved decision making</a:t>
            </a:r>
          </a:p>
        </p:txBody>
      </p:sp>
      <p:sp>
        <p:nvSpPr>
          <p:cNvPr id="34820" name="Slide Number Placeholder 3"/>
          <p:cNvSpPr>
            <a:spLocks noGrp="1"/>
          </p:cNvSpPr>
          <p:nvPr>
            <p:ph type="sldNum" sz="quarter" idx="12"/>
          </p:nvPr>
        </p:nvSpPr>
        <p:spPr bwMode="auto">
          <a:noFill/>
          <a:ln>
            <a:miter lim="800000"/>
            <a:headEnd/>
            <a:tailEnd/>
          </a:ln>
        </p:spPr>
        <p:txBody>
          <a:bodyPr/>
          <a:lstStyle/>
          <a:p>
            <a:pPr>
              <a:lnSpc>
                <a:spcPct val="80000"/>
              </a:lnSpc>
            </a:pPr>
            <a:fld id="{A8B45275-9FDA-4D3A-B7BB-EA620821DA74}" type="slidenum">
              <a:rPr lang="en-CA" sz="1200"/>
              <a:pPr>
                <a:lnSpc>
                  <a:spcPct val="80000"/>
                </a:lnSpc>
              </a:pPr>
              <a:t>26</a:t>
            </a:fld>
            <a:endParaRPr lang="en-CA" sz="12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891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891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8915">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8915">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891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168D2156-B82E-4777-A13F-BF0F813452D4}" type="slidenum">
              <a:rPr lang="en-US"/>
              <a:pPr>
                <a:defRPr/>
              </a:pPr>
              <a:t>27</a:t>
            </a:fld>
            <a:endParaRPr lang="en-US"/>
          </a:p>
        </p:txBody>
      </p:sp>
      <p:sp>
        <p:nvSpPr>
          <p:cNvPr id="52226" name="Rectangle 2"/>
          <p:cNvSpPr>
            <a:spLocks noGrp="1" noChangeArrowheads="1"/>
          </p:cNvSpPr>
          <p:nvPr>
            <p:ph type="title"/>
          </p:nvPr>
        </p:nvSpPr>
        <p:spPr>
          <a:xfrm>
            <a:off x="228600" y="76200"/>
            <a:ext cx="8686800" cy="838200"/>
          </a:xfrm>
        </p:spPr>
        <p:txBody>
          <a:bodyPr/>
          <a:lstStyle/>
          <a:p>
            <a:pPr eaLnBrk="1" hangingPunct="1">
              <a:defRPr/>
            </a:pPr>
            <a:r>
              <a:rPr lang="en-US" sz="4000" b="1" u="sng" dirty="0" smtClean="0">
                <a:latin typeface="Times New Roman" pitchFamily="18" charset="0"/>
              </a:rPr>
              <a:t>Creative Decision Making Process</a:t>
            </a:r>
          </a:p>
        </p:txBody>
      </p:sp>
      <p:sp>
        <p:nvSpPr>
          <p:cNvPr id="22532" name="Rectangle 3"/>
          <p:cNvSpPr>
            <a:spLocks noGrp="1" noChangeArrowheads="1"/>
          </p:cNvSpPr>
          <p:nvPr>
            <p:ph type="body" idx="1"/>
          </p:nvPr>
        </p:nvSpPr>
        <p:spPr>
          <a:xfrm>
            <a:off x="228600" y="990600"/>
            <a:ext cx="8763000" cy="5638800"/>
          </a:xfrm>
        </p:spPr>
        <p:txBody>
          <a:bodyPr/>
          <a:lstStyle/>
          <a:p>
            <a:pPr eaLnBrk="1" hangingPunct="1">
              <a:lnSpc>
                <a:spcPct val="90000"/>
              </a:lnSpc>
            </a:pPr>
            <a:r>
              <a:rPr lang="en-US" sz="3500" b="1" dirty="0" smtClean="0">
                <a:latin typeface="Times New Roman" pitchFamily="18" charset="0"/>
              </a:rPr>
              <a:t>Understand the barriers to creative thinking</a:t>
            </a:r>
          </a:p>
          <a:p>
            <a:pPr eaLnBrk="1" hangingPunct="1">
              <a:lnSpc>
                <a:spcPct val="90000"/>
              </a:lnSpc>
              <a:buNone/>
            </a:pPr>
            <a:endParaRPr lang="en-US" sz="1800" b="1" dirty="0" smtClean="0">
              <a:latin typeface="Times New Roman" pitchFamily="18" charset="0"/>
            </a:endParaRPr>
          </a:p>
          <a:p>
            <a:pPr eaLnBrk="1" hangingPunct="1">
              <a:lnSpc>
                <a:spcPct val="90000"/>
              </a:lnSpc>
              <a:buNone/>
            </a:pPr>
            <a:r>
              <a:rPr lang="en-US" sz="3600" b="1" u="sng" dirty="0" smtClean="0">
                <a:latin typeface="Times New Roman" pitchFamily="18" charset="0"/>
                <a:cs typeface="Times New Roman" pitchFamily="18" charset="0"/>
              </a:rPr>
              <a:t>Exercise</a:t>
            </a:r>
            <a:r>
              <a:rPr lang="en-US" sz="3600" b="1" dirty="0" smtClean="0">
                <a:latin typeface="Times New Roman" pitchFamily="18" charset="0"/>
                <a:cs typeface="Times New Roman" pitchFamily="18" charset="0"/>
              </a:rPr>
              <a:t>: Blocks to Creative Thinking</a:t>
            </a:r>
            <a:endParaRPr lang="en-US" sz="3600" b="1" dirty="0" smtClean="0">
              <a:latin typeface="Times New Roman" pitchFamily="18" charset="0"/>
            </a:endParaRPr>
          </a:p>
          <a:p>
            <a:pPr eaLnBrk="1" hangingPunct="1">
              <a:lnSpc>
                <a:spcPct val="90000"/>
              </a:lnSpc>
            </a:pPr>
            <a:r>
              <a:rPr lang="en-US" sz="3600" b="1" dirty="0" smtClean="0">
                <a:latin typeface="Times New Roman" pitchFamily="18" charset="0"/>
              </a:rPr>
              <a:t>Develop capacity for creative thinking by</a:t>
            </a:r>
            <a:r>
              <a:rPr lang="en-US" sz="3600" dirty="0" smtClean="0">
                <a:latin typeface="Times New Roman" pitchFamily="18" charset="0"/>
              </a:rPr>
              <a:t>:</a:t>
            </a:r>
          </a:p>
          <a:p>
            <a:pPr eaLnBrk="1" hangingPunct="1">
              <a:lnSpc>
                <a:spcPct val="90000"/>
              </a:lnSpc>
              <a:buFontTx/>
              <a:buNone/>
            </a:pPr>
            <a:r>
              <a:rPr lang="en-US" sz="2800" dirty="0" smtClean="0">
                <a:latin typeface="Times New Roman" pitchFamily="18" charset="0"/>
              </a:rPr>
              <a:t>	- </a:t>
            </a:r>
            <a:r>
              <a:rPr lang="en-US" sz="3200" dirty="0" smtClean="0">
                <a:latin typeface="Times New Roman" pitchFamily="18" charset="0"/>
              </a:rPr>
              <a:t>looking at the situation differently</a:t>
            </a:r>
          </a:p>
          <a:p>
            <a:pPr eaLnBrk="1" hangingPunct="1">
              <a:lnSpc>
                <a:spcPct val="90000"/>
              </a:lnSpc>
              <a:buFontTx/>
              <a:buNone/>
            </a:pPr>
            <a:r>
              <a:rPr lang="en-US" sz="3200" dirty="0" smtClean="0">
                <a:latin typeface="Times New Roman" pitchFamily="18" charset="0"/>
              </a:rPr>
              <a:t>	- exchanging ideas with other creative people</a:t>
            </a:r>
          </a:p>
          <a:p>
            <a:pPr eaLnBrk="1" hangingPunct="1">
              <a:lnSpc>
                <a:spcPct val="90000"/>
              </a:lnSpc>
              <a:buFontTx/>
              <a:buNone/>
            </a:pPr>
            <a:r>
              <a:rPr lang="en-US" sz="3200" dirty="0" smtClean="0">
                <a:latin typeface="Times New Roman" pitchFamily="18" charset="0"/>
              </a:rPr>
              <a:t>	- thinking outside the box</a:t>
            </a:r>
          </a:p>
          <a:p>
            <a:pPr eaLnBrk="1" hangingPunct="1">
              <a:lnSpc>
                <a:spcPct val="90000"/>
              </a:lnSpc>
              <a:buFontTx/>
              <a:buNone/>
            </a:pPr>
            <a:r>
              <a:rPr lang="en-US" sz="3200" dirty="0" smtClean="0">
                <a:latin typeface="Times New Roman" pitchFamily="18" charset="0"/>
              </a:rPr>
              <a:t>	- leaving it for a while</a:t>
            </a:r>
          </a:p>
          <a:p>
            <a:pPr eaLnBrk="1" hangingPunct="1">
              <a:lnSpc>
                <a:spcPct val="90000"/>
              </a:lnSpc>
            </a:pPr>
            <a:r>
              <a:rPr lang="en-US" sz="3600" b="1" dirty="0" smtClean="0">
                <a:latin typeface="Times New Roman" pitchFamily="18" charset="0"/>
              </a:rPr>
              <a:t>Use collective capacities of group to develop new ideas by “brainstorming”</a:t>
            </a:r>
          </a:p>
          <a:p>
            <a:pPr eaLnBrk="1" hangingPunct="1">
              <a:lnSpc>
                <a:spcPct val="90000"/>
              </a:lnSpc>
            </a:pPr>
            <a:endParaRPr lang="en-US" sz="3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53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53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53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53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53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53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53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2253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A20A0AE5-861F-4342-9D06-A9B4697B82B4}" type="slidenum">
              <a:rPr lang="en-US"/>
              <a:pPr>
                <a:defRPr/>
              </a:pPr>
              <a:t>28</a:t>
            </a:fld>
            <a:endParaRPr lang="en-US"/>
          </a:p>
        </p:txBody>
      </p:sp>
      <p:sp>
        <p:nvSpPr>
          <p:cNvPr id="53250" name="Rectangle 2"/>
          <p:cNvSpPr>
            <a:spLocks noGrp="1" noChangeArrowheads="1"/>
          </p:cNvSpPr>
          <p:nvPr>
            <p:ph type="title"/>
          </p:nvPr>
        </p:nvSpPr>
        <p:spPr>
          <a:xfrm>
            <a:off x="0" y="228600"/>
            <a:ext cx="9144000" cy="1066800"/>
          </a:xfrm>
        </p:spPr>
        <p:txBody>
          <a:bodyPr/>
          <a:lstStyle/>
          <a:p>
            <a:pPr eaLnBrk="1" hangingPunct="1">
              <a:defRPr/>
            </a:pPr>
            <a:r>
              <a:rPr lang="en-US" sz="4000" b="1" u="sng" dirty="0" smtClean="0">
                <a:latin typeface="Times New Roman" pitchFamily="18" charset="0"/>
              </a:rPr>
              <a:t>Techniques for Creative Decision Making</a:t>
            </a:r>
          </a:p>
        </p:txBody>
      </p:sp>
      <p:sp>
        <p:nvSpPr>
          <p:cNvPr id="23556" name="Rectangle 3"/>
          <p:cNvSpPr>
            <a:spLocks noGrp="1" noChangeArrowheads="1"/>
          </p:cNvSpPr>
          <p:nvPr>
            <p:ph type="body" idx="1"/>
          </p:nvPr>
        </p:nvSpPr>
        <p:spPr>
          <a:xfrm>
            <a:off x="457200" y="1752600"/>
            <a:ext cx="8229600" cy="2971800"/>
          </a:xfrm>
        </p:spPr>
        <p:txBody>
          <a:bodyPr/>
          <a:lstStyle/>
          <a:p>
            <a:pPr marL="577850" indent="-577850" eaLnBrk="1" hangingPunct="1"/>
            <a:r>
              <a:rPr lang="en-US" sz="4800" dirty="0" smtClean="0">
                <a:latin typeface="Times New Roman" pitchFamily="18" charset="0"/>
              </a:rPr>
              <a:t>Brainstorming</a:t>
            </a:r>
          </a:p>
          <a:p>
            <a:pPr marL="577850" indent="-577850" eaLnBrk="1" hangingPunct="1"/>
            <a:r>
              <a:rPr lang="en-US" sz="4800" dirty="0" smtClean="0">
                <a:latin typeface="Times New Roman" pitchFamily="18" charset="0"/>
              </a:rPr>
              <a:t>Ideas writing</a:t>
            </a:r>
          </a:p>
          <a:p>
            <a:pPr marL="577850" indent="-577850" eaLnBrk="1" hangingPunct="1"/>
            <a:r>
              <a:rPr lang="en-US" sz="4800" dirty="0" smtClean="0">
                <a:latin typeface="Times New Roman" pitchFamily="18" charset="0"/>
              </a:rPr>
              <a:t>Lateral thinking</a:t>
            </a:r>
          </a:p>
          <a:p>
            <a:pPr marL="457200" indent="-457200" eaLnBrk="1" hangingPunct="1">
              <a:buFontTx/>
              <a:buNone/>
            </a:pPr>
            <a:endParaRPr lang="en-US" sz="3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2355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0F9569FE-4D67-4A8D-B5FB-8F646DCD425B}" type="slidenum">
              <a:rPr lang="en-US"/>
              <a:pPr>
                <a:defRPr/>
              </a:pPr>
              <a:t>29</a:t>
            </a:fld>
            <a:endParaRPr lang="en-US"/>
          </a:p>
        </p:txBody>
      </p:sp>
      <p:sp>
        <p:nvSpPr>
          <p:cNvPr id="75778" name="Rectangle 2"/>
          <p:cNvSpPr>
            <a:spLocks noGrp="1" noChangeArrowheads="1"/>
          </p:cNvSpPr>
          <p:nvPr>
            <p:ph type="title"/>
          </p:nvPr>
        </p:nvSpPr>
        <p:spPr>
          <a:xfrm>
            <a:off x="76200" y="0"/>
            <a:ext cx="9144000" cy="762000"/>
          </a:xfrm>
        </p:spPr>
        <p:txBody>
          <a:bodyPr/>
          <a:lstStyle/>
          <a:p>
            <a:pPr algn="just" eaLnBrk="1" hangingPunct="1">
              <a:defRPr/>
            </a:pPr>
            <a:r>
              <a:rPr lang="en-US" sz="4000" b="1" u="sng" dirty="0" smtClean="0">
                <a:latin typeface="Times New Roman" pitchFamily="18" charset="0"/>
              </a:rPr>
              <a:t>Ethics and Morality in Decision-Making</a:t>
            </a:r>
          </a:p>
        </p:txBody>
      </p:sp>
      <p:sp>
        <p:nvSpPr>
          <p:cNvPr id="30724" name="Rectangle 3"/>
          <p:cNvSpPr>
            <a:spLocks noGrp="1" noChangeArrowheads="1"/>
          </p:cNvSpPr>
          <p:nvPr>
            <p:ph type="body" idx="1"/>
          </p:nvPr>
        </p:nvSpPr>
        <p:spPr>
          <a:xfrm>
            <a:off x="228600" y="838200"/>
            <a:ext cx="8686800" cy="5410200"/>
          </a:xfrm>
        </p:spPr>
        <p:txBody>
          <a:bodyPr/>
          <a:lstStyle/>
          <a:p>
            <a:pPr marL="511175" indent="-511175" eaLnBrk="1" hangingPunct="1">
              <a:lnSpc>
                <a:spcPct val="80000"/>
              </a:lnSpc>
            </a:pPr>
            <a:r>
              <a:rPr lang="en-US" sz="4000" dirty="0" smtClean="0">
                <a:latin typeface="Times New Roman" pitchFamily="18" charset="0"/>
              </a:rPr>
              <a:t>Ethics is defined as the branch of philosophy that defines what is good for the individual and society, and which establishes the nature of obligations or duties which people owe both themselves and one another.</a:t>
            </a:r>
          </a:p>
          <a:p>
            <a:pPr marL="511175" indent="-511175" eaLnBrk="1" hangingPunct="1">
              <a:lnSpc>
                <a:spcPct val="80000"/>
              </a:lnSpc>
            </a:pPr>
            <a:r>
              <a:rPr lang="en-US" sz="4000" dirty="0" smtClean="0">
                <a:latin typeface="Times New Roman" pitchFamily="18" charset="0"/>
              </a:rPr>
              <a:t>Making ethical decisions in business is often difficult because business ethics is not just an extension of either an individual’s or a society’s ethics. However,  the following support being ethical: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P spid="30724"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81000" y="0"/>
            <a:ext cx="8458200" cy="685800"/>
          </a:xfrm>
        </p:spPr>
        <p:txBody>
          <a:bodyPr/>
          <a:lstStyle/>
          <a:p>
            <a:pPr eaLnBrk="1" hangingPunct="1"/>
            <a:r>
              <a:rPr lang="en-CA" sz="4800" b="1" u="sng" dirty="0" smtClean="0">
                <a:effectLst>
                  <a:outerShdw blurRad="38100" dist="38100" dir="2700000" algn="tl">
                    <a:srgbClr val="000000">
                      <a:alpha val="43137"/>
                    </a:srgbClr>
                  </a:outerShdw>
                </a:effectLst>
                <a:latin typeface="Times New Roman" pitchFamily="18" charset="0"/>
                <a:cs typeface="Times New Roman" pitchFamily="18" charset="0"/>
              </a:rPr>
              <a:t>Session Outline</a:t>
            </a:r>
            <a:endParaRPr lang="en-US" sz="4800" b="1" i="1" u="sng" dirty="0" smtClean="0">
              <a:latin typeface="Times New Roman" pitchFamily="18" charset="0"/>
              <a:cs typeface="Times New Roman" pitchFamily="18" charset="0"/>
            </a:endParaRPr>
          </a:p>
        </p:txBody>
      </p:sp>
      <p:sp>
        <p:nvSpPr>
          <p:cNvPr id="2051" name="Rectangle 3"/>
          <p:cNvSpPr>
            <a:spLocks noGrp="1" noChangeArrowheads="1"/>
          </p:cNvSpPr>
          <p:nvPr>
            <p:ph idx="1"/>
          </p:nvPr>
        </p:nvSpPr>
        <p:spPr>
          <a:xfrm>
            <a:off x="228600" y="1143000"/>
            <a:ext cx="8686800" cy="5867400"/>
          </a:xfrm>
        </p:spPr>
        <p:txBody>
          <a:bodyPr/>
          <a:lstStyle/>
          <a:p>
            <a:pPr marL="457200" indent="-457200">
              <a:spcBef>
                <a:spcPts val="0"/>
              </a:spcBef>
            </a:pPr>
            <a:r>
              <a:rPr lang="en-US" sz="4400" dirty="0" smtClean="0">
                <a:latin typeface="Times New Roman" pitchFamily="18" charset="0"/>
                <a:cs typeface="Times New Roman" pitchFamily="18" charset="0"/>
              </a:rPr>
              <a:t>Meaning of Problem Solving and Decision Making</a:t>
            </a:r>
          </a:p>
          <a:p>
            <a:pPr marL="457200" indent="-457200">
              <a:spcBef>
                <a:spcPts val="0"/>
              </a:spcBef>
              <a:tabLst>
                <a:tab pos="1770063" algn="l"/>
              </a:tabLst>
            </a:pPr>
            <a:r>
              <a:rPr lang="en-US" sz="4400" dirty="0" smtClean="0">
                <a:latin typeface="Times New Roman" pitchFamily="18" charset="0"/>
                <a:cs typeface="Times New Roman" pitchFamily="18" charset="0"/>
              </a:rPr>
              <a:t>Approaches / Styles  and Process of Decision Making</a:t>
            </a:r>
          </a:p>
          <a:p>
            <a:pPr marL="457200" indent="-457200">
              <a:spcBef>
                <a:spcPts val="0"/>
              </a:spcBef>
            </a:pPr>
            <a:r>
              <a:rPr lang="en-US" sz="4400" dirty="0" smtClean="0">
                <a:latin typeface="Times New Roman" pitchFamily="18" charset="0"/>
                <a:cs typeface="Times New Roman" pitchFamily="18" charset="0"/>
              </a:rPr>
              <a:t>Problems  in Decision Making</a:t>
            </a:r>
          </a:p>
          <a:p>
            <a:pPr marL="457200" indent="-457200">
              <a:spcBef>
                <a:spcPts val="0"/>
              </a:spcBef>
            </a:pPr>
            <a:r>
              <a:rPr lang="en-US" sz="4400" dirty="0" smtClean="0">
                <a:latin typeface="Times New Roman" pitchFamily="18" charset="0"/>
                <a:cs typeface="Times New Roman" pitchFamily="18" charset="0"/>
              </a:rPr>
              <a:t>Approaches / Tips for Effective Decision Making</a:t>
            </a:r>
          </a:p>
          <a:p>
            <a:pPr marL="457200" indent="-457200" eaLnBrk="1" hangingPunct="1">
              <a:lnSpc>
                <a:spcPct val="90000"/>
              </a:lnSpc>
              <a:spcBef>
                <a:spcPts val="600"/>
              </a:spcBef>
              <a:buFontTx/>
              <a:buNone/>
            </a:pPr>
            <a:endParaRPr lang="en-US" sz="4800" dirty="0" smtClean="0">
              <a:latin typeface="Times New Roman" pitchFamily="18" charset="0"/>
              <a:cs typeface="Times New Roman" pitchFamily="18" charset="0"/>
            </a:endParaRPr>
          </a:p>
          <a:p>
            <a:pPr marL="457200" indent="-457200" eaLnBrk="1" hangingPunct="1">
              <a:lnSpc>
                <a:spcPct val="90000"/>
              </a:lnSpc>
              <a:spcBef>
                <a:spcPts val="600"/>
              </a:spcBef>
            </a:pPr>
            <a:endParaRPr lang="en-US" sz="4800"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normAutofit/>
          </a:bodyPr>
          <a:lstStyle/>
          <a:p>
            <a:pPr>
              <a:defRPr/>
            </a:pPr>
            <a:fld id="{3C4B52C8-D0DE-4003-8F9D-094F4AA11F16}" type="slidenum">
              <a:rPr lang="en-US"/>
              <a:pPr>
                <a:defRPr/>
              </a:pPr>
              <a:t>3</a:t>
            </a:fld>
            <a:endParaRPr lang="en-US"/>
          </a:p>
        </p:txBody>
      </p:sp>
    </p:spTree>
  </p:cSld>
  <p:clrMapOvr>
    <a:masterClrMapping/>
  </p:clrMapOvr>
  <p:transition>
    <p:sndAc>
      <p:stSnd>
        <p:snd r:embed="rId2" name="camera.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229600" cy="6172200"/>
          </a:xfrm>
        </p:spPr>
        <p:txBody>
          <a:bodyPr/>
          <a:lstStyle/>
          <a:p>
            <a:r>
              <a:rPr lang="en-US" sz="4400" b="1" dirty="0" smtClean="0">
                <a:latin typeface="Times New Roman" pitchFamily="18" charset="0"/>
              </a:rPr>
              <a:t>Trustworthiness </a:t>
            </a:r>
            <a:r>
              <a:rPr lang="en-US" sz="4000" b="1" dirty="0" smtClean="0">
                <a:latin typeface="Times New Roman" pitchFamily="18" charset="0"/>
              </a:rPr>
              <a:t>- </a:t>
            </a:r>
            <a:r>
              <a:rPr lang="en-US" sz="4000" dirty="0" smtClean="0">
                <a:latin typeface="Times New Roman" pitchFamily="18" charset="0"/>
              </a:rPr>
              <a:t>others believe in us and hold us in high esteem; concerns qualities such as honesty, reliability, integrity and loyalty. </a:t>
            </a:r>
          </a:p>
          <a:p>
            <a:r>
              <a:rPr lang="en-US" sz="4400" b="1" dirty="0" smtClean="0">
                <a:latin typeface="Times New Roman" pitchFamily="18" charset="0"/>
              </a:rPr>
              <a:t>Respect </a:t>
            </a:r>
            <a:r>
              <a:rPr lang="en-US" sz="4000" b="1" dirty="0" smtClean="0">
                <a:latin typeface="Times New Roman" pitchFamily="18" charset="0"/>
              </a:rPr>
              <a:t>–</a:t>
            </a:r>
            <a:r>
              <a:rPr lang="en-US" sz="4000" dirty="0" smtClean="0">
                <a:latin typeface="Times New Roman" pitchFamily="18" charset="0"/>
              </a:rPr>
              <a:t> we should treat everyone with respect regardless of who they are and/or what they have done.</a:t>
            </a:r>
          </a:p>
          <a:p>
            <a:r>
              <a:rPr lang="en-US" sz="4400" b="1" dirty="0" smtClean="0">
                <a:latin typeface="Times New Roman" pitchFamily="18" charset="0"/>
              </a:rPr>
              <a:t>Responsibility </a:t>
            </a:r>
            <a:r>
              <a:rPr lang="en-US" sz="4000" b="1" dirty="0" smtClean="0">
                <a:latin typeface="Times New Roman" pitchFamily="18" charset="0"/>
              </a:rPr>
              <a:t>–</a:t>
            </a:r>
            <a:r>
              <a:rPr lang="en-US" sz="4000" dirty="0" smtClean="0">
                <a:latin typeface="Times New Roman" pitchFamily="18" charset="0"/>
              </a:rPr>
              <a:t> we have to be accountable for what we do and who we are.</a:t>
            </a:r>
            <a:endParaRPr lang="en-US" sz="3600" dirty="0"/>
          </a:p>
        </p:txBody>
      </p:sp>
      <p:sp>
        <p:nvSpPr>
          <p:cNvPr id="4" name="Slide Number Placeholder 3"/>
          <p:cNvSpPr>
            <a:spLocks noGrp="1"/>
          </p:cNvSpPr>
          <p:nvPr>
            <p:ph type="sldNum" sz="quarter" idx="12"/>
          </p:nvPr>
        </p:nvSpPr>
        <p:spPr/>
        <p:txBody>
          <a:bodyPr/>
          <a:lstStyle/>
          <a:p>
            <a:pPr>
              <a:defRPr/>
            </a:pPr>
            <a:fld id="{AB3E7D1B-8A6C-4936-95D4-D2FB96CFBFA8}" type="slidenum">
              <a:rPr lang="en-US" smtClean="0"/>
              <a:pPr>
                <a:defRPr/>
              </a:pPr>
              <a:t>30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0"/>
            <a:ext cx="8839200" cy="6172200"/>
          </a:xfrm>
        </p:spPr>
        <p:txBody>
          <a:bodyPr/>
          <a:lstStyle/>
          <a:p>
            <a:pPr>
              <a:spcBef>
                <a:spcPts val="0"/>
              </a:spcBef>
            </a:pPr>
            <a:r>
              <a:rPr lang="en-US" sz="4400" b="1" dirty="0" smtClean="0">
                <a:latin typeface="Times New Roman" pitchFamily="18" charset="0"/>
              </a:rPr>
              <a:t>Fairness </a:t>
            </a:r>
            <a:r>
              <a:rPr lang="en-US" sz="4000" b="1" dirty="0" smtClean="0">
                <a:latin typeface="Times New Roman" pitchFamily="18" charset="0"/>
              </a:rPr>
              <a:t>– </a:t>
            </a:r>
            <a:r>
              <a:rPr lang="en-US" sz="4000" dirty="0" smtClean="0">
                <a:latin typeface="Times New Roman" pitchFamily="18" charset="0"/>
              </a:rPr>
              <a:t>adherence to a balance standard of justice without relevance to one ’s feelings or inclinations.</a:t>
            </a:r>
          </a:p>
          <a:p>
            <a:pPr>
              <a:spcBef>
                <a:spcPts val="0"/>
              </a:spcBef>
            </a:pPr>
            <a:r>
              <a:rPr lang="en-US" sz="4400" b="1" dirty="0" smtClean="0">
                <a:latin typeface="Times New Roman" pitchFamily="18" charset="0"/>
              </a:rPr>
              <a:t>Caring </a:t>
            </a:r>
            <a:r>
              <a:rPr lang="en-US" sz="4000" b="1" dirty="0" smtClean="0">
                <a:latin typeface="Times New Roman" pitchFamily="18" charset="0"/>
              </a:rPr>
              <a:t>–</a:t>
            </a:r>
            <a:r>
              <a:rPr lang="en-US" sz="4000" dirty="0" smtClean="0">
                <a:latin typeface="Times New Roman" pitchFamily="18" charset="0"/>
              </a:rPr>
              <a:t> the heart of ethics and ethical decision-making; we should consciously cause no more harm than is reasonably necessary to perform our duties.</a:t>
            </a:r>
          </a:p>
          <a:p>
            <a:pPr>
              <a:spcBef>
                <a:spcPts val="0"/>
              </a:spcBef>
            </a:pPr>
            <a:r>
              <a:rPr lang="en-US" sz="4400" b="1" dirty="0" smtClean="0">
                <a:latin typeface="Times New Roman" pitchFamily="18" charset="0"/>
              </a:rPr>
              <a:t>Citizenship </a:t>
            </a:r>
            <a:r>
              <a:rPr lang="en-US" sz="4000" b="1" dirty="0" smtClean="0">
                <a:latin typeface="Times New Roman" pitchFamily="18" charset="0"/>
              </a:rPr>
              <a:t>–</a:t>
            </a:r>
            <a:r>
              <a:rPr lang="en-US" sz="4000" dirty="0" smtClean="0">
                <a:latin typeface="Times New Roman" pitchFamily="18" charset="0"/>
              </a:rPr>
              <a:t> this includes civic virtues and duties which tell us how we ought to behave as part of a community.</a:t>
            </a:r>
            <a:endParaRPr lang="en-US" sz="3600" dirty="0"/>
          </a:p>
        </p:txBody>
      </p:sp>
      <p:sp>
        <p:nvSpPr>
          <p:cNvPr id="4" name="Slide Number Placeholder 3"/>
          <p:cNvSpPr>
            <a:spLocks noGrp="1"/>
          </p:cNvSpPr>
          <p:nvPr>
            <p:ph type="sldNum" sz="quarter" idx="12"/>
          </p:nvPr>
        </p:nvSpPr>
        <p:spPr/>
        <p:txBody>
          <a:bodyPr/>
          <a:lstStyle/>
          <a:p>
            <a:pPr>
              <a:defRPr/>
            </a:pPr>
            <a:fld id="{AB3E7D1B-8A6C-4936-95D4-D2FB96CFBFA8}" type="slidenum">
              <a:rPr lang="en-US" smtClean="0"/>
              <a:pPr>
                <a:defRPr/>
              </a:pPr>
              <a:t>31</a:t>
            </a:fld>
            <a:endParaRPr lang="en-US"/>
          </a:p>
        </p:txBody>
      </p:sp>
      <p:sp>
        <p:nvSpPr>
          <p:cNvPr id="5" name="Content Placeholder 7"/>
          <p:cNvSpPr txBox="1">
            <a:spLocks/>
          </p:cNvSpPr>
          <p:nvPr/>
        </p:nvSpPr>
        <p:spPr bwMode="auto">
          <a:xfrm>
            <a:off x="304800" y="6172200"/>
            <a:ext cx="8153400" cy="76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19100" marR="0" lvl="0" indent="-382588" algn="l" defTabSz="914400" rtl="0" eaLnBrk="0" fontAlgn="base" latinLnBrk="0" hangingPunct="0">
              <a:lnSpc>
                <a:spcPct val="100000"/>
              </a:lnSpc>
              <a:spcBef>
                <a:spcPct val="20000"/>
              </a:spcBef>
              <a:spcAft>
                <a:spcPct val="0"/>
              </a:spcAft>
              <a:buClr>
                <a:schemeClr val="accent1"/>
              </a:buClr>
              <a:buSzPct val="80000"/>
              <a:tabLst/>
              <a:defRPr/>
            </a:pPr>
            <a:r>
              <a:rPr kumimoji="0" lang="en-US" sz="3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hlinkClick r:id="rId2" action="ppaction://hlinkfile"/>
              </a:rPr>
              <a:t>Ethical Dilemma_(360p).mp4</a:t>
            </a:r>
            <a:endParaRPr kumimoji="0" lang="en-US" sz="30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331913" y="228600"/>
            <a:ext cx="7632700" cy="990600"/>
          </a:xfrm>
        </p:spPr>
        <p:txBody>
          <a:bodyPr/>
          <a:lstStyle/>
          <a:p>
            <a:pPr eaLnBrk="1" hangingPunct="1"/>
            <a:endParaRPr lang="en-US" smtClean="0"/>
          </a:p>
        </p:txBody>
      </p:sp>
      <p:sp>
        <p:nvSpPr>
          <p:cNvPr id="23555" name="Slide Number Placeholder 5"/>
          <p:cNvSpPr>
            <a:spLocks noGrp="1"/>
          </p:cNvSpPr>
          <p:nvPr>
            <p:ph type="sldNum" sz="quarter" idx="12"/>
          </p:nvPr>
        </p:nvSpPr>
        <p:spPr bwMode="auto">
          <a:noFill/>
          <a:ln>
            <a:miter lim="800000"/>
            <a:headEnd/>
            <a:tailEnd/>
          </a:ln>
        </p:spPr>
        <p:txBody>
          <a:bodyPr/>
          <a:lstStyle/>
          <a:p>
            <a:pPr>
              <a:lnSpc>
                <a:spcPct val="80000"/>
              </a:lnSpc>
            </a:pPr>
            <a:fld id="{F6349C52-CE3D-4AA7-8B8A-800C626BA8E8}" type="slidenum">
              <a:rPr lang="en-US" sz="1200"/>
              <a:pPr>
                <a:lnSpc>
                  <a:spcPct val="80000"/>
                </a:lnSpc>
              </a:pPr>
              <a:t>32</a:t>
            </a:fld>
            <a:endParaRPr lang="en-US" sz="1200"/>
          </a:p>
        </p:txBody>
      </p:sp>
      <p:sp>
        <p:nvSpPr>
          <p:cNvPr id="23556" name="Rectangle 3"/>
          <p:cNvSpPr>
            <a:spLocks noGrp="1" noChangeArrowheads="1"/>
          </p:cNvSpPr>
          <p:nvPr>
            <p:ph sz="quarter" idx="1"/>
          </p:nvPr>
        </p:nvSpPr>
        <p:spPr>
          <a:xfrm>
            <a:off x="612775" y="1600200"/>
            <a:ext cx="8153400" cy="4495800"/>
          </a:xfrm>
        </p:spPr>
        <p:txBody>
          <a:bodyPr/>
          <a:lstStyle/>
          <a:p>
            <a:pPr eaLnBrk="1" hangingPunct="1"/>
            <a:endParaRPr lang="en-US" smtClean="0"/>
          </a:p>
        </p:txBody>
      </p:sp>
      <p:pic>
        <p:nvPicPr>
          <p:cNvPr id="23557"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0" y="0"/>
            <a:ext cx="9144000" cy="1143000"/>
          </a:xfrm>
        </p:spPr>
        <p:txBody>
          <a:bodyPr/>
          <a:lstStyle/>
          <a:p>
            <a:pPr eaLnBrk="1" hangingPunct="1"/>
            <a:r>
              <a:rPr lang="en-US" sz="4400" b="1" u="sng" smtClean="0">
                <a:latin typeface="Times New Roman" pitchFamily="18" charset="0"/>
              </a:rPr>
              <a:t>Factors Influencing Decision Making</a:t>
            </a:r>
          </a:p>
        </p:txBody>
      </p:sp>
      <p:sp>
        <p:nvSpPr>
          <p:cNvPr id="52227" name="Rectangle 3"/>
          <p:cNvSpPr>
            <a:spLocks noGrp="1" noChangeArrowheads="1"/>
          </p:cNvSpPr>
          <p:nvPr>
            <p:ph idx="1"/>
          </p:nvPr>
        </p:nvSpPr>
        <p:spPr>
          <a:xfrm>
            <a:off x="152400" y="1219200"/>
            <a:ext cx="8763000" cy="5638800"/>
          </a:xfrm>
        </p:spPr>
        <p:txBody>
          <a:bodyPr/>
          <a:lstStyle/>
          <a:p>
            <a:pPr marL="685800" indent="-649288" eaLnBrk="1" hangingPunct="1"/>
            <a:r>
              <a:rPr lang="en-US" sz="4800" dirty="0" smtClean="0">
                <a:latin typeface="Times New Roman" pitchFamily="18" charset="0"/>
              </a:rPr>
              <a:t>Availability of resources</a:t>
            </a:r>
          </a:p>
          <a:p>
            <a:pPr marL="685800" indent="-649288" eaLnBrk="1" hangingPunct="1"/>
            <a:r>
              <a:rPr lang="en-US" sz="4800" dirty="0" smtClean="0">
                <a:latin typeface="Times New Roman" pitchFamily="18" charset="0"/>
              </a:rPr>
              <a:t>Environment: </a:t>
            </a:r>
            <a:r>
              <a:rPr lang="en-US" sz="4000" dirty="0" smtClean="0">
                <a:latin typeface="Times New Roman" pitchFamily="18" charset="0"/>
              </a:rPr>
              <a:t>Internal, External</a:t>
            </a:r>
            <a:endParaRPr lang="en-US" sz="4800" dirty="0" smtClean="0">
              <a:latin typeface="Times New Roman" pitchFamily="18" charset="0"/>
            </a:endParaRPr>
          </a:p>
          <a:p>
            <a:pPr marL="685800" indent="-649288" eaLnBrk="1" hangingPunct="1"/>
            <a:r>
              <a:rPr lang="en-US" sz="4800" dirty="0" smtClean="0">
                <a:latin typeface="Times New Roman" pitchFamily="18" charset="0"/>
              </a:rPr>
              <a:t>Capability </a:t>
            </a:r>
            <a:r>
              <a:rPr lang="en-US" sz="4000" dirty="0" smtClean="0">
                <a:latin typeface="Times New Roman" pitchFamily="18" charset="0"/>
              </a:rPr>
              <a:t>(KSA)</a:t>
            </a:r>
            <a:r>
              <a:rPr lang="en-US" sz="4800" dirty="0" smtClean="0">
                <a:latin typeface="Times New Roman" pitchFamily="18" charset="0"/>
              </a:rPr>
              <a:t>, values, experience, emotion, biasness of concerned people</a:t>
            </a:r>
          </a:p>
          <a:p>
            <a:pPr marL="685800" indent="-649288" eaLnBrk="1" hangingPunct="1"/>
            <a:r>
              <a:rPr lang="en-US" sz="4800" dirty="0" smtClean="0">
                <a:latin typeface="Times New Roman" pitchFamily="18" charset="0"/>
              </a:rPr>
              <a:t>Prejudice</a:t>
            </a:r>
          </a:p>
        </p:txBody>
      </p:sp>
      <p:sp>
        <p:nvSpPr>
          <p:cNvPr id="6" name="Slide Number Placeholder 5"/>
          <p:cNvSpPr>
            <a:spLocks noGrp="1"/>
          </p:cNvSpPr>
          <p:nvPr>
            <p:ph type="sldNum" sz="quarter" idx="12"/>
          </p:nvPr>
        </p:nvSpPr>
        <p:spPr/>
        <p:txBody>
          <a:bodyPr>
            <a:normAutofit/>
          </a:bodyPr>
          <a:lstStyle/>
          <a:p>
            <a:pPr>
              <a:defRPr/>
            </a:pPr>
            <a:fld id="{19470405-E2D8-4445-A335-9B6FD67E143E}" type="slidenum">
              <a:rPr lang="en-US"/>
              <a:pPr>
                <a:defRPr/>
              </a:pPr>
              <a:t>33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fill="hold"/>
                                        <p:tgtEl>
                                          <p:spTgt spid="52226"/>
                                        </p:tgtEl>
                                        <p:attrNameLst>
                                          <p:attrName>ppt_x</p:attrName>
                                        </p:attrNameLst>
                                      </p:cBhvr>
                                      <p:tavLst>
                                        <p:tav tm="0">
                                          <p:val>
                                            <p:strVal val="0-#ppt_w/2"/>
                                          </p:val>
                                        </p:tav>
                                        <p:tav tm="100000">
                                          <p:val>
                                            <p:strVal val="#ppt_x"/>
                                          </p:val>
                                        </p:tav>
                                      </p:tavLst>
                                    </p:anim>
                                    <p:anim calcmode="lin" valueType="num">
                                      <p:cBhvr additive="base">
                                        <p:cTn id="8" dur="500" fill="hold"/>
                                        <p:tgtEl>
                                          <p:spTgt spid="522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2227">
                                            <p:txEl>
                                              <p:pRg st="0" end="0"/>
                                            </p:txEl>
                                          </p:spTgt>
                                        </p:tgtEl>
                                        <p:attrNameLst>
                                          <p:attrName>style.visibility</p:attrName>
                                        </p:attrNameLst>
                                      </p:cBhvr>
                                      <p:to>
                                        <p:strVal val="visible"/>
                                      </p:to>
                                    </p:set>
                                    <p:anim calcmode="lin" valueType="num">
                                      <p:cBhvr additive="base">
                                        <p:cTn id="13" dur="500" fill="hold"/>
                                        <p:tgtEl>
                                          <p:spTgt spid="52227">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22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2227">
                                            <p:txEl>
                                              <p:pRg st="1" end="1"/>
                                            </p:txEl>
                                          </p:spTgt>
                                        </p:tgtEl>
                                        <p:attrNameLst>
                                          <p:attrName>style.visibility</p:attrName>
                                        </p:attrNameLst>
                                      </p:cBhvr>
                                      <p:to>
                                        <p:strVal val="visible"/>
                                      </p:to>
                                    </p:set>
                                    <p:anim calcmode="lin" valueType="num">
                                      <p:cBhvr additive="base">
                                        <p:cTn id="19" dur="500" fill="hold"/>
                                        <p:tgtEl>
                                          <p:spTgt spid="52227">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222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2227">
                                            <p:txEl>
                                              <p:pRg st="2" end="2"/>
                                            </p:txEl>
                                          </p:spTgt>
                                        </p:tgtEl>
                                        <p:attrNameLst>
                                          <p:attrName>style.visibility</p:attrName>
                                        </p:attrNameLst>
                                      </p:cBhvr>
                                      <p:to>
                                        <p:strVal val="visible"/>
                                      </p:to>
                                    </p:set>
                                    <p:anim calcmode="lin" valueType="num">
                                      <p:cBhvr additive="base">
                                        <p:cTn id="25" dur="500" fill="hold"/>
                                        <p:tgtEl>
                                          <p:spTgt spid="52227">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222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2227">
                                            <p:txEl>
                                              <p:pRg st="3" end="3"/>
                                            </p:txEl>
                                          </p:spTgt>
                                        </p:tgtEl>
                                        <p:attrNameLst>
                                          <p:attrName>style.visibility</p:attrName>
                                        </p:attrNameLst>
                                      </p:cBhvr>
                                      <p:to>
                                        <p:strVal val="visible"/>
                                      </p:to>
                                    </p:set>
                                    <p:anim calcmode="lin" valueType="num">
                                      <p:cBhvr additive="base">
                                        <p:cTn id="31" dur="500" fill="hold"/>
                                        <p:tgtEl>
                                          <p:spTgt spid="52227">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222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7"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0"/>
            <a:ext cx="8229600" cy="685800"/>
          </a:xfrm>
        </p:spPr>
        <p:txBody>
          <a:bodyPr>
            <a:normAutofit fontScale="90000"/>
          </a:bodyPr>
          <a:lstStyle/>
          <a:p>
            <a:pPr eaLnBrk="1" fontAlgn="auto" hangingPunct="1">
              <a:spcAft>
                <a:spcPts val="0"/>
              </a:spcAft>
              <a:defRPr/>
            </a:pPr>
            <a:r>
              <a:rPr lang="en-US" b="1" u="sng" dirty="0" smtClean="0">
                <a:latin typeface="Times New Roman" pitchFamily="18" charset="0"/>
              </a:rPr>
              <a:t>Problems in Decision Making</a:t>
            </a:r>
          </a:p>
        </p:txBody>
      </p:sp>
      <p:sp>
        <p:nvSpPr>
          <p:cNvPr id="19460" name="Rectangle 4"/>
          <p:cNvSpPr>
            <a:spLocks noGrp="1" noChangeArrowheads="1"/>
          </p:cNvSpPr>
          <p:nvPr>
            <p:ph sz="half" idx="1"/>
          </p:nvPr>
        </p:nvSpPr>
        <p:spPr>
          <a:xfrm>
            <a:off x="228600" y="914400"/>
            <a:ext cx="8686800" cy="5562600"/>
          </a:xfrm>
        </p:spPr>
        <p:txBody>
          <a:bodyPr/>
          <a:lstStyle/>
          <a:p>
            <a:pPr marL="400050" indent="-228600" algn="just" eaLnBrk="1" hangingPunct="1">
              <a:lnSpc>
                <a:spcPct val="90000"/>
              </a:lnSpc>
              <a:buFontTx/>
              <a:buNone/>
            </a:pPr>
            <a:r>
              <a:rPr lang="en-US" sz="2000" dirty="0" smtClean="0">
                <a:cs typeface="Times New Roman" pitchFamily="18" charset="0"/>
              </a:rPr>
              <a:t>  </a:t>
            </a:r>
            <a:r>
              <a:rPr lang="en-US" sz="2800" dirty="0" smtClean="0">
                <a:cs typeface="Times New Roman" pitchFamily="18" charset="0"/>
              </a:rPr>
              <a:t> </a:t>
            </a:r>
            <a:r>
              <a:rPr lang="en-US" sz="2400" i="1" dirty="0" smtClean="0">
                <a:latin typeface="Times New Roman" pitchFamily="18" charset="0"/>
                <a:cs typeface="Times New Roman" pitchFamily="18" charset="0"/>
              </a:rPr>
              <a:t>Real life Decision Makers must cope with:</a:t>
            </a:r>
            <a:endParaRPr lang="en-US" sz="1800" i="1" dirty="0" smtClean="0">
              <a:latin typeface="Times New Roman" pitchFamily="18" charset="0"/>
              <a:cs typeface="Times New Roman" pitchFamily="18" charset="0"/>
            </a:endParaRPr>
          </a:p>
          <a:p>
            <a:pPr marL="457200" indent="-457200" algn="just" eaLnBrk="1" hangingPunct="1">
              <a:lnSpc>
                <a:spcPct val="90000"/>
              </a:lnSpc>
            </a:pPr>
            <a:r>
              <a:rPr lang="en-US" sz="3200" dirty="0" smtClean="0">
                <a:latin typeface="Times New Roman" pitchFamily="18" charset="0"/>
                <a:cs typeface="Times New Roman" pitchFamily="18" charset="0"/>
              </a:rPr>
              <a:t>Inadequate information about the nature of the problem and its possible solutions,</a:t>
            </a:r>
          </a:p>
          <a:p>
            <a:pPr marL="457200" indent="-457200" algn="just" eaLnBrk="1" hangingPunct="1">
              <a:lnSpc>
                <a:spcPct val="90000"/>
              </a:lnSpc>
            </a:pPr>
            <a:r>
              <a:rPr lang="en-US" sz="3200" dirty="0" smtClean="0">
                <a:latin typeface="Times New Roman" pitchFamily="18" charset="0"/>
                <a:cs typeface="Times New Roman" pitchFamily="18" charset="0"/>
              </a:rPr>
              <a:t>The lack of resources to acquire more complete information,</a:t>
            </a:r>
          </a:p>
          <a:p>
            <a:pPr marL="457200" indent="-457200" algn="just" eaLnBrk="1" hangingPunct="1">
              <a:lnSpc>
                <a:spcPct val="90000"/>
              </a:lnSpc>
            </a:pPr>
            <a:r>
              <a:rPr lang="en-US" sz="3200" dirty="0" smtClean="0">
                <a:latin typeface="Times New Roman" pitchFamily="18" charset="0"/>
                <a:cs typeface="Times New Roman" pitchFamily="18" charset="0"/>
              </a:rPr>
              <a:t>Distorted perceptions of the information available,</a:t>
            </a:r>
          </a:p>
          <a:p>
            <a:pPr marL="457200" indent="-457200" algn="just" eaLnBrk="1" hangingPunct="1">
              <a:lnSpc>
                <a:spcPct val="90000"/>
              </a:lnSpc>
            </a:pPr>
            <a:r>
              <a:rPr lang="en-US" sz="3200" dirty="0" smtClean="0">
                <a:latin typeface="Times New Roman" pitchFamily="18" charset="0"/>
                <a:cs typeface="Times New Roman" pitchFamily="18" charset="0"/>
              </a:rPr>
              <a:t>The inability of the human memory to retain large amount of information, and </a:t>
            </a:r>
          </a:p>
          <a:p>
            <a:pPr marL="457200" indent="-457200" algn="just" eaLnBrk="1" hangingPunct="1">
              <a:lnSpc>
                <a:spcPct val="90000"/>
              </a:lnSpc>
            </a:pPr>
            <a:r>
              <a:rPr lang="en-US" sz="3200" dirty="0" smtClean="0">
                <a:latin typeface="Times New Roman" pitchFamily="18" charset="0"/>
                <a:cs typeface="Times New Roman" pitchFamily="18" charset="0"/>
              </a:rPr>
              <a:t>The limits of their own intelligence to determine correctly which alternative is best. </a:t>
            </a:r>
            <a:r>
              <a:rPr lang="en-US" sz="1600" b="1" i="1" dirty="0" smtClean="0">
                <a:latin typeface="Times New Roman" pitchFamily="18" charset="0"/>
              </a:rPr>
              <a:t>- Herbert Simon</a:t>
            </a:r>
          </a:p>
        </p:txBody>
      </p:sp>
      <p:sp>
        <p:nvSpPr>
          <p:cNvPr id="6" name="Slide Number Placeholder 5"/>
          <p:cNvSpPr>
            <a:spLocks noGrp="1"/>
          </p:cNvSpPr>
          <p:nvPr>
            <p:ph type="sldNum" sz="quarter" idx="12"/>
          </p:nvPr>
        </p:nvSpPr>
        <p:spPr/>
        <p:txBody>
          <a:bodyPr>
            <a:normAutofit/>
          </a:bodyPr>
          <a:lstStyle/>
          <a:p>
            <a:pPr>
              <a:defRPr/>
            </a:pPr>
            <a:fld id="{24CCABB2-8E09-428B-9750-6216D875A3E0}" type="slidenum">
              <a:rPr lang="en-US"/>
              <a:pPr>
                <a:defRPr/>
              </a:pPr>
              <a:t>34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0-#ppt_w/2"/>
                                          </p:val>
                                        </p:tav>
                                        <p:tav tm="100000">
                                          <p:val>
                                            <p:strVal val="#ppt_x"/>
                                          </p:val>
                                        </p:tav>
                                      </p:tavLst>
                                    </p:anim>
                                    <p:anim calcmode="lin" valueType="num">
                                      <p:cBhvr additive="base">
                                        <p:cTn id="8" dur="500" fill="hold"/>
                                        <p:tgtEl>
                                          <p:spTgt spid="194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460">
                                            <p:txEl>
                                              <p:pRg st="0" end="0"/>
                                            </p:txEl>
                                          </p:spTgt>
                                        </p:tgtEl>
                                        <p:attrNameLst>
                                          <p:attrName>style.visibility</p:attrName>
                                        </p:attrNameLst>
                                      </p:cBhvr>
                                      <p:to>
                                        <p:strVal val="visible"/>
                                      </p:to>
                                    </p:set>
                                    <p:anim calcmode="lin" valueType="num">
                                      <p:cBhvr additive="base">
                                        <p:cTn id="13" dur="500" fill="hold"/>
                                        <p:tgtEl>
                                          <p:spTgt spid="19460">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946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460">
                                            <p:txEl>
                                              <p:pRg st="1" end="1"/>
                                            </p:txEl>
                                          </p:spTgt>
                                        </p:tgtEl>
                                        <p:attrNameLst>
                                          <p:attrName>style.visibility</p:attrName>
                                        </p:attrNameLst>
                                      </p:cBhvr>
                                      <p:to>
                                        <p:strVal val="visible"/>
                                      </p:to>
                                    </p:set>
                                    <p:anim calcmode="lin" valueType="num">
                                      <p:cBhvr additive="base">
                                        <p:cTn id="19" dur="500" fill="hold"/>
                                        <p:tgtEl>
                                          <p:spTgt spid="19460">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946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9460">
                                            <p:txEl>
                                              <p:pRg st="2" end="2"/>
                                            </p:txEl>
                                          </p:spTgt>
                                        </p:tgtEl>
                                        <p:attrNameLst>
                                          <p:attrName>style.visibility</p:attrName>
                                        </p:attrNameLst>
                                      </p:cBhvr>
                                      <p:to>
                                        <p:strVal val="visible"/>
                                      </p:to>
                                    </p:set>
                                    <p:anim calcmode="lin" valueType="num">
                                      <p:cBhvr additive="base">
                                        <p:cTn id="25" dur="500" fill="hold"/>
                                        <p:tgtEl>
                                          <p:spTgt spid="19460">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946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9460">
                                            <p:txEl>
                                              <p:pRg st="3" end="3"/>
                                            </p:txEl>
                                          </p:spTgt>
                                        </p:tgtEl>
                                        <p:attrNameLst>
                                          <p:attrName>style.visibility</p:attrName>
                                        </p:attrNameLst>
                                      </p:cBhvr>
                                      <p:to>
                                        <p:strVal val="visible"/>
                                      </p:to>
                                    </p:set>
                                    <p:anim calcmode="lin" valueType="num">
                                      <p:cBhvr additive="base">
                                        <p:cTn id="31" dur="500" fill="hold"/>
                                        <p:tgtEl>
                                          <p:spTgt spid="19460">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946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9460">
                                            <p:txEl>
                                              <p:pRg st="4" end="4"/>
                                            </p:txEl>
                                          </p:spTgt>
                                        </p:tgtEl>
                                        <p:attrNameLst>
                                          <p:attrName>style.visibility</p:attrName>
                                        </p:attrNameLst>
                                      </p:cBhvr>
                                      <p:to>
                                        <p:strVal val="visible"/>
                                      </p:to>
                                    </p:set>
                                    <p:anim calcmode="lin" valueType="num">
                                      <p:cBhvr additive="base">
                                        <p:cTn id="37" dur="500" fill="hold"/>
                                        <p:tgtEl>
                                          <p:spTgt spid="19460">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946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9460">
                                            <p:txEl>
                                              <p:pRg st="5" end="5"/>
                                            </p:txEl>
                                          </p:spTgt>
                                        </p:tgtEl>
                                        <p:attrNameLst>
                                          <p:attrName>style.visibility</p:attrName>
                                        </p:attrNameLst>
                                      </p:cBhvr>
                                      <p:to>
                                        <p:strVal val="visible"/>
                                      </p:to>
                                    </p:set>
                                    <p:anim calcmode="lin" valueType="num">
                                      <p:cBhvr additive="base">
                                        <p:cTn id="43" dur="500" fill="hold"/>
                                        <p:tgtEl>
                                          <p:spTgt spid="19460">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946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60"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152400"/>
            <a:ext cx="8229600" cy="742950"/>
          </a:xfrm>
        </p:spPr>
        <p:txBody>
          <a:bodyPr/>
          <a:lstStyle/>
          <a:p>
            <a:pPr eaLnBrk="1" hangingPunct="1"/>
            <a:r>
              <a:rPr lang="en-US" sz="3600" b="1" u="sng" dirty="0" smtClean="0">
                <a:latin typeface="Times New Roman" pitchFamily="18" charset="0"/>
                <a:cs typeface="Times New Roman" pitchFamily="18" charset="0"/>
              </a:rPr>
              <a:t>Problems</a:t>
            </a:r>
            <a:r>
              <a:rPr lang="en-US" sz="3600" b="1" dirty="0" smtClean="0">
                <a:latin typeface="Times New Roman" pitchFamily="18" charset="0"/>
                <a:cs typeface="Times New Roman" pitchFamily="18" charset="0"/>
              </a:rPr>
              <a:t> </a:t>
            </a:r>
            <a:r>
              <a:rPr lang="en-US" sz="3200" b="1" dirty="0" smtClean="0">
                <a:latin typeface="Times New Roman" pitchFamily="18" charset="0"/>
                <a:cs typeface="Times New Roman" pitchFamily="18" charset="0"/>
              </a:rPr>
              <a:t>…</a:t>
            </a:r>
            <a:endParaRPr lang="en-US" sz="2800" b="1" dirty="0" smtClean="0">
              <a:latin typeface="Times New Roman" pitchFamily="18" charset="0"/>
              <a:cs typeface="Times New Roman" pitchFamily="18" charset="0"/>
            </a:endParaRPr>
          </a:p>
        </p:txBody>
      </p:sp>
      <p:sp>
        <p:nvSpPr>
          <p:cNvPr id="21508" name="Rectangle 4"/>
          <p:cNvSpPr>
            <a:spLocks noGrp="1" noChangeArrowheads="1"/>
          </p:cNvSpPr>
          <p:nvPr>
            <p:ph sz="half" idx="1"/>
          </p:nvPr>
        </p:nvSpPr>
        <p:spPr>
          <a:xfrm>
            <a:off x="228600" y="838200"/>
            <a:ext cx="8915400" cy="6172200"/>
          </a:xfrm>
        </p:spPr>
        <p:txBody>
          <a:bodyPr/>
          <a:lstStyle/>
          <a:p>
            <a:pPr marL="457200" indent="-457200" algn="just" eaLnBrk="1" hangingPunct="1">
              <a:spcBef>
                <a:spcPts val="600"/>
              </a:spcBef>
            </a:pPr>
            <a:r>
              <a:rPr lang="en-US" sz="3000" dirty="0" smtClean="0">
                <a:latin typeface="Times New Roman" pitchFamily="18" charset="0"/>
                <a:cs typeface="Times New Roman" pitchFamily="18" charset="0"/>
              </a:rPr>
              <a:t>Which problem to solve? </a:t>
            </a:r>
          </a:p>
          <a:p>
            <a:pPr marL="457200" indent="-457200" algn="just" eaLnBrk="1" hangingPunct="1">
              <a:spcBef>
                <a:spcPts val="600"/>
              </a:spcBef>
            </a:pPr>
            <a:r>
              <a:rPr lang="en-US" sz="3000" dirty="0" smtClean="0">
                <a:latin typeface="Times New Roman" pitchFamily="18" charset="0"/>
                <a:cs typeface="Times New Roman" pitchFamily="18" charset="0"/>
              </a:rPr>
              <a:t>What is a right decision? </a:t>
            </a:r>
          </a:p>
          <a:p>
            <a:pPr marL="457200" indent="-457200" algn="just" eaLnBrk="1" hangingPunct="1">
              <a:spcBef>
                <a:spcPts val="600"/>
              </a:spcBef>
            </a:pPr>
            <a:r>
              <a:rPr lang="en-US" sz="3000" dirty="0" smtClean="0">
                <a:latin typeface="Times New Roman" pitchFamily="18" charset="0"/>
                <a:cs typeface="Times New Roman" pitchFamily="18" charset="0"/>
              </a:rPr>
              <a:t>External and internal environment (PEST)</a:t>
            </a:r>
          </a:p>
          <a:p>
            <a:pPr marL="457200" indent="-457200">
              <a:spcBef>
                <a:spcPts val="0"/>
              </a:spcBef>
            </a:pPr>
            <a:r>
              <a:rPr lang="en-US" sz="3000" dirty="0" smtClean="0">
                <a:latin typeface="Times New Roman" pitchFamily="18" charset="0"/>
                <a:cs typeface="Times New Roman" pitchFamily="18" charset="0"/>
              </a:rPr>
              <a:t>Ownership of decision</a:t>
            </a:r>
          </a:p>
          <a:p>
            <a:pPr marL="457200" indent="-457200">
              <a:spcBef>
                <a:spcPts val="0"/>
              </a:spcBef>
            </a:pPr>
            <a:r>
              <a:rPr lang="en-US" sz="3000" dirty="0" smtClean="0">
                <a:latin typeface="Times New Roman" pitchFamily="18" charset="0"/>
                <a:cs typeface="Times New Roman" pitchFamily="18" charset="0"/>
              </a:rPr>
              <a:t>Decisiveness, ethics and integrity of decision makers</a:t>
            </a:r>
          </a:p>
          <a:p>
            <a:pPr marL="457200" indent="-457200">
              <a:spcBef>
                <a:spcPts val="0"/>
              </a:spcBef>
            </a:pPr>
            <a:r>
              <a:rPr lang="en-US" sz="3000" dirty="0" smtClean="0">
                <a:latin typeface="Times New Roman" pitchFamily="18" charset="0"/>
                <a:cs typeface="Times New Roman" pitchFamily="18" charset="0"/>
              </a:rPr>
              <a:t>Failing to consult others</a:t>
            </a:r>
          </a:p>
          <a:p>
            <a:pPr marL="457200" indent="-457200">
              <a:spcBef>
                <a:spcPts val="0"/>
              </a:spcBef>
            </a:pPr>
            <a:r>
              <a:rPr lang="en-US" sz="3000" dirty="0" smtClean="0">
                <a:latin typeface="Times New Roman" pitchFamily="18" charset="0"/>
                <a:cs typeface="Times New Roman" pitchFamily="18" charset="0"/>
              </a:rPr>
              <a:t>Innovation / creativity?</a:t>
            </a:r>
          </a:p>
          <a:p>
            <a:pPr marL="457200" indent="-457200" algn="just" eaLnBrk="1" hangingPunct="1">
              <a:spcBef>
                <a:spcPts val="600"/>
              </a:spcBef>
            </a:pPr>
            <a:r>
              <a:rPr lang="en-US" sz="3000" dirty="0" smtClean="0">
                <a:latin typeface="Times New Roman" pitchFamily="18" charset="0"/>
                <a:cs typeface="Times New Roman" pitchFamily="18" charset="0"/>
              </a:rPr>
              <a:t>Individual's values, capabilities, biasness</a:t>
            </a:r>
          </a:p>
          <a:p>
            <a:pPr marL="457200" indent="-457200" algn="just" eaLnBrk="1" hangingPunct="1">
              <a:spcBef>
                <a:spcPts val="600"/>
              </a:spcBef>
            </a:pPr>
            <a:r>
              <a:rPr lang="en-US" sz="3000" dirty="0" smtClean="0">
                <a:latin typeface="Times New Roman" pitchFamily="18" charset="0"/>
                <a:cs typeface="Times New Roman" pitchFamily="18" charset="0"/>
              </a:rPr>
              <a:t>Influencing factors</a:t>
            </a:r>
          </a:p>
          <a:p>
            <a:pPr marL="457200" indent="-457200" algn="just" eaLnBrk="1" hangingPunct="1">
              <a:spcBef>
                <a:spcPts val="600"/>
              </a:spcBef>
            </a:pPr>
            <a:r>
              <a:rPr lang="en-US" sz="3000" dirty="0" smtClean="0">
                <a:latin typeface="Times New Roman" pitchFamily="18" charset="0"/>
                <a:cs typeface="Times New Roman" pitchFamily="18" charset="0"/>
              </a:rPr>
              <a:t>Conflicting information</a:t>
            </a:r>
          </a:p>
          <a:p>
            <a:pPr marL="457200" indent="-457200" algn="just" eaLnBrk="1" hangingPunct="1">
              <a:spcBef>
                <a:spcPts val="600"/>
              </a:spcBef>
            </a:pPr>
            <a:r>
              <a:rPr lang="en-US" sz="3000" dirty="0" smtClean="0">
                <a:latin typeface="Times New Roman" pitchFamily="18" charset="0"/>
                <a:cs typeface="Times New Roman" pitchFamily="18" charset="0"/>
              </a:rPr>
              <a:t>For some </a:t>
            </a:r>
            <a:r>
              <a:rPr lang="en-US" sz="3000" i="1" dirty="0" smtClean="0">
                <a:latin typeface="Times New Roman" pitchFamily="18" charset="0"/>
                <a:cs typeface="Times New Roman" pitchFamily="18" charset="0"/>
              </a:rPr>
              <a:t>“thinking”</a:t>
            </a:r>
            <a:r>
              <a:rPr lang="en-US" sz="3000" dirty="0" smtClean="0">
                <a:latin typeface="Times New Roman" pitchFamily="18" charset="0"/>
                <a:cs typeface="Times New Roman" pitchFamily="18" charset="0"/>
              </a:rPr>
              <a:t> is not </a:t>
            </a:r>
            <a:r>
              <a:rPr lang="en-US" sz="3000" i="1" dirty="0" smtClean="0">
                <a:latin typeface="Times New Roman" pitchFamily="18" charset="0"/>
                <a:cs typeface="Times New Roman" pitchFamily="18" charset="0"/>
              </a:rPr>
              <a:t>“work”</a:t>
            </a:r>
          </a:p>
        </p:txBody>
      </p:sp>
      <p:sp>
        <p:nvSpPr>
          <p:cNvPr id="6" name="Slide Number Placeholder 5"/>
          <p:cNvSpPr>
            <a:spLocks noGrp="1"/>
          </p:cNvSpPr>
          <p:nvPr>
            <p:ph type="sldNum" sz="quarter" idx="12"/>
          </p:nvPr>
        </p:nvSpPr>
        <p:spPr/>
        <p:txBody>
          <a:bodyPr>
            <a:normAutofit/>
          </a:bodyPr>
          <a:lstStyle/>
          <a:p>
            <a:pPr>
              <a:defRPr/>
            </a:pPr>
            <a:fld id="{7D8F4634-4E32-48FD-B76C-F0738435AECF}" type="slidenum">
              <a:rPr lang="en-US"/>
              <a:pPr>
                <a:defRPr/>
              </a:pPr>
              <a:t>35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0-#ppt_w/2"/>
                                          </p:val>
                                        </p:tav>
                                        <p:tav tm="100000">
                                          <p:val>
                                            <p:strVal val="#ppt_x"/>
                                          </p:val>
                                        </p:tav>
                                      </p:tavLst>
                                    </p:anim>
                                    <p:anim calcmode="lin" valueType="num">
                                      <p:cBhvr additive="base">
                                        <p:cTn id="8" dur="500" fill="hold"/>
                                        <p:tgtEl>
                                          <p:spTgt spid="215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8">
                                            <p:txEl>
                                              <p:pRg st="0" end="0"/>
                                            </p:txEl>
                                          </p:spTgt>
                                        </p:tgtEl>
                                        <p:attrNameLst>
                                          <p:attrName>style.visibility</p:attrName>
                                        </p:attrNameLst>
                                      </p:cBhvr>
                                      <p:to>
                                        <p:strVal val="visible"/>
                                      </p:to>
                                    </p:set>
                                    <p:anim calcmode="lin" valueType="num">
                                      <p:cBhvr additive="base">
                                        <p:cTn id="13" dur="500" fill="hold"/>
                                        <p:tgtEl>
                                          <p:spTgt spid="21508">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50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8">
                                            <p:txEl>
                                              <p:pRg st="1" end="1"/>
                                            </p:txEl>
                                          </p:spTgt>
                                        </p:tgtEl>
                                        <p:attrNameLst>
                                          <p:attrName>style.visibility</p:attrName>
                                        </p:attrNameLst>
                                      </p:cBhvr>
                                      <p:to>
                                        <p:strVal val="visible"/>
                                      </p:to>
                                    </p:set>
                                    <p:anim calcmode="lin" valueType="num">
                                      <p:cBhvr additive="base">
                                        <p:cTn id="19" dur="500" fill="hold"/>
                                        <p:tgtEl>
                                          <p:spTgt spid="21508">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50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508">
                                            <p:txEl>
                                              <p:pRg st="2" end="2"/>
                                            </p:txEl>
                                          </p:spTgt>
                                        </p:tgtEl>
                                        <p:attrNameLst>
                                          <p:attrName>style.visibility</p:attrName>
                                        </p:attrNameLst>
                                      </p:cBhvr>
                                      <p:to>
                                        <p:strVal val="visible"/>
                                      </p:to>
                                    </p:set>
                                    <p:anim calcmode="lin" valueType="num">
                                      <p:cBhvr additive="base">
                                        <p:cTn id="25" dur="500" fill="hold"/>
                                        <p:tgtEl>
                                          <p:spTgt spid="21508">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50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508">
                                            <p:txEl>
                                              <p:pRg st="3" end="3"/>
                                            </p:txEl>
                                          </p:spTgt>
                                        </p:tgtEl>
                                        <p:attrNameLst>
                                          <p:attrName>style.visibility</p:attrName>
                                        </p:attrNameLst>
                                      </p:cBhvr>
                                      <p:to>
                                        <p:strVal val="visible"/>
                                      </p:to>
                                    </p:set>
                                    <p:anim calcmode="lin" valueType="num">
                                      <p:cBhvr additive="base">
                                        <p:cTn id="31" dur="500" fill="hold"/>
                                        <p:tgtEl>
                                          <p:spTgt spid="21508">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50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508">
                                            <p:txEl>
                                              <p:pRg st="4" end="4"/>
                                            </p:txEl>
                                          </p:spTgt>
                                        </p:tgtEl>
                                        <p:attrNameLst>
                                          <p:attrName>style.visibility</p:attrName>
                                        </p:attrNameLst>
                                      </p:cBhvr>
                                      <p:to>
                                        <p:strVal val="visible"/>
                                      </p:to>
                                    </p:set>
                                    <p:anim calcmode="lin" valueType="num">
                                      <p:cBhvr additive="base">
                                        <p:cTn id="37" dur="500" fill="hold"/>
                                        <p:tgtEl>
                                          <p:spTgt spid="21508">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150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1508">
                                            <p:txEl>
                                              <p:pRg st="5" end="5"/>
                                            </p:txEl>
                                          </p:spTgt>
                                        </p:tgtEl>
                                        <p:attrNameLst>
                                          <p:attrName>style.visibility</p:attrName>
                                        </p:attrNameLst>
                                      </p:cBhvr>
                                      <p:to>
                                        <p:strVal val="visible"/>
                                      </p:to>
                                    </p:set>
                                    <p:anim calcmode="lin" valueType="num">
                                      <p:cBhvr additive="base">
                                        <p:cTn id="43" dur="500" fill="hold"/>
                                        <p:tgtEl>
                                          <p:spTgt spid="21508">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150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1508">
                                            <p:txEl>
                                              <p:pRg st="6" end="6"/>
                                            </p:txEl>
                                          </p:spTgt>
                                        </p:tgtEl>
                                        <p:attrNameLst>
                                          <p:attrName>style.visibility</p:attrName>
                                        </p:attrNameLst>
                                      </p:cBhvr>
                                      <p:to>
                                        <p:strVal val="visible"/>
                                      </p:to>
                                    </p:set>
                                    <p:anim calcmode="lin" valueType="num">
                                      <p:cBhvr additive="base">
                                        <p:cTn id="49" dur="500" fill="hold"/>
                                        <p:tgtEl>
                                          <p:spTgt spid="21508">
                                            <p:txEl>
                                              <p:pRg st="6" end="6"/>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1508">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1508">
                                            <p:txEl>
                                              <p:pRg st="7" end="7"/>
                                            </p:txEl>
                                          </p:spTgt>
                                        </p:tgtEl>
                                        <p:attrNameLst>
                                          <p:attrName>style.visibility</p:attrName>
                                        </p:attrNameLst>
                                      </p:cBhvr>
                                      <p:to>
                                        <p:strVal val="visible"/>
                                      </p:to>
                                    </p:set>
                                    <p:anim calcmode="lin" valueType="num">
                                      <p:cBhvr additive="base">
                                        <p:cTn id="55" dur="500" fill="hold"/>
                                        <p:tgtEl>
                                          <p:spTgt spid="21508">
                                            <p:txEl>
                                              <p:pRg st="7" end="7"/>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21508">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1508">
                                            <p:txEl>
                                              <p:pRg st="8" end="8"/>
                                            </p:txEl>
                                          </p:spTgt>
                                        </p:tgtEl>
                                        <p:attrNameLst>
                                          <p:attrName>style.visibility</p:attrName>
                                        </p:attrNameLst>
                                      </p:cBhvr>
                                      <p:to>
                                        <p:strVal val="visible"/>
                                      </p:to>
                                    </p:set>
                                    <p:anim calcmode="lin" valueType="num">
                                      <p:cBhvr additive="base">
                                        <p:cTn id="61" dur="500" fill="hold"/>
                                        <p:tgtEl>
                                          <p:spTgt spid="21508">
                                            <p:txEl>
                                              <p:pRg st="8" end="8"/>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21508">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1508">
                                            <p:txEl>
                                              <p:pRg st="9" end="9"/>
                                            </p:txEl>
                                          </p:spTgt>
                                        </p:tgtEl>
                                        <p:attrNameLst>
                                          <p:attrName>style.visibility</p:attrName>
                                        </p:attrNameLst>
                                      </p:cBhvr>
                                      <p:to>
                                        <p:strVal val="visible"/>
                                      </p:to>
                                    </p:set>
                                    <p:anim calcmode="lin" valueType="num">
                                      <p:cBhvr additive="base">
                                        <p:cTn id="67" dur="500" fill="hold"/>
                                        <p:tgtEl>
                                          <p:spTgt spid="21508">
                                            <p:txEl>
                                              <p:pRg st="9" end="9"/>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21508">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1508">
                                            <p:txEl>
                                              <p:pRg st="10" end="10"/>
                                            </p:txEl>
                                          </p:spTgt>
                                        </p:tgtEl>
                                        <p:attrNameLst>
                                          <p:attrName>style.visibility</p:attrName>
                                        </p:attrNameLst>
                                      </p:cBhvr>
                                      <p:to>
                                        <p:strVal val="visible"/>
                                      </p:to>
                                    </p:set>
                                    <p:anim calcmode="lin" valueType="num">
                                      <p:cBhvr additive="base">
                                        <p:cTn id="73" dur="500" fill="hold"/>
                                        <p:tgtEl>
                                          <p:spTgt spid="21508">
                                            <p:txEl>
                                              <p:pRg st="10" end="10"/>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21508">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8"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74B248AA-DF05-4037-8F91-F4B1745071B0}" type="slidenum">
              <a:rPr lang="en-US"/>
              <a:pPr>
                <a:defRPr/>
              </a:pPr>
              <a:t>36</a:t>
            </a:fld>
            <a:endParaRPr lang="en-US"/>
          </a:p>
        </p:txBody>
      </p:sp>
      <p:sp>
        <p:nvSpPr>
          <p:cNvPr id="71682" name="Rectangle 2"/>
          <p:cNvSpPr>
            <a:spLocks noGrp="1" noChangeArrowheads="1"/>
          </p:cNvSpPr>
          <p:nvPr>
            <p:ph type="title"/>
          </p:nvPr>
        </p:nvSpPr>
        <p:spPr>
          <a:xfrm>
            <a:off x="76200" y="0"/>
            <a:ext cx="8991600" cy="457200"/>
          </a:xfrm>
        </p:spPr>
        <p:txBody>
          <a:bodyPr/>
          <a:lstStyle/>
          <a:p>
            <a:pPr eaLnBrk="1" hangingPunct="1">
              <a:defRPr/>
            </a:pPr>
            <a:r>
              <a:rPr lang="en-US" sz="3800" b="1" u="sng" dirty="0" smtClean="0">
                <a:latin typeface="Times New Roman" pitchFamily="18" charset="0"/>
              </a:rPr>
              <a:t>Some Common Decision-Making Mistakes</a:t>
            </a:r>
          </a:p>
        </p:txBody>
      </p:sp>
      <p:sp>
        <p:nvSpPr>
          <p:cNvPr id="27652" name="Rectangle 3"/>
          <p:cNvSpPr>
            <a:spLocks noGrp="1" noChangeArrowheads="1"/>
          </p:cNvSpPr>
          <p:nvPr>
            <p:ph type="body" idx="1"/>
          </p:nvPr>
        </p:nvSpPr>
        <p:spPr>
          <a:xfrm>
            <a:off x="228600" y="914400"/>
            <a:ext cx="8686800" cy="5715000"/>
          </a:xfrm>
        </p:spPr>
        <p:txBody>
          <a:bodyPr/>
          <a:lstStyle/>
          <a:p>
            <a:pPr marL="577850" indent="-577850" eaLnBrk="1" hangingPunct="1">
              <a:lnSpc>
                <a:spcPct val="80000"/>
              </a:lnSpc>
            </a:pPr>
            <a:r>
              <a:rPr lang="en-US" sz="4000" b="1" dirty="0" smtClean="0">
                <a:latin typeface="Times New Roman" pitchFamily="18" charset="0"/>
              </a:rPr>
              <a:t>Relying too much on “expert ” information.</a:t>
            </a:r>
            <a:r>
              <a:rPr lang="en-US" sz="4000" dirty="0" smtClean="0">
                <a:latin typeface="Times New Roman" pitchFamily="18" charset="0"/>
              </a:rPr>
              <a:t> </a:t>
            </a:r>
            <a:r>
              <a:rPr lang="en-US" sz="3600" dirty="0" smtClean="0">
                <a:latin typeface="Times New Roman" pitchFamily="18" charset="0"/>
              </a:rPr>
              <a:t>Experts are only human and have biases and prejudices like the rest of us. Seek information from a lot of different sources.</a:t>
            </a:r>
            <a:endParaRPr lang="en-US" sz="3200" dirty="0" smtClean="0">
              <a:latin typeface="Times New Roman" pitchFamily="18" charset="0"/>
            </a:endParaRPr>
          </a:p>
          <a:p>
            <a:pPr marL="577850" indent="-577850" eaLnBrk="1" hangingPunct="1">
              <a:lnSpc>
                <a:spcPct val="80000"/>
              </a:lnSpc>
            </a:pPr>
            <a:r>
              <a:rPr lang="en-US" sz="4000" b="1" dirty="0" smtClean="0">
                <a:latin typeface="Times New Roman" pitchFamily="18" charset="0"/>
              </a:rPr>
              <a:t>Overestimating the value of information received from others. </a:t>
            </a:r>
            <a:r>
              <a:rPr lang="en-US" sz="3600" dirty="0" smtClean="0">
                <a:latin typeface="Times New Roman" pitchFamily="18" charset="0"/>
              </a:rPr>
              <a:t>They may not know as much about the problem as you may. Their values may be different. The bottom line is that it is important to keep their opinions in perspective.</a:t>
            </a:r>
            <a:endParaRPr lang="en-US" sz="3200" dirty="0" smtClean="0">
              <a:latin typeface="Times New Roman" pitchFamily="18" charset="0"/>
            </a:endParaRPr>
          </a:p>
          <a:p>
            <a:pPr eaLnBrk="1" hangingPunct="1">
              <a:lnSpc>
                <a:spcPct val="80000"/>
              </a:lnSpc>
              <a:buNone/>
            </a:pPr>
            <a:endParaRPr lang="en-US" sz="3200" dirty="0" smtClean="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2765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228600" y="381000"/>
            <a:ext cx="8763000" cy="5638800"/>
          </a:xfrm>
        </p:spPr>
        <p:txBody>
          <a:bodyPr/>
          <a:lstStyle/>
          <a:p>
            <a:pPr marL="577850" indent="-577850" eaLnBrk="1" hangingPunct="1">
              <a:lnSpc>
                <a:spcPct val="80000"/>
              </a:lnSpc>
            </a:pPr>
            <a:r>
              <a:rPr lang="en-US" sz="4000" b="1" dirty="0" smtClean="0">
                <a:latin typeface="Times New Roman" pitchFamily="18" charset="0"/>
              </a:rPr>
              <a:t>Underestimating the value of information received from others.</a:t>
            </a:r>
            <a:r>
              <a:rPr lang="en-US" sz="4000" dirty="0" smtClean="0">
                <a:latin typeface="Times New Roman" pitchFamily="18" charset="0"/>
              </a:rPr>
              <a:t> </a:t>
            </a:r>
            <a:r>
              <a:rPr lang="en-US" sz="3600" dirty="0" smtClean="0">
                <a:latin typeface="Times New Roman" pitchFamily="18" charset="0"/>
              </a:rPr>
              <a:t>We may tend to discount information we receive from individuals such as children, low status groups, blue-collar workers or even women. We should not do so as information from these and other such groups can help us gain a better perspective of the problem as a whole, and</a:t>
            </a:r>
          </a:p>
          <a:p>
            <a:pPr marL="577850" indent="-577850" eaLnBrk="1" hangingPunct="1">
              <a:lnSpc>
                <a:spcPct val="80000"/>
              </a:lnSpc>
              <a:buNone/>
            </a:pPr>
            <a:endParaRPr lang="en-US" sz="2000" dirty="0" smtClean="0">
              <a:latin typeface="Times New Roman" pitchFamily="18" charset="0"/>
            </a:endParaRPr>
          </a:p>
          <a:p>
            <a:pPr marL="577850" indent="-577850" eaLnBrk="1" hangingPunct="1">
              <a:lnSpc>
                <a:spcPct val="80000"/>
              </a:lnSpc>
            </a:pPr>
            <a:r>
              <a:rPr lang="en-US" sz="4000" b="1" dirty="0" smtClean="0">
                <a:latin typeface="Times New Roman" pitchFamily="18" charset="0"/>
              </a:rPr>
              <a:t>Only hearing what you want to hear or seeing what you want to see.</a:t>
            </a:r>
            <a:r>
              <a:rPr lang="en-US" sz="4000" dirty="0" smtClean="0">
                <a:latin typeface="Times New Roman" pitchFamily="18" charset="0"/>
              </a:rPr>
              <a:t> </a:t>
            </a:r>
            <a:r>
              <a:rPr lang="en-US" sz="3600" dirty="0" smtClean="0">
                <a:latin typeface="Times New Roman" pitchFamily="18" charset="0"/>
              </a:rPr>
              <a:t>Be aware of your prejudices and expectations</a:t>
            </a:r>
            <a:r>
              <a:rPr lang="en-US" sz="4000" dirty="0" smtClean="0">
                <a:latin typeface="Times New Roman" pitchFamily="18" charset="0"/>
              </a:rPr>
              <a:t>.</a:t>
            </a:r>
            <a:endParaRPr lang="en-US" sz="4000" dirty="0" smtClean="0"/>
          </a:p>
        </p:txBody>
      </p:sp>
      <p:sp>
        <p:nvSpPr>
          <p:cNvPr id="4" name="Slide Number Placeholder 3"/>
          <p:cNvSpPr>
            <a:spLocks noGrp="1"/>
          </p:cNvSpPr>
          <p:nvPr>
            <p:ph type="sldNum" sz="quarter" idx="12"/>
          </p:nvPr>
        </p:nvSpPr>
        <p:spPr/>
        <p:txBody>
          <a:bodyPr/>
          <a:lstStyle/>
          <a:p>
            <a:pPr>
              <a:defRPr/>
            </a:pPr>
            <a:fld id="{0AE4356E-072E-40FE-8A5D-B3C825C51A21}" type="slidenum">
              <a:rPr lang="en-US" smtClean="0"/>
              <a:pPr>
                <a:defRPr/>
              </a:pPr>
              <a:t>37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371600"/>
          </a:xfrm>
        </p:spPr>
        <p:txBody>
          <a:bodyPr/>
          <a:lstStyle/>
          <a:p>
            <a:r>
              <a:rPr lang="en-US" sz="5400" b="1" u="sng" dirty="0" smtClean="0">
                <a:effectLst>
                  <a:outerShdw blurRad="38100" dist="38100" dir="2700000" algn="tl">
                    <a:srgbClr val="000000">
                      <a:alpha val="43137"/>
                    </a:srgbClr>
                  </a:outerShdw>
                </a:effectLst>
                <a:latin typeface="Times New Roman" pitchFamily="18" charset="0"/>
                <a:cs typeface="Times New Roman" pitchFamily="18" charset="0"/>
              </a:rPr>
              <a:t>Exercise :</a:t>
            </a:r>
            <a:r>
              <a:rPr lang="en-US" sz="4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4400" dirty="0" smtClean="0">
                <a:latin typeface="Times New Roman" pitchFamily="18" charset="0"/>
                <a:cs typeface="Times New Roman" pitchFamily="18" charset="0"/>
              </a:rPr>
              <a:t>How good are your Decision-Making Skills?</a:t>
            </a:r>
            <a:endParaRPr lang="en-US" sz="44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a:defRPr/>
            </a:pPr>
            <a:fld id="{AB3E7D1B-8A6C-4936-95D4-D2FB96CFBFA8}" type="slidenum">
              <a:rPr lang="en-US" smtClean="0"/>
              <a:pPr>
                <a:defRPr/>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5" name="Content Placeholder 4"/>
          <p:cNvGraphicFramePr>
            <a:graphicFrameLocks noGrp="1"/>
          </p:cNvGraphicFramePr>
          <p:nvPr>
            <p:ph idx="1"/>
          </p:nvPr>
        </p:nvGraphicFramePr>
        <p:xfrm>
          <a:off x="0" y="-76200"/>
          <a:ext cx="9144000" cy="7838966"/>
        </p:xfrm>
        <a:graphic>
          <a:graphicData uri="http://schemas.openxmlformats.org/drawingml/2006/table">
            <a:tbl>
              <a:tblPr firstRow="1" bandRow="1">
                <a:tableStyleId>{5C22544A-7EE6-4342-B048-85BDC9FD1C3A}</a:tableStyleId>
              </a:tblPr>
              <a:tblGrid>
                <a:gridCol w="1066800"/>
                <a:gridCol w="8077200"/>
              </a:tblGrid>
              <a:tr h="461975">
                <a:tc>
                  <a:txBody>
                    <a:bodyPr/>
                    <a:lstStyle/>
                    <a:p>
                      <a:pPr algn="ctr"/>
                      <a:r>
                        <a:rPr lang="en-US" sz="2400" b="1" dirty="0" smtClean="0">
                          <a:latin typeface="Times New Roman" pitchFamily="18" charset="0"/>
                          <a:cs typeface="Times New Roman" pitchFamily="18" charset="0"/>
                        </a:rPr>
                        <a:t>Score</a:t>
                      </a:r>
                      <a:endParaRPr lang="en-US" sz="2400" dirty="0" smtClean="0">
                        <a:latin typeface="Times New Roman" pitchFamily="18" charset="0"/>
                        <a:cs typeface="Times New Roman" pitchFamily="18" charset="0"/>
                      </a:endParaRPr>
                    </a:p>
                  </a:txBody>
                  <a:tcPr/>
                </a:tc>
                <a:tc>
                  <a:txBody>
                    <a:bodyPr/>
                    <a:lstStyle/>
                    <a:p>
                      <a:pPr algn="ctr"/>
                      <a:r>
                        <a:rPr lang="en-US" sz="2400" b="1" dirty="0" smtClean="0">
                          <a:latin typeface="Times New Roman" pitchFamily="18" charset="0"/>
                          <a:cs typeface="Times New Roman" pitchFamily="18" charset="0"/>
                        </a:rPr>
                        <a:t>Comment</a:t>
                      </a:r>
                      <a:endParaRPr lang="en-US" sz="2400" dirty="0">
                        <a:latin typeface="Times New Roman" pitchFamily="18" charset="0"/>
                        <a:cs typeface="Times New Roman" pitchFamily="18" charset="0"/>
                      </a:endParaRPr>
                    </a:p>
                  </a:txBody>
                  <a:tcPr/>
                </a:tc>
              </a:tr>
              <a:tr h="1773986">
                <a:tc>
                  <a:txBody>
                    <a:bodyPr/>
                    <a:lstStyle/>
                    <a:p>
                      <a:r>
                        <a:rPr lang="en-US" sz="2400" dirty="0" smtClean="0">
                          <a:latin typeface="Times New Roman" pitchFamily="18" charset="0"/>
                          <a:cs typeface="Times New Roman" pitchFamily="18" charset="0"/>
                        </a:rPr>
                        <a:t>18-42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Your decision-making hasn't fully matured. You aren't objective enough, and you rely too much on luck, instinct or timing to make reliable decisions. Start to improve your decision-making skills by focusing more on the process that leads to the decision, rather than on the decision itself. </a:t>
                      </a:r>
                      <a:endParaRPr lang="en-US" sz="2400" dirty="0">
                        <a:latin typeface="Times New Roman" pitchFamily="18" charset="0"/>
                        <a:cs typeface="Times New Roman" pitchFamily="18" charset="0"/>
                      </a:endParaRPr>
                    </a:p>
                  </a:txBody>
                  <a:tcPr/>
                </a:tc>
              </a:tr>
              <a:tr h="2106608">
                <a:tc>
                  <a:txBody>
                    <a:bodyPr/>
                    <a:lstStyle/>
                    <a:p>
                      <a:r>
                        <a:rPr lang="en-US" sz="2400" dirty="0" smtClean="0">
                          <a:latin typeface="Times New Roman" pitchFamily="18" charset="0"/>
                          <a:cs typeface="Times New Roman" pitchFamily="18" charset="0"/>
                        </a:rPr>
                        <a:t>43-66</a:t>
                      </a:r>
                      <a:endParaRPr lang="en-US" sz="2400" dirty="0">
                        <a:latin typeface="Times New Roman" pitchFamily="18" charset="0"/>
                        <a:cs typeface="Times New Roman" pitchFamily="18" charset="0"/>
                      </a:endParaRPr>
                    </a:p>
                  </a:txBody>
                  <a:tcPr/>
                </a:tc>
                <a:tc>
                  <a:txBody>
                    <a:bodyPr/>
                    <a:lstStyle/>
                    <a:p>
                      <a:r>
                        <a:rPr kumimoji="0" lang="en-US" sz="2400" kern="1200" dirty="0" smtClean="0">
                          <a:solidFill>
                            <a:schemeClr val="dk1"/>
                          </a:solidFill>
                          <a:latin typeface="Times New Roman" pitchFamily="18" charset="0"/>
                          <a:ea typeface="+mn-ea"/>
                          <a:cs typeface="Times New Roman" pitchFamily="18" charset="0"/>
                        </a:rPr>
                        <a:t>Your decision-making process is OK. You have a good understanding of the basics, but now you need to improve your process and be more proactive. Concentrate on finding lots of options and discovering as many risks and consequences as you can. The better your analysis, the better your decision will be in the long term. Focus specifically on the areas where you lost points, and develop a system that will work for you across a wide variety of situations.</a:t>
                      </a:r>
                      <a:endParaRPr lang="en-US" sz="2400" dirty="0">
                        <a:latin typeface="Times New Roman" pitchFamily="18" charset="0"/>
                        <a:cs typeface="Times New Roman" pitchFamily="18" charset="0"/>
                      </a:endParaRPr>
                    </a:p>
                  </a:txBody>
                  <a:tcPr/>
                </a:tc>
              </a:tr>
              <a:tr h="2439231">
                <a:tc>
                  <a:txBody>
                    <a:bodyPr/>
                    <a:lstStyle/>
                    <a:p>
                      <a:r>
                        <a:rPr lang="en-US" sz="2400" dirty="0" smtClean="0">
                          <a:latin typeface="Times New Roman" pitchFamily="18" charset="0"/>
                          <a:cs typeface="Times New Roman" pitchFamily="18" charset="0"/>
                        </a:rPr>
                        <a:t>67-90</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You have an excellent approach to decision-making! You know how to set up the process and generate lots of potential solutions. Think about the areas where you lost points, and decide how you can include those areas in your process. </a:t>
                      </a:r>
                      <a:endParaRPr lang="en-US" sz="2400" dirty="0">
                        <a:latin typeface="Times New Roman" pitchFamily="18" charset="0"/>
                        <a:cs typeface="Times New Roman" pitchFamily="18" charset="0"/>
                      </a:endParaRPr>
                    </a:p>
                  </a:txBody>
                  <a:tcPr/>
                </a:tc>
              </a:tr>
            </a:tbl>
          </a:graphicData>
        </a:graphic>
      </p:graphicFrame>
      <p:sp>
        <p:nvSpPr>
          <p:cNvPr id="4" name="Slide Number Placeholder 3"/>
          <p:cNvSpPr>
            <a:spLocks noGrp="1"/>
          </p:cNvSpPr>
          <p:nvPr>
            <p:ph type="sldNum" sz="quarter" idx="12"/>
          </p:nvPr>
        </p:nvSpPr>
        <p:spPr/>
        <p:txBody>
          <a:bodyPr/>
          <a:lstStyle/>
          <a:p>
            <a:pPr>
              <a:defRPr/>
            </a:pPr>
            <a:fld id="{AB3E7D1B-8A6C-4936-95D4-D2FB96CFBFA8}" type="slidenum">
              <a:rPr lang="en-US" smtClean="0"/>
              <a:pPr>
                <a:defRPr/>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467600" cy="1143000"/>
          </a:xfrm>
        </p:spPr>
        <p:txBody>
          <a:bodyPr/>
          <a:lstStyle/>
          <a:p>
            <a:r>
              <a:rPr lang="en-US" sz="5400" b="1" dirty="0" smtClean="0">
                <a:effectLst>
                  <a:outerShdw blurRad="38100" dist="38100" dir="2700000" algn="tl">
                    <a:srgbClr val="000000">
                      <a:alpha val="43137"/>
                    </a:srgbClr>
                  </a:outerShdw>
                </a:effectLst>
                <a:latin typeface="Times New Roman" pitchFamily="18" charset="0"/>
                <a:cs typeface="Times New Roman" pitchFamily="18" charset="0"/>
              </a:rPr>
              <a:t>Methodology </a:t>
            </a:r>
            <a:endParaRPr lang="en-US" sz="4800" dirty="0"/>
          </a:p>
        </p:txBody>
      </p:sp>
      <p:sp>
        <p:nvSpPr>
          <p:cNvPr id="4" name="Slide Number Placeholder 3"/>
          <p:cNvSpPr>
            <a:spLocks noGrp="1"/>
          </p:cNvSpPr>
          <p:nvPr>
            <p:ph type="sldNum" sz="quarter" idx="12"/>
          </p:nvPr>
        </p:nvSpPr>
        <p:spPr/>
        <p:txBody>
          <a:bodyPr/>
          <a:lstStyle/>
          <a:p>
            <a:pPr>
              <a:defRPr/>
            </a:pPr>
            <a:fld id="{AB3E7D1B-8A6C-4936-95D4-D2FB96CFBFA8}" type="slidenum">
              <a:rPr lang="en-US" smtClean="0"/>
              <a:pPr>
                <a:defRPr/>
              </a:pPr>
              <a:t>4</a:t>
            </a:fld>
            <a:endParaRPr lang="en-US"/>
          </a:p>
        </p:txBody>
      </p:sp>
      <p:sp>
        <p:nvSpPr>
          <p:cNvPr id="6" name="Content Placeholder 2"/>
          <p:cNvSpPr>
            <a:spLocks noGrp="1"/>
          </p:cNvSpPr>
          <p:nvPr>
            <p:ph idx="1"/>
          </p:nvPr>
        </p:nvSpPr>
        <p:spPr/>
        <p:txBody>
          <a:bodyPr/>
          <a:lstStyle/>
          <a:p>
            <a:pPr marL="569913" indent="-569913"/>
            <a:r>
              <a:rPr lang="en-US" sz="4800" dirty="0" smtClean="0">
                <a:latin typeface="Times New Roman" pitchFamily="18" charset="0"/>
                <a:cs typeface="Times New Roman" pitchFamily="18" charset="0"/>
              </a:rPr>
              <a:t>Interactive lecture</a:t>
            </a:r>
          </a:p>
          <a:p>
            <a:pPr marL="569913" indent="-569913"/>
            <a:r>
              <a:rPr lang="en-US" sz="4800" dirty="0" smtClean="0">
                <a:latin typeface="Times New Roman" pitchFamily="18" charset="0"/>
                <a:cs typeface="Times New Roman" pitchFamily="18" charset="0"/>
              </a:rPr>
              <a:t>Exercise</a:t>
            </a:r>
          </a:p>
          <a:p>
            <a:pPr marL="1138238" lvl="1" indent="-547688"/>
            <a:r>
              <a:rPr lang="en-US" sz="4400" dirty="0" smtClean="0">
                <a:latin typeface="Times New Roman" pitchFamily="18" charset="0"/>
                <a:cs typeface="Times New Roman" pitchFamily="18" charset="0"/>
              </a:rPr>
              <a:t>Individual </a:t>
            </a:r>
            <a:r>
              <a:rPr lang="en-US" sz="3200" dirty="0" smtClean="0">
                <a:latin typeface="Times New Roman" pitchFamily="18" charset="0"/>
                <a:cs typeface="Times New Roman" pitchFamily="18" charset="0"/>
              </a:rPr>
              <a:t>– Identification of DM Style / Approach, Test Yourself</a:t>
            </a:r>
          </a:p>
          <a:p>
            <a:pPr marL="569913" indent="-569913"/>
            <a:r>
              <a:rPr lang="en-US" sz="4800" dirty="0" smtClean="0">
                <a:latin typeface="Times New Roman" pitchFamily="18" charset="0"/>
                <a:cs typeface="Times New Roman" pitchFamily="18" charset="0"/>
              </a:rPr>
              <a:t>Video </a:t>
            </a:r>
            <a:r>
              <a:rPr lang="en-US" sz="4800" dirty="0" smtClean="0">
                <a:latin typeface="Times New Roman" pitchFamily="18" charset="0"/>
                <a:cs typeface="Times New Roman" pitchFamily="18" charset="0"/>
              </a:rPr>
              <a:t>clip</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FFA4F700-6038-476E-884E-B7CE0E0981C7}" type="slidenum">
              <a:rPr lang="en-US"/>
              <a:pPr>
                <a:defRPr/>
              </a:pPr>
              <a:t>40</a:t>
            </a:fld>
            <a:endParaRPr lang="en-US"/>
          </a:p>
        </p:txBody>
      </p:sp>
      <p:sp>
        <p:nvSpPr>
          <p:cNvPr id="9218" name="Rectangle 2"/>
          <p:cNvSpPr>
            <a:spLocks noGrp="1" noChangeArrowheads="1"/>
          </p:cNvSpPr>
          <p:nvPr>
            <p:ph type="title"/>
          </p:nvPr>
        </p:nvSpPr>
        <p:spPr>
          <a:xfrm>
            <a:off x="457200" y="152400"/>
            <a:ext cx="7467600" cy="1143000"/>
          </a:xfrm>
        </p:spPr>
        <p:txBody>
          <a:bodyPr/>
          <a:lstStyle/>
          <a:p>
            <a:pPr eaLnBrk="1" hangingPunct="1">
              <a:defRPr/>
            </a:pPr>
            <a:r>
              <a:rPr lang="en-US" sz="4200" b="1" u="sng" dirty="0" smtClean="0">
                <a:latin typeface="Times New Roman" pitchFamily="18" charset="0"/>
              </a:rPr>
              <a:t>Basic Approaches to Improve</a:t>
            </a:r>
            <a:r>
              <a:rPr lang="en-US" sz="4200" b="1" dirty="0" smtClean="0">
                <a:latin typeface="Times New Roman" pitchFamily="18" charset="0"/>
              </a:rPr>
              <a:t> </a:t>
            </a:r>
            <a:r>
              <a:rPr lang="en-US" sz="4200" b="1" u="sng" dirty="0" smtClean="0">
                <a:latin typeface="Times New Roman" pitchFamily="18" charset="0"/>
              </a:rPr>
              <a:t>Decision Making Ability</a:t>
            </a:r>
          </a:p>
        </p:txBody>
      </p:sp>
      <p:sp>
        <p:nvSpPr>
          <p:cNvPr id="29700" name="Rectangle 3"/>
          <p:cNvSpPr>
            <a:spLocks noGrp="1" noChangeArrowheads="1"/>
          </p:cNvSpPr>
          <p:nvPr>
            <p:ph type="body" idx="1"/>
          </p:nvPr>
        </p:nvSpPr>
        <p:spPr>
          <a:xfrm>
            <a:off x="457200" y="1600200"/>
            <a:ext cx="8458200" cy="4876800"/>
          </a:xfrm>
        </p:spPr>
        <p:txBody>
          <a:bodyPr/>
          <a:lstStyle/>
          <a:p>
            <a:pPr marL="609600" indent="-609600" eaLnBrk="1" hangingPunct="1">
              <a:buFontTx/>
              <a:buAutoNum type="arabicPeriod"/>
            </a:pPr>
            <a:r>
              <a:rPr lang="en-US" sz="4000" dirty="0" smtClean="0">
                <a:latin typeface="Times New Roman" pitchFamily="18" charset="0"/>
              </a:rPr>
              <a:t>Improve analytical ability</a:t>
            </a:r>
          </a:p>
          <a:p>
            <a:pPr marL="609600" indent="-609600" eaLnBrk="1" hangingPunct="1">
              <a:buFontTx/>
              <a:buAutoNum type="arabicPeriod"/>
            </a:pPr>
            <a:r>
              <a:rPr lang="en-US" sz="4000" dirty="0" smtClean="0">
                <a:latin typeface="Times New Roman" pitchFamily="18" charset="0"/>
              </a:rPr>
              <a:t>Adopt systematic approach</a:t>
            </a:r>
          </a:p>
          <a:p>
            <a:pPr marL="609600" indent="-609600" eaLnBrk="1" hangingPunct="1">
              <a:buFontTx/>
              <a:buAutoNum type="arabicPeriod"/>
            </a:pPr>
            <a:r>
              <a:rPr lang="en-US" sz="4000" dirty="0" smtClean="0">
                <a:latin typeface="Times New Roman" pitchFamily="18" charset="0"/>
              </a:rPr>
              <a:t>Invite conflicting views</a:t>
            </a:r>
          </a:p>
          <a:p>
            <a:pPr marL="609600" indent="-609600" eaLnBrk="1" hangingPunct="1">
              <a:buFontTx/>
              <a:buAutoNum type="arabicPeriod"/>
            </a:pPr>
            <a:r>
              <a:rPr lang="en-US" sz="4000" dirty="0" smtClean="0">
                <a:latin typeface="Times New Roman" pitchFamily="18" charset="0"/>
              </a:rPr>
              <a:t>Consider factors influencing decision making</a:t>
            </a:r>
          </a:p>
          <a:p>
            <a:pPr marL="609600" indent="-609600" eaLnBrk="1" hangingPunct="1">
              <a:buFontTx/>
              <a:buAutoNum type="arabicPeriod"/>
            </a:pPr>
            <a:r>
              <a:rPr lang="en-US" sz="4000" dirty="0" smtClean="0">
                <a:latin typeface="Times New Roman" pitchFamily="18" charset="0"/>
              </a:rPr>
              <a:t>Use imagination / Be creative</a:t>
            </a:r>
          </a:p>
          <a:p>
            <a:pPr marL="609600" indent="-609600" eaLnBrk="1" hangingPunct="1">
              <a:buFontTx/>
              <a:buAutoNum type="arabicPeriod"/>
            </a:pPr>
            <a:r>
              <a:rPr lang="en-US" sz="4000" dirty="0" smtClean="0">
                <a:latin typeface="Times New Roman" pitchFamily="18" charset="0"/>
              </a:rPr>
              <a:t>Implementation and follow-up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70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70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70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70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700">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7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29700"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372B0A4F-F46C-4A3E-8A27-4177D601E843}" type="slidenum">
              <a:rPr lang="en-US"/>
              <a:pPr>
                <a:defRPr/>
              </a:pPr>
              <a:t>41</a:t>
            </a:fld>
            <a:endParaRPr lang="en-US"/>
          </a:p>
        </p:txBody>
      </p:sp>
      <p:sp>
        <p:nvSpPr>
          <p:cNvPr id="50178" name="Rectangle 2"/>
          <p:cNvSpPr>
            <a:spLocks noGrp="1" noChangeArrowheads="1"/>
          </p:cNvSpPr>
          <p:nvPr>
            <p:ph type="title"/>
          </p:nvPr>
        </p:nvSpPr>
        <p:spPr>
          <a:xfrm>
            <a:off x="0" y="0"/>
            <a:ext cx="9144000" cy="533400"/>
          </a:xfrm>
        </p:spPr>
        <p:txBody>
          <a:bodyPr/>
          <a:lstStyle/>
          <a:p>
            <a:pPr eaLnBrk="1" hangingPunct="1">
              <a:defRPr/>
            </a:pPr>
            <a:r>
              <a:rPr lang="en-US" sz="4000" b="1" u="sng" dirty="0" smtClean="0">
                <a:latin typeface="Times New Roman" pitchFamily="18" charset="0"/>
                <a:cs typeface="Times New Roman" pitchFamily="18" charset="0"/>
              </a:rPr>
              <a:t>Some Tips for </a:t>
            </a:r>
            <a:r>
              <a:rPr lang="en-US" sz="4000" b="1" u="sng" dirty="0" smtClean="0">
                <a:effectLst/>
                <a:latin typeface="Times New Roman" pitchFamily="18" charset="0"/>
                <a:cs typeface="Times New Roman" pitchFamily="18" charset="0"/>
              </a:rPr>
              <a:t>Effective</a:t>
            </a:r>
            <a:r>
              <a:rPr lang="en-US" sz="4000" b="1" u="sng" dirty="0" smtClean="0">
                <a:latin typeface="Times New Roman" pitchFamily="18" charset="0"/>
                <a:cs typeface="Times New Roman" pitchFamily="18" charset="0"/>
              </a:rPr>
              <a:t> Decision Making</a:t>
            </a:r>
          </a:p>
        </p:txBody>
      </p:sp>
      <p:sp>
        <p:nvSpPr>
          <p:cNvPr id="32772" name="Rectangle 3"/>
          <p:cNvSpPr>
            <a:spLocks noGrp="1" noChangeArrowheads="1"/>
          </p:cNvSpPr>
          <p:nvPr>
            <p:ph type="body" idx="1"/>
          </p:nvPr>
        </p:nvSpPr>
        <p:spPr>
          <a:xfrm>
            <a:off x="152400" y="685800"/>
            <a:ext cx="8839200" cy="6019800"/>
          </a:xfrm>
        </p:spPr>
        <p:txBody>
          <a:bodyPr/>
          <a:lstStyle/>
          <a:p>
            <a:pPr marL="0" indent="0" eaLnBrk="1" hangingPunct="1">
              <a:buFontTx/>
              <a:buNone/>
            </a:pPr>
            <a:r>
              <a:rPr lang="en-US" sz="3500" dirty="0" smtClean="0">
                <a:latin typeface="Times New Roman" pitchFamily="18" charset="0"/>
              </a:rPr>
              <a:t>Effective decision making means you make things happen instead of letting things happen. You will find that making decisions are required in every activity. These decisions will take place in a situations and problems and can range from the very simple to very complex. You as a senior manager must make the right decisions to direct and guide events and actions into a planned course instead of letting events fall to chance. Making right decisions is a skill like any other and needs to be practiced. </a:t>
            </a:r>
          </a:p>
          <a:p>
            <a:pPr marL="0" indent="0" eaLnBrk="1" hangingPunct="1">
              <a:buFontTx/>
              <a:buNone/>
            </a:pPr>
            <a:endParaRPr lang="en-US" sz="3500" dirty="0" smtClean="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3277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0"/>
            <a:ext cx="9144000" cy="533400"/>
          </a:xfrm>
        </p:spPr>
        <p:txBody>
          <a:bodyPr>
            <a:noAutofit/>
          </a:bodyPr>
          <a:lstStyle/>
          <a:p>
            <a:pPr eaLnBrk="1" fontAlgn="auto" hangingPunct="1">
              <a:spcAft>
                <a:spcPts val="0"/>
              </a:spcAft>
              <a:defRPr/>
            </a:pPr>
            <a:r>
              <a:rPr lang="en-US" sz="3600" b="1" u="sng" dirty="0" smtClean="0">
                <a:latin typeface="Times New Roman" pitchFamily="18" charset="0"/>
                <a:cs typeface="Times New Roman" pitchFamily="18" charset="0"/>
              </a:rPr>
              <a:t>Some Tips …</a:t>
            </a:r>
          </a:p>
        </p:txBody>
      </p:sp>
      <p:sp>
        <p:nvSpPr>
          <p:cNvPr id="27651" name="Rectangle 3"/>
          <p:cNvSpPr>
            <a:spLocks noGrp="1" noChangeArrowheads="1"/>
          </p:cNvSpPr>
          <p:nvPr>
            <p:ph idx="1"/>
          </p:nvPr>
        </p:nvSpPr>
        <p:spPr>
          <a:xfrm>
            <a:off x="228600" y="685800"/>
            <a:ext cx="8763000" cy="6019800"/>
          </a:xfrm>
        </p:spPr>
        <p:txBody>
          <a:bodyPr/>
          <a:lstStyle/>
          <a:p>
            <a:pPr marL="577850" indent="-577850" eaLnBrk="1" hangingPunct="1">
              <a:lnSpc>
                <a:spcPct val="80000"/>
              </a:lnSpc>
            </a:pPr>
            <a:r>
              <a:rPr lang="en-US" sz="4800" dirty="0" smtClean="0">
                <a:latin typeface="Times New Roman" pitchFamily="18" charset="0"/>
                <a:cs typeface="Times New Roman" pitchFamily="18" charset="0"/>
              </a:rPr>
              <a:t>It is not choice between right or wrong, rather choosing from among alternatives</a:t>
            </a:r>
          </a:p>
          <a:p>
            <a:pPr marL="577850" indent="-577850" eaLnBrk="1" hangingPunct="1">
              <a:lnSpc>
                <a:spcPct val="80000"/>
              </a:lnSpc>
            </a:pPr>
            <a:r>
              <a:rPr lang="en-US" sz="4800" dirty="0" smtClean="0">
                <a:latin typeface="Times New Roman" pitchFamily="18" charset="0"/>
                <a:cs typeface="Times New Roman" pitchFamily="18" charset="0"/>
              </a:rPr>
              <a:t>Avoid snap decisions</a:t>
            </a:r>
          </a:p>
          <a:p>
            <a:pPr marL="577850" indent="-577850" eaLnBrk="1" hangingPunct="1">
              <a:lnSpc>
                <a:spcPct val="80000"/>
              </a:lnSpc>
            </a:pPr>
            <a:r>
              <a:rPr lang="en-US" sz="4800" dirty="0" smtClean="0">
                <a:latin typeface="Times New Roman" pitchFamily="18" charset="0"/>
                <a:cs typeface="Times New Roman" pitchFamily="18" charset="0"/>
              </a:rPr>
              <a:t>What is right, not who is right</a:t>
            </a:r>
          </a:p>
          <a:p>
            <a:pPr marL="577850" indent="-577850" eaLnBrk="1" hangingPunct="1">
              <a:lnSpc>
                <a:spcPct val="80000"/>
              </a:lnSpc>
            </a:pPr>
            <a:r>
              <a:rPr lang="en-US" sz="4800" dirty="0" smtClean="0">
                <a:latin typeface="Times New Roman" pitchFamily="18" charset="0"/>
                <a:cs typeface="Times New Roman" pitchFamily="18" charset="0"/>
              </a:rPr>
              <a:t>Consider those affected by the decision (involve if feasible)</a:t>
            </a:r>
          </a:p>
          <a:p>
            <a:pPr marL="577850" indent="-577850" eaLnBrk="1" hangingPunct="1">
              <a:lnSpc>
                <a:spcPct val="80000"/>
              </a:lnSpc>
            </a:pPr>
            <a:r>
              <a:rPr lang="en-US" sz="4800" dirty="0" smtClean="0">
                <a:latin typeface="Times New Roman" pitchFamily="18" charset="0"/>
                <a:cs typeface="Times New Roman" pitchFamily="18" charset="0"/>
              </a:rPr>
              <a:t>Mentally rehearse implementation of your choice</a:t>
            </a:r>
          </a:p>
          <a:p>
            <a:pPr marL="693738" indent="-657225" eaLnBrk="1" hangingPunct="1">
              <a:lnSpc>
                <a:spcPct val="80000"/>
              </a:lnSpc>
            </a:pPr>
            <a:endParaRPr lang="en-US" sz="4800"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pPr>
              <a:defRPr/>
            </a:pPr>
            <a:fld id="{89C9139C-53A9-4F83-8DC1-A35527D0969B}" type="slidenum">
              <a:rPr lang="en-US"/>
              <a:pPr>
                <a:defRPr/>
              </a:pPr>
              <a:t>42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0-#ppt_w/2"/>
                                          </p:val>
                                        </p:tav>
                                        <p:tav tm="100000">
                                          <p:val>
                                            <p:strVal val="#ppt_x"/>
                                          </p:val>
                                        </p:tav>
                                      </p:tavLst>
                                    </p:anim>
                                    <p:anim calcmode="lin" valueType="num">
                                      <p:cBhvr additive="base">
                                        <p:cTn id="8" dur="500" fill="hold"/>
                                        <p:tgtEl>
                                          <p:spTgt spid="276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651">
                                            <p:txEl>
                                              <p:pRg st="0" end="0"/>
                                            </p:txEl>
                                          </p:spTgt>
                                        </p:tgtEl>
                                        <p:attrNameLst>
                                          <p:attrName>style.visibility</p:attrName>
                                        </p:attrNameLst>
                                      </p:cBhvr>
                                      <p:to>
                                        <p:strVal val="visible"/>
                                      </p:to>
                                    </p:set>
                                    <p:anim calcmode="lin" valueType="num">
                                      <p:cBhvr additive="base">
                                        <p:cTn id="13" dur="500" fill="hold"/>
                                        <p:tgtEl>
                                          <p:spTgt spid="27651">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76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651">
                                            <p:txEl>
                                              <p:pRg st="1" end="1"/>
                                            </p:txEl>
                                          </p:spTgt>
                                        </p:tgtEl>
                                        <p:attrNameLst>
                                          <p:attrName>style.visibility</p:attrName>
                                        </p:attrNameLst>
                                      </p:cBhvr>
                                      <p:to>
                                        <p:strVal val="visible"/>
                                      </p:to>
                                    </p:set>
                                    <p:anim calcmode="lin" valueType="num">
                                      <p:cBhvr additive="base">
                                        <p:cTn id="19" dur="500" fill="hold"/>
                                        <p:tgtEl>
                                          <p:spTgt spid="27651">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765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7651">
                                            <p:txEl>
                                              <p:pRg st="2" end="2"/>
                                            </p:txEl>
                                          </p:spTgt>
                                        </p:tgtEl>
                                        <p:attrNameLst>
                                          <p:attrName>style.visibility</p:attrName>
                                        </p:attrNameLst>
                                      </p:cBhvr>
                                      <p:to>
                                        <p:strVal val="visible"/>
                                      </p:to>
                                    </p:set>
                                    <p:anim calcmode="lin" valueType="num">
                                      <p:cBhvr additive="base">
                                        <p:cTn id="25" dur="500" fill="hold"/>
                                        <p:tgtEl>
                                          <p:spTgt spid="27651">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65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7651">
                                            <p:txEl>
                                              <p:pRg st="3" end="3"/>
                                            </p:txEl>
                                          </p:spTgt>
                                        </p:tgtEl>
                                        <p:attrNameLst>
                                          <p:attrName>style.visibility</p:attrName>
                                        </p:attrNameLst>
                                      </p:cBhvr>
                                      <p:to>
                                        <p:strVal val="visible"/>
                                      </p:to>
                                    </p:set>
                                    <p:anim calcmode="lin" valueType="num">
                                      <p:cBhvr additive="base">
                                        <p:cTn id="31" dur="500" fill="hold"/>
                                        <p:tgtEl>
                                          <p:spTgt spid="27651">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765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7651">
                                            <p:txEl>
                                              <p:pRg st="4" end="4"/>
                                            </p:txEl>
                                          </p:spTgt>
                                        </p:tgtEl>
                                        <p:attrNameLst>
                                          <p:attrName>style.visibility</p:attrName>
                                        </p:attrNameLst>
                                      </p:cBhvr>
                                      <p:to>
                                        <p:strVal val="visible"/>
                                      </p:to>
                                    </p:set>
                                    <p:anim calcmode="lin" valueType="num">
                                      <p:cBhvr additive="base">
                                        <p:cTn id="37" dur="500" fill="hold"/>
                                        <p:tgtEl>
                                          <p:spTgt spid="27651">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765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76200" y="-228600"/>
            <a:ext cx="8915400" cy="838200"/>
          </a:xfrm>
        </p:spPr>
        <p:txBody>
          <a:bodyPr/>
          <a:lstStyle/>
          <a:p>
            <a:pPr eaLnBrk="1" hangingPunct="1"/>
            <a:r>
              <a:rPr lang="en-US" sz="3600" b="1" u="sng" dirty="0" smtClean="0">
                <a:latin typeface="Times New Roman" pitchFamily="18" charset="0"/>
                <a:cs typeface="Times New Roman" pitchFamily="18" charset="0"/>
              </a:rPr>
              <a:t>Some Tips</a:t>
            </a:r>
            <a:r>
              <a:rPr lang="en-US" sz="2800" b="1" u="sng" dirty="0" smtClean="0">
                <a:latin typeface="Times New Roman" pitchFamily="18" charset="0"/>
                <a:cs typeface="Times New Roman" pitchFamily="18" charset="0"/>
              </a:rPr>
              <a:t> </a:t>
            </a:r>
            <a:r>
              <a:rPr lang="en-US" sz="2000" b="1" u="sng" dirty="0" smtClean="0">
                <a:latin typeface="Times New Roman" pitchFamily="18" charset="0"/>
                <a:cs typeface="Times New Roman" pitchFamily="18" charset="0"/>
              </a:rPr>
              <a:t>(Contd..)</a:t>
            </a:r>
            <a:endParaRPr lang="en-US" sz="4400" b="1" u="sng" dirty="0" smtClean="0"/>
          </a:p>
        </p:txBody>
      </p:sp>
      <p:sp>
        <p:nvSpPr>
          <p:cNvPr id="29699" name="Content Placeholder 2"/>
          <p:cNvSpPr>
            <a:spLocks noGrp="1"/>
          </p:cNvSpPr>
          <p:nvPr>
            <p:ph idx="1"/>
          </p:nvPr>
        </p:nvSpPr>
        <p:spPr>
          <a:xfrm>
            <a:off x="152400" y="685800"/>
            <a:ext cx="8686800" cy="6172200"/>
          </a:xfrm>
        </p:spPr>
        <p:txBody>
          <a:bodyPr/>
          <a:lstStyle/>
          <a:p>
            <a:pPr marL="457200" indent="-457200" algn="just" eaLnBrk="1" hangingPunct="1">
              <a:lnSpc>
                <a:spcPct val="80000"/>
              </a:lnSpc>
            </a:pPr>
            <a:r>
              <a:rPr lang="en-US" sz="4400" dirty="0" smtClean="0">
                <a:latin typeface="Times New Roman" pitchFamily="18" charset="0"/>
                <a:cs typeface="Times New Roman" pitchFamily="18" charset="0"/>
              </a:rPr>
              <a:t>View a ‘problem’ as an ‘opportunity’</a:t>
            </a:r>
          </a:p>
          <a:p>
            <a:pPr marL="457200" indent="-457200" algn="just" eaLnBrk="1" hangingPunct="1">
              <a:lnSpc>
                <a:spcPct val="80000"/>
              </a:lnSpc>
            </a:pPr>
            <a:r>
              <a:rPr lang="en-US" sz="4400" dirty="0" smtClean="0">
                <a:latin typeface="Times New Roman" pitchFamily="18" charset="0"/>
                <a:cs typeface="Times New Roman" pitchFamily="18" charset="0"/>
              </a:rPr>
              <a:t>Decision must meet the situation, and be acceptable to as large number of people as possible</a:t>
            </a:r>
          </a:p>
          <a:p>
            <a:pPr marL="457200" indent="-457200" eaLnBrk="1" hangingPunct="1">
              <a:lnSpc>
                <a:spcPct val="80000"/>
              </a:lnSpc>
            </a:pPr>
            <a:r>
              <a:rPr lang="en-US" sz="4400" dirty="0" smtClean="0">
                <a:latin typeface="Times New Roman" pitchFamily="18" charset="0"/>
              </a:rPr>
              <a:t>Choosing the right alternative at the wrong time is not any better than the wrong alternative at the right time, so make the decision while still have time</a:t>
            </a:r>
            <a:r>
              <a:rPr lang="en-US" sz="4400" dirty="0" smtClean="0"/>
              <a:t> </a:t>
            </a:r>
          </a:p>
        </p:txBody>
      </p:sp>
      <p:sp>
        <p:nvSpPr>
          <p:cNvPr id="4" name="Slide Number Placeholder 3"/>
          <p:cNvSpPr>
            <a:spLocks noGrp="1"/>
          </p:cNvSpPr>
          <p:nvPr>
            <p:ph type="sldNum" sz="quarter" idx="12"/>
          </p:nvPr>
        </p:nvSpPr>
        <p:spPr/>
        <p:txBody>
          <a:bodyPr/>
          <a:lstStyle/>
          <a:p>
            <a:pPr>
              <a:defRPr/>
            </a:pPr>
            <a:fld id="{606EEB01-6A1F-4B51-AC7D-0CB4FAD7CA59}" type="slidenum">
              <a:rPr lang="en-US"/>
              <a:pPr>
                <a:defRPr/>
              </a:pPr>
              <a:t>43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rmAutofit/>
          </a:bodyPr>
          <a:lstStyle/>
          <a:p>
            <a:fld id="{B3878A2D-D1DE-4549-A62C-8091F7B3B43E}" type="slidenum">
              <a:rPr lang="en-CA" smtClean="0"/>
              <a:pPr/>
              <a:t>44</a:t>
            </a:fld>
            <a:endParaRPr lang="en-CA"/>
          </a:p>
        </p:txBody>
      </p:sp>
      <p:sp>
        <p:nvSpPr>
          <p:cNvPr id="5" name="Content Placeholder 4"/>
          <p:cNvSpPr>
            <a:spLocks noGrp="1"/>
          </p:cNvSpPr>
          <p:nvPr>
            <p:ph sz="quarter" idx="1"/>
          </p:nvPr>
        </p:nvSpPr>
        <p:spPr>
          <a:xfrm>
            <a:off x="612648" y="1600200"/>
            <a:ext cx="8302752" cy="2743200"/>
          </a:xfrm>
        </p:spPr>
        <p:txBody>
          <a:bodyPr>
            <a:noAutofit/>
          </a:bodyPr>
          <a:lstStyle/>
          <a:p>
            <a:pPr marL="0" indent="0">
              <a:buNone/>
            </a:pPr>
            <a:r>
              <a:rPr lang="en-US" sz="4800" dirty="0" smtClean="0">
                <a:latin typeface="Times New Roman" pitchFamily="18" charset="0"/>
                <a:cs typeface="Times New Roman" pitchFamily="18" charset="0"/>
              </a:rPr>
              <a:t>“You can't make decisions based on fear and the possibility of what might happen.”</a:t>
            </a:r>
            <a:r>
              <a:rPr lang="en-US" sz="36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Michelle </a:t>
            </a:r>
            <a:r>
              <a:rPr lang="en-US" sz="2400" dirty="0" err="1" smtClean="0">
                <a:latin typeface="Times New Roman" pitchFamily="18" charset="0"/>
                <a:cs typeface="Times New Roman" pitchFamily="18" charset="0"/>
              </a:rPr>
              <a:t>Obama</a:t>
            </a:r>
            <a:r>
              <a:rPr lang="en-US" sz="3600" dirty="0" smtClean="0">
                <a:latin typeface="Times New Roman" pitchFamily="18" charset="0"/>
                <a:cs typeface="Times New Roman" pitchFamily="18" charset="0"/>
              </a:rPr>
              <a:t/>
            </a:r>
            <a:br>
              <a:rPr lang="en-US" sz="3600" dirty="0" smtClean="0">
                <a:latin typeface="Times New Roman" pitchFamily="18" charset="0"/>
                <a:cs typeface="Times New Roman" pitchFamily="18" charset="0"/>
              </a:rPr>
            </a:br>
            <a:endParaRPr lang="en-US" sz="36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0"/>
            <a:ext cx="8229600" cy="609600"/>
          </a:xfrm>
        </p:spPr>
        <p:txBody>
          <a:bodyPr>
            <a:normAutofit fontScale="90000"/>
          </a:bodyPr>
          <a:lstStyle/>
          <a:p>
            <a:pPr eaLnBrk="1" fontAlgn="auto" hangingPunct="1">
              <a:spcAft>
                <a:spcPts val="0"/>
              </a:spcAft>
              <a:defRPr/>
            </a:pPr>
            <a:r>
              <a:rPr lang="en-GB" sz="6000" b="1" u="sng" dirty="0" smtClean="0">
                <a:latin typeface="Times New Roman" pitchFamily="18" charset="0"/>
                <a:cs typeface="Times New Roman" pitchFamily="18" charset="0"/>
              </a:rPr>
              <a:t>Conclusion</a:t>
            </a:r>
            <a:endParaRPr lang="en-US" sz="6000" b="1" u="sng" dirty="0" smtClean="0">
              <a:latin typeface="Times New Roman" pitchFamily="18" charset="0"/>
              <a:cs typeface="Times New Roman" pitchFamily="18" charset="0"/>
            </a:endParaRPr>
          </a:p>
        </p:txBody>
      </p:sp>
      <p:sp>
        <p:nvSpPr>
          <p:cNvPr id="30723" name="Rectangle 3"/>
          <p:cNvSpPr>
            <a:spLocks noGrp="1" noChangeArrowheads="1"/>
          </p:cNvSpPr>
          <p:nvPr>
            <p:ph idx="1"/>
          </p:nvPr>
        </p:nvSpPr>
        <p:spPr>
          <a:xfrm>
            <a:off x="76200" y="990600"/>
            <a:ext cx="8915400" cy="5715000"/>
          </a:xfrm>
        </p:spPr>
        <p:txBody>
          <a:bodyPr/>
          <a:lstStyle/>
          <a:p>
            <a:pPr indent="0" eaLnBrk="1" hangingPunct="1">
              <a:buFontTx/>
              <a:buNone/>
            </a:pPr>
            <a:r>
              <a:rPr lang="en-US" sz="4000" dirty="0" smtClean="0">
                <a:latin typeface="Times New Roman" pitchFamily="18" charset="0"/>
                <a:cs typeface="Times New Roman" pitchFamily="18" charset="0"/>
              </a:rPr>
              <a:t>Effective decision making / problem solving requires creativity. Creative thinking is hindered by  </a:t>
            </a:r>
            <a:r>
              <a:rPr lang="en-US" sz="4000" i="1" dirty="0" smtClean="0">
                <a:latin typeface="Times New Roman" pitchFamily="18" charset="0"/>
                <a:cs typeface="Times New Roman" pitchFamily="18" charset="0"/>
              </a:rPr>
              <a:t>perceptual blocks, emotional blocks and cultural / environmental blocks. </a:t>
            </a:r>
            <a:r>
              <a:rPr lang="en-US" sz="4000" dirty="0" smtClean="0">
                <a:latin typeface="Times New Roman" pitchFamily="18" charset="0"/>
                <a:cs typeface="Times New Roman" pitchFamily="18" charset="0"/>
              </a:rPr>
              <a:t>Therefore, first thing is to overcome from the blocks and be creative in different course of action, likely causes, possible solutions, and a variety of outcomes.</a:t>
            </a:r>
          </a:p>
        </p:txBody>
      </p:sp>
      <p:sp>
        <p:nvSpPr>
          <p:cNvPr id="6" name="Slide Number Placeholder 5"/>
          <p:cNvSpPr>
            <a:spLocks noGrp="1"/>
          </p:cNvSpPr>
          <p:nvPr>
            <p:ph type="sldNum" sz="quarter" idx="12"/>
          </p:nvPr>
        </p:nvSpPr>
        <p:spPr/>
        <p:txBody>
          <a:bodyPr/>
          <a:lstStyle/>
          <a:p>
            <a:pPr>
              <a:defRPr/>
            </a:pPr>
            <a:fld id="{A302BEBA-9E0D-43AC-B20A-02140262319D}" type="slidenum">
              <a:rPr lang="en-US"/>
              <a:pPr>
                <a:defRPr/>
              </a:pPr>
              <a:t>45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0-#ppt_w/2"/>
                                          </p:val>
                                        </p:tav>
                                        <p:tav tm="100000">
                                          <p:val>
                                            <p:strVal val="#ppt_x"/>
                                          </p:val>
                                        </p:tav>
                                      </p:tavLst>
                                    </p:anim>
                                    <p:anim calcmode="lin" valueType="num">
                                      <p:cBhvr additive="base">
                                        <p:cTn id="8" dur="500" fill="hold"/>
                                        <p:tgtEl>
                                          <p:spTgt spid="307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3">
                                            <p:txEl>
                                              <p:pRg st="0" end="0"/>
                                            </p:txEl>
                                          </p:spTgt>
                                        </p:tgtEl>
                                        <p:attrNameLst>
                                          <p:attrName>style.visibility</p:attrName>
                                        </p:attrNameLst>
                                      </p:cBhvr>
                                      <p:to>
                                        <p:strVal val="visible"/>
                                      </p:to>
                                    </p:set>
                                    <p:anim calcmode="lin" valueType="num">
                                      <p:cBhvr additive="base">
                                        <p:cTn id="13" dur="500" fill="hold"/>
                                        <p:tgtEl>
                                          <p:spTgt spid="3072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7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build="p"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7765315B-1A0C-45B5-840C-1FA91BCD1434}" type="slidenum">
              <a:rPr lang="en-US"/>
              <a:pPr>
                <a:defRPr/>
              </a:pPr>
              <a:t>46</a:t>
            </a:fld>
            <a:endParaRPr lang="en-US"/>
          </a:p>
        </p:txBody>
      </p:sp>
      <p:sp>
        <p:nvSpPr>
          <p:cNvPr id="36867" name="Rectangle 3"/>
          <p:cNvSpPr>
            <a:spLocks noGrp="1" noChangeArrowheads="1"/>
          </p:cNvSpPr>
          <p:nvPr>
            <p:ph type="body" idx="1"/>
          </p:nvPr>
        </p:nvSpPr>
        <p:spPr>
          <a:xfrm>
            <a:off x="304800" y="533400"/>
            <a:ext cx="8534400" cy="6096000"/>
          </a:xfrm>
        </p:spPr>
        <p:txBody>
          <a:bodyPr/>
          <a:lstStyle/>
          <a:p>
            <a:pPr marL="457200" indent="-457200" eaLnBrk="1" hangingPunct="1">
              <a:defRPr/>
            </a:pPr>
            <a:r>
              <a:rPr lang="en-US" sz="4800" dirty="0" smtClean="0">
                <a:latin typeface="Times New Roman" pitchFamily="18" charset="0"/>
              </a:rPr>
              <a:t>Never base your life decisions on advice from people who don’t have to deal with the problem.</a:t>
            </a:r>
          </a:p>
          <a:p>
            <a:pPr marL="457200" indent="-457200" eaLnBrk="1" hangingPunct="1">
              <a:buNone/>
              <a:defRPr/>
            </a:pPr>
            <a:endParaRPr lang="en-US" sz="2000" dirty="0" smtClean="0">
              <a:latin typeface="Times New Roman" pitchFamily="18" charset="0"/>
            </a:endParaRPr>
          </a:p>
          <a:p>
            <a:pPr marL="457200" indent="-457200" eaLnBrk="1" hangingPunct="1">
              <a:defRPr/>
            </a:pPr>
            <a:r>
              <a:rPr lang="en-US" sz="4800" dirty="0" smtClean="0">
                <a:latin typeface="Times New Roman" pitchFamily="18" charset="0"/>
                <a:ea typeface="Calibri" pitchFamily="34" charset="0"/>
                <a:cs typeface="Times New Roman" pitchFamily="18" charset="0"/>
              </a:rPr>
              <a:t>“Whenever you see a successful business, someone once made a courageous decision.”- </a:t>
            </a:r>
            <a:r>
              <a:rPr lang="en-US" sz="2800" dirty="0" smtClean="0">
                <a:latin typeface="Times New Roman" pitchFamily="18" charset="0"/>
                <a:ea typeface="Calibri" pitchFamily="34" charset="0"/>
                <a:cs typeface="Times New Roman" pitchFamily="18" charset="0"/>
              </a:rPr>
              <a:t>Peter </a:t>
            </a:r>
            <a:r>
              <a:rPr lang="en-US" sz="2800" dirty="0" err="1" smtClean="0">
                <a:latin typeface="Times New Roman" pitchFamily="18" charset="0"/>
                <a:ea typeface="Calibri" pitchFamily="34" charset="0"/>
                <a:cs typeface="Times New Roman" pitchFamily="18" charset="0"/>
              </a:rPr>
              <a:t>Drucker</a:t>
            </a:r>
            <a:endParaRPr lang="en-US" sz="2800" dirty="0" smtClean="0">
              <a:latin typeface="Times New Roman" pitchFamily="18" charset="0"/>
            </a:endParaRPr>
          </a:p>
          <a:p>
            <a:pPr marL="0" indent="0" algn="just" eaLnBrk="1" hangingPunct="1">
              <a:defRPr/>
            </a:pPr>
            <a:endParaRPr lang="en-US" sz="2000" dirty="0" smtClean="0">
              <a:latin typeface="Times New Roman" pitchFamily="18" charset="0"/>
            </a:endParaRPr>
          </a:p>
          <a:p>
            <a:pPr algn="ctr" eaLnBrk="1" hangingPunct="1">
              <a:defRPr/>
            </a:pPr>
            <a:endParaRPr lang="en-US" sz="4400" b="1" i="1" dirty="0" smtClean="0">
              <a:latin typeface="Times New Roman" pitchFamily="18" charset="0"/>
            </a:endParaRPr>
          </a:p>
          <a:p>
            <a:pPr algn="just" eaLnBrk="1" hangingPunct="1">
              <a:defRPr/>
            </a:pPr>
            <a:endParaRPr lang="en-US" sz="2400" dirty="0" smtClean="0">
              <a:latin typeface="Times New Roman" pitchFamily="18" charset="0"/>
            </a:endParaRPr>
          </a:p>
          <a:p>
            <a:pPr algn="ctr" eaLnBrk="1" hangingPunct="1">
              <a:defRPr/>
            </a:pPr>
            <a:endParaRPr lang="en-US" sz="2800" b="1" dirty="0" smtClean="0">
              <a:latin typeface="Times New Roman" pitchFamily="18" charset="0"/>
            </a:endParaRPr>
          </a:p>
          <a:p>
            <a:pPr algn="ctr" eaLnBrk="1" hangingPunct="1">
              <a:defRPr/>
            </a:pPr>
            <a:endParaRPr lang="en-US" sz="4800" b="1" dirty="0" smtClean="0">
              <a:latin typeface="Times New Roman" pitchFamily="18" charset="0"/>
            </a:endParaRPr>
          </a:p>
          <a:p>
            <a:pPr algn="just" eaLnBrk="1" hangingPunct="1">
              <a:defRPr/>
            </a:pPr>
            <a:endParaRPr lang="en-US" sz="4000" dirty="0" smtClean="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latin typeface="Times New Roman" pitchFamily="18" charset="0"/>
                <a:hlinkClick r:id="rId2" action="ppaction://hlinkfile"/>
              </a:rPr>
              <a:t>Krishna </a:t>
            </a:r>
            <a:r>
              <a:rPr lang="en-US" sz="4400" dirty="0" err="1" smtClean="0">
                <a:latin typeface="Times New Roman" pitchFamily="18" charset="0"/>
                <a:hlinkClick r:id="rId2" action="ppaction://hlinkfile"/>
              </a:rPr>
              <a:t>Seekh</a:t>
            </a:r>
            <a:r>
              <a:rPr lang="en-US" sz="4400" dirty="0" smtClean="0">
                <a:latin typeface="Times New Roman" pitchFamily="18" charset="0"/>
                <a:hlinkClick r:id="rId2" action="ppaction://hlinkfile"/>
              </a:rPr>
              <a:t> - Impact of decision making in our lives</a:t>
            </a:r>
            <a:endParaRPr lang="en-US" dirty="0">
              <a:hlinkClick r:id="rId2" action="ppaction://hlinkfile"/>
            </a:endParaRPr>
          </a:p>
        </p:txBody>
      </p:sp>
      <p:sp>
        <p:nvSpPr>
          <p:cNvPr id="4" name="Slide Number Placeholder 3"/>
          <p:cNvSpPr>
            <a:spLocks noGrp="1"/>
          </p:cNvSpPr>
          <p:nvPr>
            <p:ph type="sldNum" sz="quarter" idx="12"/>
          </p:nvPr>
        </p:nvSpPr>
        <p:spPr/>
        <p:txBody>
          <a:bodyPr>
            <a:normAutofit/>
          </a:bodyPr>
          <a:lstStyle/>
          <a:p>
            <a:fld id="{B3878A2D-D1DE-4549-A62C-8091F7B3B43E}" type="slidenum">
              <a:rPr lang="en-CA" smtClean="0"/>
              <a:pPr/>
              <a:t>47</a:t>
            </a:fld>
            <a:endParaRPr lang="en-CA"/>
          </a:p>
        </p:txBody>
      </p:sp>
      <p:sp>
        <p:nvSpPr>
          <p:cNvPr id="6" name="Rectangle 3"/>
          <p:cNvSpPr>
            <a:spLocks noGrp="1" noChangeArrowheads="1"/>
          </p:cNvSpPr>
          <p:nvPr>
            <p:ph sz="quarter" idx="1"/>
          </p:nvPr>
        </p:nvSpPr>
        <p:spPr>
          <a:xfrm>
            <a:off x="612648" y="2590800"/>
            <a:ext cx="8153400" cy="2339008"/>
          </a:xfrm>
        </p:spPr>
        <p:txBody>
          <a:bodyPr>
            <a:noAutofit/>
          </a:bodyPr>
          <a:lstStyle/>
          <a:p>
            <a:pPr algn="ctr" eaLnBrk="1" hangingPunct="1">
              <a:buFont typeface="Wingdings" pitchFamily="2" charset="2"/>
              <a:buNone/>
            </a:pPr>
            <a:r>
              <a:rPr lang="en-US" sz="6600" b="1" i="1" dirty="0" smtClean="0">
                <a:latin typeface="Times New Roman" pitchFamily="18" charset="0"/>
              </a:rPr>
              <a:t>“Think Laterally, and be Creative.”</a:t>
            </a:r>
            <a:endParaRPr lang="en-US" sz="6600" dirty="0" smtClean="0"/>
          </a:p>
          <a:p>
            <a:pPr algn="ctr" eaLnBrk="1" hangingPunct="1">
              <a:buFont typeface="Wingdings" pitchFamily="2" charset="2"/>
              <a:buNone/>
            </a:pPr>
            <a:endParaRPr lang="en-US" sz="6600" dirty="0" smtClean="0"/>
          </a:p>
        </p:txBody>
      </p:sp>
      <p:sp>
        <p:nvSpPr>
          <p:cNvPr id="5" name="Footer Placeholder 4"/>
          <p:cNvSpPr>
            <a:spLocks noGrp="1"/>
          </p:cNvSpPr>
          <p:nvPr>
            <p:ph type="ftr" sz="quarter" idx="11"/>
          </p:nvPr>
        </p:nvSpPr>
        <p:spPr/>
        <p:txBody>
          <a:bodyPr/>
          <a:lstStyle/>
          <a:p>
            <a:endParaRPr lang="en-CA"/>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normAutofit/>
          </a:bodyPr>
          <a:lstStyle/>
          <a:p>
            <a:pPr>
              <a:defRPr/>
            </a:pPr>
            <a:fld id="{F643AB36-33ED-4C6F-B7F4-CD53E0F80E97}" type="slidenum">
              <a:rPr lang="en-US" altLang="en-US"/>
              <a:pPr>
                <a:defRPr/>
              </a:pPr>
              <a:t>48</a:t>
            </a:fld>
            <a:endParaRPr lang="en-US" altLang="en-US"/>
          </a:p>
        </p:txBody>
      </p:sp>
      <p:sp>
        <p:nvSpPr>
          <p:cNvPr id="4" name="Title 3"/>
          <p:cNvSpPr>
            <a:spLocks noGrp="1"/>
          </p:cNvSpPr>
          <p:nvPr>
            <p:ph type="title"/>
          </p:nvPr>
        </p:nvSpPr>
        <p:spPr/>
        <p:txBody>
          <a:bodyPr/>
          <a:lstStyle/>
          <a:p>
            <a:endParaRPr lang="en-US" dirty="0"/>
          </a:p>
        </p:txBody>
      </p:sp>
      <p:pic>
        <p:nvPicPr>
          <p:cNvPr id="6" name="Picture 3"/>
          <p:cNvPicPr>
            <a:picLocks noChangeAspect="1" noChangeArrowheads="1"/>
          </p:cNvPicPr>
          <p:nvPr/>
        </p:nvPicPr>
        <p:blipFill>
          <a:blip r:embed="rId2"/>
          <a:srcRect/>
          <a:stretch>
            <a:fillRect/>
          </a:stretch>
        </p:blipFill>
        <p:spPr bwMode="auto">
          <a:xfrm>
            <a:off x="4356101" y="2409614"/>
            <a:ext cx="4787900" cy="4290907"/>
          </a:xfrm>
          <a:prstGeom prst="rect">
            <a:avLst/>
          </a:prstGeom>
          <a:noFill/>
          <a:ln w="9525">
            <a:noFill/>
            <a:miter lim="800000"/>
            <a:headEnd/>
            <a:tailEnd/>
          </a:ln>
        </p:spPr>
      </p:pic>
      <p:pic>
        <p:nvPicPr>
          <p:cNvPr id="7" name="Content Placeholder 4" descr="bd07017_"/>
          <p:cNvPicPr>
            <a:picLocks noChangeAspect="1" noChangeArrowheads="1"/>
          </p:cNvPicPr>
          <p:nvPr/>
        </p:nvPicPr>
        <p:blipFill>
          <a:blip r:embed="rId3"/>
          <a:srcRect/>
          <a:stretch>
            <a:fillRect/>
          </a:stretch>
        </p:blipFill>
        <p:spPr bwMode="auto">
          <a:xfrm>
            <a:off x="522288" y="1171542"/>
            <a:ext cx="4735513" cy="4745778"/>
          </a:xfrm>
          <a:prstGeom prst="rect">
            <a:avLst/>
          </a:prstGeom>
          <a:noFill/>
          <a:ln w="9525">
            <a:noFill/>
            <a:miter lim="800000"/>
            <a:headEnd/>
            <a:tailEnd/>
          </a:ln>
        </p:spPr>
      </p:pic>
    </p:spTree>
    <p:extLst>
      <p:ext uri="{BB962C8B-B14F-4D97-AF65-F5344CB8AC3E}">
        <p14:creationId xmlns:p14="http://schemas.microsoft.com/office/powerpoint/2010/main" val="25438303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endParaRPr lang="en-US" smtClean="0"/>
          </a:p>
        </p:txBody>
      </p:sp>
      <p:pic>
        <p:nvPicPr>
          <p:cNvPr id="9219" name="Picture 2"/>
          <p:cNvPicPr>
            <a:picLocks noGrp="1" noChangeAspect="1" noChangeArrowheads="1"/>
          </p:cNvPicPr>
          <p:nvPr>
            <p:ph idx="1"/>
          </p:nvPr>
        </p:nvPicPr>
        <p:blipFill>
          <a:blip r:embed="rId2"/>
          <a:srcRect/>
          <a:stretch>
            <a:fillRect/>
          </a:stretch>
        </p:blipFill>
        <p:spPr>
          <a:xfrm>
            <a:off x="1600200" y="0"/>
            <a:ext cx="5791200" cy="6836833"/>
          </a:xfrm>
          <a:noFill/>
        </p:spPr>
      </p:pic>
      <p:sp>
        <p:nvSpPr>
          <p:cNvPr id="31747" name="Slide Number Placeholder 3"/>
          <p:cNvSpPr>
            <a:spLocks noGrp="1"/>
          </p:cNvSpPr>
          <p:nvPr>
            <p:ph type="sldNum" sz="quarter" idx="12"/>
          </p:nvPr>
        </p:nvSpPr>
        <p:spPr/>
        <p:txBody>
          <a:bodyPr>
            <a:normAutofit/>
          </a:bodyPr>
          <a:lstStyle/>
          <a:p>
            <a:pPr>
              <a:defRPr/>
            </a:pPr>
            <a:fld id="{29491256-0304-4D69-8FE9-5A358858ED02}" type="slidenum">
              <a:rPr lang="en-US"/>
              <a:pPr>
                <a:defRPr/>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76200"/>
            <a:ext cx="8229600" cy="990600"/>
          </a:xfrm>
        </p:spPr>
        <p:txBody>
          <a:bodyPr/>
          <a:lstStyle/>
          <a:p>
            <a:pPr eaLnBrk="1" hangingPunct="1"/>
            <a:r>
              <a:rPr lang="en-US" sz="4800" b="1" u="sng" dirty="0" smtClean="0">
                <a:latin typeface="Times New Roman" pitchFamily="18" charset="0"/>
                <a:cs typeface="Times New Roman" pitchFamily="18" charset="0"/>
              </a:rPr>
              <a:t>Problem</a:t>
            </a:r>
          </a:p>
        </p:txBody>
      </p:sp>
      <p:sp>
        <p:nvSpPr>
          <p:cNvPr id="17411" name="Rectangle 3"/>
          <p:cNvSpPr>
            <a:spLocks noGrp="1" noChangeArrowheads="1"/>
          </p:cNvSpPr>
          <p:nvPr>
            <p:ph idx="1"/>
          </p:nvPr>
        </p:nvSpPr>
        <p:spPr>
          <a:xfrm>
            <a:off x="304800" y="1295400"/>
            <a:ext cx="8610600" cy="5486400"/>
          </a:xfrm>
        </p:spPr>
        <p:txBody>
          <a:bodyPr/>
          <a:lstStyle/>
          <a:p>
            <a:pPr marL="0" indent="0" eaLnBrk="1" hangingPunct="1">
              <a:lnSpc>
                <a:spcPct val="90000"/>
              </a:lnSpc>
              <a:spcBef>
                <a:spcPts val="0"/>
              </a:spcBef>
              <a:buFontTx/>
              <a:buNone/>
            </a:pPr>
            <a:r>
              <a:rPr lang="en-US" sz="3600" dirty="0" smtClean="0">
                <a:latin typeface="Times New Roman" pitchFamily="18" charset="0"/>
                <a:cs typeface="Times New Roman" pitchFamily="18" charset="0"/>
              </a:rPr>
              <a:t>“In a day, when you don’t come across any problems- you can be sure that you are traveling in a wrong path.”	</a:t>
            </a:r>
            <a:r>
              <a:rPr lang="en-US" sz="2400" dirty="0" smtClean="0">
                <a:latin typeface="Times New Roman" pitchFamily="18" charset="0"/>
                <a:cs typeface="Times New Roman" pitchFamily="18" charset="0"/>
              </a:rPr>
              <a:t>		</a:t>
            </a:r>
            <a:r>
              <a:rPr lang="en-US" sz="1050" dirty="0" smtClean="0">
                <a:latin typeface="Times New Roman" pitchFamily="18" charset="0"/>
                <a:cs typeface="Times New Roman" pitchFamily="18" charset="0"/>
              </a:rPr>
              <a:t>	</a:t>
            </a:r>
            <a:r>
              <a:rPr lang="en-US" sz="900" dirty="0" smtClean="0">
                <a:latin typeface="Times New Roman" pitchFamily="18" charset="0"/>
                <a:cs typeface="Times New Roman" pitchFamily="18" charset="0"/>
              </a:rPr>
              <a:t>	       </a:t>
            </a:r>
            <a:endParaRPr lang="en-US" sz="200" dirty="0" smtClean="0">
              <a:latin typeface="Times New Roman" pitchFamily="18" charset="0"/>
              <a:cs typeface="Times New Roman" pitchFamily="18" charset="0"/>
            </a:endParaRPr>
          </a:p>
          <a:p>
            <a:pPr marL="0" indent="0" algn="r" eaLnBrk="1" hangingPunct="1">
              <a:lnSpc>
                <a:spcPct val="90000"/>
              </a:lnSpc>
              <a:spcBef>
                <a:spcPts val="0"/>
              </a:spcBef>
              <a:buFontTx/>
              <a:buChar char="-"/>
            </a:pPr>
            <a:r>
              <a:rPr lang="en-US" sz="2000" b="1" i="1" dirty="0" smtClean="0">
                <a:latin typeface="Times New Roman" pitchFamily="18" charset="0"/>
                <a:cs typeface="Times New Roman" pitchFamily="18" charset="0"/>
              </a:rPr>
              <a:t>Swami Vivekananda</a:t>
            </a:r>
          </a:p>
          <a:p>
            <a:pPr marL="0" indent="0" algn="r" eaLnBrk="1" hangingPunct="1">
              <a:lnSpc>
                <a:spcPct val="90000"/>
              </a:lnSpc>
              <a:spcBef>
                <a:spcPts val="0"/>
              </a:spcBef>
              <a:buFontTx/>
              <a:buChar char="-"/>
            </a:pPr>
            <a:r>
              <a:rPr lang="en-US" sz="1200" b="1" i="1" dirty="0" smtClean="0">
                <a:latin typeface="Times New Roman" pitchFamily="18" charset="0"/>
                <a:cs typeface="Times New Roman" pitchFamily="18" charset="0"/>
              </a:rPr>
              <a:t> </a:t>
            </a:r>
          </a:p>
          <a:p>
            <a:pPr marL="0" indent="0" eaLnBrk="1" hangingPunct="1">
              <a:lnSpc>
                <a:spcPct val="90000"/>
              </a:lnSpc>
              <a:spcBef>
                <a:spcPts val="0"/>
              </a:spcBef>
              <a:buNone/>
            </a:pPr>
            <a:r>
              <a:rPr lang="en-US" sz="3600" dirty="0" smtClean="0">
                <a:latin typeface="Times New Roman" pitchFamily="18" charset="0"/>
                <a:cs typeface="Times New Roman" pitchFamily="18" charset="0"/>
              </a:rPr>
              <a:t>A </a:t>
            </a:r>
            <a:r>
              <a:rPr lang="en-US" sz="3600" b="1" dirty="0" smtClean="0">
                <a:latin typeface="Times New Roman" pitchFamily="18" charset="0"/>
                <a:cs typeface="Times New Roman" pitchFamily="18" charset="0"/>
              </a:rPr>
              <a:t>problem</a:t>
            </a:r>
            <a:r>
              <a:rPr lang="en-US" sz="3600" dirty="0" smtClean="0">
                <a:latin typeface="Times New Roman" pitchFamily="18" charset="0"/>
                <a:cs typeface="Times New Roman" pitchFamily="18" charset="0"/>
              </a:rPr>
              <a:t> is a situation or a state of affairs that causes difficulties for people. It is also a gap between a current and a desired state. The gap may be viewed as the difference between </a:t>
            </a:r>
            <a:r>
              <a:rPr lang="en-US" sz="3600" i="1" dirty="0" smtClean="0">
                <a:latin typeface="Times New Roman" pitchFamily="18" charset="0"/>
                <a:cs typeface="Times New Roman" pitchFamily="18" charset="0"/>
              </a:rPr>
              <a:t>'what is'</a:t>
            </a:r>
            <a:r>
              <a:rPr lang="en-US" sz="3600" dirty="0" smtClean="0">
                <a:latin typeface="Times New Roman" pitchFamily="18" charset="0"/>
                <a:cs typeface="Times New Roman" pitchFamily="18" charset="0"/>
              </a:rPr>
              <a:t> and </a:t>
            </a:r>
            <a:r>
              <a:rPr lang="en-US" sz="3600" i="1" dirty="0" smtClean="0">
                <a:latin typeface="Times New Roman" pitchFamily="18" charset="0"/>
                <a:cs typeface="Times New Roman" pitchFamily="18" charset="0"/>
              </a:rPr>
              <a:t>'what should be' </a:t>
            </a:r>
            <a:r>
              <a:rPr lang="en-US" sz="3600" dirty="0" smtClean="0">
                <a:latin typeface="Times New Roman" pitchFamily="18" charset="0"/>
                <a:cs typeface="Times New Roman" pitchFamily="18" charset="0"/>
              </a:rPr>
              <a:t>or </a:t>
            </a:r>
            <a:r>
              <a:rPr lang="en-US" sz="3600" i="1" dirty="0" smtClean="0">
                <a:latin typeface="Times New Roman" pitchFamily="18" charset="0"/>
                <a:cs typeface="Times New Roman" pitchFamily="18" charset="0"/>
              </a:rPr>
              <a:t>'where we are' </a:t>
            </a:r>
            <a:r>
              <a:rPr lang="en-US" sz="3600" dirty="0" smtClean="0">
                <a:latin typeface="Times New Roman" pitchFamily="18" charset="0"/>
                <a:cs typeface="Times New Roman" pitchFamily="18" charset="0"/>
              </a:rPr>
              <a:t>and </a:t>
            </a:r>
            <a:r>
              <a:rPr lang="en-US" sz="3600" i="1" dirty="0" smtClean="0">
                <a:latin typeface="Times New Roman" pitchFamily="18" charset="0"/>
                <a:cs typeface="Times New Roman" pitchFamily="18" charset="0"/>
              </a:rPr>
              <a:t>'where we want to be'</a:t>
            </a:r>
            <a:r>
              <a:rPr lang="en-US" sz="3600" dirty="0" smtClean="0">
                <a:latin typeface="Times New Roman" pitchFamily="18" charset="0"/>
                <a:cs typeface="Times New Roman" pitchFamily="18" charset="0"/>
              </a:rPr>
              <a:t>. </a:t>
            </a:r>
          </a:p>
        </p:txBody>
      </p:sp>
      <p:sp>
        <p:nvSpPr>
          <p:cNvPr id="4" name="Slide Number Placeholder 3"/>
          <p:cNvSpPr>
            <a:spLocks noGrp="1"/>
          </p:cNvSpPr>
          <p:nvPr>
            <p:ph type="sldNum" sz="quarter" idx="12"/>
          </p:nvPr>
        </p:nvSpPr>
        <p:spPr/>
        <p:txBody>
          <a:bodyPr>
            <a:normAutofit/>
          </a:bodyPr>
          <a:lstStyle/>
          <a:p>
            <a:pPr>
              <a:defRPr/>
            </a:pPr>
            <a:fld id="{6C13BD80-763E-4E38-AE3D-78F400320113}" type="slidenum">
              <a:rPr lang="en-US"/>
              <a:pPr>
                <a:defRPr/>
              </a:pPr>
              <a:t>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1">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5"/>
          <p:cNvSpPr>
            <a:spLocks noGrp="1"/>
          </p:cNvSpPr>
          <p:nvPr>
            <p:ph type="sldNum" sz="quarter" idx="12"/>
          </p:nvPr>
        </p:nvSpPr>
        <p:spPr/>
        <p:txBody>
          <a:bodyPr/>
          <a:lstStyle/>
          <a:p>
            <a:pPr>
              <a:defRPr/>
            </a:pPr>
            <a:fld id="{E37F3829-885E-47BE-A10E-4824482A9095}" type="slidenum">
              <a:rPr lang="en-US"/>
              <a:pPr>
                <a:defRPr/>
              </a:pPr>
              <a:t>7</a:t>
            </a:fld>
            <a:endParaRPr lang="en-US"/>
          </a:p>
        </p:txBody>
      </p:sp>
      <p:sp>
        <p:nvSpPr>
          <p:cNvPr id="58370" name="Rectangle 2"/>
          <p:cNvSpPr>
            <a:spLocks noGrp="1" noChangeArrowheads="1"/>
          </p:cNvSpPr>
          <p:nvPr>
            <p:ph type="title"/>
          </p:nvPr>
        </p:nvSpPr>
        <p:spPr>
          <a:xfrm>
            <a:off x="457200" y="76200"/>
            <a:ext cx="8229600" cy="457200"/>
          </a:xfrm>
        </p:spPr>
        <p:txBody>
          <a:bodyPr/>
          <a:lstStyle/>
          <a:p>
            <a:pPr eaLnBrk="1" hangingPunct="1">
              <a:defRPr/>
            </a:pPr>
            <a:r>
              <a:rPr lang="en-GB" sz="3600" b="1" u="sng" dirty="0" smtClean="0">
                <a:latin typeface="Times New Roman" pitchFamily="18" charset="0"/>
              </a:rPr>
              <a:t>Do you have a problem?</a:t>
            </a:r>
            <a:endParaRPr lang="en-US" sz="3600" b="1" u="sng" dirty="0" smtClean="0">
              <a:latin typeface="Times New Roman" pitchFamily="18" charset="0"/>
            </a:endParaRPr>
          </a:p>
        </p:txBody>
      </p:sp>
      <p:sp>
        <p:nvSpPr>
          <p:cNvPr id="58371" name="Rectangle 3"/>
          <p:cNvSpPr>
            <a:spLocks noGrp="1" noChangeArrowheads="1"/>
          </p:cNvSpPr>
          <p:nvPr>
            <p:ph type="body" idx="1"/>
          </p:nvPr>
        </p:nvSpPr>
        <p:spPr>
          <a:xfrm>
            <a:off x="-76200" y="685800"/>
            <a:ext cx="9220200" cy="6172200"/>
          </a:xfrm>
        </p:spPr>
        <p:txBody>
          <a:bodyPr/>
          <a:lstStyle/>
          <a:p>
            <a:pPr eaLnBrk="1" hangingPunct="1">
              <a:buFontTx/>
              <a:buNone/>
            </a:pPr>
            <a:endParaRPr lang="en-US" sz="100" smtClean="0"/>
          </a:p>
        </p:txBody>
      </p:sp>
      <p:sp>
        <p:nvSpPr>
          <p:cNvPr id="58372" name="Rectangle 4"/>
          <p:cNvSpPr>
            <a:spLocks noChangeArrowheads="1"/>
          </p:cNvSpPr>
          <p:nvPr/>
        </p:nvSpPr>
        <p:spPr bwMode="auto">
          <a:xfrm>
            <a:off x="152400" y="838200"/>
            <a:ext cx="2438400" cy="3810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Actual Situation</a:t>
            </a:r>
          </a:p>
        </p:txBody>
      </p:sp>
      <p:sp>
        <p:nvSpPr>
          <p:cNvPr id="58373" name="Rectangle 5"/>
          <p:cNvSpPr>
            <a:spLocks noChangeArrowheads="1"/>
          </p:cNvSpPr>
          <p:nvPr/>
        </p:nvSpPr>
        <p:spPr bwMode="auto">
          <a:xfrm>
            <a:off x="6400800" y="838200"/>
            <a:ext cx="2743200" cy="3810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Desired Situation</a:t>
            </a:r>
          </a:p>
        </p:txBody>
      </p:sp>
      <p:sp>
        <p:nvSpPr>
          <p:cNvPr id="58374" name="Rectangle 6"/>
          <p:cNvSpPr>
            <a:spLocks noChangeArrowheads="1"/>
          </p:cNvSpPr>
          <p:nvPr/>
        </p:nvSpPr>
        <p:spPr bwMode="auto">
          <a:xfrm>
            <a:off x="3200400" y="1752600"/>
            <a:ext cx="3124200" cy="5334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Is there a difference</a:t>
            </a:r>
          </a:p>
        </p:txBody>
      </p:sp>
      <p:sp>
        <p:nvSpPr>
          <p:cNvPr id="58375" name="Rectangle 7"/>
          <p:cNvSpPr>
            <a:spLocks noChangeArrowheads="1"/>
          </p:cNvSpPr>
          <p:nvPr/>
        </p:nvSpPr>
        <p:spPr bwMode="auto">
          <a:xfrm>
            <a:off x="2514600" y="2133600"/>
            <a:ext cx="533400" cy="3048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No</a:t>
            </a:r>
            <a:r>
              <a:rPr lang="en-US">
                <a:latin typeface="Times New Roman" pitchFamily="18" charset="0"/>
              </a:rPr>
              <a:t> </a:t>
            </a:r>
          </a:p>
        </p:txBody>
      </p:sp>
      <p:sp>
        <p:nvSpPr>
          <p:cNvPr id="58376" name="Rectangle 8"/>
          <p:cNvSpPr>
            <a:spLocks noChangeArrowheads="1"/>
          </p:cNvSpPr>
          <p:nvPr/>
        </p:nvSpPr>
        <p:spPr bwMode="auto">
          <a:xfrm>
            <a:off x="3200400" y="3124200"/>
            <a:ext cx="4648200" cy="8382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Do you want to do something </a:t>
            </a:r>
          </a:p>
          <a:p>
            <a:pPr algn="ctr"/>
            <a:r>
              <a:rPr lang="en-US" sz="2800">
                <a:latin typeface="Times New Roman" pitchFamily="18" charset="0"/>
              </a:rPr>
              <a:t>about that difference?</a:t>
            </a:r>
          </a:p>
        </p:txBody>
      </p:sp>
      <p:sp>
        <p:nvSpPr>
          <p:cNvPr id="58377" name="Rectangle 9"/>
          <p:cNvSpPr>
            <a:spLocks noChangeArrowheads="1"/>
          </p:cNvSpPr>
          <p:nvPr/>
        </p:nvSpPr>
        <p:spPr bwMode="auto">
          <a:xfrm>
            <a:off x="3429000" y="4724400"/>
            <a:ext cx="3962400" cy="7620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Do you know what to do </a:t>
            </a:r>
          </a:p>
          <a:p>
            <a:pPr algn="ctr"/>
            <a:r>
              <a:rPr lang="en-US" sz="2800">
                <a:latin typeface="Times New Roman" pitchFamily="18" charset="0"/>
              </a:rPr>
              <a:t>and when to do it?</a:t>
            </a:r>
          </a:p>
        </p:txBody>
      </p:sp>
      <p:sp>
        <p:nvSpPr>
          <p:cNvPr id="58378" name="Rectangle 10"/>
          <p:cNvSpPr>
            <a:spLocks noChangeArrowheads="1"/>
          </p:cNvSpPr>
          <p:nvPr/>
        </p:nvSpPr>
        <p:spPr bwMode="auto">
          <a:xfrm>
            <a:off x="3124200" y="6019800"/>
            <a:ext cx="3886200" cy="6096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You do have a problem </a:t>
            </a:r>
          </a:p>
        </p:txBody>
      </p:sp>
      <p:sp>
        <p:nvSpPr>
          <p:cNvPr id="58379" name="Rectangle 11"/>
          <p:cNvSpPr>
            <a:spLocks noChangeArrowheads="1"/>
          </p:cNvSpPr>
          <p:nvPr/>
        </p:nvSpPr>
        <p:spPr bwMode="auto">
          <a:xfrm>
            <a:off x="76200" y="6019800"/>
            <a:ext cx="2667000" cy="838200"/>
          </a:xfrm>
          <a:prstGeom prst="rect">
            <a:avLst/>
          </a:prstGeom>
          <a:solidFill>
            <a:schemeClr val="accent1"/>
          </a:solidFill>
          <a:ln w="9525">
            <a:solidFill>
              <a:schemeClr val="tx1"/>
            </a:solidFill>
            <a:miter lim="800000"/>
            <a:headEnd/>
            <a:tailEnd/>
          </a:ln>
        </p:spPr>
        <p:txBody>
          <a:bodyPr wrap="none" anchor="ctr"/>
          <a:lstStyle/>
          <a:p>
            <a:pPr algn="ctr"/>
            <a:endParaRPr lang="en-US"/>
          </a:p>
          <a:p>
            <a:pPr algn="ctr"/>
            <a:r>
              <a:rPr lang="en-US" sz="2800">
                <a:latin typeface="Times New Roman" pitchFamily="18" charset="0"/>
              </a:rPr>
              <a:t>You do not have</a:t>
            </a:r>
          </a:p>
          <a:p>
            <a:pPr algn="ctr"/>
            <a:r>
              <a:rPr lang="en-US" sz="2800">
                <a:latin typeface="Times New Roman" pitchFamily="18" charset="0"/>
              </a:rPr>
              <a:t>a problem</a:t>
            </a:r>
          </a:p>
          <a:p>
            <a:pPr algn="ctr"/>
            <a:endParaRPr lang="en-US" sz="2800">
              <a:latin typeface="Times New Roman" pitchFamily="18" charset="0"/>
            </a:endParaRPr>
          </a:p>
        </p:txBody>
      </p:sp>
      <p:sp>
        <p:nvSpPr>
          <p:cNvPr id="58380" name="Line 12"/>
          <p:cNvSpPr>
            <a:spLocks noChangeShapeType="1"/>
          </p:cNvSpPr>
          <p:nvPr/>
        </p:nvSpPr>
        <p:spPr bwMode="auto">
          <a:xfrm>
            <a:off x="2590800" y="990600"/>
            <a:ext cx="1600200" cy="0"/>
          </a:xfrm>
          <a:prstGeom prst="line">
            <a:avLst/>
          </a:prstGeom>
          <a:noFill/>
          <a:ln w="9525">
            <a:solidFill>
              <a:schemeClr val="tx1"/>
            </a:solidFill>
            <a:round/>
            <a:headEnd/>
            <a:tailEnd/>
          </a:ln>
        </p:spPr>
        <p:txBody>
          <a:bodyPr wrap="none"/>
          <a:lstStyle/>
          <a:p>
            <a:endParaRPr lang="en-US"/>
          </a:p>
        </p:txBody>
      </p:sp>
      <p:sp>
        <p:nvSpPr>
          <p:cNvPr id="58381" name="Line 13"/>
          <p:cNvSpPr>
            <a:spLocks noChangeShapeType="1"/>
          </p:cNvSpPr>
          <p:nvPr/>
        </p:nvSpPr>
        <p:spPr bwMode="auto">
          <a:xfrm flipH="1">
            <a:off x="5029200" y="990600"/>
            <a:ext cx="1371600" cy="0"/>
          </a:xfrm>
          <a:prstGeom prst="line">
            <a:avLst/>
          </a:prstGeom>
          <a:noFill/>
          <a:ln w="9525">
            <a:solidFill>
              <a:schemeClr val="tx1"/>
            </a:solidFill>
            <a:round/>
            <a:headEnd/>
            <a:tailEnd/>
          </a:ln>
        </p:spPr>
        <p:txBody>
          <a:bodyPr wrap="none"/>
          <a:lstStyle/>
          <a:p>
            <a:endParaRPr lang="en-US"/>
          </a:p>
        </p:txBody>
      </p:sp>
      <p:sp>
        <p:nvSpPr>
          <p:cNvPr id="58382" name="Line 14"/>
          <p:cNvSpPr>
            <a:spLocks noChangeShapeType="1"/>
          </p:cNvSpPr>
          <p:nvPr/>
        </p:nvSpPr>
        <p:spPr bwMode="auto">
          <a:xfrm>
            <a:off x="5029200" y="990600"/>
            <a:ext cx="0" cy="762000"/>
          </a:xfrm>
          <a:prstGeom prst="line">
            <a:avLst/>
          </a:prstGeom>
          <a:noFill/>
          <a:ln w="9525">
            <a:solidFill>
              <a:schemeClr val="tx1"/>
            </a:solidFill>
            <a:round/>
            <a:headEnd/>
            <a:tailEnd type="triangle" w="med" len="med"/>
          </a:ln>
        </p:spPr>
        <p:txBody>
          <a:bodyPr wrap="none"/>
          <a:lstStyle/>
          <a:p>
            <a:endParaRPr lang="en-US"/>
          </a:p>
        </p:txBody>
      </p:sp>
      <p:sp>
        <p:nvSpPr>
          <p:cNvPr id="58383" name="Line 15"/>
          <p:cNvSpPr>
            <a:spLocks noChangeShapeType="1"/>
          </p:cNvSpPr>
          <p:nvPr/>
        </p:nvSpPr>
        <p:spPr bwMode="auto">
          <a:xfrm>
            <a:off x="4191000" y="990600"/>
            <a:ext cx="0" cy="762000"/>
          </a:xfrm>
          <a:prstGeom prst="line">
            <a:avLst/>
          </a:prstGeom>
          <a:noFill/>
          <a:ln w="9525">
            <a:solidFill>
              <a:schemeClr val="tx1"/>
            </a:solidFill>
            <a:round/>
            <a:headEnd/>
            <a:tailEnd type="triangle" w="med" len="med"/>
          </a:ln>
        </p:spPr>
        <p:txBody>
          <a:bodyPr wrap="none"/>
          <a:lstStyle/>
          <a:p>
            <a:endParaRPr lang="en-US"/>
          </a:p>
        </p:txBody>
      </p:sp>
      <p:sp>
        <p:nvSpPr>
          <p:cNvPr id="58384" name="Line 16"/>
          <p:cNvSpPr>
            <a:spLocks noChangeShapeType="1"/>
          </p:cNvSpPr>
          <p:nvPr/>
        </p:nvSpPr>
        <p:spPr bwMode="auto">
          <a:xfrm flipH="1">
            <a:off x="1981200" y="2057400"/>
            <a:ext cx="1219200" cy="0"/>
          </a:xfrm>
          <a:prstGeom prst="line">
            <a:avLst/>
          </a:prstGeom>
          <a:noFill/>
          <a:ln w="9525">
            <a:solidFill>
              <a:schemeClr val="tx1"/>
            </a:solidFill>
            <a:round/>
            <a:headEnd/>
            <a:tailEnd type="triangle" w="med" len="med"/>
          </a:ln>
        </p:spPr>
        <p:txBody>
          <a:bodyPr wrap="none"/>
          <a:lstStyle/>
          <a:p>
            <a:endParaRPr lang="en-US"/>
          </a:p>
        </p:txBody>
      </p:sp>
      <p:sp>
        <p:nvSpPr>
          <p:cNvPr id="58385" name="Line 17"/>
          <p:cNvSpPr>
            <a:spLocks noChangeShapeType="1"/>
          </p:cNvSpPr>
          <p:nvPr/>
        </p:nvSpPr>
        <p:spPr bwMode="auto">
          <a:xfrm>
            <a:off x="1981200" y="2057400"/>
            <a:ext cx="0" cy="3962400"/>
          </a:xfrm>
          <a:prstGeom prst="line">
            <a:avLst/>
          </a:prstGeom>
          <a:noFill/>
          <a:ln w="9525">
            <a:solidFill>
              <a:schemeClr val="tx1"/>
            </a:solidFill>
            <a:round/>
            <a:headEnd/>
            <a:tailEnd type="triangle" w="med" len="med"/>
          </a:ln>
        </p:spPr>
        <p:txBody>
          <a:bodyPr wrap="none"/>
          <a:lstStyle/>
          <a:p>
            <a:endParaRPr lang="en-US"/>
          </a:p>
        </p:txBody>
      </p:sp>
      <p:sp>
        <p:nvSpPr>
          <p:cNvPr id="58386" name="Line 18"/>
          <p:cNvSpPr>
            <a:spLocks noChangeShapeType="1"/>
          </p:cNvSpPr>
          <p:nvPr/>
        </p:nvSpPr>
        <p:spPr bwMode="auto">
          <a:xfrm flipH="1">
            <a:off x="1981200" y="3657600"/>
            <a:ext cx="1219200" cy="0"/>
          </a:xfrm>
          <a:prstGeom prst="line">
            <a:avLst/>
          </a:prstGeom>
          <a:noFill/>
          <a:ln w="9525">
            <a:solidFill>
              <a:schemeClr val="tx1"/>
            </a:solidFill>
            <a:round/>
            <a:headEnd/>
            <a:tailEnd type="triangle" w="med" len="med"/>
          </a:ln>
        </p:spPr>
        <p:txBody>
          <a:bodyPr wrap="none"/>
          <a:lstStyle/>
          <a:p>
            <a:endParaRPr lang="en-US"/>
          </a:p>
        </p:txBody>
      </p:sp>
      <p:sp>
        <p:nvSpPr>
          <p:cNvPr id="58387" name="Line 19"/>
          <p:cNvSpPr>
            <a:spLocks noChangeShapeType="1"/>
          </p:cNvSpPr>
          <p:nvPr/>
        </p:nvSpPr>
        <p:spPr bwMode="auto">
          <a:xfrm flipH="1">
            <a:off x="1981200" y="5029200"/>
            <a:ext cx="1447800" cy="0"/>
          </a:xfrm>
          <a:prstGeom prst="line">
            <a:avLst/>
          </a:prstGeom>
          <a:noFill/>
          <a:ln w="9525">
            <a:solidFill>
              <a:schemeClr val="tx1"/>
            </a:solidFill>
            <a:round/>
            <a:headEnd/>
            <a:tailEnd type="triangle" w="med" len="med"/>
          </a:ln>
        </p:spPr>
        <p:txBody>
          <a:bodyPr wrap="none"/>
          <a:lstStyle/>
          <a:p>
            <a:endParaRPr lang="en-US"/>
          </a:p>
        </p:txBody>
      </p:sp>
      <p:sp>
        <p:nvSpPr>
          <p:cNvPr id="58388" name="Line 20"/>
          <p:cNvSpPr>
            <a:spLocks noChangeShapeType="1"/>
          </p:cNvSpPr>
          <p:nvPr/>
        </p:nvSpPr>
        <p:spPr bwMode="auto">
          <a:xfrm>
            <a:off x="4648200" y="2286000"/>
            <a:ext cx="0" cy="838200"/>
          </a:xfrm>
          <a:prstGeom prst="line">
            <a:avLst/>
          </a:prstGeom>
          <a:noFill/>
          <a:ln w="9525">
            <a:solidFill>
              <a:schemeClr val="tx1"/>
            </a:solidFill>
            <a:round/>
            <a:headEnd/>
            <a:tailEnd type="triangle" w="med" len="med"/>
          </a:ln>
        </p:spPr>
        <p:txBody>
          <a:bodyPr wrap="none"/>
          <a:lstStyle/>
          <a:p>
            <a:endParaRPr lang="en-US"/>
          </a:p>
        </p:txBody>
      </p:sp>
      <p:sp>
        <p:nvSpPr>
          <p:cNvPr id="58389" name="Line 21"/>
          <p:cNvSpPr>
            <a:spLocks noChangeShapeType="1"/>
          </p:cNvSpPr>
          <p:nvPr/>
        </p:nvSpPr>
        <p:spPr bwMode="auto">
          <a:xfrm>
            <a:off x="4648200" y="3962400"/>
            <a:ext cx="0" cy="762000"/>
          </a:xfrm>
          <a:prstGeom prst="line">
            <a:avLst/>
          </a:prstGeom>
          <a:noFill/>
          <a:ln w="9525">
            <a:solidFill>
              <a:schemeClr val="tx1"/>
            </a:solidFill>
            <a:round/>
            <a:headEnd/>
            <a:tailEnd type="triangle" w="med" len="med"/>
          </a:ln>
        </p:spPr>
        <p:txBody>
          <a:bodyPr wrap="none"/>
          <a:lstStyle/>
          <a:p>
            <a:endParaRPr lang="en-US"/>
          </a:p>
        </p:txBody>
      </p:sp>
      <p:sp>
        <p:nvSpPr>
          <p:cNvPr id="58390" name="Line 22"/>
          <p:cNvSpPr>
            <a:spLocks noChangeShapeType="1"/>
          </p:cNvSpPr>
          <p:nvPr/>
        </p:nvSpPr>
        <p:spPr bwMode="auto">
          <a:xfrm>
            <a:off x="4648200" y="5486400"/>
            <a:ext cx="0" cy="533400"/>
          </a:xfrm>
          <a:prstGeom prst="line">
            <a:avLst/>
          </a:prstGeom>
          <a:noFill/>
          <a:ln w="9525">
            <a:solidFill>
              <a:schemeClr val="tx1"/>
            </a:solidFill>
            <a:round/>
            <a:headEnd/>
            <a:tailEnd type="triangle" w="med" len="med"/>
          </a:ln>
        </p:spPr>
        <p:txBody>
          <a:bodyPr wrap="none"/>
          <a:lstStyle/>
          <a:p>
            <a:endParaRPr lang="en-US"/>
          </a:p>
        </p:txBody>
      </p:sp>
      <p:sp>
        <p:nvSpPr>
          <p:cNvPr id="58391" name="Rectangle 23"/>
          <p:cNvSpPr>
            <a:spLocks noChangeArrowheads="1"/>
          </p:cNvSpPr>
          <p:nvPr/>
        </p:nvSpPr>
        <p:spPr bwMode="auto">
          <a:xfrm>
            <a:off x="2438400" y="3733800"/>
            <a:ext cx="533400" cy="3048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No</a:t>
            </a:r>
            <a:r>
              <a:rPr lang="en-US" sz="2800"/>
              <a:t> </a:t>
            </a:r>
          </a:p>
        </p:txBody>
      </p:sp>
      <p:sp>
        <p:nvSpPr>
          <p:cNvPr id="58392" name="Rectangle 24"/>
          <p:cNvSpPr>
            <a:spLocks noChangeArrowheads="1"/>
          </p:cNvSpPr>
          <p:nvPr/>
        </p:nvSpPr>
        <p:spPr bwMode="auto">
          <a:xfrm>
            <a:off x="2438400" y="5181600"/>
            <a:ext cx="685800" cy="3810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Yes</a:t>
            </a:r>
            <a:r>
              <a:rPr lang="en-US">
                <a:latin typeface="Times New Roman" pitchFamily="18" charset="0"/>
              </a:rPr>
              <a:t> </a:t>
            </a:r>
          </a:p>
        </p:txBody>
      </p:sp>
      <p:sp>
        <p:nvSpPr>
          <p:cNvPr id="58393" name="Rectangle 25"/>
          <p:cNvSpPr>
            <a:spLocks noChangeArrowheads="1"/>
          </p:cNvSpPr>
          <p:nvPr/>
        </p:nvSpPr>
        <p:spPr bwMode="auto">
          <a:xfrm>
            <a:off x="4876800" y="4114800"/>
            <a:ext cx="685800" cy="3810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Yes</a:t>
            </a:r>
            <a:r>
              <a:rPr lang="en-US">
                <a:latin typeface="Times New Roman" pitchFamily="18" charset="0"/>
              </a:rPr>
              <a:t> </a:t>
            </a:r>
          </a:p>
        </p:txBody>
      </p:sp>
      <p:sp>
        <p:nvSpPr>
          <p:cNvPr id="58394" name="Rectangle 26"/>
          <p:cNvSpPr>
            <a:spLocks noChangeArrowheads="1"/>
          </p:cNvSpPr>
          <p:nvPr/>
        </p:nvSpPr>
        <p:spPr bwMode="auto">
          <a:xfrm>
            <a:off x="4953000" y="5600700"/>
            <a:ext cx="533400" cy="3048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No</a:t>
            </a:r>
            <a:r>
              <a:rPr lang="en-US"/>
              <a:t> </a:t>
            </a:r>
          </a:p>
        </p:txBody>
      </p:sp>
      <p:sp>
        <p:nvSpPr>
          <p:cNvPr id="58395" name="Rectangle 27"/>
          <p:cNvSpPr>
            <a:spLocks noChangeArrowheads="1"/>
          </p:cNvSpPr>
          <p:nvPr/>
        </p:nvSpPr>
        <p:spPr bwMode="auto">
          <a:xfrm>
            <a:off x="4876800" y="2514600"/>
            <a:ext cx="685800" cy="381000"/>
          </a:xfrm>
          <a:prstGeom prst="rect">
            <a:avLst/>
          </a:prstGeom>
          <a:solidFill>
            <a:schemeClr val="accent1"/>
          </a:solidFill>
          <a:ln w="9525">
            <a:solidFill>
              <a:schemeClr val="tx1"/>
            </a:solidFill>
            <a:miter lim="800000"/>
            <a:headEnd/>
            <a:tailEnd/>
          </a:ln>
        </p:spPr>
        <p:txBody>
          <a:bodyPr wrap="none" anchor="ctr"/>
          <a:lstStyle/>
          <a:p>
            <a:pPr algn="ctr"/>
            <a:r>
              <a:rPr lang="en-US" sz="2800">
                <a:latin typeface="Times New Roman" pitchFamily="18" charset="0"/>
              </a:rPr>
              <a:t>Yes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additive="base">
                                        <p:cTn id="7" dur="500" fill="hold"/>
                                        <p:tgtEl>
                                          <p:spTgt spid="58372"/>
                                        </p:tgtEl>
                                        <p:attrNameLst>
                                          <p:attrName>ppt_x</p:attrName>
                                        </p:attrNameLst>
                                      </p:cBhvr>
                                      <p:tavLst>
                                        <p:tav tm="0">
                                          <p:val>
                                            <p:strVal val="0-#ppt_w/2"/>
                                          </p:val>
                                        </p:tav>
                                        <p:tav tm="100000">
                                          <p:val>
                                            <p:strVal val="#ppt_x"/>
                                          </p:val>
                                        </p:tav>
                                      </p:tavLst>
                                    </p:anim>
                                    <p:anim calcmode="lin" valueType="num">
                                      <p:cBhvr additive="base">
                                        <p:cTn id="8" dur="500" fill="hold"/>
                                        <p:tgtEl>
                                          <p:spTgt spid="5837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8380"/>
                                        </p:tgtEl>
                                        <p:attrNameLst>
                                          <p:attrName>style.visibility</p:attrName>
                                        </p:attrNameLst>
                                      </p:cBhvr>
                                      <p:to>
                                        <p:strVal val="visible"/>
                                      </p:to>
                                    </p:set>
                                    <p:anim calcmode="lin" valueType="num">
                                      <p:cBhvr additive="base">
                                        <p:cTn id="11" dur="500" fill="hold"/>
                                        <p:tgtEl>
                                          <p:spTgt spid="58380"/>
                                        </p:tgtEl>
                                        <p:attrNameLst>
                                          <p:attrName>ppt_x</p:attrName>
                                        </p:attrNameLst>
                                      </p:cBhvr>
                                      <p:tavLst>
                                        <p:tav tm="0">
                                          <p:val>
                                            <p:strVal val="0-#ppt_w/2"/>
                                          </p:val>
                                        </p:tav>
                                        <p:tav tm="100000">
                                          <p:val>
                                            <p:strVal val="#ppt_x"/>
                                          </p:val>
                                        </p:tav>
                                      </p:tavLst>
                                    </p:anim>
                                    <p:anim calcmode="lin" valueType="num">
                                      <p:cBhvr additive="base">
                                        <p:cTn id="12" dur="500" fill="hold"/>
                                        <p:tgtEl>
                                          <p:spTgt spid="5838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8383"/>
                                        </p:tgtEl>
                                        <p:attrNameLst>
                                          <p:attrName>style.visibility</p:attrName>
                                        </p:attrNameLst>
                                      </p:cBhvr>
                                      <p:to>
                                        <p:strVal val="visible"/>
                                      </p:to>
                                    </p:set>
                                    <p:anim calcmode="lin" valueType="num">
                                      <p:cBhvr additive="base">
                                        <p:cTn id="15" dur="500" fill="hold"/>
                                        <p:tgtEl>
                                          <p:spTgt spid="58383"/>
                                        </p:tgtEl>
                                        <p:attrNameLst>
                                          <p:attrName>ppt_x</p:attrName>
                                        </p:attrNameLst>
                                      </p:cBhvr>
                                      <p:tavLst>
                                        <p:tav tm="0">
                                          <p:val>
                                            <p:strVal val="0-#ppt_w/2"/>
                                          </p:val>
                                        </p:tav>
                                        <p:tav tm="100000">
                                          <p:val>
                                            <p:strVal val="#ppt_x"/>
                                          </p:val>
                                        </p:tav>
                                      </p:tavLst>
                                    </p:anim>
                                    <p:anim calcmode="lin" valueType="num">
                                      <p:cBhvr additive="base">
                                        <p:cTn id="16" dur="500" fill="hold"/>
                                        <p:tgtEl>
                                          <p:spTgt spid="5838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8382"/>
                                        </p:tgtEl>
                                        <p:attrNameLst>
                                          <p:attrName>style.visibility</p:attrName>
                                        </p:attrNameLst>
                                      </p:cBhvr>
                                      <p:to>
                                        <p:strVal val="visible"/>
                                      </p:to>
                                    </p:set>
                                    <p:anim calcmode="lin" valueType="num">
                                      <p:cBhvr additive="base">
                                        <p:cTn id="19" dur="500" fill="hold"/>
                                        <p:tgtEl>
                                          <p:spTgt spid="58382"/>
                                        </p:tgtEl>
                                        <p:attrNameLst>
                                          <p:attrName>ppt_x</p:attrName>
                                        </p:attrNameLst>
                                      </p:cBhvr>
                                      <p:tavLst>
                                        <p:tav tm="0">
                                          <p:val>
                                            <p:strVal val="0-#ppt_w/2"/>
                                          </p:val>
                                        </p:tav>
                                        <p:tav tm="100000">
                                          <p:val>
                                            <p:strVal val="#ppt_x"/>
                                          </p:val>
                                        </p:tav>
                                      </p:tavLst>
                                    </p:anim>
                                    <p:anim calcmode="lin" valueType="num">
                                      <p:cBhvr additive="base">
                                        <p:cTn id="20" dur="500" fill="hold"/>
                                        <p:tgtEl>
                                          <p:spTgt spid="5838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8381"/>
                                        </p:tgtEl>
                                        <p:attrNameLst>
                                          <p:attrName>style.visibility</p:attrName>
                                        </p:attrNameLst>
                                      </p:cBhvr>
                                      <p:to>
                                        <p:strVal val="visible"/>
                                      </p:to>
                                    </p:set>
                                    <p:anim calcmode="lin" valueType="num">
                                      <p:cBhvr additive="base">
                                        <p:cTn id="23" dur="500" fill="hold"/>
                                        <p:tgtEl>
                                          <p:spTgt spid="58381"/>
                                        </p:tgtEl>
                                        <p:attrNameLst>
                                          <p:attrName>ppt_x</p:attrName>
                                        </p:attrNameLst>
                                      </p:cBhvr>
                                      <p:tavLst>
                                        <p:tav tm="0">
                                          <p:val>
                                            <p:strVal val="0-#ppt_w/2"/>
                                          </p:val>
                                        </p:tav>
                                        <p:tav tm="100000">
                                          <p:val>
                                            <p:strVal val="#ppt_x"/>
                                          </p:val>
                                        </p:tav>
                                      </p:tavLst>
                                    </p:anim>
                                    <p:anim calcmode="lin" valueType="num">
                                      <p:cBhvr additive="base">
                                        <p:cTn id="24" dur="500" fill="hold"/>
                                        <p:tgtEl>
                                          <p:spTgt spid="5838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8373"/>
                                        </p:tgtEl>
                                        <p:attrNameLst>
                                          <p:attrName>style.visibility</p:attrName>
                                        </p:attrNameLst>
                                      </p:cBhvr>
                                      <p:to>
                                        <p:strVal val="visible"/>
                                      </p:to>
                                    </p:set>
                                    <p:anim calcmode="lin" valueType="num">
                                      <p:cBhvr additive="base">
                                        <p:cTn id="27" dur="500" fill="hold"/>
                                        <p:tgtEl>
                                          <p:spTgt spid="58373"/>
                                        </p:tgtEl>
                                        <p:attrNameLst>
                                          <p:attrName>ppt_x</p:attrName>
                                        </p:attrNameLst>
                                      </p:cBhvr>
                                      <p:tavLst>
                                        <p:tav tm="0">
                                          <p:val>
                                            <p:strVal val="0-#ppt_w/2"/>
                                          </p:val>
                                        </p:tav>
                                        <p:tav tm="100000">
                                          <p:val>
                                            <p:strVal val="#ppt_x"/>
                                          </p:val>
                                        </p:tav>
                                      </p:tavLst>
                                    </p:anim>
                                    <p:anim calcmode="lin" valueType="num">
                                      <p:cBhvr additive="base">
                                        <p:cTn id="28"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58374"/>
                                        </p:tgtEl>
                                        <p:attrNameLst>
                                          <p:attrName>style.visibility</p:attrName>
                                        </p:attrNameLst>
                                      </p:cBhvr>
                                      <p:to>
                                        <p:strVal val="visible"/>
                                      </p:to>
                                    </p:set>
                                    <p:anim calcmode="lin" valueType="num">
                                      <p:cBhvr additive="base">
                                        <p:cTn id="33" dur="500" fill="hold"/>
                                        <p:tgtEl>
                                          <p:spTgt spid="58374"/>
                                        </p:tgtEl>
                                        <p:attrNameLst>
                                          <p:attrName>ppt_x</p:attrName>
                                        </p:attrNameLst>
                                      </p:cBhvr>
                                      <p:tavLst>
                                        <p:tav tm="0">
                                          <p:val>
                                            <p:strVal val="0-#ppt_w/2"/>
                                          </p:val>
                                        </p:tav>
                                        <p:tav tm="100000">
                                          <p:val>
                                            <p:strVal val="#ppt_x"/>
                                          </p:val>
                                        </p:tav>
                                      </p:tavLst>
                                    </p:anim>
                                    <p:anim calcmode="lin" valueType="num">
                                      <p:cBhvr additive="base">
                                        <p:cTn id="34" dur="500" fill="hold"/>
                                        <p:tgtEl>
                                          <p:spTgt spid="58374"/>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nodePh="1">
                                  <p:stCondLst>
                                    <p:cond delay="0"/>
                                  </p:stCondLst>
                                  <p:endCondLst>
                                    <p:cond evt="begin" delay="0">
                                      <p:tn val="35"/>
                                    </p:cond>
                                  </p:endCondLst>
                                  <p:childTnLst>
                                    <p:set>
                                      <p:cBhvr>
                                        <p:cTn id="36" dur="1" fill="hold">
                                          <p:stCondLst>
                                            <p:cond delay="0"/>
                                          </p:stCondLst>
                                        </p:cTn>
                                        <p:tgtEl>
                                          <p:spTgt spid="58371">
                                            <p:txEl>
                                              <p:pRg st="0" end="0"/>
                                            </p:txEl>
                                          </p:spTgt>
                                        </p:tgtEl>
                                        <p:attrNameLst>
                                          <p:attrName>style.visibility</p:attrName>
                                        </p:attrNameLst>
                                      </p:cBhvr>
                                      <p:to>
                                        <p:strVal val="visible"/>
                                      </p:to>
                                    </p:set>
                                    <p:anim calcmode="lin" valueType="num">
                                      <p:cBhvr additive="base">
                                        <p:cTn id="37" dur="500" fill="hold"/>
                                        <p:tgtEl>
                                          <p:spTgt spid="58371">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8371">
                                            <p:txEl>
                                              <p:pRg st="0" end="0"/>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58388"/>
                                        </p:tgtEl>
                                        <p:attrNameLst>
                                          <p:attrName>style.visibility</p:attrName>
                                        </p:attrNameLst>
                                      </p:cBhvr>
                                      <p:to>
                                        <p:strVal val="visible"/>
                                      </p:to>
                                    </p:set>
                                    <p:anim calcmode="lin" valueType="num">
                                      <p:cBhvr additive="base">
                                        <p:cTn id="41" dur="500" fill="hold"/>
                                        <p:tgtEl>
                                          <p:spTgt spid="58388"/>
                                        </p:tgtEl>
                                        <p:attrNameLst>
                                          <p:attrName>ppt_x</p:attrName>
                                        </p:attrNameLst>
                                      </p:cBhvr>
                                      <p:tavLst>
                                        <p:tav tm="0">
                                          <p:val>
                                            <p:strVal val="0-#ppt_w/2"/>
                                          </p:val>
                                        </p:tav>
                                        <p:tav tm="100000">
                                          <p:val>
                                            <p:strVal val="#ppt_x"/>
                                          </p:val>
                                        </p:tav>
                                      </p:tavLst>
                                    </p:anim>
                                    <p:anim calcmode="lin" valueType="num">
                                      <p:cBhvr additive="base">
                                        <p:cTn id="42" dur="500" fill="hold"/>
                                        <p:tgtEl>
                                          <p:spTgt spid="5838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8395"/>
                                        </p:tgtEl>
                                        <p:attrNameLst>
                                          <p:attrName>style.visibility</p:attrName>
                                        </p:attrNameLst>
                                      </p:cBhvr>
                                      <p:to>
                                        <p:strVal val="visible"/>
                                      </p:to>
                                    </p:set>
                                    <p:anim calcmode="lin" valueType="num">
                                      <p:cBhvr additive="base">
                                        <p:cTn id="45" dur="500" fill="hold"/>
                                        <p:tgtEl>
                                          <p:spTgt spid="58395"/>
                                        </p:tgtEl>
                                        <p:attrNameLst>
                                          <p:attrName>ppt_x</p:attrName>
                                        </p:attrNameLst>
                                      </p:cBhvr>
                                      <p:tavLst>
                                        <p:tav tm="0">
                                          <p:val>
                                            <p:strVal val="0-#ppt_w/2"/>
                                          </p:val>
                                        </p:tav>
                                        <p:tav tm="100000">
                                          <p:val>
                                            <p:strVal val="#ppt_x"/>
                                          </p:val>
                                        </p:tav>
                                      </p:tavLst>
                                    </p:anim>
                                    <p:anim calcmode="lin" valueType="num">
                                      <p:cBhvr additive="base">
                                        <p:cTn id="46" dur="500" fill="hold"/>
                                        <p:tgtEl>
                                          <p:spTgt spid="58395"/>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8375"/>
                                        </p:tgtEl>
                                        <p:attrNameLst>
                                          <p:attrName>style.visibility</p:attrName>
                                        </p:attrNameLst>
                                      </p:cBhvr>
                                      <p:to>
                                        <p:strVal val="visible"/>
                                      </p:to>
                                    </p:set>
                                    <p:anim calcmode="lin" valueType="num">
                                      <p:cBhvr additive="base">
                                        <p:cTn id="49" dur="500" fill="hold"/>
                                        <p:tgtEl>
                                          <p:spTgt spid="58375"/>
                                        </p:tgtEl>
                                        <p:attrNameLst>
                                          <p:attrName>ppt_x</p:attrName>
                                        </p:attrNameLst>
                                      </p:cBhvr>
                                      <p:tavLst>
                                        <p:tav tm="0">
                                          <p:val>
                                            <p:strVal val="0-#ppt_w/2"/>
                                          </p:val>
                                        </p:tav>
                                        <p:tav tm="100000">
                                          <p:val>
                                            <p:strVal val="#ppt_x"/>
                                          </p:val>
                                        </p:tav>
                                      </p:tavLst>
                                    </p:anim>
                                    <p:anim calcmode="lin" valueType="num">
                                      <p:cBhvr additive="base">
                                        <p:cTn id="50" dur="500" fill="hold"/>
                                        <p:tgtEl>
                                          <p:spTgt spid="58375"/>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58384"/>
                                        </p:tgtEl>
                                        <p:attrNameLst>
                                          <p:attrName>style.visibility</p:attrName>
                                        </p:attrNameLst>
                                      </p:cBhvr>
                                      <p:to>
                                        <p:strVal val="visible"/>
                                      </p:to>
                                    </p:set>
                                    <p:anim calcmode="lin" valueType="num">
                                      <p:cBhvr additive="base">
                                        <p:cTn id="53" dur="500" fill="hold"/>
                                        <p:tgtEl>
                                          <p:spTgt spid="58384"/>
                                        </p:tgtEl>
                                        <p:attrNameLst>
                                          <p:attrName>ppt_x</p:attrName>
                                        </p:attrNameLst>
                                      </p:cBhvr>
                                      <p:tavLst>
                                        <p:tav tm="0">
                                          <p:val>
                                            <p:strVal val="0-#ppt_w/2"/>
                                          </p:val>
                                        </p:tav>
                                        <p:tav tm="100000">
                                          <p:val>
                                            <p:strVal val="#ppt_x"/>
                                          </p:val>
                                        </p:tav>
                                      </p:tavLst>
                                    </p:anim>
                                    <p:anim calcmode="lin" valueType="num">
                                      <p:cBhvr additive="base">
                                        <p:cTn id="54" dur="500" fill="hold"/>
                                        <p:tgtEl>
                                          <p:spTgt spid="58384"/>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58385"/>
                                        </p:tgtEl>
                                        <p:attrNameLst>
                                          <p:attrName>style.visibility</p:attrName>
                                        </p:attrNameLst>
                                      </p:cBhvr>
                                      <p:to>
                                        <p:strVal val="visible"/>
                                      </p:to>
                                    </p:set>
                                    <p:anim calcmode="lin" valueType="num">
                                      <p:cBhvr additive="base">
                                        <p:cTn id="57" dur="500" fill="hold"/>
                                        <p:tgtEl>
                                          <p:spTgt spid="58385"/>
                                        </p:tgtEl>
                                        <p:attrNameLst>
                                          <p:attrName>ppt_x</p:attrName>
                                        </p:attrNameLst>
                                      </p:cBhvr>
                                      <p:tavLst>
                                        <p:tav tm="0">
                                          <p:val>
                                            <p:strVal val="0-#ppt_w/2"/>
                                          </p:val>
                                        </p:tav>
                                        <p:tav tm="100000">
                                          <p:val>
                                            <p:strVal val="#ppt_x"/>
                                          </p:val>
                                        </p:tav>
                                      </p:tavLst>
                                    </p:anim>
                                    <p:anim calcmode="lin" valueType="num">
                                      <p:cBhvr additive="base">
                                        <p:cTn id="58" dur="500" fill="hold"/>
                                        <p:tgtEl>
                                          <p:spTgt spid="58385"/>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58379"/>
                                        </p:tgtEl>
                                        <p:attrNameLst>
                                          <p:attrName>style.visibility</p:attrName>
                                        </p:attrNameLst>
                                      </p:cBhvr>
                                      <p:to>
                                        <p:strVal val="visible"/>
                                      </p:to>
                                    </p:set>
                                    <p:anim calcmode="lin" valueType="num">
                                      <p:cBhvr additive="base">
                                        <p:cTn id="61" dur="500" fill="hold"/>
                                        <p:tgtEl>
                                          <p:spTgt spid="58379"/>
                                        </p:tgtEl>
                                        <p:attrNameLst>
                                          <p:attrName>ppt_x</p:attrName>
                                        </p:attrNameLst>
                                      </p:cBhvr>
                                      <p:tavLst>
                                        <p:tav tm="0">
                                          <p:val>
                                            <p:strVal val="0-#ppt_w/2"/>
                                          </p:val>
                                        </p:tav>
                                        <p:tav tm="100000">
                                          <p:val>
                                            <p:strVal val="#ppt_x"/>
                                          </p:val>
                                        </p:tav>
                                      </p:tavLst>
                                    </p:anim>
                                    <p:anim calcmode="lin" valueType="num">
                                      <p:cBhvr additive="base">
                                        <p:cTn id="62" dur="500" fill="hold"/>
                                        <p:tgtEl>
                                          <p:spTgt spid="5837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8386"/>
                                        </p:tgtEl>
                                        <p:attrNameLst>
                                          <p:attrName>style.visibility</p:attrName>
                                        </p:attrNameLst>
                                      </p:cBhvr>
                                      <p:to>
                                        <p:strVal val="visible"/>
                                      </p:to>
                                    </p:set>
                                    <p:anim calcmode="lin" valueType="num">
                                      <p:cBhvr additive="base">
                                        <p:cTn id="67" dur="500" fill="hold"/>
                                        <p:tgtEl>
                                          <p:spTgt spid="58386"/>
                                        </p:tgtEl>
                                        <p:attrNameLst>
                                          <p:attrName>ppt_x</p:attrName>
                                        </p:attrNameLst>
                                      </p:cBhvr>
                                      <p:tavLst>
                                        <p:tav tm="0">
                                          <p:val>
                                            <p:strVal val="0-#ppt_w/2"/>
                                          </p:val>
                                        </p:tav>
                                        <p:tav tm="100000">
                                          <p:val>
                                            <p:strVal val="#ppt_x"/>
                                          </p:val>
                                        </p:tav>
                                      </p:tavLst>
                                    </p:anim>
                                    <p:anim calcmode="lin" valueType="num">
                                      <p:cBhvr additive="base">
                                        <p:cTn id="68" dur="500" fill="hold"/>
                                        <p:tgtEl>
                                          <p:spTgt spid="58386"/>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58376"/>
                                        </p:tgtEl>
                                        <p:attrNameLst>
                                          <p:attrName>style.visibility</p:attrName>
                                        </p:attrNameLst>
                                      </p:cBhvr>
                                      <p:to>
                                        <p:strVal val="visible"/>
                                      </p:to>
                                    </p:set>
                                    <p:anim calcmode="lin" valueType="num">
                                      <p:cBhvr additive="base">
                                        <p:cTn id="71" dur="500" fill="hold"/>
                                        <p:tgtEl>
                                          <p:spTgt spid="58376"/>
                                        </p:tgtEl>
                                        <p:attrNameLst>
                                          <p:attrName>ppt_x</p:attrName>
                                        </p:attrNameLst>
                                      </p:cBhvr>
                                      <p:tavLst>
                                        <p:tav tm="0">
                                          <p:val>
                                            <p:strVal val="0-#ppt_w/2"/>
                                          </p:val>
                                        </p:tav>
                                        <p:tav tm="100000">
                                          <p:val>
                                            <p:strVal val="#ppt_x"/>
                                          </p:val>
                                        </p:tav>
                                      </p:tavLst>
                                    </p:anim>
                                    <p:anim calcmode="lin" valueType="num">
                                      <p:cBhvr additive="base">
                                        <p:cTn id="72" dur="500" fill="hold"/>
                                        <p:tgtEl>
                                          <p:spTgt spid="58376"/>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58391"/>
                                        </p:tgtEl>
                                        <p:attrNameLst>
                                          <p:attrName>style.visibility</p:attrName>
                                        </p:attrNameLst>
                                      </p:cBhvr>
                                      <p:to>
                                        <p:strVal val="visible"/>
                                      </p:to>
                                    </p:set>
                                    <p:anim calcmode="lin" valueType="num">
                                      <p:cBhvr additive="base">
                                        <p:cTn id="75" dur="500" fill="hold"/>
                                        <p:tgtEl>
                                          <p:spTgt spid="58391"/>
                                        </p:tgtEl>
                                        <p:attrNameLst>
                                          <p:attrName>ppt_x</p:attrName>
                                        </p:attrNameLst>
                                      </p:cBhvr>
                                      <p:tavLst>
                                        <p:tav tm="0">
                                          <p:val>
                                            <p:strVal val="0-#ppt_w/2"/>
                                          </p:val>
                                        </p:tav>
                                        <p:tav tm="100000">
                                          <p:val>
                                            <p:strVal val="#ppt_x"/>
                                          </p:val>
                                        </p:tav>
                                      </p:tavLst>
                                    </p:anim>
                                    <p:anim calcmode="lin" valueType="num">
                                      <p:cBhvr additive="base">
                                        <p:cTn id="76" dur="500" fill="hold"/>
                                        <p:tgtEl>
                                          <p:spTgt spid="58391"/>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58389"/>
                                        </p:tgtEl>
                                        <p:attrNameLst>
                                          <p:attrName>style.visibility</p:attrName>
                                        </p:attrNameLst>
                                      </p:cBhvr>
                                      <p:to>
                                        <p:strVal val="visible"/>
                                      </p:to>
                                    </p:set>
                                    <p:anim calcmode="lin" valueType="num">
                                      <p:cBhvr additive="base">
                                        <p:cTn id="79" dur="500" fill="hold"/>
                                        <p:tgtEl>
                                          <p:spTgt spid="58389"/>
                                        </p:tgtEl>
                                        <p:attrNameLst>
                                          <p:attrName>ppt_x</p:attrName>
                                        </p:attrNameLst>
                                      </p:cBhvr>
                                      <p:tavLst>
                                        <p:tav tm="0">
                                          <p:val>
                                            <p:strVal val="0-#ppt_w/2"/>
                                          </p:val>
                                        </p:tav>
                                        <p:tav tm="100000">
                                          <p:val>
                                            <p:strVal val="#ppt_x"/>
                                          </p:val>
                                        </p:tav>
                                      </p:tavLst>
                                    </p:anim>
                                    <p:anim calcmode="lin" valueType="num">
                                      <p:cBhvr additive="base">
                                        <p:cTn id="80" dur="500" fill="hold"/>
                                        <p:tgtEl>
                                          <p:spTgt spid="58389"/>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58393"/>
                                        </p:tgtEl>
                                        <p:attrNameLst>
                                          <p:attrName>style.visibility</p:attrName>
                                        </p:attrNameLst>
                                      </p:cBhvr>
                                      <p:to>
                                        <p:strVal val="visible"/>
                                      </p:to>
                                    </p:set>
                                    <p:anim calcmode="lin" valueType="num">
                                      <p:cBhvr additive="base">
                                        <p:cTn id="83" dur="500" fill="hold"/>
                                        <p:tgtEl>
                                          <p:spTgt spid="58393"/>
                                        </p:tgtEl>
                                        <p:attrNameLst>
                                          <p:attrName>ppt_x</p:attrName>
                                        </p:attrNameLst>
                                      </p:cBhvr>
                                      <p:tavLst>
                                        <p:tav tm="0">
                                          <p:val>
                                            <p:strVal val="0-#ppt_w/2"/>
                                          </p:val>
                                        </p:tav>
                                        <p:tav tm="100000">
                                          <p:val>
                                            <p:strVal val="#ppt_x"/>
                                          </p:val>
                                        </p:tav>
                                      </p:tavLst>
                                    </p:anim>
                                    <p:anim calcmode="lin" valueType="num">
                                      <p:cBhvr additive="base">
                                        <p:cTn id="84" dur="500" fill="hold"/>
                                        <p:tgtEl>
                                          <p:spTgt spid="58393"/>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58387"/>
                                        </p:tgtEl>
                                        <p:attrNameLst>
                                          <p:attrName>style.visibility</p:attrName>
                                        </p:attrNameLst>
                                      </p:cBhvr>
                                      <p:to>
                                        <p:strVal val="visible"/>
                                      </p:to>
                                    </p:set>
                                    <p:anim calcmode="lin" valueType="num">
                                      <p:cBhvr additive="base">
                                        <p:cTn id="89" dur="500" fill="hold"/>
                                        <p:tgtEl>
                                          <p:spTgt spid="58387"/>
                                        </p:tgtEl>
                                        <p:attrNameLst>
                                          <p:attrName>ppt_x</p:attrName>
                                        </p:attrNameLst>
                                      </p:cBhvr>
                                      <p:tavLst>
                                        <p:tav tm="0">
                                          <p:val>
                                            <p:strVal val="0-#ppt_w/2"/>
                                          </p:val>
                                        </p:tav>
                                        <p:tav tm="100000">
                                          <p:val>
                                            <p:strVal val="#ppt_x"/>
                                          </p:val>
                                        </p:tav>
                                      </p:tavLst>
                                    </p:anim>
                                    <p:anim calcmode="lin" valueType="num">
                                      <p:cBhvr additive="base">
                                        <p:cTn id="90" dur="500" fill="hold"/>
                                        <p:tgtEl>
                                          <p:spTgt spid="58387"/>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58392"/>
                                        </p:tgtEl>
                                        <p:attrNameLst>
                                          <p:attrName>style.visibility</p:attrName>
                                        </p:attrNameLst>
                                      </p:cBhvr>
                                      <p:to>
                                        <p:strVal val="visible"/>
                                      </p:to>
                                    </p:set>
                                    <p:anim calcmode="lin" valueType="num">
                                      <p:cBhvr additive="base">
                                        <p:cTn id="93" dur="500" fill="hold"/>
                                        <p:tgtEl>
                                          <p:spTgt spid="58392"/>
                                        </p:tgtEl>
                                        <p:attrNameLst>
                                          <p:attrName>ppt_x</p:attrName>
                                        </p:attrNameLst>
                                      </p:cBhvr>
                                      <p:tavLst>
                                        <p:tav tm="0">
                                          <p:val>
                                            <p:strVal val="0-#ppt_w/2"/>
                                          </p:val>
                                        </p:tav>
                                        <p:tav tm="100000">
                                          <p:val>
                                            <p:strVal val="#ppt_x"/>
                                          </p:val>
                                        </p:tav>
                                      </p:tavLst>
                                    </p:anim>
                                    <p:anim calcmode="lin" valueType="num">
                                      <p:cBhvr additive="base">
                                        <p:cTn id="94" dur="500" fill="hold"/>
                                        <p:tgtEl>
                                          <p:spTgt spid="58392"/>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58377"/>
                                        </p:tgtEl>
                                        <p:attrNameLst>
                                          <p:attrName>style.visibility</p:attrName>
                                        </p:attrNameLst>
                                      </p:cBhvr>
                                      <p:to>
                                        <p:strVal val="visible"/>
                                      </p:to>
                                    </p:set>
                                    <p:anim calcmode="lin" valueType="num">
                                      <p:cBhvr additive="base">
                                        <p:cTn id="97" dur="500" fill="hold"/>
                                        <p:tgtEl>
                                          <p:spTgt spid="58377"/>
                                        </p:tgtEl>
                                        <p:attrNameLst>
                                          <p:attrName>ppt_x</p:attrName>
                                        </p:attrNameLst>
                                      </p:cBhvr>
                                      <p:tavLst>
                                        <p:tav tm="0">
                                          <p:val>
                                            <p:strVal val="0-#ppt_w/2"/>
                                          </p:val>
                                        </p:tav>
                                        <p:tav tm="100000">
                                          <p:val>
                                            <p:strVal val="#ppt_x"/>
                                          </p:val>
                                        </p:tav>
                                      </p:tavLst>
                                    </p:anim>
                                    <p:anim calcmode="lin" valueType="num">
                                      <p:cBhvr additive="base">
                                        <p:cTn id="98" dur="500" fill="hold"/>
                                        <p:tgtEl>
                                          <p:spTgt spid="58377"/>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58394"/>
                                        </p:tgtEl>
                                        <p:attrNameLst>
                                          <p:attrName>style.visibility</p:attrName>
                                        </p:attrNameLst>
                                      </p:cBhvr>
                                      <p:to>
                                        <p:strVal val="visible"/>
                                      </p:to>
                                    </p:set>
                                    <p:anim calcmode="lin" valueType="num">
                                      <p:cBhvr additive="base">
                                        <p:cTn id="101" dur="500" fill="hold"/>
                                        <p:tgtEl>
                                          <p:spTgt spid="58394"/>
                                        </p:tgtEl>
                                        <p:attrNameLst>
                                          <p:attrName>ppt_x</p:attrName>
                                        </p:attrNameLst>
                                      </p:cBhvr>
                                      <p:tavLst>
                                        <p:tav tm="0">
                                          <p:val>
                                            <p:strVal val="0-#ppt_w/2"/>
                                          </p:val>
                                        </p:tav>
                                        <p:tav tm="100000">
                                          <p:val>
                                            <p:strVal val="#ppt_x"/>
                                          </p:val>
                                        </p:tav>
                                      </p:tavLst>
                                    </p:anim>
                                    <p:anim calcmode="lin" valueType="num">
                                      <p:cBhvr additive="base">
                                        <p:cTn id="102" dur="500" fill="hold"/>
                                        <p:tgtEl>
                                          <p:spTgt spid="58394"/>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58390"/>
                                        </p:tgtEl>
                                        <p:attrNameLst>
                                          <p:attrName>style.visibility</p:attrName>
                                        </p:attrNameLst>
                                      </p:cBhvr>
                                      <p:to>
                                        <p:strVal val="visible"/>
                                      </p:to>
                                    </p:set>
                                    <p:anim calcmode="lin" valueType="num">
                                      <p:cBhvr additive="base">
                                        <p:cTn id="105" dur="500" fill="hold"/>
                                        <p:tgtEl>
                                          <p:spTgt spid="58390"/>
                                        </p:tgtEl>
                                        <p:attrNameLst>
                                          <p:attrName>ppt_x</p:attrName>
                                        </p:attrNameLst>
                                      </p:cBhvr>
                                      <p:tavLst>
                                        <p:tav tm="0">
                                          <p:val>
                                            <p:strVal val="0-#ppt_w/2"/>
                                          </p:val>
                                        </p:tav>
                                        <p:tav tm="100000">
                                          <p:val>
                                            <p:strVal val="#ppt_x"/>
                                          </p:val>
                                        </p:tav>
                                      </p:tavLst>
                                    </p:anim>
                                    <p:anim calcmode="lin" valueType="num">
                                      <p:cBhvr additive="base">
                                        <p:cTn id="106" dur="500" fill="hold"/>
                                        <p:tgtEl>
                                          <p:spTgt spid="58390"/>
                                        </p:tgtEl>
                                        <p:attrNameLst>
                                          <p:attrName>ppt_y</p:attrName>
                                        </p:attrNameLst>
                                      </p:cBhvr>
                                      <p:tavLst>
                                        <p:tav tm="0">
                                          <p:val>
                                            <p:strVal val="#ppt_y"/>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8" fill="hold" grpId="0" nodeType="clickEffect">
                                  <p:stCondLst>
                                    <p:cond delay="0"/>
                                  </p:stCondLst>
                                  <p:childTnLst>
                                    <p:set>
                                      <p:cBhvr>
                                        <p:cTn id="110" dur="1" fill="hold">
                                          <p:stCondLst>
                                            <p:cond delay="0"/>
                                          </p:stCondLst>
                                        </p:cTn>
                                        <p:tgtEl>
                                          <p:spTgt spid="58378"/>
                                        </p:tgtEl>
                                        <p:attrNameLst>
                                          <p:attrName>style.visibility</p:attrName>
                                        </p:attrNameLst>
                                      </p:cBhvr>
                                      <p:to>
                                        <p:strVal val="visible"/>
                                      </p:to>
                                    </p:set>
                                    <p:anim calcmode="lin" valueType="num">
                                      <p:cBhvr additive="base">
                                        <p:cTn id="111" dur="500" fill="hold"/>
                                        <p:tgtEl>
                                          <p:spTgt spid="58378"/>
                                        </p:tgtEl>
                                        <p:attrNameLst>
                                          <p:attrName>ppt_x</p:attrName>
                                        </p:attrNameLst>
                                      </p:cBhvr>
                                      <p:tavLst>
                                        <p:tav tm="0">
                                          <p:val>
                                            <p:strVal val="0-#ppt_w/2"/>
                                          </p:val>
                                        </p:tav>
                                        <p:tav tm="100000">
                                          <p:val>
                                            <p:strVal val="#ppt_x"/>
                                          </p:val>
                                        </p:tav>
                                      </p:tavLst>
                                    </p:anim>
                                    <p:anim calcmode="lin" valueType="num">
                                      <p:cBhvr additive="base">
                                        <p:cTn id="112" dur="500" fill="hold"/>
                                        <p:tgtEl>
                                          <p:spTgt spid="583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P spid="58372" grpId="0" animBg="1"/>
      <p:bldP spid="58373" grpId="0" animBg="1"/>
      <p:bldP spid="58374" grpId="0" animBg="1"/>
      <p:bldP spid="58375" grpId="0" animBg="1"/>
      <p:bldP spid="58376" grpId="0" animBg="1"/>
      <p:bldP spid="58377" grpId="0" animBg="1"/>
      <p:bldP spid="58378" grpId="0" animBg="1"/>
      <p:bldP spid="58379" grpId="0" animBg="1"/>
      <p:bldP spid="58380" grpId="0" animBg="1"/>
      <p:bldP spid="58381" grpId="0" animBg="1"/>
      <p:bldP spid="58382" grpId="0" animBg="1"/>
      <p:bldP spid="58383" grpId="0" animBg="1"/>
      <p:bldP spid="58384" grpId="0" animBg="1"/>
      <p:bldP spid="58385" grpId="0" animBg="1"/>
      <p:bldP spid="58386" grpId="0" animBg="1"/>
      <p:bldP spid="58387" grpId="0" animBg="1"/>
      <p:bldP spid="58388" grpId="0" animBg="1"/>
      <p:bldP spid="58389" grpId="0" animBg="1"/>
      <p:bldP spid="58390" grpId="0" animBg="1"/>
      <p:bldP spid="58391" grpId="0" animBg="1"/>
      <p:bldP spid="58392" grpId="0" animBg="1"/>
      <p:bldP spid="58393" grpId="0" animBg="1"/>
      <p:bldP spid="58394" grpId="0" animBg="1"/>
      <p:bldP spid="5839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52400" y="-209550"/>
            <a:ext cx="8839200" cy="838200"/>
          </a:xfrm>
        </p:spPr>
        <p:txBody>
          <a:bodyPr/>
          <a:lstStyle/>
          <a:p>
            <a:pPr eaLnBrk="1" hangingPunct="1"/>
            <a:r>
              <a:rPr lang="en-US" sz="4400" b="1" u="sng" smtClean="0">
                <a:latin typeface="Times New Roman" pitchFamily="18" charset="0"/>
              </a:rPr>
              <a:t>Reactions to Problem / Situation</a:t>
            </a:r>
          </a:p>
        </p:txBody>
      </p:sp>
      <p:sp>
        <p:nvSpPr>
          <p:cNvPr id="48131" name="Rectangle 3"/>
          <p:cNvSpPr>
            <a:spLocks noGrp="1" noChangeArrowheads="1"/>
          </p:cNvSpPr>
          <p:nvPr>
            <p:ph idx="1"/>
          </p:nvPr>
        </p:nvSpPr>
        <p:spPr>
          <a:xfrm>
            <a:off x="152400" y="609600"/>
            <a:ext cx="8991600" cy="5791200"/>
          </a:xfrm>
        </p:spPr>
        <p:txBody>
          <a:bodyPr/>
          <a:lstStyle/>
          <a:p>
            <a:pPr eaLnBrk="1" hangingPunct="1">
              <a:spcBef>
                <a:spcPts val="600"/>
              </a:spcBef>
            </a:pPr>
            <a:r>
              <a:rPr lang="en-US" sz="4800" dirty="0" smtClean="0">
                <a:latin typeface="Times New Roman" pitchFamily="18" charset="0"/>
              </a:rPr>
              <a:t>Ignore or avoid</a:t>
            </a:r>
          </a:p>
          <a:p>
            <a:pPr eaLnBrk="1" hangingPunct="1">
              <a:spcBef>
                <a:spcPts val="600"/>
              </a:spcBef>
            </a:pPr>
            <a:r>
              <a:rPr lang="en-US" sz="4800" dirty="0" smtClean="0">
                <a:latin typeface="Times New Roman" pitchFamily="18" charset="0"/>
              </a:rPr>
              <a:t>Act without thinking</a:t>
            </a:r>
          </a:p>
          <a:p>
            <a:pPr eaLnBrk="1" hangingPunct="1">
              <a:spcBef>
                <a:spcPts val="600"/>
              </a:spcBef>
            </a:pPr>
            <a:r>
              <a:rPr lang="en-US" sz="4800" dirty="0" smtClean="0">
                <a:latin typeface="Times New Roman" pitchFamily="18" charset="0"/>
              </a:rPr>
              <a:t>Positively decide to do nothing</a:t>
            </a:r>
          </a:p>
          <a:p>
            <a:pPr eaLnBrk="1" hangingPunct="1">
              <a:spcBef>
                <a:spcPts val="600"/>
              </a:spcBef>
            </a:pPr>
            <a:r>
              <a:rPr lang="en-US" sz="4800" dirty="0" smtClean="0">
                <a:latin typeface="Times New Roman" pitchFamily="18" charset="0"/>
              </a:rPr>
              <a:t>Take decisions only when there is a crisis or pressure</a:t>
            </a:r>
          </a:p>
          <a:p>
            <a:pPr eaLnBrk="1" hangingPunct="1">
              <a:spcBef>
                <a:spcPts val="600"/>
              </a:spcBef>
            </a:pPr>
            <a:r>
              <a:rPr lang="en-US" sz="4800" dirty="0" smtClean="0">
                <a:latin typeface="Times New Roman" pitchFamily="18" charset="0"/>
              </a:rPr>
              <a:t>Take action only after gathering information and giving some thought</a:t>
            </a:r>
          </a:p>
        </p:txBody>
      </p:sp>
      <p:sp>
        <p:nvSpPr>
          <p:cNvPr id="4" name="Slide Number Placeholder 3"/>
          <p:cNvSpPr>
            <a:spLocks noGrp="1"/>
          </p:cNvSpPr>
          <p:nvPr>
            <p:ph type="sldNum" sz="quarter" idx="12"/>
          </p:nvPr>
        </p:nvSpPr>
        <p:spPr/>
        <p:txBody>
          <a:bodyPr>
            <a:normAutofit/>
          </a:bodyPr>
          <a:lstStyle/>
          <a:p>
            <a:pPr>
              <a:defRPr/>
            </a:pPr>
            <a:fld id="{DF4BFB70-82E6-4D61-A990-2870C2F63FE8}" type="slidenum">
              <a:rPr lang="en-US"/>
              <a:pPr>
                <a:defRPr/>
              </a:pPr>
              <a:t>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0-#ppt_w/2"/>
                                          </p:val>
                                        </p:tav>
                                        <p:tav tm="100000">
                                          <p:val>
                                            <p:strVal val="#ppt_x"/>
                                          </p:val>
                                        </p:tav>
                                      </p:tavLst>
                                    </p:anim>
                                    <p:anim calcmode="lin" valueType="num">
                                      <p:cBhvr additive="base">
                                        <p:cTn id="8" dur="500" fill="hold"/>
                                        <p:tgtEl>
                                          <p:spTgt spid="481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8131">
                                            <p:txEl>
                                              <p:pRg st="0" end="0"/>
                                            </p:txEl>
                                          </p:spTgt>
                                        </p:tgtEl>
                                        <p:attrNameLst>
                                          <p:attrName>style.visibility</p:attrName>
                                        </p:attrNameLst>
                                      </p:cBhvr>
                                      <p:to>
                                        <p:strVal val="visible"/>
                                      </p:to>
                                    </p:set>
                                    <p:anim calcmode="lin" valueType="num">
                                      <p:cBhvr additive="base">
                                        <p:cTn id="13" dur="500" fill="hold"/>
                                        <p:tgtEl>
                                          <p:spTgt spid="48131">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813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8131">
                                            <p:txEl>
                                              <p:pRg st="1" end="1"/>
                                            </p:txEl>
                                          </p:spTgt>
                                        </p:tgtEl>
                                        <p:attrNameLst>
                                          <p:attrName>style.visibility</p:attrName>
                                        </p:attrNameLst>
                                      </p:cBhvr>
                                      <p:to>
                                        <p:strVal val="visible"/>
                                      </p:to>
                                    </p:set>
                                    <p:anim calcmode="lin" valueType="num">
                                      <p:cBhvr additive="base">
                                        <p:cTn id="19" dur="500" fill="hold"/>
                                        <p:tgtEl>
                                          <p:spTgt spid="48131">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813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8131">
                                            <p:txEl>
                                              <p:pRg st="2" end="2"/>
                                            </p:txEl>
                                          </p:spTgt>
                                        </p:tgtEl>
                                        <p:attrNameLst>
                                          <p:attrName>style.visibility</p:attrName>
                                        </p:attrNameLst>
                                      </p:cBhvr>
                                      <p:to>
                                        <p:strVal val="visible"/>
                                      </p:to>
                                    </p:set>
                                    <p:anim calcmode="lin" valueType="num">
                                      <p:cBhvr additive="base">
                                        <p:cTn id="25" dur="500" fill="hold"/>
                                        <p:tgtEl>
                                          <p:spTgt spid="48131">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813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8131">
                                            <p:txEl>
                                              <p:pRg st="3" end="3"/>
                                            </p:txEl>
                                          </p:spTgt>
                                        </p:tgtEl>
                                        <p:attrNameLst>
                                          <p:attrName>style.visibility</p:attrName>
                                        </p:attrNameLst>
                                      </p:cBhvr>
                                      <p:to>
                                        <p:strVal val="visible"/>
                                      </p:to>
                                    </p:set>
                                    <p:anim calcmode="lin" valueType="num">
                                      <p:cBhvr additive="base">
                                        <p:cTn id="31" dur="500" fill="hold"/>
                                        <p:tgtEl>
                                          <p:spTgt spid="48131">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813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8131">
                                            <p:txEl>
                                              <p:pRg st="4" end="4"/>
                                            </p:txEl>
                                          </p:spTgt>
                                        </p:tgtEl>
                                        <p:attrNameLst>
                                          <p:attrName>style.visibility</p:attrName>
                                        </p:attrNameLst>
                                      </p:cBhvr>
                                      <p:to>
                                        <p:strVal val="visible"/>
                                      </p:to>
                                    </p:set>
                                    <p:anim calcmode="lin" valueType="num">
                                      <p:cBhvr additive="base">
                                        <p:cTn id="37" dur="500" fill="hold"/>
                                        <p:tgtEl>
                                          <p:spTgt spid="48131">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813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6200"/>
            <a:ext cx="8229600" cy="1143000"/>
          </a:xfrm>
        </p:spPr>
        <p:txBody>
          <a:bodyPr/>
          <a:lstStyle/>
          <a:p>
            <a:pPr eaLnBrk="1" hangingPunct="1"/>
            <a:r>
              <a:rPr lang="en-US" sz="5400" b="1" u="sng" dirty="0" smtClean="0">
                <a:latin typeface="Times New Roman" pitchFamily="18" charset="0"/>
              </a:rPr>
              <a:t>Problem Solving</a:t>
            </a:r>
            <a:endParaRPr lang="en-US" sz="5400" b="1" u="sng" dirty="0" smtClean="0"/>
          </a:p>
        </p:txBody>
      </p:sp>
      <p:sp>
        <p:nvSpPr>
          <p:cNvPr id="12291" name="Content Placeholder 2"/>
          <p:cNvSpPr>
            <a:spLocks noGrp="1"/>
          </p:cNvSpPr>
          <p:nvPr>
            <p:ph idx="1"/>
          </p:nvPr>
        </p:nvSpPr>
        <p:spPr/>
        <p:txBody>
          <a:bodyPr/>
          <a:lstStyle/>
          <a:p>
            <a:pPr marL="0" indent="0" eaLnBrk="1" hangingPunct="1">
              <a:buFontTx/>
              <a:buNone/>
            </a:pPr>
            <a:r>
              <a:rPr lang="en-GB" sz="4800" smtClean="0">
                <a:latin typeface="Times New Roman" pitchFamily="18" charset="0"/>
                <a:cs typeface="Times New Roman" pitchFamily="18" charset="0"/>
              </a:rPr>
              <a:t>If a problem is a gap between two states, then </a:t>
            </a:r>
            <a:r>
              <a:rPr lang="en-GB" sz="4800" b="1" smtClean="0">
                <a:latin typeface="Times New Roman" pitchFamily="18" charset="0"/>
                <a:cs typeface="Times New Roman" pitchFamily="18" charset="0"/>
              </a:rPr>
              <a:t>problem solving</a:t>
            </a:r>
            <a:r>
              <a:rPr lang="en-GB" sz="4800" smtClean="0">
                <a:latin typeface="Times New Roman" pitchFamily="18" charset="0"/>
                <a:cs typeface="Times New Roman" pitchFamily="18" charset="0"/>
              </a:rPr>
              <a:t> is '</a:t>
            </a:r>
            <a:r>
              <a:rPr lang="en-GB" sz="4800" i="1" smtClean="0">
                <a:latin typeface="Times New Roman" pitchFamily="18" charset="0"/>
                <a:cs typeface="Times New Roman" pitchFamily="18" charset="0"/>
              </a:rPr>
              <a:t>the process of closing that gap, i.e. changing the current state into the desired one</a:t>
            </a:r>
            <a:r>
              <a:rPr lang="en-GB" sz="4800" smtClean="0">
                <a:latin typeface="Times New Roman" pitchFamily="18" charset="0"/>
                <a:cs typeface="Times New Roman" pitchFamily="18" charset="0"/>
              </a:rPr>
              <a:t>.'</a:t>
            </a:r>
            <a:endParaRPr lang="en-US" sz="4800" smtClean="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normAutofit/>
          </a:bodyPr>
          <a:lstStyle/>
          <a:p>
            <a:pPr>
              <a:defRPr/>
            </a:pPr>
            <a:fld id="{7DC6B79E-2F42-42F7-869E-443ADFE5B2E5}" type="slidenum">
              <a:rPr lang="en-US"/>
              <a:pPr>
                <a:defRPr/>
              </a:pPr>
              <a:t>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1555</TotalTime>
  <Words>2228</Words>
  <Application>Microsoft Office PowerPoint</Application>
  <PresentationFormat>On-screen Show (4:3)</PresentationFormat>
  <Paragraphs>312</Paragraphs>
  <Slides>48</Slides>
  <Notes>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Technic</vt:lpstr>
      <vt:lpstr>PowerPoint Presentation</vt:lpstr>
      <vt:lpstr>PowerPoint Presentation</vt:lpstr>
      <vt:lpstr>Session Outline</vt:lpstr>
      <vt:lpstr>Methodology </vt:lpstr>
      <vt:lpstr>PowerPoint Presentation</vt:lpstr>
      <vt:lpstr>Problem</vt:lpstr>
      <vt:lpstr>Do you have a problem?</vt:lpstr>
      <vt:lpstr>Reactions to Problem / Situation</vt:lpstr>
      <vt:lpstr>Problem Solving</vt:lpstr>
      <vt:lpstr>Decision</vt:lpstr>
      <vt:lpstr>Classification of Decisions</vt:lpstr>
      <vt:lpstr>Organizational Decisions</vt:lpstr>
      <vt:lpstr>PowerPoint Presentation</vt:lpstr>
      <vt:lpstr>Decision Making</vt:lpstr>
      <vt:lpstr>Importance of Decision Making</vt:lpstr>
      <vt:lpstr>PowerPoint Presentation</vt:lpstr>
      <vt:lpstr>Flashback </vt:lpstr>
      <vt:lpstr>Exercise: Identify your Approach / Style</vt:lpstr>
      <vt:lpstr>Approaches / Styles to Decision Making</vt:lpstr>
      <vt:lpstr>Range of Decision Making Styles</vt:lpstr>
      <vt:lpstr>Refer your list</vt:lpstr>
      <vt:lpstr>Approaches / Styles to Decision Making</vt:lpstr>
      <vt:lpstr>Decision-Making Procedure</vt:lpstr>
      <vt:lpstr>Rational Decision Making Process</vt:lpstr>
      <vt:lpstr>Rational …</vt:lpstr>
      <vt:lpstr>Rational …</vt:lpstr>
      <vt:lpstr>Creative Decision Making Process</vt:lpstr>
      <vt:lpstr>Techniques for Creative Decision Making</vt:lpstr>
      <vt:lpstr>Ethics and Morality in Decision-Making</vt:lpstr>
      <vt:lpstr>PowerPoint Presentation</vt:lpstr>
      <vt:lpstr>PowerPoint Presentation</vt:lpstr>
      <vt:lpstr>PowerPoint Presentation</vt:lpstr>
      <vt:lpstr>Factors Influencing Decision Making</vt:lpstr>
      <vt:lpstr>Problems in Decision Making</vt:lpstr>
      <vt:lpstr>Problems …</vt:lpstr>
      <vt:lpstr>Some Common Decision-Making Mistakes</vt:lpstr>
      <vt:lpstr>PowerPoint Presentation</vt:lpstr>
      <vt:lpstr>Exercise : How good are your Decision-Making Skills?</vt:lpstr>
      <vt:lpstr>PowerPoint Presentation</vt:lpstr>
      <vt:lpstr>Basic Approaches to Improve Decision Making Ability</vt:lpstr>
      <vt:lpstr>Some Tips for Effective Decision Making</vt:lpstr>
      <vt:lpstr>Some Tips …</vt:lpstr>
      <vt:lpstr>Some Tips (Contd..)</vt:lpstr>
      <vt:lpstr>PowerPoint Presentation</vt:lpstr>
      <vt:lpstr>Conclusion</vt:lpstr>
      <vt:lpstr>PowerPoint Presentation</vt:lpstr>
      <vt:lpstr>Krishna Seekh - Impact of decision making in our lives</vt:lpstr>
      <vt:lpstr>PowerPoint Presentation</vt:lpstr>
    </vt:vector>
  </TitlesOfParts>
  <Company>Nepla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Decision Making and Problem Solving</dc:title>
  <dc:creator>Nepla Bank</dc:creator>
  <cp:lastModifiedBy>asus</cp:lastModifiedBy>
  <cp:revision>154</cp:revision>
  <dcterms:created xsi:type="dcterms:W3CDTF">2003-05-29T16:56:41Z</dcterms:created>
  <dcterms:modified xsi:type="dcterms:W3CDTF">2017-07-12T08:08:50Z</dcterms:modified>
</cp:coreProperties>
</file>