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36"/>
  </p:notesMasterIdLst>
  <p:handoutMasterIdLst>
    <p:handoutMasterId r:id="rId37"/>
  </p:handoutMasterIdLst>
  <p:sldIdLst>
    <p:sldId id="690" r:id="rId3"/>
    <p:sldId id="782" r:id="rId4"/>
    <p:sldId id="781" r:id="rId5"/>
    <p:sldId id="758" r:id="rId6"/>
    <p:sldId id="759" r:id="rId7"/>
    <p:sldId id="760" r:id="rId8"/>
    <p:sldId id="767" r:id="rId9"/>
    <p:sldId id="783" r:id="rId10"/>
    <p:sldId id="784" r:id="rId11"/>
    <p:sldId id="761" r:id="rId12"/>
    <p:sldId id="762" r:id="rId13"/>
    <p:sldId id="763" r:id="rId14"/>
    <p:sldId id="764" r:id="rId15"/>
    <p:sldId id="765" r:id="rId16"/>
    <p:sldId id="766" r:id="rId17"/>
    <p:sldId id="748" r:id="rId18"/>
    <p:sldId id="749" r:id="rId19"/>
    <p:sldId id="750" r:id="rId20"/>
    <p:sldId id="746" r:id="rId21"/>
    <p:sldId id="692" r:id="rId22"/>
    <p:sldId id="747" r:id="rId23"/>
    <p:sldId id="769" r:id="rId24"/>
    <p:sldId id="770" r:id="rId25"/>
    <p:sldId id="771" r:id="rId26"/>
    <p:sldId id="785" r:id="rId27"/>
    <p:sldId id="772" r:id="rId28"/>
    <p:sldId id="774" r:id="rId29"/>
    <p:sldId id="775" r:id="rId30"/>
    <p:sldId id="776" r:id="rId31"/>
    <p:sldId id="777" r:id="rId32"/>
    <p:sldId id="778" r:id="rId33"/>
    <p:sldId id="779" r:id="rId34"/>
    <p:sldId id="742" r:id="rId3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0022E5"/>
    <a:srgbClr val="171DBA"/>
    <a:srgbClr val="A50021"/>
    <a:srgbClr val="003300"/>
    <a:srgbClr val="663300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1029" autoAdjust="0"/>
    <p:restoredTop sz="87296" autoAdjust="0"/>
  </p:normalViewPr>
  <p:slideViewPr>
    <p:cSldViewPr snapToGrid="0" snapToObjects="1">
      <p:cViewPr varScale="1">
        <p:scale>
          <a:sx n="63" d="100"/>
          <a:sy n="63" d="100"/>
        </p:scale>
        <p:origin x="-13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80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3C4D6F-4725-4F02-95FF-0C910956B80B}" type="doc">
      <dgm:prSet loTypeId="urn:microsoft.com/office/officeart/2005/8/layout/cycle2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8F1B0FE-50F7-4460-9A0A-9E206997D98A}">
      <dgm:prSet phldrT="[Text]"/>
      <dgm:spPr/>
      <dgm:t>
        <a:bodyPr/>
        <a:lstStyle/>
        <a:p>
          <a:r>
            <a:rPr lang="en-US" b="1" dirty="0" smtClean="0"/>
            <a:t>INSIGHT</a:t>
          </a:r>
        </a:p>
        <a:p>
          <a:r>
            <a:rPr lang="en-US" dirty="0" smtClean="0"/>
            <a:t>Assessment</a:t>
          </a:r>
        </a:p>
        <a:p>
          <a:r>
            <a:rPr lang="en-US" dirty="0" smtClean="0"/>
            <a:t>Analysis</a:t>
          </a:r>
        </a:p>
        <a:p>
          <a:r>
            <a:rPr lang="en-US" dirty="0" smtClean="0"/>
            <a:t>Diagnosis</a:t>
          </a:r>
          <a:endParaRPr lang="en-US" dirty="0"/>
        </a:p>
      </dgm:t>
    </dgm:pt>
    <dgm:pt modelId="{295D76A8-D443-4155-8E0A-C09FD062DB60}" type="parTrans" cxnId="{0F133C81-2AB2-402D-AAE3-219ABF17F842}">
      <dgm:prSet/>
      <dgm:spPr/>
      <dgm:t>
        <a:bodyPr/>
        <a:lstStyle/>
        <a:p>
          <a:endParaRPr lang="en-US"/>
        </a:p>
      </dgm:t>
    </dgm:pt>
    <dgm:pt modelId="{2997B0F4-22CB-4FE7-B6FC-4F2553C38242}" type="sibTrans" cxnId="{0F133C81-2AB2-402D-AAE3-219ABF17F842}">
      <dgm:prSet/>
      <dgm:spPr/>
      <dgm:t>
        <a:bodyPr/>
        <a:lstStyle/>
        <a:p>
          <a:endParaRPr lang="en-US"/>
        </a:p>
      </dgm:t>
    </dgm:pt>
    <dgm:pt modelId="{D9AC63EC-B996-4A8C-B033-78ED5D6ED365}">
      <dgm:prSet phldrT="[Text]"/>
      <dgm:spPr/>
      <dgm:t>
        <a:bodyPr/>
        <a:lstStyle/>
        <a:p>
          <a:r>
            <a:rPr lang="en-US" b="1" dirty="0" smtClean="0"/>
            <a:t>ACTION</a:t>
          </a:r>
        </a:p>
        <a:p>
          <a:r>
            <a:rPr lang="en-US" dirty="0" smtClean="0"/>
            <a:t>Change Plan</a:t>
          </a:r>
        </a:p>
        <a:p>
          <a:r>
            <a:rPr lang="en-US" dirty="0" smtClean="0"/>
            <a:t>Implementation</a:t>
          </a:r>
          <a:endParaRPr lang="en-US" dirty="0"/>
        </a:p>
      </dgm:t>
    </dgm:pt>
    <dgm:pt modelId="{F863A5C6-BA61-4C39-ABEB-8708D57C3AAF}" type="parTrans" cxnId="{56B6537B-E6D2-485B-A5F9-2978AAA34FDF}">
      <dgm:prSet/>
      <dgm:spPr/>
      <dgm:t>
        <a:bodyPr/>
        <a:lstStyle/>
        <a:p>
          <a:endParaRPr lang="en-US"/>
        </a:p>
      </dgm:t>
    </dgm:pt>
    <dgm:pt modelId="{28A71788-6457-4D61-98D2-84BAE0542DD1}" type="sibTrans" cxnId="{56B6537B-E6D2-485B-A5F9-2978AAA34FDF}">
      <dgm:prSet/>
      <dgm:spPr/>
      <dgm:t>
        <a:bodyPr/>
        <a:lstStyle/>
        <a:p>
          <a:endParaRPr lang="en-US"/>
        </a:p>
      </dgm:t>
    </dgm:pt>
    <dgm:pt modelId="{BC35B69D-6EC3-440D-998E-41B14B58F4AE}">
      <dgm:prSet phldrT="[Text]"/>
      <dgm:spPr/>
      <dgm:t>
        <a:bodyPr/>
        <a:lstStyle/>
        <a:p>
          <a:r>
            <a:rPr lang="en-US" b="1" dirty="0" smtClean="0"/>
            <a:t>RESULTS</a:t>
          </a:r>
        </a:p>
        <a:p>
          <a:r>
            <a:rPr lang="en-US" dirty="0" smtClean="0"/>
            <a:t>Evaluation</a:t>
          </a:r>
          <a:endParaRPr lang="en-US" dirty="0"/>
        </a:p>
      </dgm:t>
    </dgm:pt>
    <dgm:pt modelId="{D75C7AE2-A32C-48EC-9597-07285155C4D3}" type="parTrans" cxnId="{55A3DD35-3616-41DC-BC07-E224459F60D4}">
      <dgm:prSet/>
      <dgm:spPr/>
      <dgm:t>
        <a:bodyPr/>
        <a:lstStyle/>
        <a:p>
          <a:endParaRPr lang="en-US"/>
        </a:p>
      </dgm:t>
    </dgm:pt>
    <dgm:pt modelId="{DFB27D31-C791-432F-BA23-46779F0D9A51}" type="sibTrans" cxnId="{55A3DD35-3616-41DC-BC07-E224459F60D4}">
      <dgm:prSet/>
      <dgm:spPr/>
      <dgm:t>
        <a:bodyPr/>
        <a:lstStyle/>
        <a:p>
          <a:endParaRPr lang="en-US"/>
        </a:p>
      </dgm:t>
    </dgm:pt>
    <dgm:pt modelId="{78B0885A-D330-450C-96A0-1C7A4993D652}" type="pres">
      <dgm:prSet presAssocID="{1F3C4D6F-4725-4F02-95FF-0C910956B80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9D42CA7-24AA-4EAB-8ABE-C7692D303AAF}" type="pres">
      <dgm:prSet presAssocID="{18F1B0FE-50F7-4460-9A0A-9E206997D98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124A4-9855-4D44-9302-AD87BB9A20DB}" type="pres">
      <dgm:prSet presAssocID="{2997B0F4-22CB-4FE7-B6FC-4F2553C3824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04CF2A1C-A7E0-4E1F-BF16-456FAB07D97F}" type="pres">
      <dgm:prSet presAssocID="{2997B0F4-22CB-4FE7-B6FC-4F2553C3824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3F20319F-3CE1-46E9-8E6A-94682447C91A}" type="pres">
      <dgm:prSet presAssocID="{D9AC63EC-B996-4A8C-B033-78ED5D6ED36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705A22-7258-4C4A-B513-D2E2C76B46CE}" type="pres">
      <dgm:prSet presAssocID="{28A71788-6457-4D61-98D2-84BAE0542DD1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02DDB35-8B25-4F6C-8B2D-38F137CC96BF}" type="pres">
      <dgm:prSet presAssocID="{28A71788-6457-4D61-98D2-84BAE0542DD1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20547E9-30CC-4573-885B-0E04E26592DF}" type="pres">
      <dgm:prSet presAssocID="{BC35B69D-6EC3-440D-998E-41B14B58F4A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F5BD4D-DEB5-4BED-8E3C-2C2B5570CDAF}" type="pres">
      <dgm:prSet presAssocID="{DFB27D31-C791-432F-BA23-46779F0D9A51}" presName="sibTrans" presStyleLbl="sibTrans2D1" presStyleIdx="2" presStyleCnt="3"/>
      <dgm:spPr/>
      <dgm:t>
        <a:bodyPr/>
        <a:lstStyle/>
        <a:p>
          <a:endParaRPr lang="en-US"/>
        </a:p>
      </dgm:t>
    </dgm:pt>
    <dgm:pt modelId="{718A27C8-D999-41DA-8E34-3BC3146B423F}" type="pres">
      <dgm:prSet presAssocID="{DFB27D31-C791-432F-BA23-46779F0D9A51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CABC4536-B9D2-41AF-BEC5-0B9A5A5E2DA8}" type="presOf" srcId="{28A71788-6457-4D61-98D2-84BAE0542DD1}" destId="{C02DDB35-8B25-4F6C-8B2D-38F137CC96BF}" srcOrd="1" destOrd="0" presId="urn:microsoft.com/office/officeart/2005/8/layout/cycle2"/>
    <dgm:cxn modelId="{8A8F970A-E9A5-4C28-A4AC-6B05C5385B79}" type="presOf" srcId="{1F3C4D6F-4725-4F02-95FF-0C910956B80B}" destId="{78B0885A-D330-450C-96A0-1C7A4993D652}" srcOrd="0" destOrd="0" presId="urn:microsoft.com/office/officeart/2005/8/layout/cycle2"/>
    <dgm:cxn modelId="{84AAE9BE-D072-4528-A050-8AEA8C8BCB45}" type="presOf" srcId="{D9AC63EC-B996-4A8C-B033-78ED5D6ED365}" destId="{3F20319F-3CE1-46E9-8E6A-94682447C91A}" srcOrd="0" destOrd="0" presId="urn:microsoft.com/office/officeart/2005/8/layout/cycle2"/>
    <dgm:cxn modelId="{D44E5960-D4FF-434B-84C9-F34869465D96}" type="presOf" srcId="{2997B0F4-22CB-4FE7-B6FC-4F2553C38242}" destId="{718124A4-9855-4D44-9302-AD87BB9A20DB}" srcOrd="0" destOrd="0" presId="urn:microsoft.com/office/officeart/2005/8/layout/cycle2"/>
    <dgm:cxn modelId="{370EAABA-176F-42FA-B787-25347CA21E0D}" type="presOf" srcId="{2997B0F4-22CB-4FE7-B6FC-4F2553C38242}" destId="{04CF2A1C-A7E0-4E1F-BF16-456FAB07D97F}" srcOrd="1" destOrd="0" presId="urn:microsoft.com/office/officeart/2005/8/layout/cycle2"/>
    <dgm:cxn modelId="{DE715E05-547F-4CFC-9641-9B6DCD4FD467}" type="presOf" srcId="{DFB27D31-C791-432F-BA23-46779F0D9A51}" destId="{718A27C8-D999-41DA-8E34-3BC3146B423F}" srcOrd="1" destOrd="0" presId="urn:microsoft.com/office/officeart/2005/8/layout/cycle2"/>
    <dgm:cxn modelId="{56B6537B-E6D2-485B-A5F9-2978AAA34FDF}" srcId="{1F3C4D6F-4725-4F02-95FF-0C910956B80B}" destId="{D9AC63EC-B996-4A8C-B033-78ED5D6ED365}" srcOrd="1" destOrd="0" parTransId="{F863A5C6-BA61-4C39-ABEB-8708D57C3AAF}" sibTransId="{28A71788-6457-4D61-98D2-84BAE0542DD1}"/>
    <dgm:cxn modelId="{0F133C81-2AB2-402D-AAE3-219ABF17F842}" srcId="{1F3C4D6F-4725-4F02-95FF-0C910956B80B}" destId="{18F1B0FE-50F7-4460-9A0A-9E206997D98A}" srcOrd="0" destOrd="0" parTransId="{295D76A8-D443-4155-8E0A-C09FD062DB60}" sibTransId="{2997B0F4-22CB-4FE7-B6FC-4F2553C38242}"/>
    <dgm:cxn modelId="{7B5540C6-8D4E-4BD8-81A4-1C698A17086C}" type="presOf" srcId="{DFB27D31-C791-432F-BA23-46779F0D9A51}" destId="{C1F5BD4D-DEB5-4BED-8E3C-2C2B5570CDAF}" srcOrd="0" destOrd="0" presId="urn:microsoft.com/office/officeart/2005/8/layout/cycle2"/>
    <dgm:cxn modelId="{F51D47AC-67DE-4632-BD39-B93714A9AF1B}" type="presOf" srcId="{BC35B69D-6EC3-440D-998E-41B14B58F4AE}" destId="{D20547E9-30CC-4573-885B-0E04E26592DF}" srcOrd="0" destOrd="0" presId="urn:microsoft.com/office/officeart/2005/8/layout/cycle2"/>
    <dgm:cxn modelId="{B0C239B2-CD2E-4EF3-AD32-E71FD45B0D61}" type="presOf" srcId="{18F1B0FE-50F7-4460-9A0A-9E206997D98A}" destId="{B9D42CA7-24AA-4EAB-8ABE-C7692D303AAF}" srcOrd="0" destOrd="0" presId="urn:microsoft.com/office/officeart/2005/8/layout/cycle2"/>
    <dgm:cxn modelId="{55A3DD35-3616-41DC-BC07-E224459F60D4}" srcId="{1F3C4D6F-4725-4F02-95FF-0C910956B80B}" destId="{BC35B69D-6EC3-440D-998E-41B14B58F4AE}" srcOrd="2" destOrd="0" parTransId="{D75C7AE2-A32C-48EC-9597-07285155C4D3}" sibTransId="{DFB27D31-C791-432F-BA23-46779F0D9A51}"/>
    <dgm:cxn modelId="{299EBCD5-E57C-47AD-BE6F-F4723923240B}" type="presOf" srcId="{28A71788-6457-4D61-98D2-84BAE0542DD1}" destId="{C0705A22-7258-4C4A-B513-D2E2C76B46CE}" srcOrd="0" destOrd="0" presId="urn:microsoft.com/office/officeart/2005/8/layout/cycle2"/>
    <dgm:cxn modelId="{52A5D995-CA72-414D-956C-BA4F48055154}" type="presParOf" srcId="{78B0885A-D330-450C-96A0-1C7A4993D652}" destId="{B9D42CA7-24AA-4EAB-8ABE-C7692D303AAF}" srcOrd="0" destOrd="0" presId="urn:microsoft.com/office/officeart/2005/8/layout/cycle2"/>
    <dgm:cxn modelId="{EEA5CF17-6497-4316-BC3E-BCF3C49E79C7}" type="presParOf" srcId="{78B0885A-D330-450C-96A0-1C7A4993D652}" destId="{718124A4-9855-4D44-9302-AD87BB9A20DB}" srcOrd="1" destOrd="0" presId="urn:microsoft.com/office/officeart/2005/8/layout/cycle2"/>
    <dgm:cxn modelId="{2B6AAE09-8835-47E3-BB2E-F1B337C24B29}" type="presParOf" srcId="{718124A4-9855-4D44-9302-AD87BB9A20DB}" destId="{04CF2A1C-A7E0-4E1F-BF16-456FAB07D97F}" srcOrd="0" destOrd="0" presId="urn:microsoft.com/office/officeart/2005/8/layout/cycle2"/>
    <dgm:cxn modelId="{AE129B72-B1DE-48CF-B28C-7F4BF6DAD4B7}" type="presParOf" srcId="{78B0885A-D330-450C-96A0-1C7A4993D652}" destId="{3F20319F-3CE1-46E9-8E6A-94682447C91A}" srcOrd="2" destOrd="0" presId="urn:microsoft.com/office/officeart/2005/8/layout/cycle2"/>
    <dgm:cxn modelId="{6CF61DD6-4E60-49D2-80D7-DAD0AB0361FB}" type="presParOf" srcId="{78B0885A-D330-450C-96A0-1C7A4993D652}" destId="{C0705A22-7258-4C4A-B513-D2E2C76B46CE}" srcOrd="3" destOrd="0" presId="urn:microsoft.com/office/officeart/2005/8/layout/cycle2"/>
    <dgm:cxn modelId="{B25F035A-EED9-41BB-8B3B-118F82233AF3}" type="presParOf" srcId="{C0705A22-7258-4C4A-B513-D2E2C76B46CE}" destId="{C02DDB35-8B25-4F6C-8B2D-38F137CC96BF}" srcOrd="0" destOrd="0" presId="urn:microsoft.com/office/officeart/2005/8/layout/cycle2"/>
    <dgm:cxn modelId="{6E6CC0CD-A50F-48E5-A75C-C311865BB25F}" type="presParOf" srcId="{78B0885A-D330-450C-96A0-1C7A4993D652}" destId="{D20547E9-30CC-4573-885B-0E04E26592DF}" srcOrd="4" destOrd="0" presId="urn:microsoft.com/office/officeart/2005/8/layout/cycle2"/>
    <dgm:cxn modelId="{9A95F987-36C9-4FDF-AC98-C2715656C105}" type="presParOf" srcId="{78B0885A-D330-450C-96A0-1C7A4993D652}" destId="{C1F5BD4D-DEB5-4BED-8E3C-2C2B5570CDAF}" srcOrd="5" destOrd="0" presId="urn:microsoft.com/office/officeart/2005/8/layout/cycle2"/>
    <dgm:cxn modelId="{7CFB3EFB-8FF5-41D7-B02E-7B9AA3898925}" type="presParOf" srcId="{C1F5BD4D-DEB5-4BED-8E3C-2C2B5570CDAF}" destId="{718A27C8-D999-41DA-8E34-3BC3146B423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7D5731-A288-4BE1-9700-E0D4330D7FDA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ADAA93-BCE8-416D-AFD2-A23C6A9C277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2800" dirty="0" smtClean="0"/>
            <a:t>Strengths</a:t>
          </a:r>
          <a:endParaRPr lang="en-US" sz="2800" dirty="0"/>
        </a:p>
      </dgm:t>
    </dgm:pt>
    <dgm:pt modelId="{F1FD8BB7-E7AB-4C53-BF9C-C270CC9534F3}" type="parTrans" cxnId="{E659D673-E154-43D2-A003-EEEAA8D4CD06}">
      <dgm:prSet/>
      <dgm:spPr/>
      <dgm:t>
        <a:bodyPr/>
        <a:lstStyle/>
        <a:p>
          <a:endParaRPr lang="en-US"/>
        </a:p>
      </dgm:t>
    </dgm:pt>
    <dgm:pt modelId="{9E64D496-B6EF-4062-9848-BEDC8042FDB9}" type="sibTrans" cxnId="{E659D673-E154-43D2-A003-EEEAA8D4CD06}">
      <dgm:prSet/>
      <dgm:spPr/>
      <dgm:t>
        <a:bodyPr/>
        <a:lstStyle/>
        <a:p>
          <a:endParaRPr lang="en-US"/>
        </a:p>
      </dgm:t>
    </dgm:pt>
    <dgm:pt modelId="{38266DEA-40FB-4DB3-A8D3-0F3D23BE464E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800" dirty="0" smtClean="0"/>
            <a:t>Weakness</a:t>
          </a:r>
          <a:endParaRPr lang="en-US" sz="2800" dirty="0"/>
        </a:p>
      </dgm:t>
    </dgm:pt>
    <dgm:pt modelId="{24A34CC3-90B6-49C9-94AB-272BC68669DA}" type="parTrans" cxnId="{92FCA4FF-B54F-4645-8AC3-239C41CFD183}">
      <dgm:prSet/>
      <dgm:spPr/>
      <dgm:t>
        <a:bodyPr/>
        <a:lstStyle/>
        <a:p>
          <a:endParaRPr lang="en-US"/>
        </a:p>
      </dgm:t>
    </dgm:pt>
    <dgm:pt modelId="{34546E16-62B5-4A4C-9945-3EF48A43DC4A}" type="sibTrans" cxnId="{92FCA4FF-B54F-4645-8AC3-239C41CFD183}">
      <dgm:prSet/>
      <dgm:spPr/>
      <dgm:t>
        <a:bodyPr/>
        <a:lstStyle/>
        <a:p>
          <a:endParaRPr lang="en-US"/>
        </a:p>
      </dgm:t>
    </dgm:pt>
    <dgm:pt modelId="{9DBF4CB8-5DC0-4185-839A-AC491C5F218D}">
      <dgm:prSet phldrT="[Text]" custT="1"/>
      <dgm:spPr>
        <a:solidFill>
          <a:srgbClr val="660066"/>
        </a:solidFill>
      </dgm:spPr>
      <dgm:t>
        <a:bodyPr/>
        <a:lstStyle/>
        <a:p>
          <a:r>
            <a:rPr lang="en-US" sz="2800" dirty="0" smtClean="0"/>
            <a:t>opportunities</a:t>
          </a:r>
          <a:endParaRPr lang="en-US" sz="2800" dirty="0"/>
        </a:p>
      </dgm:t>
    </dgm:pt>
    <dgm:pt modelId="{1FE09A12-10E6-4E07-98BD-FD0800DE1961}" type="parTrans" cxnId="{A18CD953-6F4C-4541-9C4B-2D89AA8CE52B}">
      <dgm:prSet/>
      <dgm:spPr/>
      <dgm:t>
        <a:bodyPr/>
        <a:lstStyle/>
        <a:p>
          <a:endParaRPr lang="en-US"/>
        </a:p>
      </dgm:t>
    </dgm:pt>
    <dgm:pt modelId="{F4CA3874-18EA-4686-9C90-3C8045C5318F}" type="sibTrans" cxnId="{A18CD953-6F4C-4541-9C4B-2D89AA8CE52B}">
      <dgm:prSet/>
      <dgm:spPr/>
      <dgm:t>
        <a:bodyPr/>
        <a:lstStyle/>
        <a:p>
          <a:endParaRPr lang="en-US"/>
        </a:p>
      </dgm:t>
    </dgm:pt>
    <dgm:pt modelId="{A2FBB450-68D7-4B37-90A1-1CE17608EA88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800" dirty="0" smtClean="0"/>
            <a:t>Challenges</a:t>
          </a:r>
          <a:endParaRPr lang="en-US" sz="2800" dirty="0"/>
        </a:p>
      </dgm:t>
    </dgm:pt>
    <dgm:pt modelId="{2D8778C7-48FD-47FA-B467-AF331714C5E5}" type="parTrans" cxnId="{8A399674-C844-417C-82FD-B91743CFE06E}">
      <dgm:prSet/>
      <dgm:spPr/>
      <dgm:t>
        <a:bodyPr/>
        <a:lstStyle/>
        <a:p>
          <a:endParaRPr lang="en-US"/>
        </a:p>
      </dgm:t>
    </dgm:pt>
    <dgm:pt modelId="{BB999D64-20E9-46FE-88BB-01A54DC5AA89}" type="sibTrans" cxnId="{8A399674-C844-417C-82FD-B91743CFE06E}">
      <dgm:prSet/>
      <dgm:spPr/>
      <dgm:t>
        <a:bodyPr/>
        <a:lstStyle/>
        <a:p>
          <a:endParaRPr lang="en-US"/>
        </a:p>
      </dgm:t>
    </dgm:pt>
    <dgm:pt modelId="{01552482-A7A1-4D6E-9353-1488BCC69928}" type="pres">
      <dgm:prSet presAssocID="{B77D5731-A288-4BE1-9700-E0D4330D7FD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86D82E0-98DC-4EF9-8303-96918DF46E01}" type="pres">
      <dgm:prSet presAssocID="{B77D5731-A288-4BE1-9700-E0D4330D7FDA}" presName="axisShape" presStyleLbl="bgShp" presStyleIdx="0" presStyleCnt="1" custScaleX="115111" custLinFactNeighborX="3861"/>
      <dgm:spPr/>
    </dgm:pt>
    <dgm:pt modelId="{A93EB0B9-E7D0-4206-BD78-2DB309B3F1F0}" type="pres">
      <dgm:prSet presAssocID="{B77D5731-A288-4BE1-9700-E0D4330D7FDA}" presName="rect1" presStyleLbl="node1" presStyleIdx="0" presStyleCnt="4" custScaleX="132269" custScaleY="1173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BBC64C-64DF-429E-8A34-E5F57681A266}" type="pres">
      <dgm:prSet presAssocID="{B77D5731-A288-4BE1-9700-E0D4330D7FDA}" presName="rect2" presStyleLbl="node1" presStyleIdx="1" presStyleCnt="4" custScaleX="132269" custScaleY="117304" custLinFactNeighborX="19402" custLinFactNeighborY="-8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243F5E-A238-4B4E-8149-50FCBB851DB5}" type="pres">
      <dgm:prSet presAssocID="{B77D5731-A288-4BE1-9700-E0D4330D7FDA}" presName="rect3" presStyleLbl="node1" presStyleIdx="2" presStyleCnt="4" custScaleX="132269" custScaleY="1173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9E0B61-AF1B-473A-9AC1-B4D714258226}" type="pres">
      <dgm:prSet presAssocID="{B77D5731-A288-4BE1-9700-E0D4330D7FDA}" presName="rect4" presStyleLbl="node1" presStyleIdx="3" presStyleCnt="4" custScaleX="132269" custScaleY="117304" custLinFactNeighborX="19402" custLinFactNeighborY="-8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550208-5E11-4A07-924E-B0361AFABADC}" type="presOf" srcId="{86ADAA93-BCE8-416D-AFD2-A23C6A9C2779}" destId="{A93EB0B9-E7D0-4206-BD78-2DB309B3F1F0}" srcOrd="0" destOrd="0" presId="urn:microsoft.com/office/officeart/2005/8/layout/matrix2"/>
    <dgm:cxn modelId="{19716F06-0ED0-4EF4-9891-9BD889798833}" type="presOf" srcId="{A2FBB450-68D7-4B37-90A1-1CE17608EA88}" destId="{199E0B61-AF1B-473A-9AC1-B4D714258226}" srcOrd="0" destOrd="0" presId="urn:microsoft.com/office/officeart/2005/8/layout/matrix2"/>
    <dgm:cxn modelId="{92FCA4FF-B54F-4645-8AC3-239C41CFD183}" srcId="{B77D5731-A288-4BE1-9700-E0D4330D7FDA}" destId="{38266DEA-40FB-4DB3-A8D3-0F3D23BE464E}" srcOrd="1" destOrd="0" parTransId="{24A34CC3-90B6-49C9-94AB-272BC68669DA}" sibTransId="{34546E16-62B5-4A4C-9945-3EF48A43DC4A}"/>
    <dgm:cxn modelId="{E8055FE5-FC3C-47BA-9D4C-E093BB180E37}" type="presOf" srcId="{9DBF4CB8-5DC0-4185-839A-AC491C5F218D}" destId="{1C243F5E-A238-4B4E-8149-50FCBB851DB5}" srcOrd="0" destOrd="0" presId="urn:microsoft.com/office/officeart/2005/8/layout/matrix2"/>
    <dgm:cxn modelId="{A18CD953-6F4C-4541-9C4B-2D89AA8CE52B}" srcId="{B77D5731-A288-4BE1-9700-E0D4330D7FDA}" destId="{9DBF4CB8-5DC0-4185-839A-AC491C5F218D}" srcOrd="2" destOrd="0" parTransId="{1FE09A12-10E6-4E07-98BD-FD0800DE1961}" sibTransId="{F4CA3874-18EA-4686-9C90-3C8045C5318F}"/>
    <dgm:cxn modelId="{E659D673-E154-43D2-A003-EEEAA8D4CD06}" srcId="{B77D5731-A288-4BE1-9700-E0D4330D7FDA}" destId="{86ADAA93-BCE8-416D-AFD2-A23C6A9C2779}" srcOrd="0" destOrd="0" parTransId="{F1FD8BB7-E7AB-4C53-BF9C-C270CC9534F3}" sibTransId="{9E64D496-B6EF-4062-9848-BEDC8042FDB9}"/>
    <dgm:cxn modelId="{EE3DB66E-2C1A-40AC-ADDC-9350C439E648}" type="presOf" srcId="{B77D5731-A288-4BE1-9700-E0D4330D7FDA}" destId="{01552482-A7A1-4D6E-9353-1488BCC69928}" srcOrd="0" destOrd="0" presId="urn:microsoft.com/office/officeart/2005/8/layout/matrix2"/>
    <dgm:cxn modelId="{8E2D9084-249A-4EF8-87AE-85716A4D9729}" type="presOf" srcId="{38266DEA-40FB-4DB3-A8D3-0F3D23BE464E}" destId="{12BBC64C-64DF-429E-8A34-E5F57681A266}" srcOrd="0" destOrd="0" presId="urn:microsoft.com/office/officeart/2005/8/layout/matrix2"/>
    <dgm:cxn modelId="{8A399674-C844-417C-82FD-B91743CFE06E}" srcId="{B77D5731-A288-4BE1-9700-E0D4330D7FDA}" destId="{A2FBB450-68D7-4B37-90A1-1CE17608EA88}" srcOrd="3" destOrd="0" parTransId="{2D8778C7-48FD-47FA-B467-AF331714C5E5}" sibTransId="{BB999D64-20E9-46FE-88BB-01A54DC5AA89}"/>
    <dgm:cxn modelId="{09BD5FDC-04B8-498E-95AC-1C8F0B136E88}" type="presParOf" srcId="{01552482-A7A1-4D6E-9353-1488BCC69928}" destId="{486D82E0-98DC-4EF9-8303-96918DF46E01}" srcOrd="0" destOrd="0" presId="urn:microsoft.com/office/officeart/2005/8/layout/matrix2"/>
    <dgm:cxn modelId="{EBB1A93D-9655-40C9-8B5D-69C48A822485}" type="presParOf" srcId="{01552482-A7A1-4D6E-9353-1488BCC69928}" destId="{A93EB0B9-E7D0-4206-BD78-2DB309B3F1F0}" srcOrd="1" destOrd="0" presId="urn:microsoft.com/office/officeart/2005/8/layout/matrix2"/>
    <dgm:cxn modelId="{AFEAEB51-B312-449B-9721-CD21BA938F05}" type="presParOf" srcId="{01552482-A7A1-4D6E-9353-1488BCC69928}" destId="{12BBC64C-64DF-429E-8A34-E5F57681A266}" srcOrd="2" destOrd="0" presId="urn:microsoft.com/office/officeart/2005/8/layout/matrix2"/>
    <dgm:cxn modelId="{6AA7B7D6-6A74-46AA-ADCE-AF35695E718A}" type="presParOf" srcId="{01552482-A7A1-4D6E-9353-1488BCC69928}" destId="{1C243F5E-A238-4B4E-8149-50FCBB851DB5}" srcOrd="3" destOrd="0" presId="urn:microsoft.com/office/officeart/2005/8/layout/matrix2"/>
    <dgm:cxn modelId="{D7D6A339-5D77-470C-8363-4A04D0215975}" type="presParOf" srcId="{01552482-A7A1-4D6E-9353-1488BCC69928}" destId="{199E0B61-AF1B-473A-9AC1-B4D714258226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1D994F-A6DB-437F-AE71-E96AC8D1A8B1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</dgm:pt>
    <dgm:pt modelId="{FCDF97E6-CCC3-4AE3-8108-4485E51CC45C}">
      <dgm:prSet phldrT="[Text]"/>
      <dgm:spPr/>
      <dgm:t>
        <a:bodyPr/>
        <a:lstStyle/>
        <a:p>
          <a:r>
            <a:rPr lang="en-US" dirty="0" smtClean="0"/>
            <a:t>People</a:t>
          </a:r>
          <a:endParaRPr lang="en-US" dirty="0"/>
        </a:p>
      </dgm:t>
    </dgm:pt>
    <dgm:pt modelId="{6D8F1789-7DFF-4E17-BAB3-C57BD549007F}" type="parTrans" cxnId="{7CBEAD6C-0206-4940-91F3-1289F727EB8D}">
      <dgm:prSet/>
      <dgm:spPr/>
      <dgm:t>
        <a:bodyPr/>
        <a:lstStyle/>
        <a:p>
          <a:endParaRPr lang="en-US"/>
        </a:p>
      </dgm:t>
    </dgm:pt>
    <dgm:pt modelId="{2DF86A0B-E6B1-48CC-9E85-BEC42EADAB94}" type="sibTrans" cxnId="{7CBEAD6C-0206-4940-91F3-1289F727EB8D}">
      <dgm:prSet/>
      <dgm:spPr/>
      <dgm:t>
        <a:bodyPr/>
        <a:lstStyle/>
        <a:p>
          <a:endParaRPr lang="en-US"/>
        </a:p>
      </dgm:t>
    </dgm:pt>
    <dgm:pt modelId="{A8FC4567-49A9-4982-8184-90BC65CF8961}">
      <dgm:prSet phldrT="[Text]"/>
      <dgm:spPr/>
      <dgm:t>
        <a:bodyPr/>
        <a:lstStyle/>
        <a:p>
          <a:r>
            <a:rPr lang="en-US" dirty="0" smtClean="0"/>
            <a:t>Technology</a:t>
          </a:r>
          <a:endParaRPr lang="en-US" dirty="0"/>
        </a:p>
      </dgm:t>
    </dgm:pt>
    <dgm:pt modelId="{76DD6DE2-FBE0-463C-BF14-D432C6CA4091}" type="parTrans" cxnId="{D9E34BD4-21C8-40B2-AE5F-CB929441546F}">
      <dgm:prSet/>
      <dgm:spPr/>
      <dgm:t>
        <a:bodyPr/>
        <a:lstStyle/>
        <a:p>
          <a:endParaRPr lang="en-US"/>
        </a:p>
      </dgm:t>
    </dgm:pt>
    <dgm:pt modelId="{17BC9B84-47B4-4FC7-A9F1-D9FBF77934F9}" type="sibTrans" cxnId="{D9E34BD4-21C8-40B2-AE5F-CB929441546F}">
      <dgm:prSet/>
      <dgm:spPr/>
      <dgm:t>
        <a:bodyPr/>
        <a:lstStyle/>
        <a:p>
          <a:endParaRPr lang="en-US"/>
        </a:p>
      </dgm:t>
    </dgm:pt>
    <dgm:pt modelId="{77C7A366-B8BB-4F5E-9C62-8476BCCFF2C6}">
      <dgm:prSet phldrT="[Text]"/>
      <dgm:spPr/>
      <dgm:t>
        <a:bodyPr/>
        <a:lstStyle/>
        <a:p>
          <a:r>
            <a:rPr lang="en-US" dirty="0" smtClean="0"/>
            <a:t>Structure</a:t>
          </a:r>
          <a:endParaRPr lang="en-US" dirty="0"/>
        </a:p>
      </dgm:t>
    </dgm:pt>
    <dgm:pt modelId="{7EBB6520-2155-43C1-B92E-6EBC1BA3B148}" type="parTrans" cxnId="{5A64B466-1E6C-4BC2-9935-B6FF65DD097E}">
      <dgm:prSet/>
      <dgm:spPr/>
      <dgm:t>
        <a:bodyPr/>
        <a:lstStyle/>
        <a:p>
          <a:endParaRPr lang="en-US"/>
        </a:p>
      </dgm:t>
    </dgm:pt>
    <dgm:pt modelId="{6FD1FEEE-3464-4915-9840-3805CBC3B896}" type="sibTrans" cxnId="{5A64B466-1E6C-4BC2-9935-B6FF65DD097E}">
      <dgm:prSet/>
      <dgm:spPr/>
      <dgm:t>
        <a:bodyPr/>
        <a:lstStyle/>
        <a:p>
          <a:endParaRPr lang="en-US"/>
        </a:p>
      </dgm:t>
    </dgm:pt>
    <dgm:pt modelId="{A549BE91-0EAB-4B03-8A9B-EBE9D3A40EDB}" type="pres">
      <dgm:prSet presAssocID="{DB1D994F-A6DB-437F-AE71-E96AC8D1A8B1}" presName="compositeShape" presStyleCnt="0">
        <dgm:presLayoutVars>
          <dgm:chMax val="7"/>
          <dgm:dir/>
          <dgm:resizeHandles val="exact"/>
        </dgm:presLayoutVars>
      </dgm:prSet>
      <dgm:spPr/>
    </dgm:pt>
    <dgm:pt modelId="{8196B387-885C-4010-8435-1A3AC68D9D63}" type="pres">
      <dgm:prSet presAssocID="{FCDF97E6-CCC3-4AE3-8108-4485E51CC45C}" presName="circ1" presStyleLbl="vennNode1" presStyleIdx="0" presStyleCnt="3"/>
      <dgm:spPr/>
      <dgm:t>
        <a:bodyPr/>
        <a:lstStyle/>
        <a:p>
          <a:endParaRPr lang="en-US"/>
        </a:p>
      </dgm:t>
    </dgm:pt>
    <dgm:pt modelId="{2F5D7929-8130-423B-84EA-68B5A0E2128B}" type="pres">
      <dgm:prSet presAssocID="{FCDF97E6-CCC3-4AE3-8108-4485E51CC45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6E8DE7-8679-472F-A884-04929BF8B895}" type="pres">
      <dgm:prSet presAssocID="{A8FC4567-49A9-4982-8184-90BC65CF8961}" presName="circ2" presStyleLbl="vennNode1" presStyleIdx="1" presStyleCnt="3"/>
      <dgm:spPr/>
      <dgm:t>
        <a:bodyPr/>
        <a:lstStyle/>
        <a:p>
          <a:endParaRPr lang="en-US"/>
        </a:p>
      </dgm:t>
    </dgm:pt>
    <dgm:pt modelId="{66E7A43F-5F9F-4110-86AB-A01A993A9456}" type="pres">
      <dgm:prSet presAssocID="{A8FC4567-49A9-4982-8184-90BC65CF896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3E38DE-C2C0-49D3-A0AB-43E736325EF7}" type="pres">
      <dgm:prSet presAssocID="{77C7A366-B8BB-4F5E-9C62-8476BCCFF2C6}" presName="circ3" presStyleLbl="vennNode1" presStyleIdx="2" presStyleCnt="3"/>
      <dgm:spPr/>
      <dgm:t>
        <a:bodyPr/>
        <a:lstStyle/>
        <a:p>
          <a:endParaRPr lang="en-US"/>
        </a:p>
      </dgm:t>
    </dgm:pt>
    <dgm:pt modelId="{DFAA2601-0146-4C2D-896E-AD32E0A99D37}" type="pres">
      <dgm:prSet presAssocID="{77C7A366-B8BB-4F5E-9C62-8476BCCFF2C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BEAD6C-0206-4940-91F3-1289F727EB8D}" srcId="{DB1D994F-A6DB-437F-AE71-E96AC8D1A8B1}" destId="{FCDF97E6-CCC3-4AE3-8108-4485E51CC45C}" srcOrd="0" destOrd="0" parTransId="{6D8F1789-7DFF-4E17-BAB3-C57BD549007F}" sibTransId="{2DF86A0B-E6B1-48CC-9E85-BEC42EADAB94}"/>
    <dgm:cxn modelId="{7D5BB6BE-5A90-45DD-B953-78B647314D5B}" type="presOf" srcId="{DB1D994F-A6DB-437F-AE71-E96AC8D1A8B1}" destId="{A549BE91-0EAB-4B03-8A9B-EBE9D3A40EDB}" srcOrd="0" destOrd="0" presId="urn:microsoft.com/office/officeart/2005/8/layout/venn1"/>
    <dgm:cxn modelId="{C1754DD0-BB7F-47AC-98B2-91861FDE374C}" type="presOf" srcId="{FCDF97E6-CCC3-4AE3-8108-4485E51CC45C}" destId="{8196B387-885C-4010-8435-1A3AC68D9D63}" srcOrd="0" destOrd="0" presId="urn:microsoft.com/office/officeart/2005/8/layout/venn1"/>
    <dgm:cxn modelId="{7DC26E7F-AFFA-42FC-B278-D133302A8A51}" type="presOf" srcId="{77C7A366-B8BB-4F5E-9C62-8476BCCFF2C6}" destId="{DFAA2601-0146-4C2D-896E-AD32E0A99D37}" srcOrd="1" destOrd="0" presId="urn:microsoft.com/office/officeart/2005/8/layout/venn1"/>
    <dgm:cxn modelId="{D9E34BD4-21C8-40B2-AE5F-CB929441546F}" srcId="{DB1D994F-A6DB-437F-AE71-E96AC8D1A8B1}" destId="{A8FC4567-49A9-4982-8184-90BC65CF8961}" srcOrd="1" destOrd="0" parTransId="{76DD6DE2-FBE0-463C-BF14-D432C6CA4091}" sibTransId="{17BC9B84-47B4-4FC7-A9F1-D9FBF77934F9}"/>
    <dgm:cxn modelId="{02851E63-6C8F-43CA-AFA9-C73C733DC5B9}" type="presOf" srcId="{77C7A366-B8BB-4F5E-9C62-8476BCCFF2C6}" destId="{923E38DE-C2C0-49D3-A0AB-43E736325EF7}" srcOrd="0" destOrd="0" presId="urn:microsoft.com/office/officeart/2005/8/layout/venn1"/>
    <dgm:cxn modelId="{DE0421D4-B0B4-4ECA-B25D-AC5339244872}" type="presOf" srcId="{FCDF97E6-CCC3-4AE3-8108-4485E51CC45C}" destId="{2F5D7929-8130-423B-84EA-68B5A0E2128B}" srcOrd="1" destOrd="0" presId="urn:microsoft.com/office/officeart/2005/8/layout/venn1"/>
    <dgm:cxn modelId="{5A64B466-1E6C-4BC2-9935-B6FF65DD097E}" srcId="{DB1D994F-A6DB-437F-AE71-E96AC8D1A8B1}" destId="{77C7A366-B8BB-4F5E-9C62-8476BCCFF2C6}" srcOrd="2" destOrd="0" parTransId="{7EBB6520-2155-43C1-B92E-6EBC1BA3B148}" sibTransId="{6FD1FEEE-3464-4915-9840-3805CBC3B896}"/>
    <dgm:cxn modelId="{FD3C22E5-002F-40AE-8A8B-8D6DA9B2B55E}" type="presOf" srcId="{A8FC4567-49A9-4982-8184-90BC65CF8961}" destId="{856E8DE7-8679-472F-A884-04929BF8B895}" srcOrd="0" destOrd="0" presId="urn:microsoft.com/office/officeart/2005/8/layout/venn1"/>
    <dgm:cxn modelId="{4597753C-53D8-409A-A2FA-C113424B3D54}" type="presOf" srcId="{A8FC4567-49A9-4982-8184-90BC65CF8961}" destId="{66E7A43F-5F9F-4110-86AB-A01A993A9456}" srcOrd="1" destOrd="0" presId="urn:microsoft.com/office/officeart/2005/8/layout/venn1"/>
    <dgm:cxn modelId="{3CDC11CA-034C-4937-A59B-C78041FC2315}" type="presParOf" srcId="{A549BE91-0EAB-4B03-8A9B-EBE9D3A40EDB}" destId="{8196B387-885C-4010-8435-1A3AC68D9D63}" srcOrd="0" destOrd="0" presId="urn:microsoft.com/office/officeart/2005/8/layout/venn1"/>
    <dgm:cxn modelId="{2612C083-C002-4F45-8756-78234BC4B4B6}" type="presParOf" srcId="{A549BE91-0EAB-4B03-8A9B-EBE9D3A40EDB}" destId="{2F5D7929-8130-423B-84EA-68B5A0E2128B}" srcOrd="1" destOrd="0" presId="urn:microsoft.com/office/officeart/2005/8/layout/venn1"/>
    <dgm:cxn modelId="{F29CA27F-A29B-442B-AB38-3DEB3654F136}" type="presParOf" srcId="{A549BE91-0EAB-4B03-8A9B-EBE9D3A40EDB}" destId="{856E8DE7-8679-472F-A884-04929BF8B895}" srcOrd="2" destOrd="0" presId="urn:microsoft.com/office/officeart/2005/8/layout/venn1"/>
    <dgm:cxn modelId="{86EC9DAF-B9F7-447B-AC06-F572B11870EE}" type="presParOf" srcId="{A549BE91-0EAB-4B03-8A9B-EBE9D3A40EDB}" destId="{66E7A43F-5F9F-4110-86AB-A01A993A9456}" srcOrd="3" destOrd="0" presId="urn:microsoft.com/office/officeart/2005/8/layout/venn1"/>
    <dgm:cxn modelId="{1BCA8A8A-B6E7-4C24-9DA2-1CA6D8F8909C}" type="presParOf" srcId="{A549BE91-0EAB-4B03-8A9B-EBE9D3A40EDB}" destId="{923E38DE-C2C0-49D3-A0AB-43E736325EF7}" srcOrd="4" destOrd="0" presId="urn:microsoft.com/office/officeart/2005/8/layout/venn1"/>
    <dgm:cxn modelId="{31530BE4-0B5E-4DF9-BF78-6A9BF494FD68}" type="presParOf" srcId="{A549BE91-0EAB-4B03-8A9B-EBE9D3A40EDB}" destId="{DFAA2601-0146-4C2D-896E-AD32E0A99D3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4082FF1-318E-5C4C-9B83-BC7AC022E293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839EF1C-CFBE-EF4E-8E1F-5D74E6EF6A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02305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A100A15-357A-7B4C-BCAA-FB7020350001}" type="datetimeFigureOut">
              <a:rPr lang="en-US" smtClean="0"/>
              <a:pPr/>
              <a:t>8/11/2017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C9068F0-B201-8F43-9C6D-03ECF6FCF3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35089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1936"/>
            <a:ext cx="7772400" cy="2079842"/>
          </a:xfrm>
        </p:spPr>
        <p:txBody>
          <a:bodyPr>
            <a:normAutofit/>
          </a:bodyPr>
          <a:lstStyle>
            <a:lvl1pPr>
              <a:defRPr sz="5400">
                <a:solidFill>
                  <a:schemeClr val="tx2">
                    <a:lumMod val="75000"/>
                  </a:schemeClr>
                </a:solidFill>
                <a:latin typeface="Perpetua"/>
              </a:defRPr>
            </a:lvl1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2890"/>
            <a:ext cx="6400800" cy="1532514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  <a:latin typeface="Perpetua"/>
                <a:cs typeface="Perpetu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subtitle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3646B9-F02C-444C-9B91-0CC8C053B5CA}" type="datetime1">
              <a:rPr lang="en-CA" smtClean="0"/>
              <a:pPr/>
              <a:t>11/08/2017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7999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9C81D62-A7F6-4EBF-9C4E-C2E31CDF8EF8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255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BE9A76-393E-4A5E-BE4B-F78226236CEA}" type="datetime1">
              <a:rPr lang="en-CA" smtClean="0"/>
              <a:pPr/>
              <a:t>11/08/2017</a:t>
            </a:fld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C65CD4-4532-4BE1-8C63-F14010E15A23}" type="slidenum">
              <a:rPr lang="en-CA" smtClean="0"/>
              <a:pPr/>
              <a:t>‹#›</a:t>
            </a:fld>
            <a:endParaRPr lang="en-CA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52434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5CAE5-6959-42A2-8636-21047B4E75FE}" type="datetime1">
              <a:rPr lang="en-CA" smtClean="0"/>
              <a:pPr/>
              <a:t>11/08/2017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buFont typeface="Courier New" pitchFamily="49" charset="0"/>
              <a:buChar char="o"/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85070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D19B-1597-4B0F-95C5-E167E83E2B44}" type="datetime1">
              <a:rPr lang="en-CA" smtClean="0"/>
              <a:pPr/>
              <a:t>11/08/2017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44635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CFAEF-42AF-4AC2-B42F-E501B33EA7B9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80437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0434215-16A1-41E3-A5C5-77CB00196A9E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pic>
        <p:nvPicPr>
          <p:cNvPr id="17" name="Picture 16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54842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E768-4D86-4CF7-BFEB-9363547B82CA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3695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7CBBA-ACCC-42CA-A1A0-427146BC205A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51055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13CD-2ECE-42FB-9E0F-E0455F5975BD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8" name="Picture 7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74301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9050EC0-C34B-4DE9-85B6-3055B11D5FDB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pic>
        <p:nvPicPr>
          <p:cNvPr id="15" name="Picture 1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26911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5694"/>
          </a:xfrm>
        </p:spPr>
        <p:txBody>
          <a:bodyPr/>
          <a:lstStyle>
            <a:lvl1pPr algn="l">
              <a:defRPr>
                <a:solidFill>
                  <a:srgbClr val="000090"/>
                </a:solidFill>
                <a:latin typeface="Perpetua"/>
                <a:cs typeface="Perpetua"/>
              </a:defRPr>
            </a:lvl1pPr>
          </a:lstStyle>
          <a:p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title</a:t>
            </a:r>
            <a:r>
              <a:rPr lang="fr-CA" dirty="0" smtClean="0"/>
              <a:t>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9264"/>
            <a:ext cx="8229600" cy="4746900"/>
          </a:xfrm>
        </p:spPr>
        <p:txBody>
          <a:bodyPr/>
          <a:lstStyle>
            <a:lvl1pPr>
              <a:defRPr>
                <a:latin typeface="Perpetua"/>
                <a:cs typeface="Perpetua"/>
              </a:defRPr>
            </a:lvl1pPr>
            <a:lvl2pPr>
              <a:defRPr>
                <a:latin typeface="Perpetua"/>
                <a:cs typeface="Perpetua"/>
              </a:defRPr>
            </a:lvl2pPr>
            <a:lvl3pPr>
              <a:defRPr>
                <a:latin typeface="Perpetua"/>
                <a:cs typeface="Perpetua"/>
              </a:defRPr>
            </a:lvl3pPr>
            <a:lvl4pPr>
              <a:defRPr>
                <a:latin typeface="Perpetua"/>
                <a:cs typeface="Perpetua"/>
              </a:defRPr>
            </a:lvl4pPr>
            <a:lvl5pPr>
              <a:defRPr>
                <a:latin typeface="Perpetua"/>
                <a:cs typeface="Perpetua"/>
              </a:defRPr>
            </a:lvl5pPr>
          </a:lstStyle>
          <a:p>
            <a:pPr lvl="0"/>
            <a:r>
              <a:rPr lang="fr-CA" dirty="0" smtClean="0"/>
              <a:t>Click to </a:t>
            </a:r>
            <a:r>
              <a:rPr lang="fr-CA" dirty="0" err="1" smtClean="0"/>
              <a:t>edit</a:t>
            </a:r>
            <a:r>
              <a:rPr lang="fr-CA" dirty="0" smtClean="0"/>
              <a:t> Master </a:t>
            </a:r>
            <a:r>
              <a:rPr lang="fr-CA" dirty="0" err="1" smtClean="0"/>
              <a:t>text</a:t>
            </a:r>
            <a:r>
              <a:rPr lang="fr-CA" dirty="0" smtClean="0"/>
              <a:t> styles</a:t>
            </a:r>
          </a:p>
          <a:p>
            <a:pPr lvl="1"/>
            <a:r>
              <a:rPr lang="fr-CA" dirty="0" smtClean="0"/>
              <a:t>Second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2"/>
            <a:r>
              <a:rPr lang="fr-CA" dirty="0" err="1" smtClean="0"/>
              <a:t>Third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3"/>
            <a:r>
              <a:rPr lang="fr-CA" dirty="0" err="1" smtClean="0"/>
              <a:t>Fourth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fr-CA" dirty="0" smtClean="0"/>
          </a:p>
          <a:p>
            <a:pPr lvl="4"/>
            <a:r>
              <a:rPr lang="fr-CA" dirty="0" err="1" smtClean="0"/>
              <a:t>Fifth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4400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AD1E0-F87B-48AD-843D-A7F217AE5579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528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FF9FE23-4879-4814-8417-7A2CBB9D9CB2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062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8BD90D-1B3E-4699-B3D9-2DD47973B939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899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507AE2-011C-4316-B679-5D98C7D645AB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2144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84F1C51-1611-4437-8885-2DAA4C1DCF14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316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8D7B0A-9CCB-4969-AE7E-36CDCEBED0FB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091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75ECE-E21E-4EA1-B8EF-072B48D98181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7713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B8ECD6-0051-4E5C-8DC6-B9BE8212CC44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641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D1DFC5-4232-4056-8EAB-A88DC22CD76E}" type="datetime1">
              <a:rPr lang="en-CA" smtClean="0"/>
              <a:pPr/>
              <a:t>11/08/2017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108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819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A51135C-5196-4551-9220-28EBB7A4E7BD}" type="datetime1">
              <a:rPr lang="en-CA" smtClean="0"/>
              <a:pPr/>
              <a:t>11/08/2017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9818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25214" y="1952171"/>
            <a:ext cx="8135007" cy="1828800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Interventions</a:t>
            </a:r>
            <a:endParaRPr 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442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3"/>
          <p:cNvSpPr>
            <a:spLocks noGrp="1"/>
          </p:cNvSpPr>
          <p:nvPr>
            <p:ph type="title"/>
          </p:nvPr>
        </p:nvSpPr>
        <p:spPr>
          <a:xfrm>
            <a:off x="1509486" y="127000"/>
            <a:ext cx="7634514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/>
              <a:t>It’s not what you know, but how you know it 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57200" y="1716315"/>
            <a:ext cx="8229600" cy="4728028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Needs (gaps) are identified in 4 ways:</a:t>
            </a:r>
          </a:p>
          <a:p>
            <a:pPr lvl="1" eaLnBrk="1" hangingPunct="1"/>
            <a:r>
              <a:rPr lang="en-US" altLang="en-US" sz="3200" dirty="0" smtClean="0"/>
              <a:t>Types of Need</a:t>
            </a:r>
          </a:p>
          <a:p>
            <a:pPr lvl="2" eaLnBrk="1" hangingPunct="1"/>
            <a:r>
              <a:rPr lang="en-US" altLang="en-US" sz="2800" dirty="0" smtClean="0"/>
              <a:t>Normative</a:t>
            </a:r>
          </a:p>
          <a:p>
            <a:pPr lvl="2" eaLnBrk="1" hangingPunct="1"/>
            <a:r>
              <a:rPr lang="en-US" altLang="en-US" sz="2800" dirty="0" smtClean="0"/>
              <a:t>Relative</a:t>
            </a:r>
          </a:p>
          <a:p>
            <a:pPr lvl="2" eaLnBrk="1" hangingPunct="1"/>
            <a:r>
              <a:rPr lang="en-US" altLang="en-US" sz="2800" dirty="0" smtClean="0"/>
              <a:t>Expressed</a:t>
            </a:r>
          </a:p>
          <a:p>
            <a:pPr lvl="2" eaLnBrk="1" hangingPunct="1"/>
            <a:r>
              <a:rPr lang="en-US" altLang="en-US" sz="2800" dirty="0" smtClean="0"/>
              <a:t>Perceived </a:t>
            </a:r>
          </a:p>
          <a:p>
            <a:pPr lvl="1" eaLnBrk="1" hangingPunct="1"/>
            <a:endParaRPr lang="en-US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397153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Form of Needs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567542"/>
            <a:ext cx="8229600" cy="490582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b="1" dirty="0" smtClean="0"/>
              <a:t>Normative</a:t>
            </a:r>
          </a:p>
          <a:p>
            <a:pPr lvl="1" eaLnBrk="1" hangingPunct="1"/>
            <a:r>
              <a:rPr lang="en-US" altLang="en-US" sz="3200" dirty="0" smtClean="0"/>
              <a:t>Defined as falling below a standard criterion established by custom, authority, or general consensus. </a:t>
            </a:r>
          </a:p>
          <a:p>
            <a:pPr lvl="1" eaLnBrk="1" hangingPunct="1"/>
            <a:r>
              <a:rPr lang="en-US" altLang="en-US" sz="3200" dirty="0" smtClean="0"/>
              <a:t>Strength:</a:t>
            </a:r>
          </a:p>
          <a:p>
            <a:pPr lvl="2" eaLnBrk="1" hangingPunct="1"/>
            <a:r>
              <a:rPr lang="en-US" altLang="en-US" sz="2800" dirty="0" smtClean="0"/>
              <a:t>Allows planners to use objective targets</a:t>
            </a:r>
          </a:p>
          <a:p>
            <a:pPr lvl="1" eaLnBrk="1" hangingPunct="1"/>
            <a:r>
              <a:rPr lang="en-US" altLang="en-US" sz="3200" dirty="0" smtClean="0"/>
              <a:t>Weakness:</a:t>
            </a:r>
          </a:p>
          <a:p>
            <a:pPr lvl="2" eaLnBrk="1" hangingPunct="1"/>
            <a:r>
              <a:rPr lang="en-US" altLang="en-US" sz="2800" dirty="0" smtClean="0"/>
              <a:t>Need levels change with time and must be re-evaluated</a:t>
            </a:r>
          </a:p>
        </p:txBody>
      </p:sp>
    </p:spTree>
    <p:extLst>
      <p:ext uri="{BB962C8B-B14F-4D97-AF65-F5344CB8AC3E}">
        <p14:creationId xmlns:p14="http://schemas.microsoft.com/office/powerpoint/2010/main" xmlns="" val="423885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Forms of Needs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621971"/>
            <a:ext cx="8229600" cy="469174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b="1" dirty="0" smtClean="0"/>
              <a:t>Relative</a:t>
            </a:r>
          </a:p>
          <a:p>
            <a:pPr lvl="1" eaLnBrk="1" hangingPunct="1"/>
            <a:r>
              <a:rPr lang="en-US" altLang="en-US" sz="3200" dirty="0" smtClean="0"/>
              <a:t>Measured by the gap between the level of service between similar communities</a:t>
            </a:r>
          </a:p>
          <a:p>
            <a:pPr lvl="1" eaLnBrk="1" hangingPunct="1"/>
            <a:r>
              <a:rPr lang="en-US" altLang="en-US" sz="3200" dirty="0" smtClean="0"/>
              <a:t>Strength:</a:t>
            </a:r>
          </a:p>
          <a:p>
            <a:pPr lvl="2" eaLnBrk="1" hangingPunct="1"/>
            <a:r>
              <a:rPr lang="en-US" altLang="en-US" sz="2800" dirty="0" smtClean="0"/>
              <a:t>Can lead to a priority for distribution of limited resources</a:t>
            </a:r>
          </a:p>
          <a:p>
            <a:pPr lvl="1" eaLnBrk="1" hangingPunct="1"/>
            <a:r>
              <a:rPr lang="en-US" altLang="en-US" sz="3200" dirty="0" smtClean="0"/>
              <a:t>Weakness:</a:t>
            </a:r>
          </a:p>
          <a:p>
            <a:pPr lvl="2" eaLnBrk="1" hangingPunct="1"/>
            <a:r>
              <a:rPr lang="en-US" altLang="en-US" sz="2800" dirty="0" smtClean="0"/>
              <a:t>Limits resource allocation to under-performing areas</a:t>
            </a:r>
          </a:p>
        </p:txBody>
      </p:sp>
    </p:spTree>
    <p:extLst>
      <p:ext uri="{BB962C8B-B14F-4D97-AF65-F5344CB8AC3E}">
        <p14:creationId xmlns:p14="http://schemas.microsoft.com/office/powerpoint/2010/main" xmlns="" val="15777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Forms of Needs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16114" y="1665513"/>
            <a:ext cx="8848374" cy="519248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3200" b="1" dirty="0" smtClean="0"/>
              <a:t>Expressed</a:t>
            </a:r>
          </a:p>
          <a:p>
            <a:pPr lvl="1" eaLnBrk="1" hangingPunct="1"/>
            <a:r>
              <a:rPr lang="en-US" altLang="en-US" sz="3200" dirty="0" smtClean="0"/>
              <a:t>Defined in terms of the number of people who actually have sought help</a:t>
            </a:r>
          </a:p>
          <a:p>
            <a:pPr lvl="1" eaLnBrk="1" hangingPunct="1"/>
            <a:r>
              <a:rPr lang="en-US" altLang="en-US" sz="3200" dirty="0" smtClean="0"/>
              <a:t>Strength:</a:t>
            </a:r>
          </a:p>
          <a:p>
            <a:pPr lvl="2" eaLnBrk="1" hangingPunct="1"/>
            <a:r>
              <a:rPr lang="en-US" altLang="en-US" sz="2800" dirty="0" smtClean="0"/>
              <a:t>Focuses on situations where people have taken action</a:t>
            </a:r>
          </a:p>
          <a:p>
            <a:pPr lvl="2" eaLnBrk="1" hangingPunct="1"/>
            <a:r>
              <a:rPr lang="en-US" altLang="en-US" sz="2800" dirty="0" smtClean="0"/>
              <a:t>Helps to determine barriers</a:t>
            </a:r>
          </a:p>
          <a:p>
            <a:pPr lvl="1" eaLnBrk="1" hangingPunct="1"/>
            <a:r>
              <a:rPr lang="en-US" altLang="en-US" sz="3200" dirty="0" smtClean="0"/>
              <a:t>Weakness:</a:t>
            </a:r>
          </a:p>
          <a:p>
            <a:pPr lvl="2" eaLnBrk="1" hangingPunct="1"/>
            <a:r>
              <a:rPr lang="en-US" altLang="en-US" sz="2800" dirty="0" smtClean="0"/>
              <a:t>Not all people with Needs seek help</a:t>
            </a:r>
          </a:p>
          <a:p>
            <a:pPr lvl="2" eaLnBrk="1" hangingPunct="1"/>
            <a:r>
              <a:rPr lang="en-US" altLang="en-US" sz="2800" dirty="0" smtClean="0"/>
              <a:t>Loss of the bigger picture</a:t>
            </a:r>
          </a:p>
          <a:p>
            <a:pPr lvl="2" eaLnBrk="1" hangingPunct="1"/>
            <a:r>
              <a:rPr lang="en-US" altLang="en-US" sz="2800" dirty="0" smtClean="0"/>
              <a:t>Misses latent Needs</a:t>
            </a:r>
          </a:p>
        </p:txBody>
      </p:sp>
    </p:spTree>
    <p:extLst>
      <p:ext uri="{BB962C8B-B14F-4D97-AF65-F5344CB8AC3E}">
        <p14:creationId xmlns:p14="http://schemas.microsoft.com/office/powerpoint/2010/main" xmlns="" val="332432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Forms of Needs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694542"/>
            <a:ext cx="8229600" cy="5025571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b="1" dirty="0" smtClean="0"/>
              <a:t>Perceived</a:t>
            </a:r>
          </a:p>
          <a:p>
            <a:pPr lvl="1" eaLnBrk="1" hangingPunct="1"/>
            <a:r>
              <a:rPr lang="en-US" altLang="en-US" sz="3200" dirty="0" smtClean="0"/>
              <a:t>Defined in terms of what people think their needs are or feel their needs to be</a:t>
            </a:r>
          </a:p>
          <a:p>
            <a:pPr lvl="1" eaLnBrk="1" hangingPunct="1"/>
            <a:r>
              <a:rPr lang="en-US" altLang="en-US" sz="3200" dirty="0" smtClean="0"/>
              <a:t>Strength:</a:t>
            </a:r>
          </a:p>
          <a:p>
            <a:pPr lvl="2" eaLnBrk="1" hangingPunct="1"/>
            <a:r>
              <a:rPr lang="en-US" altLang="en-US" sz="2800" dirty="0" smtClean="0"/>
              <a:t>Easy to come by</a:t>
            </a:r>
          </a:p>
          <a:p>
            <a:pPr lvl="1" eaLnBrk="1" hangingPunct="1"/>
            <a:r>
              <a:rPr lang="en-US" altLang="en-US" sz="3200" dirty="0" smtClean="0"/>
              <a:t>Weakness:</a:t>
            </a:r>
          </a:p>
          <a:p>
            <a:pPr lvl="2" eaLnBrk="1" hangingPunct="1"/>
            <a:r>
              <a:rPr lang="en-US" altLang="en-US" sz="2800" dirty="0" smtClean="0"/>
              <a:t>Subjective</a:t>
            </a:r>
          </a:p>
        </p:txBody>
      </p:sp>
    </p:spTree>
    <p:extLst>
      <p:ext uri="{BB962C8B-B14F-4D97-AF65-F5344CB8AC3E}">
        <p14:creationId xmlns:p14="http://schemas.microsoft.com/office/powerpoint/2010/main" xmlns="" val="41223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Each type of need may paint a different picture of the Gap 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51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400800" y="5943600"/>
            <a:ext cx="24384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Cummings &amp; Worley, 7e (c) </a:t>
            </a:r>
            <a:r>
              <a:rPr lang="en-US" dirty="0" smtClean="0"/>
              <a:t>2001</a:t>
            </a:r>
            <a:endParaRPr lang="en-US" dirty="0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228600" y="228600"/>
            <a:ext cx="8686800" cy="6324600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57200" y="990600"/>
            <a:ext cx="8351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 dirty="0"/>
              <a:t>Organization-Level Diagnostic Model</a:t>
            </a:r>
            <a:endParaRPr lang="en-US" altLang="en-US" sz="3600" dirty="0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09600" y="20574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chemeClr val="tx2"/>
                </a:solidFill>
              </a:rPr>
              <a:t>Inputs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2660649" y="2692400"/>
            <a:ext cx="4800600" cy="2586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FFCC"/>
                </a:solidFill>
              </a:rPr>
              <a:t>	</a:t>
            </a:r>
            <a:r>
              <a:rPr lang="en-US" altLang="en-US" b="1">
                <a:solidFill>
                  <a:srgbClr val="FFFFCC"/>
                </a:solidFill>
              </a:rPr>
              <a:t>Technology</a:t>
            </a:r>
          </a:p>
          <a:p>
            <a:pPr eaLnBrk="1" hangingPunct="1"/>
            <a:endParaRPr lang="en-US" altLang="en-US" b="1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FFFFCC"/>
                </a:solidFill>
              </a:rPr>
              <a:t>Strategy	         Structure</a:t>
            </a:r>
          </a:p>
          <a:p>
            <a:pPr eaLnBrk="1" hangingPunct="1"/>
            <a:endParaRPr lang="en-US" altLang="en-US" b="1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b="1">
                <a:solidFill>
                  <a:srgbClr val="FFFFCC"/>
                </a:solidFill>
              </a:rPr>
              <a:t>				 </a:t>
            </a:r>
          </a:p>
          <a:p>
            <a:pPr eaLnBrk="1" hangingPunct="1"/>
            <a:r>
              <a:rPr lang="en-US" altLang="en-US" b="1">
                <a:solidFill>
                  <a:srgbClr val="FFFFCC"/>
                </a:solidFill>
              </a:rPr>
              <a:t>         </a:t>
            </a:r>
          </a:p>
          <a:p>
            <a:pPr eaLnBrk="1" hangingPunct="1"/>
            <a:r>
              <a:rPr lang="en-US" altLang="en-US" b="1">
                <a:solidFill>
                  <a:srgbClr val="FFFFCC"/>
                </a:solidFill>
              </a:rPr>
              <a:t>         HR	                   Measurement</a:t>
            </a:r>
          </a:p>
          <a:p>
            <a:pPr eaLnBrk="1" hangingPunct="1"/>
            <a:r>
              <a:rPr lang="en-US" altLang="en-US" b="1">
                <a:solidFill>
                  <a:srgbClr val="FFFFCC"/>
                </a:solidFill>
              </a:rPr>
              <a:t>    Systems	    Systems</a:t>
            </a:r>
            <a:endParaRPr lang="en-US" altLang="en-US">
              <a:solidFill>
                <a:srgbClr val="FFFFCC"/>
              </a:solidFill>
            </a:endParaRPr>
          </a:p>
          <a:p>
            <a:pPr eaLnBrk="1" hangingPunct="1"/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1271" name="Text Box 5"/>
          <p:cNvSpPr txBox="1">
            <a:spLocks noChangeArrowheads="1"/>
          </p:cNvSpPr>
          <p:nvPr/>
        </p:nvSpPr>
        <p:spPr bwMode="auto">
          <a:xfrm>
            <a:off x="304800" y="2667000"/>
            <a:ext cx="1600200" cy="261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General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Environment</a:t>
            </a:r>
          </a:p>
          <a:p>
            <a:pPr algn="ctr" eaLnBrk="1" hangingPunct="1"/>
            <a:endParaRPr lang="en-US" altLang="en-US" sz="2000" b="1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Industry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Structure</a:t>
            </a:r>
          </a:p>
          <a:p>
            <a:pPr algn="ctr" eaLnBrk="1" hangingPunct="1"/>
            <a:endParaRPr lang="en-US" altLang="en-US" b="1">
              <a:solidFill>
                <a:srgbClr val="FFFFCC"/>
              </a:solidFill>
            </a:endParaRPr>
          </a:p>
          <a:p>
            <a:pPr algn="ctr" eaLnBrk="1" hangingPunct="1"/>
            <a:endParaRPr lang="en-US" altLang="en-US" b="1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1272" name="Text Box 6"/>
          <p:cNvSpPr txBox="1">
            <a:spLocks noChangeArrowheads="1"/>
          </p:cNvSpPr>
          <p:nvPr/>
        </p:nvSpPr>
        <p:spPr bwMode="auto">
          <a:xfrm>
            <a:off x="3505200" y="20574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chemeClr val="tx2"/>
                </a:solidFill>
              </a:rPr>
              <a:t>Design Components</a:t>
            </a:r>
          </a:p>
        </p:txBody>
      </p:sp>
      <p:sp>
        <p:nvSpPr>
          <p:cNvPr id="11273" name="AutoShape 8"/>
          <p:cNvSpPr>
            <a:spLocks noChangeArrowheads="1"/>
          </p:cNvSpPr>
          <p:nvPr/>
        </p:nvSpPr>
        <p:spPr bwMode="auto">
          <a:xfrm>
            <a:off x="3505200" y="3142456"/>
            <a:ext cx="1371600" cy="1295400"/>
          </a:xfrm>
          <a:prstGeom prst="pentagon">
            <a:avLst/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5791200" y="3581400"/>
            <a:ext cx="685800" cy="838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flipV="1">
            <a:off x="1828800" y="3886200"/>
            <a:ext cx="8382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6553200" y="2743200"/>
            <a:ext cx="685800" cy="2286000"/>
          </a:xfrm>
          <a:prstGeom prst="rect">
            <a:avLst/>
          </a:prstGeom>
          <a:solidFill>
            <a:schemeClr val="bg1">
              <a:alpha val="50195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5387954">
            <a:off x="6256338" y="3952875"/>
            <a:ext cx="1200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Culture</a:t>
            </a:r>
            <a:endParaRPr lang="en-US" altLang="en-US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 rot="5400000">
            <a:off x="6929437" y="3598863"/>
            <a:ext cx="2517775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Effectiveness</a:t>
            </a:r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7391400" y="3886200"/>
            <a:ext cx="4572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7543800" y="2022475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chemeClr val="tx2"/>
                </a:solidFill>
              </a:rPr>
              <a:t>Outputs</a:t>
            </a:r>
          </a:p>
        </p:txBody>
      </p:sp>
    </p:spTree>
    <p:extLst>
      <p:ext uri="{BB962C8B-B14F-4D97-AF65-F5344CB8AC3E}">
        <p14:creationId xmlns:p14="http://schemas.microsoft.com/office/powerpoint/2010/main" xmlns="" val="327898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410200" y="5943600"/>
            <a:ext cx="33528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Cummings &amp; Worley, 7e  (c) </a:t>
            </a:r>
            <a:r>
              <a:rPr lang="en-US" dirty="0" smtClean="0"/>
              <a:t>2001</a:t>
            </a:r>
            <a:endParaRPr lang="en-US" dirty="0"/>
          </a:p>
        </p:txBody>
      </p:sp>
      <p:sp>
        <p:nvSpPr>
          <p:cNvPr id="12291" name="Text Box 11"/>
          <p:cNvSpPr txBox="1">
            <a:spLocks noChangeArrowheads="1"/>
          </p:cNvSpPr>
          <p:nvPr/>
        </p:nvSpPr>
        <p:spPr bwMode="auto">
          <a:xfrm>
            <a:off x="2590800" y="2605088"/>
            <a:ext cx="4038600" cy="2554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	</a:t>
            </a:r>
            <a:r>
              <a:rPr lang="en-US" altLang="en-US" b="1" dirty="0">
                <a:solidFill>
                  <a:srgbClr val="FFFFCC"/>
                </a:solidFill>
              </a:rPr>
              <a:t>Goal Clarity</a:t>
            </a:r>
            <a:endParaRPr lang="en-US" altLang="en-US" sz="2000" b="1" dirty="0">
              <a:solidFill>
                <a:srgbClr val="FFFFCC"/>
              </a:solidFill>
            </a:endParaRPr>
          </a:p>
          <a:p>
            <a:pPr eaLnBrk="1" hangingPunct="1"/>
            <a:endParaRPr lang="en-US" alt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       Task	         Team</a:t>
            </a: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Structure	           Functioning</a:t>
            </a:r>
          </a:p>
          <a:p>
            <a:pPr eaLnBrk="1" hangingPunct="1"/>
            <a:endParaRPr lang="en-US" alt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      Group	         Group</a:t>
            </a: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Composition	       Norms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6324600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57200" y="9144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Group-Level Diagnostic Model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685800" y="19812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Inputs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3124200" y="19812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Design Components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7391400" y="1981200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Outputs</a:t>
            </a: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228600" y="2613025"/>
            <a:ext cx="1676400" cy="1816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Design</a:t>
            </a:r>
          </a:p>
          <a:p>
            <a:pPr algn="ctr" eaLnBrk="1" hangingPunct="1"/>
            <a:endParaRPr lang="en-US" altLang="en-US" sz="2000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2298" name="AutoShape 12"/>
          <p:cNvSpPr>
            <a:spLocks noChangeArrowheads="1"/>
          </p:cNvSpPr>
          <p:nvPr/>
        </p:nvSpPr>
        <p:spPr bwMode="auto">
          <a:xfrm>
            <a:off x="3852862" y="3317875"/>
            <a:ext cx="828675" cy="1111250"/>
          </a:xfrm>
          <a:prstGeom prst="pentagon">
            <a:avLst/>
          </a:prstGeom>
          <a:solidFill>
            <a:schemeClr val="bg1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9" name="Text Box 13"/>
          <p:cNvSpPr txBox="1">
            <a:spLocks noChangeArrowheads="1"/>
          </p:cNvSpPr>
          <p:nvPr/>
        </p:nvSpPr>
        <p:spPr bwMode="auto">
          <a:xfrm>
            <a:off x="7218363" y="2605088"/>
            <a:ext cx="1671637" cy="203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Team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Effectiveness</a:t>
            </a:r>
          </a:p>
          <a:p>
            <a:pPr algn="ctr" eaLnBrk="1" hangingPunct="1"/>
            <a:endParaRPr lang="en-US" altLang="en-US" b="1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2300" name="Line 14"/>
          <p:cNvSpPr>
            <a:spLocks noChangeShapeType="1"/>
          </p:cNvSpPr>
          <p:nvPr/>
        </p:nvSpPr>
        <p:spPr bwMode="auto">
          <a:xfrm flipV="1">
            <a:off x="1905000" y="3657600"/>
            <a:ext cx="6858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Line 15"/>
          <p:cNvSpPr>
            <a:spLocks noChangeShapeType="1"/>
          </p:cNvSpPr>
          <p:nvPr/>
        </p:nvSpPr>
        <p:spPr bwMode="auto">
          <a:xfrm>
            <a:off x="6629400" y="3657600"/>
            <a:ext cx="6096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69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334000" y="5943600"/>
            <a:ext cx="3352800" cy="365125"/>
          </a:xfrm>
        </p:spPr>
        <p:txBody>
          <a:bodyPr/>
          <a:lstStyle/>
          <a:p>
            <a:pPr algn="r">
              <a:defRPr/>
            </a:pPr>
            <a:r>
              <a:rPr lang="en-US" dirty="0"/>
              <a:t>Cummings &amp; Worley, 7e  (c) 2001 </a:t>
            </a:r>
          </a:p>
        </p:txBody>
      </p: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2590800" y="2605088"/>
            <a:ext cx="4038600" cy="2554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	Goal Variety</a:t>
            </a:r>
          </a:p>
          <a:p>
            <a:pPr eaLnBrk="1" hangingPunct="1"/>
            <a:endParaRPr lang="en-US" alt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       Task	         </a:t>
            </a: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Identity		           Autonomy</a:t>
            </a:r>
          </a:p>
          <a:p>
            <a:pPr eaLnBrk="1" hangingPunct="1"/>
            <a:endParaRPr lang="en-US" altLang="en-US" sz="2000" dirty="0">
              <a:solidFill>
                <a:srgbClr val="FFFFCC"/>
              </a:solidFill>
            </a:endParaRP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     Task		         Feedback </a:t>
            </a:r>
          </a:p>
          <a:p>
            <a:pPr eaLnBrk="1" hangingPunct="1"/>
            <a:r>
              <a:rPr lang="en-US" altLang="en-US" sz="2000" dirty="0">
                <a:solidFill>
                  <a:srgbClr val="FFFFCC"/>
                </a:solidFill>
              </a:rPr>
              <a:t>Significance	       about Results</a:t>
            </a: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228600" y="228600"/>
            <a:ext cx="8686800" cy="6324600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7830" name="Text Box 3"/>
          <p:cNvSpPr txBox="1">
            <a:spLocks noChangeArrowheads="1"/>
          </p:cNvSpPr>
          <p:nvPr/>
        </p:nvSpPr>
        <p:spPr bwMode="auto">
          <a:xfrm>
            <a:off x="457200" y="8382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Individual-Level Diagnostic Model</a:t>
            </a:r>
          </a:p>
        </p:txBody>
      </p:sp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685800" y="1981200"/>
            <a:ext cx="103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Inputs</a:t>
            </a:r>
          </a:p>
        </p:txBody>
      </p:sp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3124200" y="1981200"/>
            <a:ext cx="2786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Design Components</a:t>
            </a:r>
          </a:p>
        </p:txBody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7391400" y="1981200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/>
              <a:t>Outputs</a:t>
            </a:r>
          </a:p>
        </p:txBody>
      </p:sp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304800" y="2613025"/>
            <a:ext cx="1649413" cy="2554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rgbClr val="FFFFCC"/>
                </a:solidFill>
              </a:rPr>
              <a:t>Organization</a:t>
            </a:r>
          </a:p>
          <a:p>
            <a:pPr algn="ctr" eaLnBrk="1" hangingPunct="1"/>
            <a:r>
              <a:rPr lang="en-US" altLang="en-US" sz="2000">
                <a:solidFill>
                  <a:srgbClr val="FFFFCC"/>
                </a:solidFill>
              </a:rPr>
              <a:t>Design</a:t>
            </a:r>
          </a:p>
          <a:p>
            <a:pPr algn="ctr" eaLnBrk="1" hangingPunct="1"/>
            <a:endParaRPr lang="en-US" alt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sz="2000">
                <a:solidFill>
                  <a:srgbClr val="FFFFCC"/>
                </a:solidFill>
              </a:rPr>
              <a:t>Group Design</a:t>
            </a:r>
          </a:p>
          <a:p>
            <a:pPr algn="ctr" eaLnBrk="1" hangingPunct="1"/>
            <a:endParaRPr lang="en-US" altLang="en-US" sz="2000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sz="2000">
                <a:solidFill>
                  <a:srgbClr val="FFFFCC"/>
                </a:solidFill>
              </a:rPr>
              <a:t>Personal</a:t>
            </a:r>
          </a:p>
          <a:p>
            <a:pPr algn="ctr" eaLnBrk="1" hangingPunct="1"/>
            <a:r>
              <a:rPr lang="en-US" altLang="en-US" sz="2000">
                <a:solidFill>
                  <a:srgbClr val="FFFFCC"/>
                </a:solidFill>
              </a:rPr>
              <a:t>Traits</a:t>
            </a:r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3322" name="AutoShape 9"/>
          <p:cNvSpPr>
            <a:spLocks noChangeArrowheads="1"/>
          </p:cNvSpPr>
          <p:nvPr/>
        </p:nvSpPr>
        <p:spPr bwMode="auto">
          <a:xfrm>
            <a:off x="3554413" y="3309256"/>
            <a:ext cx="1162730" cy="1059883"/>
          </a:xfrm>
          <a:prstGeom prst="pentagon">
            <a:avLst/>
          </a:prstGeom>
          <a:solidFill>
            <a:schemeClr val="bg1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323" name="Text Box 10"/>
          <p:cNvSpPr txBox="1">
            <a:spLocks noChangeArrowheads="1"/>
          </p:cNvSpPr>
          <p:nvPr/>
        </p:nvSpPr>
        <p:spPr bwMode="auto">
          <a:xfrm>
            <a:off x="7218363" y="2605088"/>
            <a:ext cx="1671637" cy="203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Individual</a:t>
            </a:r>
          </a:p>
          <a:p>
            <a:pPr algn="ctr" eaLnBrk="1" hangingPunct="1"/>
            <a:r>
              <a:rPr lang="en-US" altLang="en-US" b="1">
                <a:solidFill>
                  <a:srgbClr val="FFFFCC"/>
                </a:solidFill>
              </a:rPr>
              <a:t>Effectiveness</a:t>
            </a: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  <a:p>
            <a:pPr algn="ctr" eaLnBrk="1" hangingPunct="1"/>
            <a:endParaRPr lang="en-US" altLang="en-US">
              <a:solidFill>
                <a:srgbClr val="FFFFCC"/>
              </a:solidFill>
            </a:endParaRPr>
          </a:p>
        </p:txBody>
      </p:sp>
      <p:sp>
        <p:nvSpPr>
          <p:cNvPr id="13324" name="Line 11"/>
          <p:cNvSpPr>
            <a:spLocks noChangeShapeType="1"/>
          </p:cNvSpPr>
          <p:nvPr/>
        </p:nvSpPr>
        <p:spPr bwMode="auto">
          <a:xfrm flipV="1">
            <a:off x="1905000" y="3833187"/>
            <a:ext cx="762000" cy="46038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2"/>
          <p:cNvSpPr>
            <a:spLocks noChangeShapeType="1"/>
          </p:cNvSpPr>
          <p:nvPr/>
        </p:nvSpPr>
        <p:spPr bwMode="auto">
          <a:xfrm>
            <a:off x="6629400" y="3657600"/>
            <a:ext cx="609600" cy="0"/>
          </a:xfrm>
          <a:prstGeom prst="line">
            <a:avLst/>
          </a:prstGeom>
          <a:noFill/>
          <a:ln w="889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97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2817585" y="1582056"/>
            <a:ext cx="6210300" cy="3280227"/>
          </a:xfrm>
          <a:prstGeom prst="wedgeEllipseCallout">
            <a:avLst>
              <a:gd name="adj1" fmla="val -49903"/>
              <a:gd name="adj2" fmla="val 6348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</a:rPr>
              <a:t>  To intervene is to enter into an ongoing system of relationships to come between or among persons, groups, or objects for the purpose of helping them.</a:t>
            </a:r>
            <a:endParaRPr lang="en-US" sz="3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72343" y="6519446"/>
            <a:ext cx="72716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 err="1" smtClean="0"/>
              <a:t>Argyris</a:t>
            </a:r>
            <a:r>
              <a:rPr lang="en-US" sz="1600" dirty="0" smtClean="0"/>
              <a:t>, C. (1970) Intervention theory and method. Reading, MA: Addison-Wesley</a:t>
            </a:r>
            <a:endParaRPr lang="en-US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7552"/>
            <a:ext cx="2979007" cy="2075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are busy !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2" descr="Related imag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99" y="1816247"/>
            <a:ext cx="9071389" cy="479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70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Dimensions of OD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4853293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9028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McKinsey’s 7 S Framework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2" descr="Image result for mckinsey 7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618" y="1649595"/>
            <a:ext cx="6696891" cy="498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996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465942"/>
            <a:ext cx="8686800" cy="5254171"/>
          </a:xfrm>
        </p:spPr>
        <p:txBody>
          <a:bodyPr>
            <a:noAutofit/>
          </a:bodyPr>
          <a:lstStyle/>
          <a:p>
            <a:pPr marL="347663" indent="-347663">
              <a:spcBef>
                <a:spcPts val="0"/>
              </a:spcBef>
            </a:pPr>
            <a:r>
              <a:rPr lang="en-US" sz="3400" dirty="0" smtClean="0"/>
              <a:t>The planned activities clients and consultants participate in during the course of an OD programme for changing the status quo.</a:t>
            </a:r>
          </a:p>
          <a:p>
            <a:pPr marL="347663" indent="-347663">
              <a:spcBef>
                <a:spcPts val="0"/>
              </a:spcBef>
            </a:pPr>
            <a:r>
              <a:rPr lang="en-US" sz="3400" dirty="0" smtClean="0"/>
              <a:t>An action or set of actions designed to introduce changes in organization for improving its efficiency and effectiveness.</a:t>
            </a:r>
          </a:p>
          <a:p>
            <a:pPr marL="347663" indent="-347663"/>
            <a:r>
              <a:rPr lang="en-US" sz="3400" dirty="0" smtClean="0"/>
              <a:t>A set of planned change activities intended to improve organization's effectiveness, including quality of work life and productivity. </a:t>
            </a:r>
          </a:p>
          <a:p>
            <a:pPr marL="347663" indent="-347663" algn="r">
              <a:buNone/>
            </a:pPr>
            <a:r>
              <a:rPr lang="en-US" sz="2800" dirty="0" smtClean="0"/>
              <a:t>- </a:t>
            </a:r>
            <a:r>
              <a:rPr lang="en-US" sz="2000" dirty="0" smtClean="0"/>
              <a:t>Cumming, 1993</a:t>
            </a:r>
          </a:p>
          <a:p>
            <a:pPr marL="347663" indent="-347663"/>
            <a:endParaRPr lang="en-US" sz="36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 interventions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908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81000" y="1505607"/>
            <a:ext cx="8583488" cy="51789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3600" dirty="0" smtClean="0"/>
              <a:t>In a sense, intervention is any event, directed toward improving organizational effectiveness, that disrupts an organization’s normal way of operating. </a:t>
            </a:r>
          </a:p>
          <a:p>
            <a:pPr algn="r">
              <a:spcBef>
                <a:spcPts val="0"/>
              </a:spcBef>
              <a:buNone/>
            </a:pPr>
            <a:r>
              <a:rPr lang="en-US" sz="3200" dirty="0" smtClean="0"/>
              <a:t>- </a:t>
            </a:r>
            <a:r>
              <a:rPr lang="da-DK" sz="2400" dirty="0" smtClean="0"/>
              <a:t>Smither, R. et al.,1970 </a:t>
            </a:r>
            <a:endParaRPr lang="da-DK" sz="3200" dirty="0" smtClean="0"/>
          </a:p>
          <a:p>
            <a:pPr>
              <a:spcBef>
                <a:spcPts val="0"/>
              </a:spcBef>
            </a:pPr>
            <a:r>
              <a:rPr lang="en-US" sz="3600" dirty="0" smtClean="0"/>
              <a:t>Interventions sometimes involve a consultant from outside the organization, but many times management itself intervenes to make organizational changes.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 interventions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679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752599"/>
            <a:ext cx="8229600" cy="4364421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4000" dirty="0" smtClean="0"/>
              <a:t>Interventions are vehicle for causing change, which:</a:t>
            </a:r>
          </a:p>
          <a:p>
            <a:pPr marL="777240" lvl="1" indent="-457200"/>
            <a:r>
              <a:rPr lang="en-US" sz="3200" dirty="0" smtClean="0"/>
              <a:t>Disrupt the Status Quo</a:t>
            </a:r>
          </a:p>
          <a:p>
            <a:pPr marL="777240" lvl="1" indent="-457200"/>
            <a:r>
              <a:rPr lang="en-US" sz="3200" dirty="0" smtClean="0"/>
              <a:t>Address organizational problems </a:t>
            </a:r>
          </a:p>
          <a:p>
            <a:pPr marL="777240" lvl="1" indent="-457200"/>
            <a:r>
              <a:rPr lang="en-US" sz="3200" dirty="0" smtClean="0"/>
              <a:t>Organizational transformation</a:t>
            </a:r>
          </a:p>
          <a:p>
            <a:pPr marL="777240" lvl="1" indent="-457200"/>
            <a:r>
              <a:rPr lang="en-US" sz="3200" dirty="0" smtClean="0"/>
              <a:t>Enhance efficiency and effectiveness</a:t>
            </a:r>
          </a:p>
          <a:p>
            <a:pPr marL="777240" lvl="1" indent="-457200"/>
            <a:r>
              <a:rPr lang="en-US" sz="3200" dirty="0" smtClean="0"/>
              <a:t>Improving HR capacity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interventions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94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 Canvas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Work in your group</a:t>
            </a:r>
          </a:p>
          <a:p>
            <a:r>
              <a:rPr lang="en-US" dirty="0" smtClean="0"/>
              <a:t>Discuss appropriate intervention techniques (reference listed) for your identified need </a:t>
            </a:r>
          </a:p>
          <a:p>
            <a:r>
              <a:rPr lang="en-US" dirty="0" smtClean="0"/>
              <a:t>Ask yourself why this technique is appropriate</a:t>
            </a:r>
          </a:p>
          <a:p>
            <a:r>
              <a:rPr lang="en-US" dirty="0" smtClean="0"/>
              <a:t>Peer Review your group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660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4006" y="877614"/>
            <a:ext cx="8686800" cy="533400"/>
          </a:xfrm>
        </p:spPr>
        <p:txBody>
          <a:bodyPr>
            <a:noAutofit/>
          </a:bodyPr>
          <a:lstStyle/>
          <a:p>
            <a:pPr marL="498475" lvl="2">
              <a:buNone/>
              <a:tabLst>
                <a:tab pos="508000" algn="l"/>
              </a:tabLst>
            </a:pPr>
            <a:r>
              <a:rPr lang="en-US" sz="2800" b="1" dirty="0" smtClean="0"/>
              <a:t>OD Interventions	    Output               Outcome</a:t>
            </a:r>
          </a:p>
          <a:p>
            <a:pPr lvl="2"/>
            <a:endParaRPr lang="en-US" sz="2800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228600" y="1295400"/>
            <a:ext cx="8839200" cy="5486400"/>
            <a:chOff x="228600" y="1295400"/>
            <a:chExt cx="8839200" cy="5486400"/>
          </a:xfrm>
        </p:grpSpPr>
        <p:sp>
          <p:nvSpPr>
            <p:cNvPr id="5" name="Rectangle 4"/>
            <p:cNvSpPr/>
            <p:nvPr/>
          </p:nvSpPr>
          <p:spPr>
            <a:xfrm>
              <a:off x="1219200" y="1295400"/>
              <a:ext cx="1905000" cy="1676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/>
                <a:t>Individual </a:t>
              </a:r>
            </a:p>
            <a:p>
              <a:pPr algn="ctr"/>
              <a:r>
                <a:rPr lang="en-US" sz="2000" b="1" dirty="0" smtClean="0"/>
                <a:t>Interventio</a:t>
              </a:r>
              <a:r>
                <a:rPr lang="en-US" sz="2000" dirty="0" smtClean="0"/>
                <a:t>n</a:t>
              </a:r>
              <a:endParaRPr lang="en-US" dirty="0" smtClean="0"/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Selection</a:t>
              </a:r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T&amp;D</a:t>
              </a:r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Counseling</a:t>
              </a:r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Promotion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28600" y="3352800"/>
              <a:ext cx="1752600" cy="1447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/>
                <a:t>Structural  </a:t>
              </a:r>
            </a:p>
            <a:p>
              <a:pPr algn="ctr"/>
              <a:r>
                <a:rPr lang="en-US" sz="2000" b="1" dirty="0" smtClean="0"/>
                <a:t>Intervention</a:t>
              </a:r>
              <a:endParaRPr lang="en-US" b="1" dirty="0" smtClean="0"/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Org. design</a:t>
              </a:r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Job design</a:t>
              </a:r>
            </a:p>
            <a:p>
              <a:pPr marL="223838" indent="-223838" algn="just">
                <a:buFont typeface="Arial" pitchFamily="34" charset="0"/>
                <a:buChar char="•"/>
              </a:pPr>
              <a:r>
                <a:rPr lang="en-US" dirty="0" smtClean="0"/>
                <a:t>Down sizing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5181600"/>
              <a:ext cx="2362200" cy="1447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/>
                <a:t>Process   </a:t>
              </a:r>
            </a:p>
            <a:p>
              <a:pPr algn="ctr"/>
              <a:r>
                <a:rPr lang="en-US" sz="2000" b="1" dirty="0" smtClean="0"/>
                <a:t>Intervention</a:t>
              </a:r>
              <a:endParaRPr lang="en-US" b="1" dirty="0" smtClean="0"/>
            </a:p>
            <a:p>
              <a:pPr marL="568325" indent="-223838" algn="just">
                <a:buFont typeface="Arial" pitchFamily="34" charset="0"/>
                <a:buChar char="•"/>
              </a:pPr>
              <a:r>
                <a:rPr lang="en-US" dirty="0" smtClean="0"/>
                <a:t>Goal setting</a:t>
              </a:r>
            </a:p>
            <a:p>
              <a:pPr marL="568325" indent="-223838" algn="just">
                <a:buFont typeface="Arial" pitchFamily="34" charset="0"/>
                <a:buChar char="•"/>
              </a:pPr>
              <a:r>
                <a:rPr lang="en-US" dirty="0" smtClean="0"/>
                <a:t>Team building</a:t>
              </a:r>
            </a:p>
            <a:p>
              <a:pPr marL="568325" indent="-223838" algn="just">
                <a:buFont typeface="Arial" pitchFamily="34" charset="0"/>
                <a:buChar char="•"/>
              </a:pPr>
              <a:r>
                <a:rPr lang="en-US" dirty="0" smtClean="0"/>
                <a:t>Decision making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810000" y="3429000"/>
              <a:ext cx="2209800" cy="1447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/>
                <a:t>Human Output</a:t>
              </a:r>
              <a:endParaRPr lang="en-US" b="1" dirty="0" smtClean="0"/>
            </a:p>
            <a:p>
              <a:pPr marL="406400" indent="-223838" algn="just">
                <a:buFont typeface="Arial" pitchFamily="34" charset="0"/>
                <a:buChar char="•"/>
              </a:pPr>
              <a:r>
                <a:rPr lang="en-US" dirty="0" smtClean="0"/>
                <a:t>Individual commitment &amp; Involvement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705600" y="3429000"/>
              <a:ext cx="2362200" cy="1447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/>
                <a:t>Perceived Org. Performance</a:t>
              </a:r>
              <a:endParaRPr lang="en-US" b="1" dirty="0" smtClean="0"/>
            </a:p>
            <a:p>
              <a:pPr marL="406400" indent="-223838" algn="just">
                <a:buFont typeface="Arial" pitchFamily="34" charset="0"/>
                <a:buChar char="•"/>
              </a:pPr>
              <a:r>
                <a:rPr lang="en-US" dirty="0" smtClean="0"/>
                <a:t>Improvement in cereal production</a:t>
              </a:r>
              <a:endParaRPr lang="en-US" dirty="0"/>
            </a:p>
          </p:txBody>
        </p:sp>
        <p:cxnSp>
          <p:nvCxnSpPr>
            <p:cNvPr id="16" name="Straight Arrow Connector 15"/>
            <p:cNvCxnSpPr>
              <a:stCxn id="8" idx="3"/>
              <a:endCxn id="9" idx="1"/>
            </p:cNvCxnSpPr>
            <p:nvPr/>
          </p:nvCxnSpPr>
          <p:spPr>
            <a:xfrm>
              <a:off x="6019800" y="4152900"/>
              <a:ext cx="685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971800" y="2741612"/>
              <a:ext cx="1676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4305300" y="3086100"/>
              <a:ext cx="685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895600" y="1752600"/>
              <a:ext cx="5029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924800" y="1752600"/>
              <a:ext cx="0" cy="16764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505200" y="5791200"/>
              <a:ext cx="1143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429000" y="6248400"/>
              <a:ext cx="4267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5400000" flipH="1" flipV="1">
              <a:off x="7029450" y="5543550"/>
              <a:ext cx="1371600" cy="381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 flipH="1" flipV="1">
              <a:off x="4191000" y="5334000"/>
              <a:ext cx="914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-489426" y="5752306"/>
              <a:ext cx="2057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533400" y="6761480"/>
              <a:ext cx="7848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5400000" flipH="1" flipV="1">
              <a:off x="7434580" y="5828506"/>
              <a:ext cx="1905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>
              <a:endCxn id="8" idx="1"/>
            </p:cNvCxnSpPr>
            <p:nvPr/>
          </p:nvCxnSpPr>
          <p:spPr>
            <a:xfrm flipV="1">
              <a:off x="1981200" y="4152900"/>
              <a:ext cx="1828800" cy="381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rot="5400000">
              <a:off x="342106" y="2933700"/>
              <a:ext cx="8382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762000" y="2514600"/>
              <a:ext cx="4572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rot="5400000" flipH="1" flipV="1">
              <a:off x="266700" y="5295900"/>
              <a:ext cx="9906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762000" y="5791200"/>
              <a:ext cx="381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Content Placeholder 3"/>
          <p:cNvSpPr txBox="1">
            <a:spLocks/>
          </p:cNvSpPr>
          <p:nvPr/>
        </p:nvSpPr>
        <p:spPr>
          <a:xfrm>
            <a:off x="6629400" y="6477000"/>
            <a:ext cx="2133600" cy="4572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bg1">
                  <a:shade val="50000"/>
                </a:schemeClr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Beer,</a:t>
            </a:r>
            <a:r>
              <a:rPr kumimoji="0" lang="en-US" sz="1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1980</a:t>
            </a:r>
            <a:endParaRPr kumimoji="0" lang="en-US" sz="1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22960" marR="0" lvl="2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tabLst/>
              <a:defRPr/>
            </a:pP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-7669"/>
            <a:ext cx="7632848" cy="990600"/>
          </a:xfrm>
        </p:spPr>
        <p:txBody>
          <a:bodyPr/>
          <a:lstStyle/>
          <a:p>
            <a:r>
              <a:rPr lang="en-US" dirty="0" smtClean="0"/>
              <a:t>OD Framework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63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1258" y="1537136"/>
            <a:ext cx="7581483" cy="5257800"/>
          </a:xfrm>
          <a:noFill/>
          <a:ln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</a:t>
            </a:r>
            <a:r>
              <a:rPr lang="en-US" dirty="0" err="1" smtClean="0"/>
              <a:t>approch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214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529255"/>
            <a:ext cx="8507288" cy="517109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/>
              <a:t>Level of Organization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Top (Policy) Level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Middle Level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Operational Level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Target Group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Individual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Team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Organization 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Organizational Elements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Human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Technical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Structural </a:t>
            </a:r>
          </a:p>
          <a:p>
            <a:pPr lvl="1">
              <a:spcBef>
                <a:spcPts val="0"/>
              </a:spcBef>
            </a:pPr>
            <a:r>
              <a:rPr lang="en-US" sz="2400" dirty="0" smtClean="0"/>
              <a:t>Process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Intervention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144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0" y="1589566"/>
            <a:ext cx="4640685" cy="514231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Life and Career Planning activities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Education and Training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Mentoring, Coaching and Counseling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T-group (Sensitivity training)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Job redesign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Behavior modeling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Reflection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Responsibility charting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2800" dirty="0" smtClean="0"/>
          </a:p>
          <a:p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640686" y="1589567"/>
            <a:ext cx="4503314" cy="4572000"/>
          </a:xfrm>
        </p:spPr>
        <p:txBody>
          <a:bodyPr>
            <a:noAutofit/>
          </a:bodyPr>
          <a:lstStyle/>
          <a:p>
            <a:pPr marL="292100" indent="-292100"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Individual goal setting / 360 degree feedback</a:t>
            </a:r>
          </a:p>
          <a:p>
            <a:pPr marL="17780" indent="-292100"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Performance appraisal</a:t>
            </a:r>
          </a:p>
          <a:p>
            <a:pPr marL="17780" indent="-292100">
              <a:lnSpc>
                <a:spcPct val="120000"/>
              </a:lnSpc>
              <a:spcBef>
                <a:spcPts val="0"/>
              </a:spcBef>
            </a:pPr>
            <a:r>
              <a:rPr lang="en-US" sz="2800" dirty="0" smtClean="0"/>
              <a:t>Leadership development</a:t>
            </a:r>
          </a:p>
          <a:p>
            <a:r>
              <a:rPr lang="en-US" sz="2800" dirty="0" smtClean="0"/>
              <a:t>Values Clarification and Value Integration</a:t>
            </a:r>
          </a:p>
          <a:p>
            <a:r>
              <a:rPr lang="en-US" sz="2800" dirty="0" smtClean="0"/>
              <a:t>Conflict Management</a:t>
            </a:r>
          </a:p>
          <a:p>
            <a:r>
              <a:rPr lang="en-US" sz="2800" dirty="0" smtClean="0"/>
              <a:t>Action Learning</a:t>
            </a:r>
          </a:p>
          <a:p>
            <a:r>
              <a:rPr lang="en-US" sz="2800" dirty="0" smtClean="0"/>
              <a:t>Self-Awareness Tools</a:t>
            </a:r>
          </a:p>
          <a:p>
            <a:endParaRPr lang="en-US" sz="2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87366" y="228600"/>
            <a:ext cx="7375634" cy="990600"/>
          </a:xfrm>
        </p:spPr>
        <p:txBody>
          <a:bodyPr/>
          <a:lstStyle/>
          <a:p>
            <a:r>
              <a:rPr lang="en-US" dirty="0" smtClean="0"/>
              <a:t>Individual level intervention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4846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391400" cy="990600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orethought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>
          <a:xfrm>
            <a:off x="593829" y="2030996"/>
            <a:ext cx="4939862" cy="2602685"/>
          </a:xfrm>
        </p:spPr>
        <p:txBody>
          <a:bodyPr/>
          <a:lstStyle/>
          <a:p>
            <a:r>
              <a:rPr lang="en-US" dirty="0" smtClean="0"/>
              <a:t>People want to change everything and, at the same time, want it all to remain the same.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146" name="Picture 2" descr="Image result for paulo coelho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8888" y="3908467"/>
            <a:ext cx="4336452" cy="226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1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538" y="228600"/>
            <a:ext cx="7454462" cy="990600"/>
          </a:xfrm>
        </p:spPr>
        <p:txBody>
          <a:bodyPr>
            <a:noAutofit/>
          </a:bodyPr>
          <a:lstStyle/>
          <a:p>
            <a:r>
              <a:rPr lang="en-US" dirty="0" smtClean="0"/>
              <a:t>Team level interventions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0" y="1522484"/>
            <a:ext cx="4800600" cy="49377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/>
              <a:t>Team building: task / process directed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Interdependency exercise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Appreciative inquiry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Responsibility charting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Role analysis technique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Decision making, problem solving, planning, goal setting in team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Conflict management/ Confrontation meeting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Job enrichment  </a:t>
            </a:r>
          </a:p>
          <a:p>
            <a:pPr>
              <a:spcBef>
                <a:spcPts val="0"/>
              </a:spcBef>
            </a:pPr>
            <a:endParaRPr lang="en-US" sz="28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0" y="1519436"/>
            <a:ext cx="4343400" cy="510844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MBO</a:t>
            </a:r>
          </a:p>
          <a:p>
            <a:r>
              <a:rPr lang="en-US" sz="2800" dirty="0" smtClean="0"/>
              <a:t>Appreciations and concerns exercise</a:t>
            </a:r>
          </a:p>
          <a:p>
            <a:r>
              <a:rPr lang="en-US" sz="2800" dirty="0" smtClean="0"/>
              <a:t>Visioning</a:t>
            </a:r>
          </a:p>
          <a:p>
            <a:r>
              <a:rPr lang="en-US" sz="2800" dirty="0" smtClean="0"/>
              <a:t>Quality of work life programmes</a:t>
            </a:r>
          </a:p>
          <a:p>
            <a:r>
              <a:rPr lang="en-US" sz="2800" dirty="0" smtClean="0"/>
              <a:t>Quality circles</a:t>
            </a:r>
          </a:p>
          <a:p>
            <a:r>
              <a:rPr lang="en-US" sz="2800" dirty="0" smtClean="0"/>
              <a:t>Force field analysis</a:t>
            </a:r>
          </a:p>
          <a:p>
            <a:r>
              <a:rPr lang="en-US" sz="2800" dirty="0" smtClean="0"/>
              <a:t>Self managed teams</a:t>
            </a:r>
          </a:p>
          <a:p>
            <a:r>
              <a:rPr lang="en-US" sz="2800" dirty="0" smtClean="0"/>
              <a:t>Process consultation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067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7366" y="228600"/>
            <a:ext cx="7756634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Organization level interventions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550273"/>
            <a:ext cx="4041648" cy="5105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/>
              <a:t>Socio-technical systems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MBO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Cultural analysis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Confrontation meetings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Visioning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Strategic planning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Performance management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Employee wellness / Reward system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Diversity management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KM</a:t>
            </a:r>
          </a:p>
          <a:p>
            <a:endParaRPr lang="en-US" sz="28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632198" y="1547225"/>
            <a:ext cx="4283202" cy="510844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Interdependency exercise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Survey feedback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Appreciative inquiry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QWL programmes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TQM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Physical settings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Large scale systems change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Succession planning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 smtClean="0"/>
              <a:t>Structural changes / Restructuring: Downsizing, Decentralization and Centralization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142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55834" y="228600"/>
            <a:ext cx="7407166" cy="990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10" name="Picture 4" descr="Image result for socrate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3671" y="1589088"/>
            <a:ext cx="277651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533400" y="1983705"/>
            <a:ext cx="4419600" cy="4572000"/>
          </a:xfrm>
        </p:spPr>
        <p:txBody>
          <a:bodyPr/>
          <a:lstStyle/>
          <a:p>
            <a:r>
              <a:rPr lang="en-US" dirty="0" smtClean="0"/>
              <a:t>The secret to change is to focus all of your energy not on fighting the old but on building the new.</a:t>
            </a:r>
          </a:p>
          <a:p>
            <a:pPr marL="0" indent="0" algn="r">
              <a:buNone/>
            </a:pPr>
            <a:r>
              <a:rPr lang="en-US" sz="2800" i="1" dirty="0" smtClean="0"/>
              <a:t>- Socrates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xmlns="" val="3660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Discussion/Feedback</a:t>
            </a:r>
          </a:p>
        </p:txBody>
      </p:sp>
      <p:sp>
        <p:nvSpPr>
          <p:cNvPr id="4" name="AutoShape 4" descr="Image result for lunch brea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lunch brea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695" y="2617077"/>
            <a:ext cx="5159263" cy="273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98022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Development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93122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Process </a:t>
            </a:r>
            <a:r>
              <a:rPr lang="en-US" dirty="0"/>
              <a:t>of increasing organizational </a:t>
            </a:r>
            <a:r>
              <a:rPr lang="en-US" dirty="0" smtClean="0"/>
              <a:t>effectiveness </a:t>
            </a:r>
            <a:r>
              <a:rPr lang="en-US" dirty="0"/>
              <a:t>and facilitating personal and organizational change through the use of interventions driven by social and behavioral science knowledge.</a:t>
            </a:r>
          </a:p>
          <a:p>
            <a:r>
              <a:rPr lang="en-US" dirty="0" smtClean="0"/>
              <a:t>A process of fundamental change in organizational culture</a:t>
            </a:r>
          </a:p>
          <a:p>
            <a:r>
              <a:rPr lang="en-US" dirty="0" smtClean="0"/>
              <a:t>Process of bringing to the surface those implicit behavioral patterns that are helping and hindering development.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181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 Cycle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276029707"/>
              </p:ext>
            </p:extLst>
          </p:nvPr>
        </p:nvGraphicFramePr>
        <p:xfrm>
          <a:off x="612775" y="1600199"/>
          <a:ext cx="8153400" cy="5047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14470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OD Needs Assessment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A systematic exploration of the way things are and the way they should be. These "things" are usually associated with organizational and/or individual performance.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1125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of Assessment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Result of assessing needs in SWOT framework</a:t>
            </a:r>
          </a:p>
          <a:p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Preparation: 30 Min</a:t>
            </a:r>
          </a:p>
          <a:p>
            <a:pPr lvl="1"/>
            <a:r>
              <a:rPr lang="en-US" dirty="0" smtClean="0"/>
              <a:t>Presentation: 10 Min for each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054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2" descr="Image result for SWOT framework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0854" y="23642"/>
            <a:ext cx="6273146" cy="705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245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Profile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722105836"/>
              </p:ext>
            </p:extLst>
          </p:nvPr>
        </p:nvGraphicFramePr>
        <p:xfrm>
          <a:off x="612775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9346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84C85070-0FE1-48CB-9C23-0FF086898B6F}" vid="{906D3B2E-3094-47F1-A83D-4CCC8582718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24303</TotalTime>
  <Words>914</Words>
  <Application>Microsoft Office PowerPoint</Application>
  <PresentationFormat>On-screen Show (4:3)</PresentationFormat>
  <Paragraphs>271</Paragraphs>
  <Slides>33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Custom Design</vt:lpstr>
      <vt:lpstr>Theme1</vt:lpstr>
      <vt:lpstr>OD Interventions</vt:lpstr>
      <vt:lpstr>We are busy !</vt:lpstr>
      <vt:lpstr>Forethought</vt:lpstr>
      <vt:lpstr>Organization Development</vt:lpstr>
      <vt:lpstr>OD Cycle</vt:lpstr>
      <vt:lpstr>OD Needs Assessment</vt:lpstr>
      <vt:lpstr>Presentation of Assessment</vt:lpstr>
      <vt:lpstr>Slide 8</vt:lpstr>
      <vt:lpstr>SWOT Profile</vt:lpstr>
      <vt:lpstr>It’s not what you know, but how you know it </vt:lpstr>
      <vt:lpstr>Form of Needs</vt:lpstr>
      <vt:lpstr>Forms of Needs</vt:lpstr>
      <vt:lpstr>Forms of Needs</vt:lpstr>
      <vt:lpstr>Forms of Needs</vt:lpstr>
      <vt:lpstr>Each type of need may paint a different picture of the Gap !</vt:lpstr>
      <vt:lpstr>Slide 16</vt:lpstr>
      <vt:lpstr>Slide 17</vt:lpstr>
      <vt:lpstr>Slide 18</vt:lpstr>
      <vt:lpstr>Intervention</vt:lpstr>
      <vt:lpstr>Dimensions of OD</vt:lpstr>
      <vt:lpstr>McKinsey’s 7 S Framework</vt:lpstr>
      <vt:lpstr>OD interventions </vt:lpstr>
      <vt:lpstr>OD interventions</vt:lpstr>
      <vt:lpstr>Purpose of interventions</vt:lpstr>
      <vt:lpstr>OD Canvas</vt:lpstr>
      <vt:lpstr>OD Framework</vt:lpstr>
      <vt:lpstr>Integrated approch</vt:lpstr>
      <vt:lpstr>Intervention mode</vt:lpstr>
      <vt:lpstr>Individual level intervention</vt:lpstr>
      <vt:lpstr>Team level interventions</vt:lpstr>
      <vt:lpstr>Organization level interventions</vt:lpstr>
      <vt:lpstr>Slide 32</vt:lpstr>
      <vt:lpstr>Discussion/Feedback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Elder</dc:creator>
  <cp:lastModifiedBy>CLINK</cp:lastModifiedBy>
  <cp:revision>578</cp:revision>
  <cp:lastPrinted>2017-02-19T06:27:14Z</cp:lastPrinted>
  <dcterms:created xsi:type="dcterms:W3CDTF">2013-10-27T14:53:12Z</dcterms:created>
  <dcterms:modified xsi:type="dcterms:W3CDTF">2017-08-11T10:28:29Z</dcterms:modified>
</cp:coreProperties>
</file>