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32"/>
  </p:notesMasterIdLst>
  <p:handoutMasterIdLst>
    <p:handoutMasterId r:id="rId33"/>
  </p:handoutMasterIdLst>
  <p:sldIdLst>
    <p:sldId id="544" r:id="rId3"/>
    <p:sldId id="870" r:id="rId4"/>
    <p:sldId id="860" r:id="rId5"/>
    <p:sldId id="865" r:id="rId6"/>
    <p:sldId id="867" r:id="rId7"/>
    <p:sldId id="866" r:id="rId8"/>
    <p:sldId id="868" r:id="rId9"/>
    <p:sldId id="688" r:id="rId10"/>
    <p:sldId id="821" r:id="rId11"/>
    <p:sldId id="822" r:id="rId12"/>
    <p:sldId id="758" r:id="rId13"/>
    <p:sldId id="759" r:id="rId14"/>
    <p:sldId id="760" r:id="rId15"/>
    <p:sldId id="850" r:id="rId16"/>
    <p:sldId id="869" r:id="rId17"/>
    <p:sldId id="851" r:id="rId18"/>
    <p:sldId id="852" r:id="rId19"/>
    <p:sldId id="853" r:id="rId20"/>
    <p:sldId id="854" r:id="rId21"/>
    <p:sldId id="855" r:id="rId22"/>
    <p:sldId id="856" r:id="rId23"/>
    <p:sldId id="859" r:id="rId24"/>
    <p:sldId id="857" r:id="rId25"/>
    <p:sldId id="858" r:id="rId26"/>
    <p:sldId id="864" r:id="rId27"/>
    <p:sldId id="847" r:id="rId28"/>
    <p:sldId id="848" r:id="rId29"/>
    <p:sldId id="826" r:id="rId30"/>
    <p:sldId id="820" r:id="rId31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2E5"/>
    <a:srgbClr val="663300"/>
    <a:srgbClr val="A50021"/>
    <a:srgbClr val="660066"/>
    <a:srgbClr val="003300"/>
    <a:srgbClr val="000066"/>
    <a:srgbClr val="171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882" autoAdjust="0"/>
    <p:restoredTop sz="94577" autoAdjust="0"/>
  </p:normalViewPr>
  <p:slideViewPr>
    <p:cSldViewPr snapToGrid="0" snapToObjects="1">
      <p:cViewPr varScale="1">
        <p:scale>
          <a:sx n="81" d="100"/>
          <a:sy n="81" d="100"/>
        </p:scale>
        <p:origin x="46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80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4082FF1-318E-5C4C-9B83-BC7AC022E293}" type="datetimeFigureOut">
              <a:rPr lang="en-US" smtClean="0"/>
              <a:pPr/>
              <a:t>1/10/2018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839EF1C-CFBE-EF4E-8E1F-5D74E6EF6A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2305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A100A15-357A-7B4C-BCAA-FB7020350001}" type="datetimeFigureOut">
              <a:rPr lang="en-US" smtClean="0"/>
              <a:pPr/>
              <a:t>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C9068F0-B201-8F43-9C6D-03ECF6FCF3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5089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2C85132-AD9E-40F4-AEE5-DB6EA2F78E44}" type="slidenum">
              <a:rPr lang="en-US" sz="1200">
                <a:latin typeface="Times New Roman" panose="02020603050405020304" pitchFamily="18" charset="0"/>
              </a:rPr>
              <a:pPr eaLnBrk="1" hangingPunct="1"/>
              <a:t>29</a:t>
            </a:fld>
            <a:endParaRPr lang="en-US" sz="1200">
              <a:latin typeface="Times New Roman" panose="02020603050405020304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3530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1936"/>
            <a:ext cx="7772400" cy="2079842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tx2">
                    <a:lumMod val="75000"/>
                  </a:schemeClr>
                </a:solidFill>
                <a:latin typeface="Perpetua"/>
              </a:defRPr>
            </a:lvl1pPr>
          </a:lstStyle>
          <a:p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title</a:t>
            </a:r>
            <a:r>
              <a:rPr lang="fr-CA" dirty="0" smtClean="0"/>
              <a:t>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2890"/>
            <a:ext cx="6400800" cy="1532514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  <a:latin typeface="Perpetua"/>
                <a:cs typeface="Perpetu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subtitle</a:t>
            </a:r>
            <a:r>
              <a:rPr lang="fr-CA" dirty="0" smtClean="0"/>
              <a:t>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3646B9-F02C-444C-9B91-0CC8C053B5CA}" type="datetime1">
              <a:rPr lang="en-CA" smtClean="0"/>
              <a:pPr/>
              <a:t>2018-01-10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999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9C81D62-A7F6-4EBF-9C4E-C2E31CDF8EF8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5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BE9A76-393E-4A5E-BE4B-F78226236CEA}" type="datetime1">
              <a:rPr lang="en-CA" smtClean="0"/>
              <a:pPr/>
              <a:t>2018-01-10</a:t>
            </a:fld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C65CD4-4532-4BE1-8C63-F14010E15A23}" type="slidenum">
              <a:rPr lang="en-CA" smtClean="0"/>
              <a:pPr/>
              <a:t>‹#›</a:t>
            </a:fld>
            <a:endParaRPr lang="en-CA"/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2434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5CAE5-6959-42A2-8636-21047B4E75FE}" type="datetime1">
              <a:rPr lang="en-CA" smtClean="0"/>
              <a:pPr/>
              <a:t>2018-01-10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buFont typeface="Courier New" pitchFamily="49" charset="0"/>
              <a:buChar char="o"/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5070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D19B-1597-4B0F-95C5-E167E83E2B44}" type="datetime1">
              <a:rPr lang="en-CA" smtClean="0"/>
              <a:pPr/>
              <a:t>2018-01-10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4635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3FCFAEF-42AF-4AC2-B42F-E501B33EA7B9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0437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0434215-16A1-41E3-A5C5-77CB00196A9E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pic>
        <p:nvPicPr>
          <p:cNvPr id="17" name="Picture 16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4842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E768-4D86-4CF7-BFEB-9363547B82CA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695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7CBBA-ACCC-42CA-A1A0-427146BC205A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1055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13CD-2ECE-42FB-9E0F-E0455F5975BD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8" name="Picture 7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4301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9050EC0-C34B-4DE9-85B6-3055B11D5FDB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pic>
        <p:nvPicPr>
          <p:cNvPr id="15" name="Picture 1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6911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5694"/>
          </a:xfrm>
        </p:spPr>
        <p:txBody>
          <a:bodyPr/>
          <a:lstStyle>
            <a:lvl1pPr algn="l">
              <a:defRPr>
                <a:solidFill>
                  <a:srgbClr val="000090"/>
                </a:solidFill>
                <a:latin typeface="Perpetua"/>
                <a:cs typeface="Perpetua"/>
              </a:defRPr>
            </a:lvl1pPr>
          </a:lstStyle>
          <a:p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title</a:t>
            </a:r>
            <a:r>
              <a:rPr lang="fr-CA" dirty="0" smtClean="0"/>
              <a:t>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9264"/>
            <a:ext cx="8229600" cy="4746900"/>
          </a:xfrm>
        </p:spPr>
        <p:txBody>
          <a:bodyPr/>
          <a:lstStyle>
            <a:lvl1pPr>
              <a:defRPr>
                <a:latin typeface="Perpetua"/>
                <a:cs typeface="Perpetua"/>
              </a:defRPr>
            </a:lvl1pPr>
            <a:lvl2pPr>
              <a:defRPr>
                <a:latin typeface="Perpetua"/>
                <a:cs typeface="Perpetua"/>
              </a:defRPr>
            </a:lvl2pPr>
            <a:lvl3pPr>
              <a:defRPr>
                <a:latin typeface="Perpetua"/>
                <a:cs typeface="Perpetua"/>
              </a:defRPr>
            </a:lvl3pPr>
            <a:lvl4pPr>
              <a:defRPr>
                <a:latin typeface="Perpetua"/>
                <a:cs typeface="Perpetua"/>
              </a:defRPr>
            </a:lvl4pPr>
            <a:lvl5pPr>
              <a:defRPr>
                <a:latin typeface="Perpetua"/>
                <a:cs typeface="Perpetua"/>
              </a:defRPr>
            </a:lvl5pPr>
          </a:lstStyle>
          <a:p>
            <a:pPr lvl="0"/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text</a:t>
            </a:r>
            <a:r>
              <a:rPr lang="fr-CA" dirty="0" smtClean="0"/>
              <a:t> styles</a:t>
            </a:r>
          </a:p>
          <a:p>
            <a:pPr lvl="1"/>
            <a:r>
              <a:rPr lang="fr-CA" dirty="0" smtClean="0"/>
              <a:t>Second </a:t>
            </a:r>
            <a:r>
              <a:rPr lang="fr-CA" dirty="0" err="1" smtClean="0"/>
              <a:t>level</a:t>
            </a:r>
            <a:endParaRPr lang="fr-CA" dirty="0" smtClean="0"/>
          </a:p>
          <a:p>
            <a:pPr lvl="2"/>
            <a:r>
              <a:rPr lang="fr-CA" dirty="0" err="1" smtClean="0"/>
              <a:t>Third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endParaRPr lang="fr-CA" dirty="0" smtClean="0"/>
          </a:p>
          <a:p>
            <a:pPr lvl="3"/>
            <a:r>
              <a:rPr lang="fr-CA" dirty="0" err="1" smtClean="0"/>
              <a:t>Fourth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endParaRPr lang="fr-CA" dirty="0" smtClean="0"/>
          </a:p>
          <a:p>
            <a:pPr lvl="4"/>
            <a:r>
              <a:rPr lang="fr-CA" dirty="0" err="1" smtClean="0"/>
              <a:t>Fifth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00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AD1E0-F87B-48AD-843D-A7F217AE5579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8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FF9FE23-4879-4814-8417-7A2CBB9D9CB2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62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8BD90D-1B3E-4699-B3D9-2DD47973B939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999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507AE2-011C-4316-B679-5D98C7D645AB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144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4F1C51-1611-4437-8885-2DAA4C1DCF14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16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8D7B0A-9CCB-4969-AE7E-36CDCEBED0FB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1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75ECE-E21E-4EA1-B8EF-072B48D98181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13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8ECD6-0051-4E5C-8DC6-B9BE8212CC44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1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1DFC5-4232-4056-8EAB-A88DC22CD76E}" type="datetime1">
              <a:rPr lang="en-CA" smtClean="0"/>
              <a:pPr/>
              <a:t>2018-01-10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8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19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A51135C-5196-4551-9220-28EBB7A4E7BD}" type="datetime1">
              <a:rPr lang="en-CA" smtClean="0"/>
              <a:pPr/>
              <a:t>2018-01-10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818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257" y="1847346"/>
            <a:ext cx="8882743" cy="1194341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Leadership and Management training</a:t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(OCM Level iii) for th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officers of Nepal police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0" y="6063341"/>
            <a:ext cx="2220686" cy="685800"/>
          </a:xfrm>
          <a:prstGeom prst="rect">
            <a:avLst/>
          </a:prstGeom>
        </p:spPr>
        <p:txBody>
          <a:bodyPr vert="horz" anchor="ctr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2074/9/26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1256" y="3937367"/>
            <a:ext cx="8882743" cy="1194341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8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Closing Session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0" y="-1"/>
            <a:ext cx="912901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9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1266662" y="196121"/>
            <a:ext cx="78773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Organization-Level Diagnostic Model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09600" y="2057400"/>
            <a:ext cx="103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solidFill>
                  <a:schemeClr val="tx2"/>
                </a:solidFill>
              </a:rPr>
              <a:t>Inputs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2590800" y="2649538"/>
            <a:ext cx="4800600" cy="2586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FFCC"/>
                </a:solidFill>
              </a:rPr>
              <a:t>	</a:t>
            </a:r>
            <a:r>
              <a:rPr lang="en-US" b="1" dirty="0">
                <a:solidFill>
                  <a:srgbClr val="FFFFCC"/>
                </a:solidFill>
              </a:rPr>
              <a:t>Technology</a:t>
            </a:r>
          </a:p>
          <a:p>
            <a:pPr eaLnBrk="1" hangingPunct="1"/>
            <a:endParaRPr lang="en-US" b="1" dirty="0">
              <a:solidFill>
                <a:srgbClr val="FFFFCC"/>
              </a:solidFill>
            </a:endParaRPr>
          </a:p>
          <a:p>
            <a:pPr eaLnBrk="1" hangingPunct="1"/>
            <a:r>
              <a:rPr lang="en-US" b="1" dirty="0">
                <a:solidFill>
                  <a:srgbClr val="FFFFCC"/>
                </a:solidFill>
              </a:rPr>
              <a:t>Strategy	         Structure</a:t>
            </a:r>
          </a:p>
          <a:p>
            <a:pPr eaLnBrk="1" hangingPunct="1"/>
            <a:endParaRPr lang="en-US" b="1" dirty="0">
              <a:solidFill>
                <a:srgbClr val="FFFFCC"/>
              </a:solidFill>
            </a:endParaRPr>
          </a:p>
          <a:p>
            <a:pPr eaLnBrk="1" hangingPunct="1"/>
            <a:r>
              <a:rPr lang="en-US" b="1" dirty="0">
                <a:solidFill>
                  <a:srgbClr val="FFFFCC"/>
                </a:solidFill>
              </a:rPr>
              <a:t>				 </a:t>
            </a:r>
          </a:p>
          <a:p>
            <a:pPr eaLnBrk="1" hangingPunct="1"/>
            <a:r>
              <a:rPr lang="en-US" b="1" dirty="0">
                <a:solidFill>
                  <a:srgbClr val="FFFFCC"/>
                </a:solidFill>
              </a:rPr>
              <a:t>         </a:t>
            </a:r>
          </a:p>
          <a:p>
            <a:pPr eaLnBrk="1" hangingPunct="1"/>
            <a:r>
              <a:rPr lang="en-US" b="1" dirty="0">
                <a:solidFill>
                  <a:srgbClr val="FFFFCC"/>
                </a:solidFill>
              </a:rPr>
              <a:t>         HR	                   Measurement</a:t>
            </a:r>
          </a:p>
          <a:p>
            <a:pPr eaLnBrk="1" hangingPunct="1"/>
            <a:r>
              <a:rPr lang="en-US" b="1" dirty="0">
                <a:solidFill>
                  <a:srgbClr val="FFFFCC"/>
                </a:solidFill>
              </a:rPr>
              <a:t>    Systems	    Systems</a:t>
            </a:r>
            <a:endParaRPr lang="en-US" dirty="0">
              <a:solidFill>
                <a:srgbClr val="FFFFCC"/>
              </a:solidFill>
            </a:endParaRPr>
          </a:p>
          <a:p>
            <a:pPr eaLnBrk="1" hangingPunct="1"/>
            <a:endParaRPr lang="en-US" dirty="0">
              <a:solidFill>
                <a:srgbClr val="FFFFCC"/>
              </a:solidFill>
            </a:endParaRPr>
          </a:p>
        </p:txBody>
      </p:sp>
      <p:sp>
        <p:nvSpPr>
          <p:cNvPr id="11271" name="Text Box 5"/>
          <p:cNvSpPr txBox="1">
            <a:spLocks noChangeArrowheads="1"/>
          </p:cNvSpPr>
          <p:nvPr/>
        </p:nvSpPr>
        <p:spPr bwMode="auto">
          <a:xfrm>
            <a:off x="304800" y="2667000"/>
            <a:ext cx="1600200" cy="261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General</a:t>
            </a: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Environment</a:t>
            </a:r>
          </a:p>
          <a:p>
            <a:pPr algn="ctr" eaLnBrk="1" hangingPunct="1"/>
            <a:endParaRPr lang="en-US" sz="2000" b="1">
              <a:solidFill>
                <a:srgbClr val="FFFFCC"/>
              </a:solidFill>
            </a:endParaRP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Industry</a:t>
            </a: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Structure</a:t>
            </a:r>
          </a:p>
          <a:p>
            <a:pPr algn="ctr" eaLnBrk="1" hangingPunct="1"/>
            <a:endParaRPr lang="en-US" b="1">
              <a:solidFill>
                <a:srgbClr val="FFFFCC"/>
              </a:solidFill>
            </a:endParaRPr>
          </a:p>
          <a:p>
            <a:pPr algn="ctr" eaLnBrk="1" hangingPunct="1"/>
            <a:endParaRPr lang="en-US" b="1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</p:txBody>
      </p:sp>
      <p:sp>
        <p:nvSpPr>
          <p:cNvPr id="11272" name="Text Box 6"/>
          <p:cNvSpPr txBox="1">
            <a:spLocks noChangeArrowheads="1"/>
          </p:cNvSpPr>
          <p:nvPr/>
        </p:nvSpPr>
        <p:spPr bwMode="auto">
          <a:xfrm>
            <a:off x="3505200" y="2057400"/>
            <a:ext cx="2786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solidFill>
                  <a:schemeClr val="tx2"/>
                </a:solidFill>
              </a:rPr>
              <a:t>Design Components</a:t>
            </a:r>
          </a:p>
        </p:txBody>
      </p:sp>
      <p:sp>
        <p:nvSpPr>
          <p:cNvPr id="11273" name="AutoShape 8"/>
          <p:cNvSpPr>
            <a:spLocks noChangeArrowheads="1"/>
          </p:cNvSpPr>
          <p:nvPr/>
        </p:nvSpPr>
        <p:spPr bwMode="auto">
          <a:xfrm>
            <a:off x="3581400" y="3124200"/>
            <a:ext cx="1371600" cy="1295400"/>
          </a:xfrm>
          <a:prstGeom prst="pentagon">
            <a:avLst/>
          </a:prstGeom>
          <a:solidFill>
            <a:schemeClr val="bg1">
              <a:alpha val="50195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5791200" y="3581400"/>
            <a:ext cx="685800" cy="838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>
              <a:alpha val="50195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 flipV="1">
            <a:off x="1828800" y="3886200"/>
            <a:ext cx="838200" cy="46038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6553200" y="2743200"/>
            <a:ext cx="685800" cy="2286000"/>
          </a:xfrm>
          <a:prstGeom prst="rect">
            <a:avLst/>
          </a:prstGeom>
          <a:solidFill>
            <a:schemeClr val="bg1">
              <a:alpha val="50195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 rot="5387954">
            <a:off x="6256338" y="3952875"/>
            <a:ext cx="1200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Culture</a:t>
            </a:r>
            <a:endParaRPr lang="en-US"/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 rot="5400000">
            <a:off x="6929437" y="3598863"/>
            <a:ext cx="251777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Organization</a:t>
            </a: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Effectiveness</a:t>
            </a:r>
            <a:endParaRPr lang="en-US">
              <a:solidFill>
                <a:srgbClr val="FFFFCC"/>
              </a:solidFill>
            </a:endParaRP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7391400" y="3886200"/>
            <a:ext cx="457200" cy="0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7543800" y="2022475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solidFill>
                  <a:schemeClr val="tx2"/>
                </a:solidFill>
              </a:rPr>
              <a:t>Outputs</a:t>
            </a:r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334000" y="5943600"/>
            <a:ext cx="33528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Cummings &amp; Worley, 7e  (c) 2001 </a:t>
            </a:r>
          </a:p>
        </p:txBody>
      </p:sp>
    </p:spTree>
    <p:extLst>
      <p:ext uri="{BB962C8B-B14F-4D97-AF65-F5344CB8AC3E}">
        <p14:creationId xmlns:p14="http://schemas.microsoft.com/office/powerpoint/2010/main" val="294278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11"/>
          <p:cNvSpPr txBox="1">
            <a:spLocks noChangeArrowheads="1"/>
          </p:cNvSpPr>
          <p:nvPr/>
        </p:nvSpPr>
        <p:spPr bwMode="auto">
          <a:xfrm>
            <a:off x="2590800" y="2605088"/>
            <a:ext cx="4038600" cy="2554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FFFFCC"/>
                </a:solidFill>
              </a:rPr>
              <a:t>	</a:t>
            </a:r>
            <a:r>
              <a:rPr lang="en-US" b="1" dirty="0">
                <a:solidFill>
                  <a:srgbClr val="FFFFCC"/>
                </a:solidFill>
              </a:rPr>
              <a:t>Goal Clarity</a:t>
            </a:r>
            <a:endParaRPr lang="en-US" sz="2000" b="1" dirty="0">
              <a:solidFill>
                <a:srgbClr val="FFFFCC"/>
              </a:solidFill>
            </a:endParaRPr>
          </a:p>
          <a:p>
            <a:pPr eaLnBrk="1" hangingPunct="1"/>
            <a:endParaRPr lang="en-US" sz="2000" dirty="0">
              <a:solidFill>
                <a:srgbClr val="FFFFCC"/>
              </a:solidFill>
            </a:endParaRPr>
          </a:p>
          <a:p>
            <a:pPr eaLnBrk="1" hangingPunct="1"/>
            <a:r>
              <a:rPr lang="en-US" sz="2000" dirty="0">
                <a:solidFill>
                  <a:srgbClr val="FFFFCC"/>
                </a:solidFill>
              </a:rPr>
              <a:t>       Task	         Team</a:t>
            </a:r>
          </a:p>
          <a:p>
            <a:pPr eaLnBrk="1" hangingPunct="1"/>
            <a:r>
              <a:rPr lang="en-US" sz="2000" dirty="0">
                <a:solidFill>
                  <a:srgbClr val="FFFFCC"/>
                </a:solidFill>
              </a:rPr>
              <a:t>Structure	           Functioning</a:t>
            </a:r>
          </a:p>
          <a:p>
            <a:pPr eaLnBrk="1" hangingPunct="1"/>
            <a:endParaRPr lang="en-US" sz="2000" dirty="0">
              <a:solidFill>
                <a:srgbClr val="FFFFCC"/>
              </a:solidFill>
            </a:endParaRPr>
          </a:p>
          <a:p>
            <a:pPr eaLnBrk="1" hangingPunct="1"/>
            <a:r>
              <a:rPr lang="en-US" sz="2000" dirty="0">
                <a:solidFill>
                  <a:srgbClr val="FFFFCC"/>
                </a:solidFill>
              </a:rPr>
              <a:t>      Group	         Group</a:t>
            </a:r>
          </a:p>
          <a:p>
            <a:pPr eaLnBrk="1" hangingPunct="1"/>
            <a:r>
              <a:rPr lang="en-US" sz="2000" dirty="0">
                <a:solidFill>
                  <a:srgbClr val="FFFFCC"/>
                </a:solidFill>
              </a:rPr>
              <a:t>Composition	       Norms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60400" y="202406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Group-Level Diagnostic Model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685800" y="1981200"/>
            <a:ext cx="103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Inputs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3124200" y="1981200"/>
            <a:ext cx="2786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Design Components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7391400" y="1981200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Outputs</a:t>
            </a:r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>
            <a:off x="228600" y="2613025"/>
            <a:ext cx="1676400" cy="1816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endParaRPr lang="en-US" sz="2000">
              <a:solidFill>
                <a:srgbClr val="FFFFCC"/>
              </a:solidFill>
            </a:endParaRP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Organization</a:t>
            </a: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Design</a:t>
            </a:r>
          </a:p>
          <a:p>
            <a:pPr algn="ctr" eaLnBrk="1" hangingPunct="1"/>
            <a:endParaRPr lang="en-US" sz="2000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</p:txBody>
      </p:sp>
      <p:sp>
        <p:nvSpPr>
          <p:cNvPr id="12298" name="AutoShape 12"/>
          <p:cNvSpPr>
            <a:spLocks noChangeArrowheads="1"/>
          </p:cNvSpPr>
          <p:nvPr/>
        </p:nvSpPr>
        <p:spPr bwMode="auto">
          <a:xfrm>
            <a:off x="3751262" y="3342806"/>
            <a:ext cx="1031875" cy="1076793"/>
          </a:xfrm>
          <a:prstGeom prst="pentagon">
            <a:avLst/>
          </a:prstGeom>
          <a:solidFill>
            <a:schemeClr val="bg1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2299" name="Text Box 13"/>
          <p:cNvSpPr txBox="1">
            <a:spLocks noChangeArrowheads="1"/>
          </p:cNvSpPr>
          <p:nvPr/>
        </p:nvSpPr>
        <p:spPr bwMode="auto">
          <a:xfrm>
            <a:off x="7218363" y="2605088"/>
            <a:ext cx="1671637" cy="203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Team</a:t>
            </a: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Effectiveness</a:t>
            </a:r>
          </a:p>
          <a:p>
            <a:pPr algn="ctr" eaLnBrk="1" hangingPunct="1"/>
            <a:endParaRPr lang="en-US" b="1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</p:txBody>
      </p:sp>
      <p:sp>
        <p:nvSpPr>
          <p:cNvPr id="12300" name="Line 14"/>
          <p:cNvSpPr>
            <a:spLocks noChangeShapeType="1"/>
          </p:cNvSpPr>
          <p:nvPr/>
        </p:nvSpPr>
        <p:spPr bwMode="auto">
          <a:xfrm flipV="1">
            <a:off x="1905000" y="3657600"/>
            <a:ext cx="685800" cy="46038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Line 15"/>
          <p:cNvSpPr>
            <a:spLocks noChangeShapeType="1"/>
          </p:cNvSpPr>
          <p:nvPr/>
        </p:nvSpPr>
        <p:spPr bwMode="auto">
          <a:xfrm>
            <a:off x="6629400" y="3657600"/>
            <a:ext cx="609600" cy="0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2590800" y="2605088"/>
            <a:ext cx="4038600" cy="2554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FFCC"/>
                </a:solidFill>
              </a:rPr>
              <a:t>	Goal Variety</a:t>
            </a:r>
          </a:p>
          <a:p>
            <a:pPr eaLnBrk="1" hangingPunct="1"/>
            <a:endParaRPr lang="en-US" sz="2000">
              <a:solidFill>
                <a:srgbClr val="FFFFCC"/>
              </a:solidFill>
            </a:endParaRPr>
          </a:p>
          <a:p>
            <a:pPr eaLnBrk="1" hangingPunct="1"/>
            <a:r>
              <a:rPr lang="en-US" sz="2000">
                <a:solidFill>
                  <a:srgbClr val="FFFFCC"/>
                </a:solidFill>
              </a:rPr>
              <a:t>       Task	         </a:t>
            </a:r>
          </a:p>
          <a:p>
            <a:pPr eaLnBrk="1" hangingPunct="1"/>
            <a:r>
              <a:rPr lang="en-US" sz="2000">
                <a:solidFill>
                  <a:srgbClr val="FFFFCC"/>
                </a:solidFill>
              </a:rPr>
              <a:t>Identity		           Autonomy</a:t>
            </a:r>
          </a:p>
          <a:p>
            <a:pPr eaLnBrk="1" hangingPunct="1"/>
            <a:endParaRPr lang="en-US" sz="2000">
              <a:solidFill>
                <a:srgbClr val="FFFFCC"/>
              </a:solidFill>
            </a:endParaRPr>
          </a:p>
          <a:p>
            <a:pPr eaLnBrk="1" hangingPunct="1"/>
            <a:r>
              <a:rPr lang="en-US" sz="2000">
                <a:solidFill>
                  <a:srgbClr val="FFFFCC"/>
                </a:solidFill>
              </a:rPr>
              <a:t>     Task		         Feedback </a:t>
            </a:r>
          </a:p>
          <a:p>
            <a:pPr eaLnBrk="1" hangingPunct="1"/>
            <a:r>
              <a:rPr lang="en-US" sz="2000">
                <a:solidFill>
                  <a:srgbClr val="FFFFCC"/>
                </a:solidFill>
              </a:rPr>
              <a:t>Significance	       about Results</a:t>
            </a:r>
          </a:p>
        </p:txBody>
      </p:sp>
      <p:sp>
        <p:nvSpPr>
          <p:cNvPr id="77830" name="Text Box 3"/>
          <p:cNvSpPr txBox="1">
            <a:spLocks noChangeArrowheads="1"/>
          </p:cNvSpPr>
          <p:nvPr/>
        </p:nvSpPr>
        <p:spPr bwMode="auto">
          <a:xfrm>
            <a:off x="914400" y="257331"/>
            <a:ext cx="822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Individual-Level Diagnostic Model</a:t>
            </a: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685800" y="1981200"/>
            <a:ext cx="103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Inputs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3124200" y="1981200"/>
            <a:ext cx="2786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Design Components</a:t>
            </a:r>
          </a:p>
        </p:txBody>
      </p:sp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7391400" y="1981200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b="1"/>
              <a:t>Outputs</a:t>
            </a:r>
          </a:p>
        </p:txBody>
      </p:sp>
      <p:sp>
        <p:nvSpPr>
          <p:cNvPr id="13321" name="Text Box 7"/>
          <p:cNvSpPr txBox="1">
            <a:spLocks noChangeArrowheads="1"/>
          </p:cNvSpPr>
          <p:nvPr/>
        </p:nvSpPr>
        <p:spPr bwMode="auto">
          <a:xfrm>
            <a:off x="304800" y="2613025"/>
            <a:ext cx="1649413" cy="2554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2000">
                <a:solidFill>
                  <a:srgbClr val="FFFFCC"/>
                </a:solidFill>
              </a:rPr>
              <a:t>Organization</a:t>
            </a:r>
          </a:p>
          <a:p>
            <a:pPr algn="ctr" eaLnBrk="1" hangingPunct="1"/>
            <a:r>
              <a:rPr lang="en-US" sz="2000">
                <a:solidFill>
                  <a:srgbClr val="FFFFCC"/>
                </a:solidFill>
              </a:rPr>
              <a:t>Design</a:t>
            </a:r>
          </a:p>
          <a:p>
            <a:pPr algn="ctr" eaLnBrk="1" hangingPunct="1"/>
            <a:endParaRPr lang="en-US" sz="2000">
              <a:solidFill>
                <a:srgbClr val="FFFFCC"/>
              </a:solidFill>
            </a:endParaRPr>
          </a:p>
          <a:p>
            <a:pPr algn="ctr" eaLnBrk="1" hangingPunct="1"/>
            <a:r>
              <a:rPr lang="en-US" sz="2000">
                <a:solidFill>
                  <a:srgbClr val="FFFFCC"/>
                </a:solidFill>
              </a:rPr>
              <a:t>Group Design</a:t>
            </a:r>
          </a:p>
          <a:p>
            <a:pPr algn="ctr" eaLnBrk="1" hangingPunct="1"/>
            <a:endParaRPr lang="en-US" sz="2000">
              <a:solidFill>
                <a:srgbClr val="FFFFCC"/>
              </a:solidFill>
            </a:endParaRPr>
          </a:p>
          <a:p>
            <a:pPr algn="ctr" eaLnBrk="1" hangingPunct="1"/>
            <a:r>
              <a:rPr lang="en-US" sz="2000">
                <a:solidFill>
                  <a:srgbClr val="FFFFCC"/>
                </a:solidFill>
              </a:rPr>
              <a:t>Personal</a:t>
            </a:r>
          </a:p>
          <a:p>
            <a:pPr algn="ctr" eaLnBrk="1" hangingPunct="1"/>
            <a:r>
              <a:rPr lang="en-US" sz="2000">
                <a:solidFill>
                  <a:srgbClr val="FFFFCC"/>
                </a:solidFill>
              </a:rPr>
              <a:t>Traits</a:t>
            </a:r>
            <a:endParaRPr lang="en-US">
              <a:solidFill>
                <a:srgbClr val="FFFFCC"/>
              </a:solidFill>
            </a:endParaRPr>
          </a:p>
        </p:txBody>
      </p:sp>
      <p:sp>
        <p:nvSpPr>
          <p:cNvPr id="13322" name="AutoShape 9"/>
          <p:cNvSpPr>
            <a:spLocks noChangeArrowheads="1"/>
          </p:cNvSpPr>
          <p:nvPr/>
        </p:nvSpPr>
        <p:spPr bwMode="auto">
          <a:xfrm>
            <a:off x="3673840" y="3327816"/>
            <a:ext cx="1063052" cy="1015584"/>
          </a:xfrm>
          <a:prstGeom prst="pentagon">
            <a:avLst/>
          </a:prstGeom>
          <a:solidFill>
            <a:schemeClr val="bg1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3323" name="Text Box 10"/>
          <p:cNvSpPr txBox="1">
            <a:spLocks noChangeArrowheads="1"/>
          </p:cNvSpPr>
          <p:nvPr/>
        </p:nvSpPr>
        <p:spPr bwMode="auto">
          <a:xfrm>
            <a:off x="7218363" y="2605088"/>
            <a:ext cx="1671637" cy="203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Individual</a:t>
            </a:r>
          </a:p>
          <a:p>
            <a:pPr algn="ctr" eaLnBrk="1" hangingPunct="1"/>
            <a:r>
              <a:rPr lang="en-US" b="1">
                <a:solidFill>
                  <a:srgbClr val="FFFFCC"/>
                </a:solidFill>
              </a:rPr>
              <a:t>Effectiveness</a:t>
            </a: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  <a:p>
            <a:pPr algn="ctr" eaLnBrk="1" hangingPunct="1"/>
            <a:endParaRPr lang="en-US">
              <a:solidFill>
                <a:srgbClr val="FFFFCC"/>
              </a:solidFill>
            </a:endParaRPr>
          </a:p>
        </p:txBody>
      </p:sp>
      <p:sp>
        <p:nvSpPr>
          <p:cNvPr id="13324" name="Line 11"/>
          <p:cNvSpPr>
            <a:spLocks noChangeShapeType="1"/>
          </p:cNvSpPr>
          <p:nvPr/>
        </p:nvSpPr>
        <p:spPr bwMode="auto">
          <a:xfrm flipV="1">
            <a:off x="1905000" y="3657600"/>
            <a:ext cx="762000" cy="46038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Line 12"/>
          <p:cNvSpPr>
            <a:spLocks noChangeShapeType="1"/>
          </p:cNvSpPr>
          <p:nvPr/>
        </p:nvSpPr>
        <p:spPr bwMode="auto">
          <a:xfrm>
            <a:off x="6629400" y="3657600"/>
            <a:ext cx="609600" cy="0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1: Organization Level</a:t>
            </a:r>
          </a:p>
          <a:p>
            <a:r>
              <a:rPr lang="en-US" dirty="0" smtClean="0"/>
              <a:t>Group 2: Group level</a:t>
            </a:r>
          </a:p>
          <a:p>
            <a:r>
              <a:rPr lang="en-US" dirty="0" smtClean="0"/>
              <a:t>Group 3: Individual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Identify </a:t>
            </a:r>
            <a:r>
              <a:rPr lang="en-US" sz="3600" dirty="0"/>
              <a:t>the </a:t>
            </a:r>
            <a:r>
              <a:rPr lang="en-US" sz="3600" dirty="0" smtClean="0"/>
              <a:t>needs: Group </a:t>
            </a:r>
            <a:r>
              <a:rPr lang="en-US" sz="3600" dirty="0"/>
              <a:t>Activity (15 min)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13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Assessment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98462" y="2014534"/>
          <a:ext cx="8566028" cy="4657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1507"/>
                <a:gridCol w="2141507"/>
                <a:gridCol w="2141507"/>
                <a:gridCol w="2141507"/>
              </a:tblGrid>
              <a:tr h="1164432">
                <a:tc>
                  <a:txBody>
                    <a:bodyPr/>
                    <a:lstStyle/>
                    <a:p>
                      <a:r>
                        <a:rPr lang="en-US" dirty="0" smtClean="0"/>
                        <a:t>Need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 </a:t>
                      </a:r>
                    </a:p>
                    <a:p>
                      <a:r>
                        <a:rPr lang="en-US" sz="2000" dirty="0" smtClean="0"/>
                        <a:t>priorities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 smtClean="0"/>
                    </a:p>
                    <a:p>
                      <a:r>
                        <a:rPr lang="en-US" sz="2000" dirty="0" smtClean="0"/>
                        <a:t>Types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 smtClean="0"/>
                    </a:p>
                    <a:p>
                      <a:r>
                        <a:rPr lang="en-US" sz="2000" dirty="0" smtClean="0"/>
                        <a:t>Gap</a:t>
                      </a:r>
                      <a:endParaRPr lang="en-US" sz="2000" dirty="0"/>
                    </a:p>
                  </a:txBody>
                  <a:tcPr/>
                </a:tc>
              </a:tr>
              <a:tr h="1164432">
                <a:tc>
                  <a:txBody>
                    <a:bodyPr/>
                    <a:lstStyle/>
                    <a:p>
                      <a:r>
                        <a:rPr lang="en-US" dirty="0" smtClean="0"/>
                        <a:t>Organization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64432">
                <a:tc>
                  <a:txBody>
                    <a:bodyPr/>
                    <a:lstStyle/>
                    <a:p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64432">
                <a:tc>
                  <a:txBody>
                    <a:bodyPr/>
                    <a:lstStyle/>
                    <a:p>
                      <a:r>
                        <a:rPr lang="en-US" dirty="0" smtClean="0"/>
                        <a:t>Individual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143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577121" y="1660161"/>
            <a:ext cx="8229600" cy="3810000"/>
          </a:xfrm>
        </p:spPr>
        <p:txBody>
          <a:bodyPr>
            <a:normAutofit/>
          </a:bodyPr>
          <a:lstStyle/>
          <a:p>
            <a:pPr lvl="2" eaLnBrk="1" hangingPunct="1">
              <a:lnSpc>
                <a:spcPct val="150000"/>
              </a:lnSpc>
            </a:pPr>
            <a:r>
              <a:rPr lang="en-US" sz="3200" dirty="0" smtClean="0"/>
              <a:t>Normative</a:t>
            </a:r>
          </a:p>
          <a:p>
            <a:pPr lvl="2" eaLnBrk="1" hangingPunct="1">
              <a:lnSpc>
                <a:spcPct val="150000"/>
              </a:lnSpc>
            </a:pPr>
            <a:r>
              <a:rPr lang="en-US" sz="3200" dirty="0" smtClean="0"/>
              <a:t>Relative</a:t>
            </a:r>
          </a:p>
          <a:p>
            <a:pPr lvl="2" eaLnBrk="1" hangingPunct="1">
              <a:lnSpc>
                <a:spcPct val="150000"/>
              </a:lnSpc>
            </a:pPr>
            <a:r>
              <a:rPr lang="en-US" sz="3200" dirty="0" smtClean="0"/>
              <a:t>Expressed</a:t>
            </a:r>
          </a:p>
          <a:p>
            <a:pPr lvl="2" eaLnBrk="1" hangingPunct="1">
              <a:lnSpc>
                <a:spcPct val="150000"/>
              </a:lnSpc>
            </a:pPr>
            <a:r>
              <a:rPr lang="en-US" sz="3200" dirty="0" smtClean="0"/>
              <a:t>Perceived 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31640" y="153650"/>
            <a:ext cx="7632848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Types of Need</a:t>
            </a:r>
          </a:p>
        </p:txBody>
      </p:sp>
    </p:spTree>
    <p:extLst>
      <p:ext uri="{BB962C8B-B14F-4D97-AF65-F5344CB8AC3E}">
        <p14:creationId xmlns:p14="http://schemas.microsoft.com/office/powerpoint/2010/main" val="84429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331640" y="153650"/>
            <a:ext cx="7632848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Types of Need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577715"/>
            <a:ext cx="8229600" cy="4267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Normative</a:t>
            </a:r>
          </a:p>
          <a:p>
            <a:pPr lvl="1" eaLnBrk="1" hangingPunct="1"/>
            <a:r>
              <a:rPr lang="en-US" sz="3200" dirty="0" smtClean="0"/>
              <a:t>Defined as falling below a standard criterion established by custom, authority, or general consensus. </a:t>
            </a:r>
          </a:p>
          <a:p>
            <a:pPr lvl="1" eaLnBrk="1" hangingPunct="1"/>
            <a:r>
              <a:rPr lang="en-US" sz="3200" dirty="0" smtClean="0"/>
              <a:t>Strength:</a:t>
            </a:r>
          </a:p>
          <a:p>
            <a:pPr lvl="2" eaLnBrk="1" hangingPunct="1"/>
            <a:r>
              <a:rPr lang="en-US" sz="2800" dirty="0" smtClean="0"/>
              <a:t>Allows planners to use objective targets</a:t>
            </a:r>
          </a:p>
          <a:p>
            <a:pPr lvl="1" eaLnBrk="1" hangingPunct="1"/>
            <a:r>
              <a:rPr lang="en-US" sz="3200" dirty="0" smtClean="0"/>
              <a:t>Weakness:</a:t>
            </a:r>
          </a:p>
          <a:p>
            <a:pPr lvl="2" eaLnBrk="1" hangingPunct="1"/>
            <a:r>
              <a:rPr lang="en-US" sz="2800" dirty="0" smtClean="0"/>
              <a:t>Need levels change with time and must be re-evaluated</a:t>
            </a:r>
          </a:p>
        </p:txBody>
      </p:sp>
    </p:spTree>
    <p:extLst>
      <p:ext uri="{BB962C8B-B14F-4D97-AF65-F5344CB8AC3E}">
        <p14:creationId xmlns:p14="http://schemas.microsoft.com/office/powerpoint/2010/main" val="155455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376610" y="198620"/>
            <a:ext cx="7632848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Types of Need, cont.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82050" y="1622688"/>
            <a:ext cx="8229600" cy="4267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Relative</a:t>
            </a:r>
          </a:p>
          <a:p>
            <a:pPr lvl="1" eaLnBrk="1" hangingPunct="1"/>
            <a:r>
              <a:rPr lang="en-US" sz="3200" dirty="0" smtClean="0"/>
              <a:t>Measured by the gap between the level of service between similar communities</a:t>
            </a:r>
          </a:p>
          <a:p>
            <a:pPr lvl="1" eaLnBrk="1" hangingPunct="1"/>
            <a:r>
              <a:rPr lang="en-US" sz="3200" dirty="0" smtClean="0"/>
              <a:t>Strength:</a:t>
            </a:r>
          </a:p>
          <a:p>
            <a:pPr lvl="2" eaLnBrk="1" hangingPunct="1"/>
            <a:r>
              <a:rPr lang="en-US" sz="2800" dirty="0" smtClean="0"/>
              <a:t>Can lead to a priority for distribution of limited resources</a:t>
            </a:r>
          </a:p>
          <a:p>
            <a:pPr lvl="1" eaLnBrk="1" hangingPunct="1"/>
            <a:r>
              <a:rPr lang="en-US" sz="3200" dirty="0" smtClean="0"/>
              <a:t>Weakness:</a:t>
            </a:r>
          </a:p>
          <a:p>
            <a:pPr lvl="2" eaLnBrk="1" hangingPunct="1"/>
            <a:r>
              <a:rPr lang="en-US" sz="2800" dirty="0" smtClean="0"/>
              <a:t>Limits resource allocation to under-performing areas</a:t>
            </a:r>
          </a:p>
        </p:txBody>
      </p:sp>
    </p:spTree>
    <p:extLst>
      <p:ext uri="{BB962C8B-B14F-4D97-AF65-F5344CB8AC3E}">
        <p14:creationId xmlns:p14="http://schemas.microsoft.com/office/powerpoint/2010/main" val="1694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391600" y="183630"/>
            <a:ext cx="7632848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Types of Need, cont.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07100" y="1592707"/>
            <a:ext cx="8229600" cy="4267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Expressed</a:t>
            </a:r>
          </a:p>
          <a:p>
            <a:pPr lvl="1" eaLnBrk="1" hangingPunct="1"/>
            <a:r>
              <a:rPr lang="en-US" sz="2800" dirty="0" smtClean="0"/>
              <a:t>Defined in terms of the number of people who actually have sought (wanted) help</a:t>
            </a:r>
          </a:p>
          <a:p>
            <a:pPr lvl="1" eaLnBrk="1" hangingPunct="1"/>
            <a:r>
              <a:rPr lang="en-US" sz="2800" dirty="0" smtClean="0"/>
              <a:t>Strength:</a:t>
            </a:r>
          </a:p>
          <a:p>
            <a:pPr lvl="2" eaLnBrk="1" hangingPunct="1"/>
            <a:r>
              <a:rPr lang="en-US" sz="2400" dirty="0" smtClean="0"/>
              <a:t>Focuses on situations where people have taken action</a:t>
            </a:r>
          </a:p>
          <a:p>
            <a:pPr lvl="2" eaLnBrk="1" hangingPunct="1"/>
            <a:r>
              <a:rPr lang="en-US" sz="2400" dirty="0" smtClean="0"/>
              <a:t>Helps to determine barriers</a:t>
            </a:r>
          </a:p>
          <a:p>
            <a:pPr lvl="1" eaLnBrk="1" hangingPunct="1"/>
            <a:r>
              <a:rPr lang="en-US" sz="2800" dirty="0" smtClean="0"/>
              <a:t>Weakness:</a:t>
            </a:r>
          </a:p>
          <a:p>
            <a:pPr lvl="2" eaLnBrk="1" hangingPunct="1"/>
            <a:r>
              <a:rPr lang="en-US" sz="2400" dirty="0" smtClean="0"/>
              <a:t>Not all people with Needs seek help</a:t>
            </a:r>
          </a:p>
          <a:p>
            <a:pPr lvl="2" eaLnBrk="1" hangingPunct="1"/>
            <a:r>
              <a:rPr lang="en-US" sz="2400" dirty="0" smtClean="0"/>
              <a:t>Loss of the bigger picture</a:t>
            </a:r>
          </a:p>
        </p:txBody>
      </p:sp>
    </p:spTree>
    <p:extLst>
      <p:ext uri="{BB962C8B-B14F-4D97-AF65-F5344CB8AC3E}">
        <p14:creationId xmlns:p14="http://schemas.microsoft.com/office/powerpoint/2010/main" val="358249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257" y="-28487"/>
            <a:ext cx="8882743" cy="4056743"/>
          </a:xfrm>
        </p:spPr>
        <p:txBody>
          <a:bodyPr>
            <a:noAutofit/>
          </a:bodyPr>
          <a:lstStyle/>
          <a:p>
            <a:pPr algn="r"/>
            <a:r>
              <a:rPr lang="en-US" sz="4400" b="1" dirty="0" smtClean="0"/>
              <a:t>Organization development: Intervention</a:t>
            </a:r>
            <a:endParaRPr lang="en-US" sz="4400" b="1" dirty="0"/>
          </a:p>
        </p:txBody>
      </p:sp>
      <p:sp>
        <p:nvSpPr>
          <p:cNvPr id="6" name="Subtitle 6"/>
          <p:cNvSpPr txBox="1">
            <a:spLocks/>
          </p:cNvSpPr>
          <p:nvPr/>
        </p:nvSpPr>
        <p:spPr>
          <a:xfrm>
            <a:off x="2365830" y="6048827"/>
            <a:ext cx="6705600" cy="6858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3600" dirty="0" err="1" smtClean="0">
                <a:solidFill>
                  <a:schemeClr val="bg1"/>
                </a:solidFill>
              </a:rPr>
              <a:t>Suwarn</a:t>
            </a:r>
            <a:r>
              <a:rPr lang="en-US" sz="3600" dirty="0" smtClean="0">
                <a:solidFill>
                  <a:schemeClr val="bg1"/>
                </a:solidFill>
              </a:rPr>
              <a:t> Kr. Singh, </a:t>
            </a:r>
            <a:r>
              <a:rPr lang="en-US" sz="3600" dirty="0" err="1" smtClean="0">
                <a:solidFill>
                  <a:schemeClr val="bg1"/>
                </a:solidFill>
              </a:rPr>
              <a:t>Prativa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Dhunghana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0" y="6063341"/>
            <a:ext cx="2220686" cy="685800"/>
          </a:xfrm>
          <a:prstGeom prst="rect">
            <a:avLst/>
          </a:prstGeom>
        </p:spPr>
        <p:txBody>
          <a:bodyPr vert="horz" anchor="ctr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2074/09/26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56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361620" y="168640"/>
            <a:ext cx="7632848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Types of Need, cont.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817557"/>
            <a:ext cx="8229600" cy="42672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Perceived</a:t>
            </a:r>
          </a:p>
          <a:p>
            <a:pPr lvl="1" eaLnBrk="1" hangingPunct="1"/>
            <a:r>
              <a:rPr lang="en-US" sz="2800" dirty="0" smtClean="0"/>
              <a:t>Defined in terms of what people think their needs are or feel their needs to be</a:t>
            </a:r>
          </a:p>
          <a:p>
            <a:pPr lvl="1" eaLnBrk="1" hangingPunct="1"/>
            <a:r>
              <a:rPr lang="en-US" sz="2800" dirty="0" smtClean="0"/>
              <a:t>Strength:</a:t>
            </a:r>
          </a:p>
          <a:p>
            <a:pPr lvl="2" eaLnBrk="1" hangingPunct="1"/>
            <a:r>
              <a:rPr lang="en-US" sz="2400" dirty="0" smtClean="0"/>
              <a:t>Easy to come by</a:t>
            </a:r>
          </a:p>
          <a:p>
            <a:pPr lvl="1" eaLnBrk="1" hangingPunct="1"/>
            <a:r>
              <a:rPr lang="en-US" sz="2800" dirty="0" smtClean="0"/>
              <a:t>Weakness:</a:t>
            </a:r>
          </a:p>
          <a:p>
            <a:pPr lvl="2" eaLnBrk="1" hangingPunct="1"/>
            <a:r>
              <a:rPr lang="en-US" sz="2400" dirty="0" smtClean="0"/>
              <a:t>Subjective</a:t>
            </a:r>
          </a:p>
        </p:txBody>
      </p:sp>
    </p:spTree>
    <p:extLst>
      <p:ext uri="{BB962C8B-B14F-4D97-AF65-F5344CB8AC3E}">
        <p14:creationId xmlns:p14="http://schemas.microsoft.com/office/powerpoint/2010/main" val="238740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Activity (10 min)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the Need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06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Activity (15 min)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the Gaps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38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Gap (Existing </a:t>
            </a:r>
            <a:r>
              <a:rPr lang="en-US" dirty="0" err="1" smtClean="0"/>
              <a:t>vs</a:t>
            </a:r>
            <a:r>
              <a:rPr lang="en-US" dirty="0" smtClean="0"/>
              <a:t> Required)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Structure</a:t>
            </a:r>
          </a:p>
          <a:p>
            <a:r>
              <a:rPr lang="en-US" dirty="0" smtClean="0"/>
              <a:t>People (Individual and Systems)</a:t>
            </a:r>
          </a:p>
          <a:p>
            <a:r>
              <a:rPr lang="en-US" dirty="0" smtClean="0"/>
              <a:t>Process and Procedure</a:t>
            </a:r>
          </a:p>
          <a:p>
            <a:r>
              <a:rPr lang="en-US" dirty="0" smtClean="0"/>
              <a:t>Culture</a:t>
            </a:r>
          </a:p>
          <a:p>
            <a:r>
              <a:rPr lang="en-US" dirty="0" smtClean="0"/>
              <a:t>Others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208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Activity (15 min)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OD: Write Interventions techniques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11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25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533400" y="1928811"/>
          <a:ext cx="7839077" cy="4486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913"/>
                <a:gridCol w="5872164"/>
              </a:tblGrid>
              <a:tr h="112156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Need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Interventions</a:t>
                      </a:r>
                      <a:endParaRPr lang="en-US" sz="2400" dirty="0"/>
                    </a:p>
                  </a:txBody>
                  <a:tcPr/>
                </a:tc>
              </a:tr>
              <a:tr h="1121569">
                <a:tc>
                  <a:txBody>
                    <a:bodyPr/>
                    <a:lstStyle/>
                    <a:p>
                      <a:r>
                        <a:rPr lang="en-US" dirty="0" smtClean="0"/>
                        <a:t>Organization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21569">
                <a:tc>
                  <a:txBody>
                    <a:bodyPr/>
                    <a:lstStyle/>
                    <a:p>
                      <a:r>
                        <a:rPr lang="en-US" dirty="0" smtClean="0"/>
                        <a:t>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21569">
                <a:tc>
                  <a:txBody>
                    <a:bodyPr/>
                    <a:lstStyle/>
                    <a:p>
                      <a:r>
                        <a:rPr lang="en-US" dirty="0" smtClean="0"/>
                        <a:t>Individual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29593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Individual/Interpersonal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Education</a:t>
            </a:r>
          </a:p>
          <a:p>
            <a:r>
              <a:rPr lang="en-US" dirty="0" smtClean="0"/>
              <a:t>Training</a:t>
            </a:r>
          </a:p>
          <a:p>
            <a:r>
              <a:rPr lang="en-US" dirty="0" smtClean="0"/>
              <a:t>Knowledge in Technical task needs</a:t>
            </a:r>
          </a:p>
          <a:p>
            <a:r>
              <a:rPr lang="en-US" dirty="0" smtClean="0"/>
              <a:t>Relationship, process, decision making, problem solving, planning, goal-setting skills</a:t>
            </a:r>
          </a:p>
          <a:p>
            <a:r>
              <a:rPr lang="en-US" dirty="0" smtClean="0"/>
              <a:t>Job redesign, Job enlargement and enrichment, Job motivation, Job recognition, Job security and satisfaction</a:t>
            </a:r>
          </a:p>
          <a:p>
            <a:r>
              <a:rPr lang="en-US" dirty="0" smtClean="0"/>
              <a:t>Behavior modeling</a:t>
            </a:r>
          </a:p>
          <a:p>
            <a:r>
              <a:rPr lang="en-US" dirty="0" smtClean="0"/>
              <a:t>Coaching, mentoring and counseling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573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Level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51840" cy="514179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Process consultation</a:t>
            </a:r>
          </a:p>
          <a:p>
            <a:r>
              <a:rPr lang="en-US" dirty="0" smtClean="0"/>
              <a:t>Role analysis</a:t>
            </a:r>
          </a:p>
          <a:p>
            <a:r>
              <a:rPr lang="en-US" dirty="0" smtClean="0"/>
              <a:t>Role negotiation</a:t>
            </a:r>
          </a:p>
          <a:p>
            <a:r>
              <a:rPr lang="en-US" dirty="0" smtClean="0"/>
              <a:t>“Startup” Team building activities</a:t>
            </a:r>
          </a:p>
          <a:p>
            <a:r>
              <a:rPr lang="en-US" dirty="0" smtClean="0"/>
              <a:t>Relationship</a:t>
            </a:r>
            <a:r>
              <a:rPr lang="en-US" dirty="0"/>
              <a:t>, process, decision making, problem solving, planning, goal-setting </a:t>
            </a:r>
            <a:r>
              <a:rPr lang="en-US" dirty="0" smtClean="0"/>
              <a:t>skills</a:t>
            </a:r>
          </a:p>
          <a:p>
            <a:r>
              <a:rPr lang="en-US" dirty="0" smtClean="0"/>
              <a:t>Quality of work life (QWL) programs</a:t>
            </a:r>
          </a:p>
          <a:p>
            <a:r>
              <a:rPr lang="en-US" dirty="0" smtClean="0"/>
              <a:t>Quality circles</a:t>
            </a:r>
          </a:p>
          <a:p>
            <a:r>
              <a:rPr lang="en-US" dirty="0" smtClean="0"/>
              <a:t>Appreciations and concerns exercise </a:t>
            </a:r>
          </a:p>
          <a:p>
            <a:r>
              <a:rPr lang="en-US" dirty="0" smtClean="0"/>
              <a:t>Self managed teams</a:t>
            </a:r>
          </a:p>
          <a:p>
            <a:r>
              <a:rPr lang="en-US" dirty="0" smtClean="0"/>
              <a:t>Survey Feedback</a:t>
            </a:r>
          </a:p>
          <a:p>
            <a:r>
              <a:rPr lang="en-US" dirty="0" smtClean="0"/>
              <a:t>Leadership and Management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6333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Leadership and its role</a:t>
            </a:r>
          </a:p>
          <a:p>
            <a:r>
              <a:rPr lang="en-US" dirty="0" smtClean="0"/>
              <a:t>Structure and systems</a:t>
            </a:r>
          </a:p>
          <a:p>
            <a:r>
              <a:rPr lang="en-US" dirty="0"/>
              <a:t>Relationship and </a:t>
            </a:r>
            <a:r>
              <a:rPr lang="en-US" dirty="0" smtClean="0"/>
              <a:t>networks</a:t>
            </a:r>
          </a:p>
          <a:p>
            <a:r>
              <a:rPr lang="en-US" dirty="0"/>
              <a:t>Stakeholders </a:t>
            </a:r>
            <a:r>
              <a:rPr lang="en-US" dirty="0" smtClean="0"/>
              <a:t>Analysis: Identifying and defining role of stakeholder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en-US" dirty="0"/>
              <a:t>Learning </a:t>
            </a:r>
            <a:r>
              <a:rPr lang="en-US" dirty="0" smtClean="0"/>
              <a:t>History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en-US" dirty="0" smtClean="0"/>
              <a:t>Organization and Management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en-US" dirty="0" smtClean="0"/>
              <a:t>Strategy Plan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Organizational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157990" y="2778994"/>
            <a:ext cx="71207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5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Thank you and Feedback</a:t>
            </a:r>
            <a:endParaRPr lang="en-US" sz="5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533" name="Rectangle 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81000" y="723900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SFchange</a:t>
            </a:r>
          </a:p>
        </p:txBody>
      </p:sp>
    </p:spTree>
    <p:extLst>
      <p:ext uri="{BB962C8B-B14F-4D97-AF65-F5344CB8AC3E}">
        <p14:creationId xmlns:p14="http://schemas.microsoft.com/office/powerpoint/2010/main" val="226883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Nepal Police @ Present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33" y="1516698"/>
            <a:ext cx="4601367" cy="2640965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33" y="4157663"/>
            <a:ext cx="4601367" cy="27003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6698"/>
            <a:ext cx="4542633" cy="264096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7663"/>
            <a:ext cx="4542633" cy="270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5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Nepal Police @ Present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573" y="4141694"/>
            <a:ext cx="4496427" cy="2716306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1694"/>
            <a:ext cx="4647573" cy="27163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6993"/>
            <a:ext cx="9144000" cy="286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61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Nepal Police in changed context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707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sz="2400" dirty="0" smtClean="0"/>
              <a:t>Changed context after promulgation of Constitution of Nepal - 2072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Power shift </a:t>
            </a:r>
            <a:r>
              <a:rPr lang="en-US" sz="2400" dirty="0" err="1" smtClean="0"/>
              <a:t>Vs</a:t>
            </a:r>
            <a:r>
              <a:rPr lang="en-US" sz="2400" dirty="0" smtClean="0"/>
              <a:t> People expectation </a:t>
            </a:r>
            <a:endParaRPr lang="en-US" sz="2400" dirty="0"/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Complicated phenomenon of crime and security pattern 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Changed service need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 Technological advancement: Social Media</a:t>
            </a:r>
          </a:p>
          <a:p>
            <a:pPr algn="just">
              <a:lnSpc>
                <a:spcPct val="150000"/>
              </a:lnSpc>
            </a:pPr>
            <a:r>
              <a:rPr lang="en-US" sz="2400" dirty="0" smtClean="0"/>
              <a:t>Globalization </a:t>
            </a:r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928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Nepal Police: Challenges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" y="1516698"/>
            <a:ext cx="4320539" cy="2728912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376" y="4257674"/>
            <a:ext cx="4218624" cy="2600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376" y="1516697"/>
            <a:ext cx="4218624" cy="27289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" y="4245610"/>
            <a:ext cx="4320539" cy="261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88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Agenda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Needs Organization: </a:t>
            </a:r>
            <a:r>
              <a:rPr lang="en-US" dirty="0"/>
              <a:t>An integrated </a:t>
            </a:r>
            <a:r>
              <a:rPr lang="en-US" dirty="0" smtClean="0"/>
              <a:t>approach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Need Classification</a:t>
            </a:r>
            <a:endParaRPr lang="en-US" dirty="0"/>
          </a:p>
          <a:p>
            <a:pPr algn="just">
              <a:lnSpc>
                <a:spcPct val="150000"/>
              </a:lnSpc>
            </a:pPr>
            <a:r>
              <a:rPr lang="en-US" dirty="0"/>
              <a:t>OD </a:t>
            </a:r>
            <a:r>
              <a:rPr lang="en-US" dirty="0" smtClean="0"/>
              <a:t>Intervention </a:t>
            </a:r>
            <a:r>
              <a:rPr lang="en-US" dirty="0"/>
              <a:t>Techniques</a:t>
            </a:r>
          </a:p>
        </p:txBody>
      </p:sp>
    </p:spTree>
    <p:extLst>
      <p:ext uri="{BB962C8B-B14F-4D97-AF65-F5344CB8AC3E}">
        <p14:creationId xmlns:p14="http://schemas.microsoft.com/office/powerpoint/2010/main" val="370907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265102" y="137409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Needs Assessment and Intervention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77121" y="1625183"/>
            <a:ext cx="8229600" cy="47006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/>
              <a:t>Identify the needs and its Priorities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Name the needs</a:t>
            </a:r>
          </a:p>
          <a:p>
            <a:pPr>
              <a:lnSpc>
                <a:spcPct val="150000"/>
              </a:lnSpc>
            </a:pPr>
            <a:r>
              <a:rPr lang="en-US" sz="3200" dirty="0" smtClean="0"/>
              <a:t>Write the Gap and Interventions techniques</a:t>
            </a:r>
            <a:endParaRPr lang="en-US" sz="3200" dirty="0"/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pPr eaLnBrk="1" hangingPunct="1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37774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eme1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84C85070-0FE1-48CB-9C23-0FF086898B6F}" vid="{906D3B2E-3094-47F1-A83D-4CCC8582718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25012</TotalTime>
  <Words>549</Words>
  <Application>Microsoft Office PowerPoint</Application>
  <PresentationFormat>On-screen Show (4:3)</PresentationFormat>
  <Paragraphs>211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Calibri</vt:lpstr>
      <vt:lpstr>Courier New</vt:lpstr>
      <vt:lpstr>Perpetua</vt:lpstr>
      <vt:lpstr>Times New Roman</vt:lpstr>
      <vt:lpstr>Tw Cen MT</vt:lpstr>
      <vt:lpstr>Wingdings</vt:lpstr>
      <vt:lpstr>Wingdings 2</vt:lpstr>
      <vt:lpstr>Custom Design</vt:lpstr>
      <vt:lpstr>Theme1</vt:lpstr>
      <vt:lpstr>     Leadership and Management training  (OCM Level iii) for the officers of Nepal police</vt:lpstr>
      <vt:lpstr>Organization development: Intervention</vt:lpstr>
      <vt:lpstr>Nepal Police @ Present</vt:lpstr>
      <vt:lpstr>Nepal Police @ Present</vt:lpstr>
      <vt:lpstr>Nepal Police in changed context</vt:lpstr>
      <vt:lpstr>Drivers</vt:lpstr>
      <vt:lpstr>Nepal Police: Challenges</vt:lpstr>
      <vt:lpstr>Agenda </vt:lpstr>
      <vt:lpstr>Needs Assessment and Intervention</vt:lpstr>
      <vt:lpstr>PowerPoint Presentation</vt:lpstr>
      <vt:lpstr>PowerPoint Presentation</vt:lpstr>
      <vt:lpstr>PowerPoint Presentation</vt:lpstr>
      <vt:lpstr>PowerPoint Presentation</vt:lpstr>
      <vt:lpstr>Identify the needs: Group Activity (15 min) </vt:lpstr>
      <vt:lpstr>Need Assessment </vt:lpstr>
      <vt:lpstr>Types of Need</vt:lpstr>
      <vt:lpstr>Types of Need</vt:lpstr>
      <vt:lpstr>Types of Need, cont.</vt:lpstr>
      <vt:lpstr>Types of Need, cont.</vt:lpstr>
      <vt:lpstr>Types of Need, cont.</vt:lpstr>
      <vt:lpstr>Write the Need Types</vt:lpstr>
      <vt:lpstr>Write the Gaps</vt:lpstr>
      <vt:lpstr>Gap (Existing vs Required)</vt:lpstr>
      <vt:lpstr>OD: Write Interventions techniques</vt:lpstr>
      <vt:lpstr>PowerPoint Presentation</vt:lpstr>
      <vt:lpstr>Individual/Interpersonal</vt:lpstr>
      <vt:lpstr>Team Level</vt:lpstr>
      <vt:lpstr>Organizational Level</vt:lpstr>
      <vt:lpstr>SFchange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Elder</dc:creator>
  <cp:lastModifiedBy>Windows User</cp:lastModifiedBy>
  <cp:revision>556</cp:revision>
  <dcterms:created xsi:type="dcterms:W3CDTF">2013-10-27T14:53:12Z</dcterms:created>
  <dcterms:modified xsi:type="dcterms:W3CDTF">2018-01-10T10:18:58Z</dcterms:modified>
</cp:coreProperties>
</file>