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6" r:id="rId2"/>
    <p:sldId id="300" r:id="rId3"/>
    <p:sldId id="288" r:id="rId4"/>
    <p:sldId id="296" r:id="rId5"/>
    <p:sldId id="294" r:id="rId6"/>
    <p:sldId id="290" r:id="rId7"/>
    <p:sldId id="292" r:id="rId8"/>
    <p:sldId id="295" r:id="rId9"/>
    <p:sldId id="298" r:id="rId10"/>
    <p:sldId id="285" r:id="rId11"/>
    <p:sldId id="258" r:id="rId12"/>
    <p:sldId id="301" r:id="rId13"/>
    <p:sldId id="276" r:id="rId14"/>
    <p:sldId id="304" r:id="rId15"/>
    <p:sldId id="260" r:id="rId16"/>
    <p:sldId id="286" r:id="rId17"/>
    <p:sldId id="261" r:id="rId18"/>
    <p:sldId id="278" r:id="rId19"/>
    <p:sldId id="262" r:id="rId20"/>
    <p:sldId id="303" r:id="rId21"/>
    <p:sldId id="272" r:id="rId22"/>
    <p:sldId id="274" r:id="rId23"/>
    <p:sldId id="287" r:id="rId24"/>
    <p:sldId id="275" r:id="rId25"/>
  </p:sldIdLst>
  <p:sldSz cx="9144000" cy="6858000" type="screen4x3"/>
  <p:notesSz cx="6858000" cy="99472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6308" autoAdjust="0"/>
  </p:normalViewPr>
  <p:slideViewPr>
    <p:cSldViewPr>
      <p:cViewPr>
        <p:scale>
          <a:sx n="82" d="100"/>
          <a:sy n="82" d="100"/>
        </p:scale>
        <p:origin x="-942" y="4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0F3CE6-5873-4D32-809D-9EF8286F4696}" type="datetimeFigureOut">
              <a:rPr lang="en-US" smtClean="0"/>
              <a:pPr/>
              <a:t>7/26/2017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D8D5DF-E167-4035-994E-88734A32BB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21523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77E53-2895-48B3-A548-4AA2239B30EA}" type="datetimeFigureOut">
              <a:rPr lang="en-US" smtClean="0"/>
              <a:pPr/>
              <a:t>7/26/2017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67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D2C98A-470C-45E7-97B4-3B977E94F44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0701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ECB676-5F8E-4F0C-8557-30CADC76494F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F2E70B-7011-4F4C-9DF5-331F68AE74B0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F66CD-3E80-4257-B415-8C4698CE9E96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B626B-4333-4D85-BBDF-9938AF771AC5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10AD5A-A081-4AD5-9125-6CF5E10D70DF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C8592B-8D3E-46CE-B513-69847D7475F7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B2F471-8B6C-409D-BC4F-652CFC54D2B5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EC979-BA3F-4127-B62F-70958177CFC6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5B18A-CAFE-4559-A530-D78637B9A79F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5E745B-6417-4A22-A7B2-D41295BF1F40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CBB094-A5AE-422B-9206-A025B485F880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27DA7-6FCA-4FF7-A881-18F51B0D9DD0}" type="datetime1">
              <a:rPr lang="en-US" smtClean="0"/>
              <a:pPr/>
              <a:t>7/26/2017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370EB-6D55-48ED-A53A-B8CC997A835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" y="0"/>
            <a:ext cx="8991600" cy="4038600"/>
          </a:xfrm>
        </p:spPr>
        <p:txBody>
          <a:bodyPr>
            <a:noAutofit/>
          </a:bodyPr>
          <a:lstStyle/>
          <a:p>
            <a: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Human Resource Management </a:t>
            </a:r>
            <a:b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Performance  Based Incentive System </a:t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7543800" cy="990600"/>
          </a:xfrm>
        </p:spPr>
        <p:txBody>
          <a:bodyPr>
            <a:normAutofit/>
          </a:bodyPr>
          <a:lstStyle/>
          <a:p>
            <a:pPr algn="r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Bharat </a:t>
            </a:r>
            <a:r>
              <a:rPr lang="en-US" sz="2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Gautam</a:t>
            </a:r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 PhD</a:t>
            </a:r>
          </a:p>
          <a:p>
            <a:pPr algn="r"/>
            <a:r>
              <a:rPr lang="en-US" sz="2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0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276600" y="5029200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Arial" pitchFamily="34" charset="0"/>
                <a:cs typeface="Arial" pitchFamily="34" charset="0"/>
              </a:rPr>
              <a:t>     NASC: 2074. 4. 11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126163"/>
          </a:xfrm>
        </p:spPr>
        <p:txBody>
          <a:bodyPr>
            <a:normAutofit fontScale="62500" lnSpcReduction="20000"/>
          </a:bodyPr>
          <a:lstStyle/>
          <a:p>
            <a:pPr algn="ctr">
              <a:buNone/>
            </a:pPr>
            <a:endParaRPr lang="en-GB" b="1" i="1" dirty="0" smtClean="0">
              <a:solidFill>
                <a:srgbClr val="002060"/>
              </a:solidFill>
            </a:endParaRPr>
          </a:p>
          <a:p>
            <a:pPr algn="ctr">
              <a:buNone/>
            </a:pPr>
            <a:r>
              <a:rPr lang="en-GB" sz="5100" b="1" dirty="0" smtClean="0">
                <a:latin typeface="Arial" pitchFamily="34" charset="0"/>
                <a:cs typeface="Arial" pitchFamily="34" charset="0"/>
              </a:rPr>
              <a:t>PBIS…</a:t>
            </a:r>
          </a:p>
          <a:p>
            <a:pPr>
              <a:buNone/>
            </a:pPr>
            <a:r>
              <a:rPr lang="en-GB" sz="3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 </a:t>
            </a:r>
            <a:r>
              <a:rPr lang="en-GB" sz="3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measure results and to reward successful employees is the main essence of PBIS. </a:t>
            </a:r>
          </a:p>
          <a:p>
            <a:pPr>
              <a:buNone/>
            </a:pPr>
            <a:endParaRPr lang="en-GB" sz="3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GB" i="1" dirty="0" smtClean="0"/>
          </a:p>
          <a:p>
            <a:pPr algn="just">
              <a:buNone/>
            </a:pPr>
            <a:r>
              <a:rPr lang="en-GB" sz="3800" i="1" dirty="0" smtClean="0">
                <a:latin typeface="Arial "/>
              </a:rPr>
              <a:t>Related Statement, </a:t>
            </a:r>
          </a:p>
          <a:p>
            <a:pPr algn="just">
              <a:buNone/>
            </a:pPr>
            <a:endParaRPr lang="en-GB" i="1" dirty="0"/>
          </a:p>
          <a:p>
            <a:pPr indent="4763" algn="just">
              <a:buNone/>
            </a:pPr>
            <a:r>
              <a:rPr lang="en-GB" b="1" i="1" dirty="0" smtClean="0">
                <a:latin typeface="Arial" pitchFamily="34" charset="0"/>
                <a:cs typeface="Arial" pitchFamily="34" charset="0"/>
              </a:rPr>
              <a:t>	“ If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we don’t measure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results,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we cannot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tell success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from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failure </a:t>
            </a:r>
          </a:p>
          <a:p>
            <a:pPr indent="4763" algn="just">
              <a:buNone/>
            </a:pPr>
            <a:endParaRPr lang="en-GB" b="1" i="1" dirty="0" smtClean="0">
              <a:latin typeface="Arial" pitchFamily="34" charset="0"/>
              <a:cs typeface="Arial" pitchFamily="34" charset="0"/>
            </a:endParaRPr>
          </a:p>
          <a:p>
            <a:pPr indent="4763" algn="just">
              <a:buNone/>
            </a:pPr>
            <a:r>
              <a:rPr lang="en-GB" b="1" i="1" dirty="0" smtClean="0">
                <a:latin typeface="Arial" pitchFamily="34" charset="0"/>
                <a:cs typeface="Arial" pitchFamily="34" charset="0"/>
              </a:rPr>
              <a:t>		</a:t>
            </a:r>
          </a:p>
          <a:p>
            <a:pPr indent="4763" algn="just">
              <a:buNone/>
            </a:pPr>
            <a:r>
              <a:rPr lang="en-GB" b="1" i="1" dirty="0" smtClean="0">
                <a:latin typeface="Arial" pitchFamily="34" charset="0"/>
                <a:cs typeface="Arial" pitchFamily="34" charset="0"/>
              </a:rPr>
              <a:t>	If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we can’t see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success, We can’t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reward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it</a:t>
            </a:r>
          </a:p>
          <a:p>
            <a:pPr indent="4763" algn="just">
              <a:buNone/>
            </a:pPr>
            <a:endParaRPr lang="en-GB" b="1" i="1" dirty="0" smtClean="0">
              <a:latin typeface="Arial" pitchFamily="34" charset="0"/>
              <a:cs typeface="Arial" pitchFamily="34" charset="0"/>
            </a:endParaRPr>
          </a:p>
          <a:p>
            <a:pPr indent="4763" algn="just">
              <a:buNone/>
            </a:pPr>
            <a:endParaRPr lang="en-GB" b="1" i="1" dirty="0" smtClean="0">
              <a:latin typeface="Arial" pitchFamily="34" charset="0"/>
              <a:cs typeface="Arial" pitchFamily="34" charset="0"/>
            </a:endParaRPr>
          </a:p>
          <a:p>
            <a:pPr indent="4763" algn="just">
              <a:buNone/>
            </a:pPr>
            <a:r>
              <a:rPr lang="en-GB" b="1" i="1" dirty="0" smtClean="0">
                <a:latin typeface="Arial" pitchFamily="34" charset="0"/>
                <a:cs typeface="Arial" pitchFamily="34" charset="0"/>
              </a:rPr>
              <a:t>	If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we can’t reward 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success, we are </a:t>
            </a:r>
            <a:r>
              <a:rPr lang="en-GB" b="1" i="1" dirty="0">
                <a:latin typeface="Arial" pitchFamily="34" charset="0"/>
                <a:cs typeface="Arial" pitchFamily="34" charset="0"/>
              </a:rPr>
              <a:t>probably rewarding failure</a:t>
            </a:r>
            <a:r>
              <a:rPr lang="en-GB" b="1" i="1" dirty="0" smtClean="0">
                <a:latin typeface="Arial" pitchFamily="34" charset="0"/>
                <a:cs typeface="Arial" pitchFamily="34" charset="0"/>
              </a:rPr>
              <a:t>...” </a:t>
            </a:r>
          </a:p>
          <a:p>
            <a:pPr indent="4763" algn="just">
              <a:buNone/>
            </a:pPr>
            <a:r>
              <a:rPr lang="en-GB" b="1" i="1" dirty="0" smtClean="0">
                <a:latin typeface="Arial" pitchFamily="34" charset="0"/>
                <a:cs typeface="Arial" pitchFamily="34" charset="0"/>
              </a:rPr>
              <a:t> </a:t>
            </a:r>
            <a:endParaRPr lang="en-GB" b="1" i="1" dirty="0">
              <a:latin typeface="Arial" pitchFamily="34" charset="0"/>
              <a:cs typeface="Arial" pitchFamily="34" charset="0"/>
            </a:endParaRPr>
          </a:p>
          <a:p>
            <a:pPr algn="r">
              <a:buNone/>
            </a:pPr>
            <a:r>
              <a:rPr lang="en-GB" i="1" dirty="0">
                <a:latin typeface="Arial" pitchFamily="34" charset="0"/>
                <a:cs typeface="Arial" pitchFamily="34" charset="0"/>
              </a:rPr>
              <a:t>	                                                                    	</a:t>
            </a:r>
          </a:p>
          <a:p>
            <a:pPr algn="r">
              <a:buNone/>
            </a:pPr>
            <a:r>
              <a:rPr lang="en-GB" sz="29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Osborne </a:t>
            </a:r>
            <a:r>
              <a:rPr lang="en-GB" sz="29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and </a:t>
            </a:r>
            <a:r>
              <a:rPr lang="en-GB" sz="29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Gaebler</a:t>
            </a:r>
            <a:r>
              <a:rPr lang="en-GB" sz="29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</a:t>
            </a:r>
          </a:p>
          <a:p>
            <a:pPr algn="r">
              <a:buNone/>
            </a:pPr>
            <a:r>
              <a:rPr lang="en-GB" sz="29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Reinventing Government, 1992  </a:t>
            </a:r>
            <a:endParaRPr lang="en-US" sz="29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278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Techniques of PBIS Application </a:t>
            </a: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Breakdown of organizational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f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unctions  and Assign Jobs to working units and employees in measurable terms, 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Job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descriptions, performance targets,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indicators, and measurements,  </a:t>
            </a: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Job </a:t>
            </a:r>
            <a:r>
              <a:rPr lang="en-US" sz="2000" dirty="0">
                <a:latin typeface="Arial" pitchFamily="34" charset="0"/>
                <a:cs typeface="Arial" pitchFamily="34" charset="0"/>
              </a:rPr>
              <a:t>descriptions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are only not sufficient for PBIS,</a:t>
            </a:r>
            <a:endParaRPr lang="en-US" sz="2000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Job Standards- benchmark, requirements, timelines, quantity and quality are also required.</a:t>
            </a: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Monitoring and Evaluation of Performance </a:t>
            </a:r>
          </a:p>
          <a:p>
            <a:pPr algn="just">
              <a:lnSpc>
                <a:spcPct val="140000"/>
              </a:lnSpc>
              <a:spcBef>
                <a:spcPts val="800"/>
              </a:spcBef>
              <a:spcAft>
                <a:spcPts val="500"/>
              </a:spcAft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Financial Incentive/Monetary reward to high performer employees, work unit, organization based on their performance.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990600"/>
          </a:xfrm>
        </p:spPr>
        <p:txBody>
          <a:bodyPr>
            <a:normAutofit fontScale="90000"/>
          </a:bodyPr>
          <a:lstStyle/>
          <a:p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3200" b="1" dirty="0" smtClean="0">
                <a:latin typeface="Arial "/>
              </a:rPr>
              <a:t>PBIS...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>
                <a:latin typeface="Arial "/>
              </a:rPr>
              <a:t>Reference Sample:  Performance Indicators and Marks    </a:t>
            </a:r>
            <a:br>
              <a:rPr lang="en-US" sz="2000" b="1" dirty="0" smtClean="0">
                <a:latin typeface="Arial "/>
              </a:rPr>
            </a:br>
            <a:r>
              <a:rPr lang="en-US" sz="2000" dirty="0" smtClean="0">
                <a:latin typeface="Arial "/>
              </a:rPr>
              <a:t>Department of Civil Personnel Records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98651887"/>
              </p:ext>
            </p:extLst>
          </p:nvPr>
        </p:nvGraphicFramePr>
        <p:xfrm>
          <a:off x="0" y="1371598"/>
          <a:ext cx="9144000" cy="61722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4614"/>
                <a:gridCol w="2989386"/>
              </a:tblGrid>
              <a:tr h="4952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54529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latin typeface="Arial "/>
                          <a:ea typeface="Times New Roman"/>
                          <a:cs typeface="Mangal"/>
                        </a:rPr>
                        <a:t>Performance Indicators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b="1" dirty="0">
                          <a:latin typeface="Arial "/>
                          <a:ea typeface="Times New Roman"/>
                          <a:cs typeface="Mangal"/>
                        </a:rPr>
                        <a:t>Total Marks: 100 (%)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54529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1. Updating records of the civil service employees 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20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54529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"/>
                          <a:ea typeface="Times New Roman"/>
                          <a:cs typeface="Mangal"/>
                        </a:rPr>
                        <a:t>2. Registration of </a:t>
                      </a:r>
                      <a:r>
                        <a:rPr lang="en-US" sz="1400" dirty="0" smtClean="0">
                          <a:solidFill>
                            <a:srgbClr val="000000"/>
                          </a:solidFill>
                          <a:latin typeface="Arial "/>
                          <a:ea typeface="Times New Roman"/>
                          <a:cs typeface="Mangal"/>
                        </a:rPr>
                        <a:t>the organizations </a:t>
                      </a:r>
                      <a:r>
                        <a:rPr lang="en-US" sz="1400" dirty="0">
                          <a:solidFill>
                            <a:srgbClr val="000000"/>
                          </a:solidFill>
                          <a:latin typeface="Arial "/>
                          <a:ea typeface="Times New Roman"/>
                          <a:cs typeface="Mangal"/>
                        </a:rPr>
                        <a:t>and posts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15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545298">
                <a:tc>
                  <a:txBody>
                    <a:bodyPr/>
                    <a:lstStyle/>
                    <a:p>
                      <a:pPr marL="180340" marR="20320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Times New Roman"/>
                          <a:cs typeface="Mangal"/>
                        </a:rPr>
                        <a:t>3. Management of due files and letters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25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545298">
                <a:tc>
                  <a:txBody>
                    <a:bodyPr/>
                    <a:lstStyle/>
                    <a:p>
                      <a:pPr marL="180340" marR="20320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4. Setting and operating central filing  system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 dirty="0">
                          <a:latin typeface="Arial "/>
                          <a:ea typeface="Times New Roman"/>
                          <a:cs typeface="Mangal"/>
                        </a:rPr>
                        <a:t>15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8075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5. Management of the records of retired employees and delivery of facilities 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10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8075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6. Online entry of Personal Information System  (PIS) employees </a:t>
                      </a:r>
                      <a:r>
                        <a:rPr lang="en-US" sz="1400" dirty="0" smtClean="0">
                          <a:latin typeface="Arial "/>
                          <a:ea typeface="MS Mincho"/>
                          <a:cs typeface="Mangal"/>
                        </a:rPr>
                        <a:t>  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7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8075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7. Customer Satisfaction Survey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>
                          <a:latin typeface="Arial "/>
                          <a:ea typeface="Times New Roman"/>
                          <a:cs typeface="Mangal"/>
                        </a:rPr>
                        <a:t>3</a:t>
                      </a:r>
                      <a:endParaRPr lang="en-US" sz="140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480758">
                <a:tc>
                  <a:txBody>
                    <a:bodyPr/>
                    <a:lstStyle/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latin typeface="Arial "/>
                          <a:ea typeface="MS Mincho"/>
                          <a:cs typeface="Mangal"/>
                        </a:rPr>
                        <a:t>8. Miscellanies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r>
                        <a:rPr lang="en-US" sz="1400" i="1" dirty="0">
                          <a:latin typeface="Arial "/>
                          <a:ea typeface="Times New Roman"/>
                          <a:cs typeface="Mangal"/>
                        </a:rPr>
                        <a:t>5</a:t>
                      </a: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  <a:tr h="1027467">
                <a:tc>
                  <a:txBody>
                    <a:bodyPr/>
                    <a:lstStyle/>
                    <a:p>
                      <a:pPr marL="180340" marR="0" indent="-18034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i="1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   Source: Performance Based Incentive System, Department of Civil Personnel</a:t>
                      </a:r>
                      <a:r>
                        <a:rPr lang="en-US" sz="1200" i="1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i="1" kern="120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Records,</a:t>
                      </a:r>
                      <a:r>
                        <a:rPr lang="en-US" sz="1200" i="1" kern="1200" baseline="0" dirty="0" smtClean="0">
                          <a:solidFill>
                            <a:schemeClr val="dk1"/>
                          </a:solidFill>
                          <a:latin typeface="Arial "/>
                          <a:ea typeface="+mn-ea"/>
                          <a:cs typeface="+mn-cs"/>
                        </a:rPr>
                        <a:t> 2010</a:t>
                      </a:r>
                    </a:p>
                    <a:p>
                      <a:pPr marL="180340" marR="0" indent="-180340" algn="just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 smtClean="0">
                        <a:solidFill>
                          <a:schemeClr val="dk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  <a:p>
                      <a:pPr marL="180340" marR="0" indent="-18034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</a:pPr>
                      <a:endParaRPr lang="en-US" sz="1400" dirty="0">
                        <a:latin typeface="Arial "/>
                        <a:ea typeface="Times New Roman"/>
                        <a:cs typeface="Mangal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295400"/>
            <a:ext cx="9067800" cy="5410200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40000"/>
              </a:lnSpc>
              <a:buNone/>
            </a:pPr>
            <a:r>
              <a:rPr lang="en-US" sz="8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Standards of Performance Indicators are very much Important</a:t>
            </a:r>
            <a:r>
              <a:rPr lang="en-US" sz="80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8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PBIS.</a:t>
            </a:r>
          </a:p>
          <a:p>
            <a:pPr marL="0" indent="0" algn="ctr">
              <a:buNone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Sample Examples</a:t>
            </a:r>
          </a:p>
          <a:p>
            <a:pPr marL="0" indent="0" algn="ctr">
              <a:buNone/>
            </a:pPr>
            <a:endParaRPr lang="en-US" sz="80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Aft>
                <a:spcPts val="1400"/>
              </a:spcAft>
              <a:buNone/>
            </a:pP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Meeting Minute Standard: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Date, Time, </a:t>
            </a:r>
            <a:r>
              <a:rPr lang="en-US" sz="80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and Venue, </a:t>
            </a:r>
          </a:p>
          <a:p>
            <a:pPr marL="0" indent="0">
              <a:spcAft>
                <a:spcPts val="1400"/>
              </a:spcAft>
              <a:buNone/>
            </a:pPr>
            <a:r>
              <a:rPr lang="en-US" sz="8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	                   Agenda, Attendance,  Discussion, and Decision/s, </a:t>
            </a:r>
          </a:p>
          <a:p>
            <a:pPr marL="0" indent="0">
              <a:spcAft>
                <a:spcPts val="1400"/>
              </a:spcAft>
              <a:buNone/>
            </a:pPr>
            <a:r>
              <a:rPr lang="en-US" sz="8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	                   Dissemination and Documentation </a:t>
            </a:r>
          </a:p>
          <a:p>
            <a:pPr marL="0" indent="0">
              <a:spcAft>
                <a:spcPts val="1400"/>
              </a:spcAft>
              <a:buNone/>
            </a:pPr>
            <a:endParaRPr lang="en-US" sz="80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Aft>
                <a:spcPts val="1400"/>
              </a:spcAft>
              <a:buNone/>
            </a:pPr>
            <a:r>
              <a:rPr lang="en-US" sz="8000" b="1" dirty="0" err="1" smtClean="0">
                <a:latin typeface="Arial" pitchFamily="34" charset="0"/>
                <a:cs typeface="Arial" pitchFamily="34" charset="0"/>
              </a:rPr>
              <a:t>Tippani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 :    	               Three Layers of Decision Making 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sz="8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	                </a:t>
            </a:r>
            <a:r>
              <a:rPr lang="en-US" sz="8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Initiator- 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       Issue, related information, alternatives 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	      	                </a:t>
            </a:r>
            <a:r>
              <a:rPr lang="en-US" sz="8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Reviewer-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       Review, analysis and own opinion</a:t>
            </a:r>
          </a:p>
          <a:p>
            <a:pPr marL="0" indent="0">
              <a:lnSpc>
                <a:spcPct val="140000"/>
              </a:lnSpc>
              <a:buNone/>
            </a:pPr>
            <a:r>
              <a:rPr lang="en-US" sz="8000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	                </a:t>
            </a:r>
            <a:r>
              <a:rPr lang="en-US" sz="8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Decision Maker</a:t>
            </a:r>
            <a:r>
              <a:rPr lang="en-US" sz="8000" dirty="0" smtClean="0">
                <a:latin typeface="Arial" pitchFamily="34" charset="0"/>
                <a:cs typeface="Arial" pitchFamily="34" charset="0"/>
              </a:rPr>
              <a:t>- Judgment and decisions</a:t>
            </a:r>
          </a:p>
          <a:p>
            <a:pPr marL="0" indent="0">
              <a:buNone/>
            </a:pPr>
            <a:r>
              <a:rPr lang="en-US" sz="80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8000" dirty="0" smtClean="0"/>
              <a:t>   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84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82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96000"/>
          </a:xfrm>
        </p:spPr>
        <p:txBody>
          <a:bodyPr>
            <a:noAutofit/>
          </a:bodyPr>
          <a:lstStyle/>
          <a:p>
            <a:pPr marL="0" indent="0" algn="ctr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Application of PBIS/PBM:  International Reference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UK, Performance Award/Reward/Incentive</a:t>
            </a:r>
          </a:p>
          <a:p>
            <a:pPr algn="just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Performance Award is provided to the Doctors at the National Health Service, for meeting medical targets.  It is also applied in Public Schools</a:t>
            </a:r>
          </a:p>
          <a:p>
            <a:pPr marL="0" indent="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New Zealand,  Performance Agreement</a:t>
            </a:r>
          </a:p>
          <a:p>
            <a:pPr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Executive Chief of the government agencies through setting key result areas to measure performance for their re-appointment and financial incentives.</a:t>
            </a:r>
          </a:p>
          <a:p>
            <a:pPr marL="0" indent="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the USA- Performance Incentive </a:t>
            </a:r>
          </a:p>
          <a:p>
            <a:pPr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Social Security Administration was rated world class service providers, </a:t>
            </a:r>
          </a:p>
          <a:p>
            <a:pPr marL="0" indent="0"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 Kenya , Performance Contract  and Financial Reward</a:t>
            </a:r>
          </a:p>
          <a:p>
            <a:pPr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To improve the performance of Ministries and Departments  </a:t>
            </a:r>
          </a:p>
          <a:p>
            <a:pPr>
              <a:lnSpc>
                <a:spcPct val="140000"/>
              </a:lnSpc>
              <a:spcBef>
                <a:spcPts val="200"/>
              </a:spcBef>
              <a:spcAft>
                <a:spcPts val="200"/>
              </a:spcAft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Ministry of Tourism was rated for  the excellent performance in many years.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534400" cy="8382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6172200"/>
          </a:xfrm>
        </p:spPr>
        <p:txBody>
          <a:bodyPr>
            <a:normAutofit fontScale="62500" lnSpcReduction="20000"/>
          </a:bodyPr>
          <a:lstStyle/>
          <a:p>
            <a:pPr algn="ctr">
              <a:lnSpc>
                <a:spcPct val="150000"/>
              </a:lnSpc>
              <a:buNone/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Viable Sectors and Areas of PBIS Application in Nepal  </a:t>
            </a:r>
          </a:p>
          <a:p>
            <a:pPr algn="just">
              <a:lnSpc>
                <a:spcPct val="150000"/>
              </a:lnSpc>
            </a:pPr>
            <a:r>
              <a:rPr lang="en-US" sz="2900" dirty="0" smtClean="0">
                <a:latin typeface="Arial" pitchFamily="34" charset="0"/>
                <a:cs typeface="Arial" pitchFamily="34" charset="0"/>
              </a:rPr>
              <a:t>Private Sector and Other Non-Government Sectors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9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Public Sector– </a:t>
            </a:r>
            <a:r>
              <a:rPr lang="en-US" sz="2900" dirty="0" smtClean="0">
                <a:latin typeface="Arial" pitchFamily="34" charset="0"/>
                <a:cs typeface="Arial" pitchFamily="34" charset="0"/>
              </a:rPr>
              <a:t>	Civil Service and Public Organizations 					Development  and Service Oriented offices 					Even in rule based organization such as Ministry of Law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900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Reference Example</a:t>
            </a:r>
            <a:r>
              <a:rPr lang="en-US" sz="2900" dirty="0" smtClean="0">
                <a:latin typeface="Arial" pitchFamily="34" charset="0"/>
                <a:cs typeface="Arial" pitchFamily="34" charset="0"/>
              </a:rPr>
              <a:t>,    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Garbage Collection </a:t>
            </a:r>
            <a:r>
              <a:rPr lang="en-US" sz="2900" dirty="0" smtClean="0">
                <a:latin typeface="Arial" pitchFamily="34" charset="0"/>
                <a:cs typeface="Arial" pitchFamily="34" charset="0"/>
              </a:rPr>
              <a:t>:     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Time Indicator and Incentives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9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9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en-US" sz="2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Tourism Development </a:t>
            </a:r>
            <a:r>
              <a:rPr lang="en-US" sz="2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Targets and Incentives </a:t>
            </a:r>
          </a:p>
          <a:p>
            <a:pPr marL="0" indent="0" algn="just">
              <a:lnSpc>
                <a:spcPct val="150000"/>
              </a:lnSpc>
              <a:buNone/>
            </a:pPr>
            <a:endParaRPr lang="en-US" sz="29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r>
              <a:rPr lang="en-US" sz="29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 			</a:t>
            </a: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Cleaning Workplace  /  Office: </a:t>
            </a:r>
            <a:r>
              <a:rPr lang="en-US" sz="29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Frequency and Standards</a:t>
            </a:r>
            <a:endParaRPr lang="en-US" sz="29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lnSpc>
                <a:spcPct val="150000"/>
              </a:lnSpc>
              <a:buNone/>
            </a:pPr>
            <a:endParaRPr 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</a:t>
            </a: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Application: Performance Indicators </a:t>
            </a:r>
            <a:r>
              <a:rPr lang="en-US" sz="20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and Standards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both Requires</a:t>
            </a:r>
          </a:p>
          <a:p>
            <a:pPr marL="0" indent="0" algn="just"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1800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Case 1 : Department of Civil Personnel Records</a:t>
            </a:r>
          </a:p>
          <a:p>
            <a:pPr marL="0" indent="0" algn="just"/>
            <a:r>
              <a:rPr lang="en-US" sz="1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	Initial </a:t>
            </a:r>
            <a:r>
              <a:rPr lang="en-US" sz="18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Stage of Application of Performance Based </a:t>
            </a:r>
            <a:r>
              <a:rPr lang="en-US" sz="1800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Incentives</a:t>
            </a:r>
          </a:p>
          <a:p>
            <a:pPr marL="0" indent="0" algn="just">
              <a:buNone/>
            </a:pPr>
            <a:endParaRPr lang="en-US" sz="1800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Job :       Developing Individual Employee's File </a:t>
            </a:r>
          </a:p>
          <a:p>
            <a:pPr marL="0" indent="0" algn="just"/>
            <a:r>
              <a:rPr lang="en-US" sz="18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Certain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Target was given to an employee to develop 100 individual Files </a:t>
            </a:r>
          </a:p>
          <a:p>
            <a:pPr marL="0" indent="0" algn="just"/>
            <a:r>
              <a:rPr lang="en-US" sz="1800" dirty="0" smtClean="0">
                <a:latin typeface="Arial" pitchFamily="34" charset="0"/>
                <a:cs typeface="Arial" pitchFamily="34" charset="0"/>
              </a:rPr>
              <a:t>	Number of files were also developed </a:t>
            </a:r>
          </a:p>
          <a:p>
            <a:pPr marL="0" indent="0" algn="just"/>
            <a:r>
              <a:rPr lang="en-US" sz="1800" dirty="0" smtClean="0">
                <a:latin typeface="Arial" pitchFamily="34" charset="0"/>
                <a:cs typeface="Arial" pitchFamily="34" charset="0"/>
              </a:rPr>
              <a:t>	In monitoring, it was found that the most of files were incomplete of the basic 	documents/letters</a:t>
            </a:r>
          </a:p>
          <a:p>
            <a:pPr marL="0" indent="0" algn="just">
              <a:buNone/>
            </a:pPr>
            <a:endParaRPr lang="en-US" sz="1800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Case Learning : </a:t>
            </a:r>
            <a:r>
              <a:rPr lang="en-US" sz="1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Therefore, set targets are only not sufficient for the effective application of PBIS, standard performance is also required.</a:t>
            </a:r>
          </a:p>
          <a:p>
            <a:pPr marL="0" indent="0" algn="just">
              <a:buNone/>
            </a:pPr>
            <a:endParaRPr lang="en-US" sz="1800" b="1" dirty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Case 2 : District Agriculture Office </a:t>
            </a:r>
            <a:r>
              <a:rPr lang="en-US" sz="1800" b="1" dirty="0" err="1" smtClean="0">
                <a:latin typeface="Arial" pitchFamily="34" charset="0"/>
                <a:cs typeface="Arial" pitchFamily="34" charset="0"/>
              </a:rPr>
              <a:t>Kavre</a:t>
            </a: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marL="0" indent="0" algn="just">
              <a:buNone/>
            </a:pPr>
            <a:endParaRPr lang="en-US" sz="1800" b="1" dirty="0" smtClean="0">
              <a:latin typeface="Arial" pitchFamily="34" charset="0"/>
              <a:cs typeface="Arial" pitchFamily="34" charset="0"/>
            </a:endParaRPr>
          </a:p>
          <a:p>
            <a:pPr marL="0" indent="0" algn="just">
              <a:buNone/>
            </a:pPr>
            <a:r>
              <a:rPr lang="en-US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JTA: Agriculture Technician</a:t>
            </a:r>
          </a:p>
          <a:p>
            <a:pPr marL="0" indent="0" algn="just">
              <a:buNone/>
            </a:pPr>
            <a:r>
              <a:rPr lang="en-US" sz="1800" b="1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Three Meetings of the Farmer Groups in a month were set. </a:t>
            </a:r>
          </a:p>
          <a:p>
            <a:pPr marL="0" indent="0" algn="just">
              <a:buNone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	But, it was found that meetings were held in District Office not in the fields.</a:t>
            </a:r>
          </a:p>
          <a:p>
            <a:pPr marL="0" indent="0">
              <a:buNone/>
            </a:pPr>
            <a:endParaRPr lang="en-US" sz="18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sz="1800" b="1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699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0"/>
            <a:ext cx="8534400" cy="762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 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85800"/>
            <a:ext cx="9144000" cy="5668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000" b="1" dirty="0" smtClean="0">
                <a:solidFill>
                  <a:srgbClr val="0070C0"/>
                </a:solidFill>
                <a:latin typeface="Airal "/>
              </a:rPr>
              <a:t>PBIS  Application in Nepal…</a:t>
            </a:r>
            <a:r>
              <a:rPr lang="en-US" sz="2000" dirty="0" smtClean="0">
                <a:solidFill>
                  <a:srgbClr val="0070C0"/>
                </a:solidFill>
                <a:latin typeface="Airal "/>
              </a:rPr>
              <a:t>  </a:t>
            </a:r>
          </a:p>
          <a:p>
            <a:pPr>
              <a:buNone/>
            </a:pPr>
            <a:r>
              <a:rPr lang="en-US" sz="2000" dirty="0" smtClean="0">
                <a:latin typeface="Airal "/>
              </a:rPr>
              <a:t>	</a:t>
            </a:r>
            <a:r>
              <a:rPr lang="en-US" sz="2000" b="1" dirty="0">
                <a:latin typeface="Airal "/>
              </a:rPr>
              <a:t> </a:t>
            </a:r>
            <a:r>
              <a:rPr lang="en-US" sz="2000" b="1" dirty="0" smtClean="0">
                <a:latin typeface="Airal "/>
              </a:rPr>
              <a:t>              Linking Financial Incentives with Performance Targets, </a:t>
            </a:r>
          </a:p>
          <a:p>
            <a:pPr>
              <a:buNone/>
            </a:pPr>
            <a:endParaRPr lang="en-US" sz="2000" b="1" dirty="0" smtClean="0">
              <a:latin typeface="Airal "/>
            </a:endParaRPr>
          </a:p>
          <a:p>
            <a:pPr marL="0" indent="0">
              <a:buNone/>
            </a:pPr>
            <a:r>
              <a:rPr lang="en-US" sz="2000" b="1" dirty="0" smtClean="0">
                <a:latin typeface="Airal "/>
              </a:rPr>
              <a:t>Introduction of PBM oriented Incentives System: GRP             </a:t>
            </a:r>
            <a:r>
              <a:rPr lang="en-US" sz="2000" dirty="0" smtClean="0">
                <a:latin typeface="Airal "/>
              </a:rPr>
              <a:t>Governance Reform Program</a:t>
            </a:r>
            <a:r>
              <a:rPr lang="en-US" sz="2000" dirty="0">
                <a:latin typeface="Airal "/>
              </a:rPr>
              <a:t> </a:t>
            </a:r>
            <a:r>
              <a:rPr lang="en-US" sz="2000" dirty="0" smtClean="0">
                <a:latin typeface="Airal "/>
              </a:rPr>
              <a:t>(2001-2005-2007) </a:t>
            </a:r>
          </a:p>
          <a:p>
            <a:pPr marL="0" indent="0">
              <a:buNone/>
            </a:pPr>
            <a:r>
              <a:rPr lang="en-US" sz="2000" dirty="0" smtClean="0">
                <a:latin typeface="Airal "/>
              </a:rPr>
              <a:t>Financially supported by </a:t>
            </a:r>
            <a:r>
              <a:rPr lang="en-US" sz="2000" dirty="0" smtClean="0">
                <a:latin typeface="Airal "/>
                <a:cs typeface="Arial" pitchFamily="34" charset="0"/>
              </a:rPr>
              <a:t>ADB. </a:t>
            </a:r>
          </a:p>
          <a:p>
            <a:pPr marL="0" indent="0">
              <a:buNone/>
            </a:pPr>
            <a:r>
              <a:rPr lang="en-US" sz="2000" dirty="0" smtClean="0">
                <a:latin typeface="Airal "/>
                <a:cs typeface="Arial" pitchFamily="34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Airal "/>
                <a:cs typeface="Arial" pitchFamily="34" charset="0"/>
              </a:rPr>
              <a:t>Piloted Ministries: </a:t>
            </a:r>
          </a:p>
          <a:p>
            <a:pPr marL="0" indent="0">
              <a:buNone/>
            </a:pPr>
            <a:r>
              <a:rPr lang="en-US" sz="2000" b="1" dirty="0" smtClean="0">
                <a:latin typeface="Airal "/>
                <a:cs typeface="Arial" pitchFamily="34" charset="0"/>
              </a:rPr>
              <a:t>		</a:t>
            </a:r>
            <a:r>
              <a:rPr lang="en-US" sz="2000" b="1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Ministry of Agriculture: </a:t>
            </a:r>
            <a:r>
              <a:rPr lang="en-US" sz="2000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District Agriculture Office</a:t>
            </a:r>
          </a:p>
          <a:p>
            <a:pPr marL="1371600" lvl="3" indent="0">
              <a:buNone/>
            </a:pPr>
            <a:r>
              <a:rPr lang="en-US" b="1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	Ministry of Health:          </a:t>
            </a:r>
            <a:r>
              <a:rPr lang="en-US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Health Posts and Sub Health  	Posts</a:t>
            </a:r>
          </a:p>
          <a:p>
            <a:pPr marL="0" indent="0">
              <a:buNone/>
            </a:pPr>
            <a:r>
              <a:rPr lang="en-US" sz="2000" b="1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	             Ministry of Education:    </a:t>
            </a:r>
            <a:r>
              <a:rPr lang="en-US" sz="2000" dirty="0" smtClean="0">
                <a:solidFill>
                  <a:srgbClr val="00B0F0"/>
                </a:solidFill>
                <a:latin typeface="Airal "/>
                <a:cs typeface="Arial" pitchFamily="34" charset="0"/>
              </a:rPr>
              <a:t>District Education Office, Kathmandu</a:t>
            </a:r>
          </a:p>
          <a:p>
            <a:pPr marL="0" indent="0">
              <a:buNone/>
            </a:pPr>
            <a:r>
              <a:rPr lang="en-US" sz="2000" dirty="0" smtClean="0">
                <a:latin typeface="Airal "/>
                <a:cs typeface="Arial" pitchFamily="34" charset="0"/>
              </a:rPr>
              <a:t>	</a:t>
            </a:r>
          </a:p>
          <a:p>
            <a:pPr marL="0" indent="0">
              <a:buNone/>
            </a:pPr>
            <a:r>
              <a:rPr lang="en-US" sz="2000" dirty="0">
                <a:latin typeface="Airal "/>
                <a:cs typeface="Arial" pitchFamily="34" charset="0"/>
              </a:rPr>
              <a:t>	</a:t>
            </a:r>
            <a:r>
              <a:rPr lang="en-US" sz="2000" dirty="0" smtClean="0">
                <a:latin typeface="Airal "/>
                <a:cs typeface="Arial" pitchFamily="34" charset="0"/>
              </a:rPr>
              <a:t> GRP was Phased-out in 2007, Performance </a:t>
            </a:r>
            <a:r>
              <a:rPr lang="en-US" sz="2000" dirty="0">
                <a:latin typeface="Airal "/>
                <a:cs typeface="Arial" pitchFamily="34" charset="0"/>
              </a:rPr>
              <a:t>B</a:t>
            </a:r>
            <a:r>
              <a:rPr lang="en-US" sz="2000" dirty="0" smtClean="0">
                <a:latin typeface="Airal "/>
                <a:cs typeface="Arial" pitchFamily="34" charset="0"/>
              </a:rPr>
              <a:t>ased Incentive System could not be continued in these Ministries. </a:t>
            </a:r>
          </a:p>
          <a:p>
            <a:endParaRPr lang="en-US" sz="2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</a:t>
            </a:r>
            <a:r>
              <a:rPr lang="en-US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en-US" sz="32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Application in </a:t>
            </a: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Nepal…</a:t>
            </a:r>
            <a:endParaRPr lang="en-US" sz="24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71600"/>
            <a:ext cx="8915400" cy="5181600"/>
          </a:xfrm>
        </p:spPr>
        <p:txBody>
          <a:bodyPr>
            <a:normAutofit fontScale="92500"/>
          </a:bodyPr>
          <a:lstStyle/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2600" b="1" dirty="0" smtClean="0"/>
              <a:t>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Some Examples…</a:t>
            </a:r>
          </a:p>
          <a:p>
            <a:pPr marL="0" indent="0">
              <a:lnSpc>
                <a:spcPct val="200000"/>
              </a:lnSpc>
              <a:spcBef>
                <a:spcPts val="0"/>
              </a:spcBef>
              <a:buNone/>
            </a:pP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Financial Incentive</a:t>
            </a:r>
            <a:r>
              <a:rPr lang="en-US" sz="22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is provided based on performance Indicators.</a:t>
            </a:r>
            <a:endParaRPr lang="en-US" sz="2200" dirty="0" smtClean="0">
              <a:solidFill>
                <a:srgbClr val="00B0F0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US" sz="2200" b="1" dirty="0" smtClean="0">
                <a:latin typeface="Arial" pitchFamily="34" charset="0"/>
                <a:cs typeface="Arial" pitchFamily="34" charset="0"/>
              </a:rPr>
              <a:t>PBIS,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first Introduced in </a:t>
            </a:r>
            <a:r>
              <a:rPr lang="en-US" sz="2200" dirty="0" err="1" smtClean="0">
                <a:latin typeface="Arial" pitchFamily="34" charset="0"/>
                <a:cs typeface="Arial" pitchFamily="34" charset="0"/>
              </a:rPr>
              <a:t>Birgunj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 Dry Port Custom Office and Large Tax Payer Office in 2006, </a:t>
            </a:r>
          </a:p>
          <a:p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Custom and Tax Offices           (200%,      100%        50%  of the Salary )</a:t>
            </a:r>
          </a:p>
          <a:p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Department of Civil Service Records, (150 %,       100%         50%  )</a:t>
            </a:r>
          </a:p>
          <a:p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Office of the Auditor General, (</a:t>
            </a:r>
            <a:r>
              <a:rPr lang="en-US" sz="22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50% ) </a:t>
            </a:r>
          </a:p>
          <a:p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District Treasury Offices, (50 %)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18</a:t>
            </a:fld>
            <a:endParaRPr lang="en-US"/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6067063" y="4037012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>
            <a:off x="5806633" y="4724400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4917793" y="4038600"/>
            <a:ext cx="3867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6971818" y="4725988"/>
            <a:ext cx="3048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8670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2202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Arial "/>
                <a:cs typeface="Arial" pitchFamily="34" charset="0"/>
              </a:rPr>
              <a:t>PBIS …</a:t>
            </a:r>
            <a:r>
              <a:rPr lang="en-US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2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0" y="685800"/>
            <a:ext cx="9220200" cy="5719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1000"/>
              </a:spcAft>
            </a:pPr>
            <a:r>
              <a:rPr lang="en-US" sz="2000" b="1" dirty="0" smtClean="0">
                <a:solidFill>
                  <a:srgbClr val="0070C0"/>
                </a:solidFill>
                <a:latin typeface="Airal "/>
                <a:cs typeface="Arial" pitchFamily="34" charset="0"/>
              </a:rPr>
              <a:t>  </a:t>
            </a:r>
            <a:r>
              <a:rPr lang="en-US" sz="2400" b="1" dirty="0" smtClean="0">
                <a:solidFill>
                  <a:srgbClr val="0070C0"/>
                </a:solidFill>
                <a:latin typeface="Airal "/>
                <a:cs typeface="Arial" pitchFamily="34" charset="0"/>
              </a:rPr>
              <a:t>PBIS Related Legal Provisions in the Civil Service</a:t>
            </a:r>
          </a:p>
          <a:p>
            <a:pPr>
              <a:spcAft>
                <a:spcPts val="1000"/>
              </a:spcAft>
            </a:pPr>
            <a:endParaRPr lang="en-US" sz="2000" b="1" dirty="0" smtClean="0">
              <a:solidFill>
                <a:srgbClr val="0070C0"/>
              </a:solidFill>
              <a:latin typeface="Airal "/>
              <a:cs typeface="Arial" pitchFamily="34" charset="0"/>
            </a:endParaRPr>
          </a:p>
          <a:p>
            <a:pPr>
              <a:spcAft>
                <a:spcPts val="800"/>
              </a:spcAft>
            </a:pPr>
            <a:r>
              <a:rPr lang="en-US" sz="2000" b="1" dirty="0" smtClean="0">
                <a:latin typeface="Airal "/>
              </a:rPr>
              <a:t> </a:t>
            </a:r>
            <a:r>
              <a:rPr lang="en-US" sz="2000" b="1" dirty="0">
                <a:latin typeface="Airal "/>
              </a:rPr>
              <a:t>2</a:t>
            </a:r>
            <a:r>
              <a:rPr lang="en-US" sz="2000" b="1" baseline="30000" dirty="0">
                <a:latin typeface="Airal "/>
              </a:rPr>
              <a:t>nd</a:t>
            </a:r>
            <a:r>
              <a:rPr lang="en-US" sz="2000" b="1" dirty="0">
                <a:latin typeface="Airal "/>
              </a:rPr>
              <a:t> Amendment of Civil Service Act and Its </a:t>
            </a:r>
            <a:r>
              <a:rPr lang="en-US" sz="2000" b="1" dirty="0" smtClean="0">
                <a:latin typeface="Airal "/>
              </a:rPr>
              <a:t>Rules, 2007</a:t>
            </a:r>
            <a:endParaRPr lang="en-US" sz="2000" b="1" dirty="0">
              <a:latin typeface="Airal 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latin typeface="Airal "/>
                <a:cs typeface="Arial" pitchFamily="34" charset="0"/>
              </a:rPr>
              <a:t>Result </a:t>
            </a:r>
            <a:r>
              <a:rPr lang="en-US" sz="2000" dirty="0">
                <a:latin typeface="Airal "/>
                <a:cs typeface="Arial" pitchFamily="34" charset="0"/>
              </a:rPr>
              <a:t>Orientation </a:t>
            </a:r>
            <a:endParaRPr lang="en-US" sz="2000" dirty="0" smtClean="0">
              <a:latin typeface="Airal 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en-US" sz="2000" dirty="0">
              <a:latin typeface="Airal 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latin typeface="Airal "/>
                <a:cs typeface="Arial" pitchFamily="34" charset="0"/>
              </a:rPr>
              <a:t>Provision </a:t>
            </a:r>
            <a:r>
              <a:rPr lang="en-US" sz="2000" dirty="0">
                <a:latin typeface="Airal "/>
                <a:cs typeface="Arial" pitchFamily="34" charset="0"/>
              </a:rPr>
              <a:t>of Performance Incentive </a:t>
            </a:r>
            <a:r>
              <a:rPr lang="en-US" sz="2000" dirty="0" smtClean="0">
                <a:latin typeface="Airal "/>
                <a:cs typeface="Arial" pitchFamily="34" charset="0"/>
              </a:rPr>
              <a:t>Fund 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en-US" sz="2000" dirty="0">
              <a:latin typeface="Airal 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000" dirty="0" smtClean="0">
                <a:latin typeface="Airal "/>
                <a:cs typeface="Arial" pitchFamily="34" charset="0"/>
              </a:rPr>
              <a:t>Performance </a:t>
            </a:r>
            <a:r>
              <a:rPr lang="en-US" sz="2000" dirty="0">
                <a:latin typeface="Airal "/>
                <a:cs typeface="Arial" pitchFamily="34" charset="0"/>
              </a:rPr>
              <a:t>Contract/Service Contract</a:t>
            </a:r>
            <a:r>
              <a:rPr lang="en-US" sz="2000" dirty="0" smtClean="0">
                <a:latin typeface="Airal "/>
                <a:cs typeface="Arial" pitchFamily="34" charset="0"/>
              </a:rPr>
              <a:t>.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en-US" sz="2000" dirty="0">
              <a:latin typeface="Airal "/>
              <a:cs typeface="Arial" pitchFamily="34" charset="0"/>
            </a:endParaRPr>
          </a:p>
          <a:p>
            <a:pPr marL="342900" indent="-342900">
              <a:lnSpc>
                <a:spcPct val="150000"/>
              </a:lnSpc>
              <a:spcAft>
                <a:spcPts val="1000"/>
              </a:spcAft>
              <a:buFont typeface="Arial" pitchFamily="34" charset="0"/>
              <a:buChar char="•"/>
            </a:pPr>
            <a:r>
              <a:rPr lang="en-US" sz="2000" dirty="0" smtClean="0">
                <a:latin typeface="Airal "/>
                <a:cs typeface="Arial" pitchFamily="34" charset="0"/>
              </a:rPr>
              <a:t>Performance </a:t>
            </a:r>
            <a:r>
              <a:rPr lang="en-US" sz="2000" dirty="0">
                <a:latin typeface="Airal "/>
                <a:cs typeface="Arial" pitchFamily="34" charset="0"/>
              </a:rPr>
              <a:t>Agreement and Outsourcing of Manual </a:t>
            </a:r>
            <a:r>
              <a:rPr lang="en-US" sz="2000" dirty="0" smtClean="0">
                <a:latin typeface="Airal "/>
                <a:cs typeface="Arial" pitchFamily="34" charset="0"/>
              </a:rPr>
              <a:t>Services</a:t>
            </a:r>
          </a:p>
          <a:p>
            <a:r>
              <a:rPr lang="en-US" sz="2000" b="1" dirty="0" smtClean="0">
                <a:latin typeface="Airal "/>
              </a:rPr>
              <a:t>Good </a:t>
            </a:r>
            <a:r>
              <a:rPr lang="en-US" sz="2000" b="1" dirty="0">
                <a:latin typeface="Airal "/>
              </a:rPr>
              <a:t>Governance Act, </a:t>
            </a:r>
            <a:r>
              <a:rPr lang="en-US" sz="2000" b="1" dirty="0" smtClean="0">
                <a:latin typeface="Airal "/>
              </a:rPr>
              <a:t>2007</a:t>
            </a:r>
          </a:p>
          <a:p>
            <a:endParaRPr lang="en-US" sz="2000" b="1" dirty="0">
              <a:latin typeface="Airal 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000" b="1" dirty="0">
                <a:latin typeface="Airal "/>
              </a:rPr>
              <a:t> </a:t>
            </a:r>
            <a:r>
              <a:rPr lang="en-US" sz="2000" dirty="0" smtClean="0">
                <a:latin typeface="Airal "/>
                <a:cs typeface="Arial" pitchFamily="34" charset="0"/>
              </a:rPr>
              <a:t>Performance </a:t>
            </a:r>
            <a:r>
              <a:rPr lang="en-US" sz="2000" dirty="0">
                <a:latin typeface="Airal "/>
                <a:cs typeface="Arial" pitchFamily="34" charset="0"/>
              </a:rPr>
              <a:t>Contract and Accountability to Contractual Jobs.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</a:t>
            </a:fld>
            <a:endParaRPr lang="en-US"/>
          </a:p>
        </p:txBody>
      </p:sp>
      <p:pic>
        <p:nvPicPr>
          <p:cNvPr id="2050" name="Picture 2" descr="C:\Users\user\Desktop\Seminar On Solidwaste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152400"/>
            <a:ext cx="9144000" cy="70104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2400"/>
            <a:ext cx="9144000" cy="6705600"/>
          </a:xfrm>
        </p:spPr>
        <p:txBody>
          <a:bodyPr>
            <a:normAutofit/>
          </a:bodyPr>
          <a:lstStyle/>
          <a:p>
            <a:pPr lvl="1" algn="ctr">
              <a:buNone/>
            </a:pPr>
            <a:r>
              <a:rPr lang="en-US" sz="3200" b="1" dirty="0" smtClean="0">
                <a:solidFill>
                  <a:prstClr val="black"/>
                </a:solidFill>
                <a:latin typeface="Airal "/>
              </a:rPr>
              <a:t>PBIS...</a:t>
            </a:r>
            <a:r>
              <a:rPr lang="en-US" sz="2000" dirty="0" smtClean="0">
                <a:solidFill>
                  <a:prstClr val="black"/>
                </a:solidFill>
                <a:latin typeface="Airal "/>
              </a:rPr>
              <a:t>    </a:t>
            </a:r>
            <a:endParaRPr lang="en-US" sz="2000" dirty="0">
              <a:solidFill>
                <a:prstClr val="black"/>
              </a:solidFill>
              <a:latin typeface="Airal "/>
            </a:endParaRPr>
          </a:p>
          <a:p>
            <a:pPr lvl="1" algn="ctr">
              <a:buNone/>
            </a:pPr>
            <a:r>
              <a:rPr lang="en-US" sz="2200" b="1" dirty="0" smtClean="0">
                <a:solidFill>
                  <a:srgbClr val="0070C0"/>
                </a:solidFill>
                <a:latin typeface="Airal "/>
              </a:rPr>
              <a:t>Developing </a:t>
            </a:r>
            <a:r>
              <a:rPr lang="en-US" sz="2200" b="1" dirty="0">
                <a:solidFill>
                  <a:srgbClr val="0070C0"/>
                </a:solidFill>
                <a:latin typeface="Airal "/>
              </a:rPr>
              <a:t>PBIS </a:t>
            </a:r>
            <a:r>
              <a:rPr lang="en-US" sz="2200" b="1" dirty="0" smtClean="0">
                <a:solidFill>
                  <a:srgbClr val="0070C0"/>
                </a:solidFill>
                <a:latin typeface="Airal "/>
              </a:rPr>
              <a:t>Case Exercise : Related to Pervious Slide, 3                </a:t>
            </a:r>
          </a:p>
          <a:p>
            <a:pPr marL="457200" lvl="1" indent="0" algn="just">
              <a:buNone/>
            </a:pPr>
            <a:r>
              <a:rPr lang="en-US" sz="2200" b="1" dirty="0" smtClean="0">
                <a:solidFill>
                  <a:srgbClr val="0070C0"/>
                </a:solidFill>
                <a:latin typeface="Airal "/>
              </a:rPr>
              <a:t>     </a:t>
            </a:r>
            <a:r>
              <a:rPr lang="en-US" sz="2400" b="1" dirty="0" smtClean="0">
                <a:solidFill>
                  <a:srgbClr val="0070C0"/>
                </a:solidFill>
                <a:latin typeface="Airal "/>
              </a:rPr>
              <a:t>              </a:t>
            </a:r>
            <a:r>
              <a:rPr lang="en-US" sz="2000" b="1" dirty="0" smtClean="0">
                <a:solidFill>
                  <a:srgbClr val="002060"/>
                </a:solidFill>
                <a:latin typeface="Airal "/>
              </a:rPr>
              <a:t>            Garbage Collection and PBIS</a:t>
            </a:r>
          </a:p>
          <a:p>
            <a:pPr lvl="0" algn="just"/>
            <a:endParaRPr lang="en-US" sz="2000" dirty="0" smtClean="0">
              <a:solidFill>
                <a:prstClr val="black"/>
              </a:solidFill>
              <a:latin typeface="Airal "/>
            </a:endParaRPr>
          </a:p>
          <a:p>
            <a:pPr marL="457200" lvl="1" indent="0" algn="just">
              <a:buNone/>
            </a:pPr>
            <a:r>
              <a:rPr lang="en-US" sz="2000" dirty="0" smtClean="0">
                <a:solidFill>
                  <a:prstClr val="black"/>
                </a:solidFill>
                <a:latin typeface="Airal "/>
              </a:rPr>
              <a:t>Garbage Collection of the Kathmandu and Urban Areas are the Viable Area of Application of PBI system in Nepal. </a:t>
            </a:r>
          </a:p>
          <a:p>
            <a:pPr lvl="0" algn="just"/>
            <a:endParaRPr lang="en-US" sz="2000" dirty="0" smtClean="0">
              <a:solidFill>
                <a:prstClr val="black"/>
              </a:solidFill>
              <a:latin typeface="Airal "/>
            </a:endParaRPr>
          </a:p>
          <a:p>
            <a:pPr marL="457200" lvl="1" indent="0" algn="just">
              <a:buNone/>
            </a:pPr>
            <a:r>
              <a:rPr lang="en-US" sz="2000" b="1" dirty="0" smtClean="0">
                <a:solidFill>
                  <a:srgbClr val="002060"/>
                </a:solidFill>
                <a:latin typeface="Airal "/>
              </a:rPr>
              <a:t>Sample Indicators and Incentive for the Collection  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prstClr val="black"/>
                </a:solidFill>
                <a:latin typeface="Airal "/>
              </a:rPr>
              <a:t> Time Indicators can be set, 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Airal "/>
              </a:rPr>
              <a:t> If City Garbage collected by 5 am, …. % of the Basic Salary 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Airal "/>
              </a:rPr>
              <a:t> If Collected by 7am, … %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0070C0"/>
                </a:solidFill>
                <a:latin typeface="Airal "/>
              </a:rPr>
              <a:t> If  it is done by 8am, …. %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solidFill>
                  <a:srgbClr val="FF0000"/>
                </a:solidFill>
                <a:latin typeface="Airal "/>
              </a:rPr>
              <a:t> </a:t>
            </a:r>
            <a:r>
              <a:rPr lang="en-US" sz="2000" dirty="0" smtClean="0">
                <a:latin typeface="Airal "/>
              </a:rPr>
              <a:t>After 8 am, no incentive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sz="2000" dirty="0" smtClean="0">
                <a:latin typeface="Airal "/>
              </a:rPr>
              <a:t>After 10am, negative </a:t>
            </a:r>
            <a:r>
              <a:rPr lang="en-US" sz="2000" dirty="0">
                <a:latin typeface="Airal "/>
              </a:rPr>
              <a:t>i</a:t>
            </a:r>
            <a:r>
              <a:rPr lang="en-US" sz="2000" dirty="0" smtClean="0">
                <a:latin typeface="Airal "/>
              </a:rPr>
              <a:t>ncentive</a:t>
            </a:r>
          </a:p>
          <a:p>
            <a:pPr lvl="1" algn="just">
              <a:buFont typeface="Arial" pitchFamily="34" charset="0"/>
              <a:buChar char="•"/>
            </a:pPr>
            <a:endParaRPr lang="en-US" sz="2000" dirty="0" smtClean="0">
              <a:solidFill>
                <a:srgbClr val="FF0000"/>
              </a:solidFill>
              <a:latin typeface="Airal "/>
            </a:endParaRPr>
          </a:p>
          <a:p>
            <a:pPr lvl="1" algn="just">
              <a:buNone/>
            </a:pPr>
            <a:r>
              <a:rPr lang="en-US" sz="2000" dirty="0" smtClean="0">
                <a:solidFill>
                  <a:prstClr val="black"/>
                </a:solidFill>
                <a:latin typeface="Airal "/>
              </a:rPr>
              <a:t>	Areas Specific Collection and Standard of the Collection should also be given to the Collectors. </a:t>
            </a:r>
            <a:endParaRPr lang="en-US" sz="2000" dirty="0" smtClean="0">
              <a:solidFill>
                <a:srgbClr val="FF0000"/>
              </a:solidFill>
              <a:latin typeface="Airal "/>
            </a:endParaRPr>
          </a:p>
          <a:p>
            <a:pPr lvl="0"/>
            <a:endParaRPr lang="en-US" dirty="0" smtClean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PBIS…, Conclusion</a:t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r>
              <a:rPr lang="en-US" sz="2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2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9144000" cy="6019800"/>
          </a:xfrm>
        </p:spPr>
        <p:txBody>
          <a:bodyPr>
            <a:noAutofit/>
          </a:bodyPr>
          <a:lstStyle/>
          <a:p>
            <a:pPr marL="0" indent="0">
              <a:spcBef>
                <a:spcPct val="50000"/>
              </a:spcBef>
              <a:buNone/>
              <a:defRPr/>
            </a:pPr>
            <a:r>
              <a:rPr lang="nb-NO" sz="1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It may not  be viable to link Salary with the Performance of Employes at Present  in the Nepalese context, 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nb-NO" sz="18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But, we can link aditional Financial Incentive to the employees' performance. 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nb-NO" sz="1800" b="1" dirty="0" smtClean="0">
                <a:latin typeface="Arial" pitchFamily="34" charset="0"/>
                <a:cs typeface="Arial" pitchFamily="34" charset="0"/>
              </a:rPr>
              <a:t>Viable Model of PBIS </a:t>
            </a:r>
          </a:p>
          <a:p>
            <a:pPr marL="0" indent="0">
              <a:spcBef>
                <a:spcPct val="50000"/>
              </a:spcBef>
              <a:buNone/>
              <a:defRPr/>
            </a:pPr>
            <a:r>
              <a:rPr lang="en-US" sz="1800" dirty="0" smtClean="0">
                <a:latin typeface="Arial" pitchFamily="34" charset="0"/>
                <a:cs typeface="Arial" pitchFamily="34" charset="0"/>
              </a:rPr>
              <a:t>For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rewarding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high </a:t>
            </a:r>
            <a:r>
              <a:rPr lang="en-US" sz="1800" dirty="0">
                <a:latin typeface="Arial" pitchFamily="34" charset="0"/>
                <a:cs typeface="Arial" pitchFamily="34" charset="0"/>
              </a:rPr>
              <a:t>performing </a:t>
            </a:r>
            <a:r>
              <a:rPr lang="en-US" sz="1800" dirty="0" smtClean="0">
                <a:latin typeface="Arial" pitchFamily="34" charset="0"/>
                <a:cs typeface="Arial" pitchFamily="34" charset="0"/>
              </a:rPr>
              <a:t>employees, working units, and organizations it can be applicable and replicable  based on the Jobs of the organization and employees</a:t>
            </a:r>
          </a:p>
          <a:p>
            <a:pPr marL="457200" indent="-457200">
              <a:spcBef>
                <a:spcPts val="200"/>
              </a:spcBef>
              <a:buFont typeface="+mj-lt"/>
              <a:buAutoNum type="alphaUcPeriod"/>
              <a:defRPr/>
            </a:pPr>
            <a:endParaRPr lang="en-US" sz="1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spcBef>
                <a:spcPts val="200"/>
              </a:spcBef>
              <a:buFont typeface="+mj-lt"/>
              <a:buAutoNum type="alphaUcPeriod"/>
              <a:defRPr/>
            </a:pPr>
            <a:r>
              <a:rPr lang="en-US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Job descriptions + </a:t>
            </a:r>
            <a:r>
              <a:rPr lang="nb-NO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Performance Targets + Indicators + Measurements</a:t>
            </a:r>
          </a:p>
          <a:p>
            <a:pPr marL="457200" indent="-457200">
              <a:lnSpc>
                <a:spcPct val="150000"/>
              </a:lnSpc>
              <a:spcBef>
                <a:spcPts val="200"/>
              </a:spcBef>
              <a:buFont typeface="+mj-lt"/>
              <a:buAutoNum type="alphaUcPeriod"/>
              <a:defRPr/>
            </a:pPr>
            <a:r>
              <a:rPr lang="nb-NO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Jod Standards.</a:t>
            </a:r>
          </a:p>
          <a:p>
            <a:pPr marL="457200" indent="-457200">
              <a:lnSpc>
                <a:spcPct val="140000"/>
              </a:lnSpc>
              <a:spcBef>
                <a:spcPts val="200"/>
              </a:spcBef>
              <a:buFont typeface="+mj-lt"/>
              <a:buAutoNum type="alphaUcPeriod"/>
              <a:defRPr/>
            </a:pPr>
            <a:r>
              <a:rPr lang="nb-NO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Integrated Incentive Scheme:  Basic Salary </a:t>
            </a:r>
            <a:r>
              <a:rPr lang="nb-NO" sz="1800" b="1" dirty="0" smtClean="0">
                <a:latin typeface="Arial" pitchFamily="34" charset="0"/>
                <a:cs typeface="Arial" pitchFamily="34" charset="0"/>
              </a:rPr>
              <a:t>+ Additional </a:t>
            </a:r>
            <a:r>
              <a:rPr lang="nb-NO" sz="1800" b="1" dirty="0">
                <a:latin typeface="Arial" pitchFamily="34" charset="0"/>
                <a:cs typeface="Arial" pitchFamily="34" charset="0"/>
              </a:rPr>
              <a:t>Financial </a:t>
            </a:r>
            <a:r>
              <a:rPr lang="nb-NO" sz="1800" b="1" dirty="0" smtClean="0">
                <a:latin typeface="Arial" pitchFamily="34" charset="0"/>
                <a:cs typeface="Arial" pitchFamily="34" charset="0"/>
              </a:rPr>
              <a:t>Incentives</a:t>
            </a:r>
            <a:r>
              <a:rPr lang="nb-NO" sz="1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nb-NO" sz="18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marL="457200" indent="-457200">
              <a:lnSpc>
                <a:spcPct val="140000"/>
              </a:lnSpc>
              <a:spcBef>
                <a:spcPts val="200"/>
              </a:spcBef>
              <a:buFont typeface="+mj-lt"/>
              <a:buAutoNum type="alphaUcPeriod"/>
              <a:defRPr/>
            </a:pPr>
            <a:r>
              <a:rPr lang="nb-NO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Strong </a:t>
            </a:r>
            <a:r>
              <a:rPr lang="nb-NO" sz="18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Monitoring </a:t>
            </a:r>
            <a:r>
              <a:rPr lang="nb-NO" sz="18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and Evaluation   </a:t>
            </a:r>
          </a:p>
          <a:p>
            <a:pPr marL="0" indent="0">
              <a:lnSpc>
                <a:spcPct val="140000"/>
              </a:lnSpc>
              <a:spcBef>
                <a:spcPts val="200"/>
              </a:spcBef>
              <a:buNone/>
              <a:defRPr/>
            </a:pPr>
            <a:endParaRPr lang="nb-NO" sz="18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  <a:defRPr/>
            </a:pPr>
            <a:r>
              <a:rPr lang="nb-NO" sz="1800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nb-NO" sz="1800" dirty="0" smtClean="0">
                <a:latin typeface="Arial" pitchFamily="34" charset="0"/>
                <a:cs typeface="Arial" pitchFamily="34" charset="0"/>
              </a:rPr>
              <a:t>Without strong </a:t>
            </a:r>
            <a:r>
              <a:rPr lang="nb-NO" sz="1800" dirty="0">
                <a:latin typeface="Arial" pitchFamily="34" charset="0"/>
                <a:cs typeface="Arial" pitchFamily="34" charset="0"/>
              </a:rPr>
              <a:t>m</a:t>
            </a:r>
            <a:r>
              <a:rPr lang="nb-NO" sz="1800" dirty="0" smtClean="0">
                <a:latin typeface="Arial" pitchFamily="34" charset="0"/>
                <a:cs typeface="Arial" pitchFamily="34" charset="0"/>
              </a:rPr>
              <a:t>onitoring and evaluation system, </a:t>
            </a:r>
          </a:p>
          <a:p>
            <a:pPr marL="0" indent="0">
              <a:lnSpc>
                <a:spcPct val="140000"/>
              </a:lnSpc>
              <a:spcBef>
                <a:spcPts val="0"/>
              </a:spcBef>
              <a:buNone/>
              <a:defRPr/>
            </a:pPr>
            <a:r>
              <a:rPr lang="nb-NO" sz="1800" dirty="0" smtClean="0">
                <a:latin typeface="Arial" pitchFamily="34" charset="0"/>
                <a:cs typeface="Arial" pitchFamily="34" charset="0"/>
              </a:rPr>
              <a:t>	Organization/government may loose huge amount of financial resources in 	the name of </a:t>
            </a:r>
            <a:r>
              <a:rPr lang="nb-NO" sz="18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Perfomance Based Incentives </a:t>
            </a:r>
            <a:r>
              <a:rPr lang="nb-NO" sz="1800" dirty="0" smtClean="0">
                <a:latin typeface="Arial" pitchFamily="34" charset="0"/>
                <a:cs typeface="Arial" pitchFamily="34" charset="0"/>
              </a:rPr>
              <a:t> just relying  on weakly set so called 	performace targets.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J:\NEW Compansation Managment\employees in happy mode photo\happy_employees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57400"/>
            <a:ext cx="9144000" cy="4836289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0" y="304800"/>
            <a:ext cx="9144000" cy="18928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endParaRPr lang="nb-NO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30000"/>
              </a:lnSpc>
            </a:pPr>
            <a:r>
              <a:rPr lang="nb-NO" b="1" dirty="0" smtClean="0">
                <a:latin typeface="Arial" pitchFamily="34" charset="0"/>
                <a:cs typeface="Arial" pitchFamily="34" charset="0"/>
              </a:rPr>
              <a:t>If properly applied, </a:t>
            </a:r>
            <a:r>
              <a:rPr lang="nb-NO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Performance Based Incentive System</a:t>
            </a:r>
            <a:r>
              <a:rPr lang="nb-NO" b="1" dirty="0" smtClean="0">
                <a:latin typeface="Arial" pitchFamily="34" charset="0"/>
                <a:cs typeface="Arial" pitchFamily="34" charset="0"/>
              </a:rPr>
              <a:t>  encourages/motivates </a:t>
            </a:r>
            <a:r>
              <a:rPr lang="nb-NO" b="1" dirty="0">
                <a:latin typeface="Arial" pitchFamily="34" charset="0"/>
                <a:cs typeface="Arial" pitchFamily="34" charset="0"/>
              </a:rPr>
              <a:t>high performer employess to meet set targets and improve over all performance of </a:t>
            </a:r>
            <a:r>
              <a:rPr lang="nb-NO" b="1" dirty="0" smtClean="0">
                <a:latin typeface="Arial" pitchFamily="34" charset="0"/>
                <a:cs typeface="Arial" pitchFamily="34" charset="0"/>
              </a:rPr>
              <a:t> the organization as a whole. </a:t>
            </a:r>
            <a:r>
              <a:rPr lang="nb-NO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PBIS also contributes to develop team work to achieve targets and financial benifits</a:t>
            </a:r>
            <a:r>
              <a:rPr lang="nb-NO" b="1" dirty="0" smtClean="0">
                <a:latin typeface="Arial" pitchFamily="34" charset="0"/>
                <a:cs typeface="Arial" pitchFamily="34" charset="0"/>
              </a:rPr>
              <a:t>.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733800" y="0"/>
            <a:ext cx="1752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latin typeface="Arial "/>
              </a:rPr>
              <a:t>Finally </a:t>
            </a:r>
            <a:endParaRPr lang="en-US" sz="3200" b="1" dirty="0">
              <a:latin typeface="Arial 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2895600" y="-228600"/>
            <a:ext cx="46482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6000" b="1" dirty="0" smtClean="0">
              <a:solidFill>
                <a:srgbClr val="0070C0"/>
              </a:solidFill>
            </a:endParaRPr>
          </a:p>
          <a:p>
            <a:endParaRPr lang="en-US" sz="6000" b="1" dirty="0" smtClean="0">
              <a:solidFill>
                <a:srgbClr val="0070C0"/>
              </a:solidFill>
            </a:endParaRPr>
          </a:p>
          <a:p>
            <a:r>
              <a:rPr lang="en-US" sz="4000" b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     Queries 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        and </a:t>
            </a:r>
          </a:p>
          <a:p>
            <a:r>
              <a:rPr lang="en-US" sz="4000" b="1" dirty="0" smtClean="0">
                <a:solidFill>
                  <a:srgbClr val="0070C0"/>
                </a:solidFill>
              </a:rPr>
              <a:t>   Discussion</a:t>
            </a:r>
            <a:endParaRPr lang="en-US" sz="4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57200" y="1295400"/>
            <a:ext cx="8229600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>
              <a:buNone/>
            </a:pPr>
            <a:endParaRPr lang="en-US" sz="6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endParaRPr lang="en-US" sz="6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buNone/>
            </a:pP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>
              <a:buNone/>
            </a:pPr>
            <a:r>
              <a:rPr lang="en-US" sz="6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Thank You</a:t>
            </a:r>
            <a:endParaRPr lang="en-US" sz="6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381000" y="1066800"/>
            <a:ext cx="87630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endParaRPr lang="en-US" sz="2000" b="1" i="1" dirty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2000" b="1" i="1" dirty="0" smtClean="0">
                <a:latin typeface="Arial" pitchFamily="34" charset="0"/>
                <a:cs typeface="Arial" pitchFamily="34" charset="0"/>
              </a:rPr>
              <a:t>Any pay without measuring the performance is waste of resources.</a:t>
            </a:r>
          </a:p>
          <a:p>
            <a:pPr>
              <a:spcAft>
                <a:spcPts val="1200"/>
              </a:spcAft>
              <a:buNone/>
            </a:pPr>
            <a:endParaRPr lang="en-US" sz="2000" b="1" i="1" dirty="0" smtClean="0">
              <a:latin typeface="Arial" pitchFamily="34" charset="0"/>
              <a:cs typeface="Arial" pitchFamily="34" charset="0"/>
            </a:endParaRPr>
          </a:p>
          <a:p>
            <a:pPr>
              <a:spcAft>
                <a:spcPts val="1200"/>
              </a:spcAft>
            </a:pPr>
            <a:r>
              <a:rPr lang="en-US" sz="2000" b="1" i="1" dirty="0" smtClean="0">
                <a:latin typeface="Arial" pitchFamily="34" charset="0"/>
                <a:cs typeface="Arial" pitchFamily="34" charset="0"/>
              </a:rPr>
              <a:t>" We can no longer afford to pay more and get less… " </a:t>
            </a:r>
          </a:p>
          <a:p>
            <a:pPr>
              <a:spcAft>
                <a:spcPts val="1200"/>
              </a:spcAft>
            </a:pPr>
            <a:r>
              <a:rPr lang="en-US" sz="2000" i="1" dirty="0" smtClean="0">
                <a:latin typeface="Arial" pitchFamily="34" charset="0"/>
                <a:cs typeface="Arial" pitchFamily="34" charset="0"/>
              </a:rPr>
              <a:t>                                                               </a:t>
            </a: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As Stated by Al Gore,1993</a:t>
            </a:r>
          </a:p>
          <a:p>
            <a:pPr>
              <a:spcAft>
                <a:spcPts val="1200"/>
              </a:spcAft>
            </a:pPr>
            <a:r>
              <a:rPr lang="en-US" sz="1600" i="1" dirty="0" smtClean="0">
                <a:latin typeface="Arial" pitchFamily="34" charset="0"/>
                <a:cs typeface="Arial" pitchFamily="34" charset="0"/>
              </a:rPr>
              <a:t>				   Former Vice President of the USA </a:t>
            </a:r>
            <a:endParaRPr lang="en-US" sz="1600" i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1026" name="Picture 2" descr="C:\Users\user\Desktop\image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91000" y="0"/>
            <a:ext cx="4953000" cy="6858000"/>
          </a:xfrm>
          <a:prstGeom prst="rect">
            <a:avLst/>
          </a:prstGeom>
          <a:noFill/>
        </p:spPr>
      </p:pic>
      <p:pic>
        <p:nvPicPr>
          <p:cNvPr id="2" name="Picture 2" descr="C:\Users\User\Desktop\downloa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952999" cy="685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 "/>
              </a:rPr>
              <a:t>Performance Based Incentive System</a:t>
            </a:r>
            <a:br>
              <a:rPr lang="en-US" sz="3200" b="1" dirty="0" smtClean="0">
                <a:latin typeface="Arial "/>
              </a:rPr>
            </a:br>
            <a:r>
              <a:rPr lang="en-US" sz="3200" b="1" dirty="0" smtClean="0">
                <a:latin typeface="Arial "/>
              </a:rPr>
              <a:t>PBIS</a:t>
            </a:r>
            <a:endParaRPr lang="en-US" sz="3200" b="1" dirty="0">
              <a:latin typeface="Arial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9600"/>
            <a:ext cx="9144000" cy="5516563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60000"/>
              </a:lnSpc>
              <a:buNone/>
            </a:pPr>
            <a:endParaRPr lang="en-US" sz="28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60000"/>
              </a:lnSpc>
              <a:buNone/>
            </a:pPr>
            <a:r>
              <a:rPr lang="en-US" sz="28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Presentation Outline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Objectives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PBIS Concept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PBIS and Compensation Management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Techniques of PBIS Application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Sample of PBIS Indicators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Standards of Performance Indicators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International Reference of PBIS 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Viable Sectors of PBIS Application in Nepal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Legal Provisions in Civil Service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Case Exercise: Indicators and Incentive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Conclusion </a:t>
            </a:r>
          </a:p>
          <a:p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 smtClean="0">
                <a:latin typeface="Arial "/>
              </a:rPr>
              <a:t>PBIS...</a:t>
            </a:r>
            <a:endParaRPr lang="en-US" sz="3200" b="1" dirty="0">
              <a:latin typeface="Arial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48307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Main Objective:</a:t>
            </a:r>
          </a:p>
          <a:p>
            <a:pPr marL="1824038" indent="4763" algn="just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To discuss Concept and Measures of Performance Based Incentive System, PBIS.</a:t>
            </a:r>
          </a:p>
          <a:p>
            <a:pPr marL="1824038" indent="4763" algn="just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marL="1824038" indent="4763" algn="just">
              <a:buNone/>
            </a:pPr>
            <a:endParaRPr lang="en-US" sz="24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Learning Objective: </a:t>
            </a:r>
          </a:p>
          <a:p>
            <a:pPr marL="1766888" indent="4763" algn="just">
              <a:buNone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At the end, we would be able to develop an understanding on the importance of PBIS Application in the Nepalese Context.</a:t>
            </a:r>
          </a:p>
          <a:p>
            <a:pPr algn="just"/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096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rial "/>
              </a:rPr>
              <a:t>PBIS…</a:t>
            </a:r>
            <a:endParaRPr lang="en-US" sz="3200" b="1" dirty="0">
              <a:latin typeface="Arial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533400"/>
            <a:ext cx="9144000" cy="6324600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60000"/>
              </a:lnSpc>
              <a:buNone/>
            </a:pPr>
            <a:r>
              <a:rPr lang="en-US" sz="4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Concept </a:t>
            </a:r>
            <a:endParaRPr lang="en-US" sz="40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Broadly, linking </a:t>
            </a:r>
            <a:r>
              <a:rPr lang="en-US" dirty="0">
                <a:latin typeface="Arial" pitchFamily="34" charset="0"/>
                <a:cs typeface="Arial" pitchFamily="34" charset="0"/>
              </a:rPr>
              <a:t>between employees performance and pay: 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Pay for pay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performance. 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Incentive or Reward </a:t>
            </a:r>
            <a:r>
              <a:rPr lang="en-US" dirty="0">
                <a:latin typeface="Arial" pitchFamily="34" charset="0"/>
                <a:cs typeface="Arial" pitchFamily="34" charset="0"/>
              </a:rPr>
              <a:t>should be provided according to employees 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performance: 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Individual or working unit or organization).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Incentive should </a:t>
            </a:r>
            <a:r>
              <a:rPr lang="en-US" dirty="0">
                <a:latin typeface="Arial" pitchFamily="34" charset="0"/>
                <a:cs typeface="Arial" pitchFamily="34" charset="0"/>
              </a:rPr>
              <a:t>not be commonly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provided. </a:t>
            </a:r>
            <a:endParaRPr lang="en-US" dirty="0">
              <a:latin typeface="Arial" pitchFamily="34" charset="0"/>
              <a:cs typeface="Arial" pitchFamily="34" charset="0"/>
            </a:endParaRPr>
          </a:p>
          <a:p>
            <a:pPr algn="just">
              <a:lnSpc>
                <a:spcPct val="170000"/>
              </a:lnSpc>
            </a:pPr>
            <a:r>
              <a:rPr lang="en-US" dirty="0">
                <a:latin typeface="Arial" pitchFamily="34" charset="0"/>
                <a:cs typeface="Arial" pitchFamily="34" charset="0"/>
              </a:rPr>
              <a:t>Focusing 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achieving targets/outputs/results </a:t>
            </a:r>
            <a:r>
              <a:rPr lang="en-US" dirty="0">
                <a:latin typeface="Arial" pitchFamily="34" charset="0"/>
                <a:cs typeface="Arial" pitchFamily="34" charset="0"/>
              </a:rPr>
              <a:t>and rewarding high performer employees 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financially</a:t>
            </a:r>
            <a:r>
              <a:rPr lang="en-US" dirty="0">
                <a:latin typeface="Arial" pitchFamily="34" charset="0"/>
                <a:cs typeface="Arial" pitchFamily="34" charset="0"/>
              </a:rPr>
              <a:t> is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the main essence of PBIS.</a:t>
            </a:r>
          </a:p>
          <a:p>
            <a:pPr algn="just">
              <a:lnSpc>
                <a:spcPct val="170000"/>
              </a:lnSpc>
            </a:pP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What efforts 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 made is not important, whether we achieved our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targets/outputs/results 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or not  is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important</a:t>
            </a:r>
            <a:r>
              <a:rPr lang="en-US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receive incentive.</a:t>
            </a:r>
            <a:endParaRPr lang="en-US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2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067800" cy="8382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rial" pitchFamily="34" charset="0"/>
                <a:cs typeface="Arial" pitchFamily="34" charset="0"/>
              </a:rPr>
              <a:t>PBIS </a:t>
            </a:r>
            <a:br>
              <a:rPr lang="en-US" sz="3200" b="1" dirty="0" smtClean="0">
                <a:latin typeface="Arial" pitchFamily="34" charset="0"/>
                <a:cs typeface="Arial" pitchFamily="34" charset="0"/>
              </a:rPr>
            </a:br>
            <a:r>
              <a:rPr lang="en-US" sz="3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Concept... </a:t>
            </a:r>
            <a:endParaRPr lang="en-US" sz="3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2000"/>
            <a:ext cx="9144000" cy="601980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en-US" sz="2900" b="1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buNone/>
            </a:pPr>
            <a:r>
              <a:rPr lang="en-US" sz="2900" b="1" dirty="0">
                <a:latin typeface="Arial" pitchFamily="34" charset="0"/>
                <a:cs typeface="Arial" pitchFamily="34" charset="0"/>
              </a:rPr>
              <a:t>	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The Concept of PBIS is originated from New Public Management, (NPM) oriented Performance Based Management (PBM) approach.  </a:t>
            </a:r>
          </a:p>
          <a:p>
            <a:pPr algn="just">
              <a:buNone/>
            </a:pP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	</a:t>
            </a:r>
          </a:p>
          <a:p>
            <a:pPr algn="just">
              <a:buNone/>
            </a:pPr>
            <a:r>
              <a:rPr lang="en-US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Forms  of Performance Based Management, PBM</a:t>
            </a:r>
            <a:r>
              <a:rPr lang="en-US" sz="2200" b="1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>
              <a:lnSpc>
                <a:spcPct val="17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Performance Contract</a:t>
            </a:r>
          </a:p>
          <a:p>
            <a:pPr>
              <a:lnSpc>
                <a:spcPct val="17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Performance Agreement</a:t>
            </a:r>
          </a:p>
          <a:p>
            <a:pPr>
              <a:lnSpc>
                <a:spcPct val="17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Result Oriented Management </a:t>
            </a:r>
          </a:p>
          <a:p>
            <a:pPr>
              <a:lnSpc>
                <a:spcPct val="17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Outsourcing / Contracting Out</a:t>
            </a:r>
          </a:p>
          <a:p>
            <a:pPr>
              <a:lnSpc>
                <a:spcPct val="170000"/>
              </a:lnSpc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Pay for Performance</a:t>
            </a:r>
          </a:p>
          <a:p>
            <a:pPr>
              <a:lnSpc>
                <a:spcPct val="200000"/>
              </a:lnSpc>
            </a:pPr>
            <a:r>
              <a:rPr lang="en-US" sz="22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Performance Based Incentive System, PBIS 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311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14400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latin typeface="Airal "/>
              </a:rPr>
              <a:t>PBIS and Compensation Management </a:t>
            </a:r>
            <a:endParaRPr lang="en-US" sz="3200" b="1" dirty="0">
              <a:latin typeface="Airal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14400"/>
            <a:ext cx="9144000" cy="579120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200" dirty="0" smtClean="0">
                <a:solidFill>
                  <a:srgbClr val="0070C0"/>
                </a:solidFill>
                <a:latin typeface="Airal "/>
              </a:rPr>
              <a:t>In this Presentation, we also consider PBIS as a Part of Compensation Management.</a:t>
            </a:r>
          </a:p>
          <a:p>
            <a:pPr algn="just"/>
            <a:endParaRPr lang="en-US" sz="22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W</a:t>
            </a:r>
            <a:r>
              <a:rPr lang="en-US" sz="2200" dirty="0" smtClean="0">
                <a:latin typeface="Arial" pitchFamily="34" charset="0"/>
                <a:cs typeface="Arial" pitchFamily="34" charset="0"/>
              </a:rPr>
              <a:t>hat employees receive in exchange of  jobs is broadly understood compensation that is salary and additional incentives.</a:t>
            </a:r>
          </a:p>
          <a:p>
            <a:pPr algn="just"/>
            <a:endParaRPr lang="en-US" sz="2200" b="1" dirty="0" smtClean="0"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Compensation includes Monetary and none Monetary incentives.</a:t>
            </a:r>
          </a:p>
          <a:p>
            <a:pPr marL="0" indent="0" algn="just">
              <a:buNone/>
            </a:pPr>
            <a:r>
              <a:rPr lang="en-US" sz="2200" dirty="0" smtClean="0">
                <a:latin typeface="Arial" pitchFamily="34" charset="0"/>
                <a:cs typeface="Arial" pitchFamily="34" charset="0"/>
              </a:rPr>
              <a:t>      </a:t>
            </a:r>
            <a:endParaRPr lang="en-US" sz="2200" dirty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latin typeface="Arial" pitchFamily="34" charset="0"/>
                <a:cs typeface="Arial" pitchFamily="34" charset="0"/>
              </a:rPr>
              <a:t>Managing financial and non-financial incentives is a part of  compensation management.</a:t>
            </a:r>
          </a:p>
          <a:p>
            <a:pPr algn="just"/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sz="2200" dirty="0" smtClean="0">
                <a:latin typeface="Arial" pitchFamily="34" charset="0"/>
                <a:cs typeface="Arial" pitchFamily="34" charset="0"/>
              </a:rPr>
              <a:t>Obtaining, motivating, and retaining productive human resources and achieving organizational goal is its main objective.</a:t>
            </a:r>
          </a:p>
          <a:p>
            <a:endParaRPr lang="en-US" sz="2200" dirty="0">
              <a:latin typeface="Arial" pitchFamily="34" charset="0"/>
              <a:cs typeface="Arial" pitchFamily="34" charset="0"/>
            </a:endParaRPr>
          </a:p>
          <a:p>
            <a:r>
              <a:rPr lang="en-US" sz="2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PBIS is considered as an effective  managerial tool to achieve set targets of the organization.</a:t>
            </a:r>
          </a:p>
          <a:p>
            <a:pPr marL="625475" indent="-393700" algn="just">
              <a:spcAft>
                <a:spcPts val="900"/>
              </a:spcAft>
            </a:pPr>
            <a:endParaRPr lang="en-US" sz="2200" dirty="0" smtClean="0">
              <a:latin typeface="Arial" pitchFamily="34" charset="0"/>
              <a:cs typeface="Arial" pitchFamily="34" charset="0"/>
            </a:endParaRPr>
          </a:p>
          <a:p>
            <a:pPr marL="231775" indent="0" algn="just">
              <a:spcAft>
                <a:spcPts val="900"/>
              </a:spcAft>
              <a:buNone/>
            </a:pPr>
            <a:endParaRPr lang="en-US" sz="2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334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latin typeface="Airal "/>
              </a:rPr>
              <a:t>PBIS and Compensation Management </a:t>
            </a:r>
            <a:r>
              <a:rPr lang="en-US" sz="3200" dirty="0" smtClean="0">
                <a:latin typeface="Arial "/>
              </a:rPr>
              <a:t/>
            </a:r>
            <a:br>
              <a:rPr lang="en-US" sz="3200" dirty="0" smtClean="0">
                <a:latin typeface="Arial "/>
              </a:rPr>
            </a:br>
            <a:endParaRPr lang="en-US" sz="3200" dirty="0">
              <a:latin typeface="Arial 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457200"/>
            <a:ext cx="9144000" cy="6126163"/>
          </a:xfrm>
        </p:spPr>
        <p:txBody>
          <a:bodyPr>
            <a:noAutofit/>
          </a:bodyPr>
          <a:lstStyle/>
          <a:p>
            <a:pPr algn="just">
              <a:buNone/>
            </a:pPr>
            <a:r>
              <a:rPr lang="en-US" sz="2400" b="1" dirty="0" smtClean="0">
                <a:solidFill>
                  <a:srgbClr val="0070C0"/>
                </a:solidFill>
                <a:latin typeface="Arial "/>
              </a:rPr>
              <a:t>Types of Compensation </a:t>
            </a:r>
            <a:endParaRPr lang="en-US" sz="24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endParaRPr lang="en-US" sz="2000" b="1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1. Direct Compensation:</a:t>
            </a:r>
            <a:r>
              <a:rPr lang="en-US" sz="2000" b="1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marL="909638" indent="4763" algn="just">
              <a:buNone/>
            </a:pP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Monetary: 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Salary, grades, gratuity, provident	funds, all kinds of allowances/incentives, rewards, insurance, bonus, pension etc. </a:t>
            </a:r>
          </a:p>
          <a:p>
            <a:pPr marL="909638" indent="4763" algn="just">
              <a:buNone/>
            </a:pPr>
            <a:endParaRPr lang="en-US" sz="2000" dirty="0" smtClean="0">
              <a:latin typeface="Arial" pitchFamily="34" charset="0"/>
              <a:cs typeface="Arial" pitchFamily="34" charset="0"/>
            </a:endParaRPr>
          </a:p>
          <a:p>
            <a:pPr algn="just"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2. Indirect Compensation:</a:t>
            </a:r>
            <a:r>
              <a:rPr lang="en-US" sz="2000" dirty="0" smtClean="0">
                <a:solidFill>
                  <a:srgbClr val="00B05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marL="909638" indent="4763" algn="just">
              <a:buNone/>
            </a:pP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Non- Monetary: </a:t>
            </a:r>
            <a:r>
              <a:rPr lang="en-US" sz="2000" dirty="0" smtClean="0">
                <a:latin typeface="Arial" pitchFamily="34" charset="0"/>
                <a:cs typeface="Arial" pitchFamily="34" charset="0"/>
              </a:rPr>
              <a:t>Recognition, promotion, 	appreciation, exposure, study and trainings, more responsibility, preferential transfer for better delivery etc.</a:t>
            </a:r>
          </a:p>
          <a:p>
            <a:pPr marL="909638" indent="4763" algn="just">
              <a:buNone/>
            </a:pPr>
            <a:endParaRPr lang="en-US" sz="2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909638" indent="4763" algn="just">
              <a:buNone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Direct and Indirect compensations also contribute to increase confidence of employees and motivate to work hard. </a:t>
            </a:r>
          </a:p>
          <a:p>
            <a:pPr marL="909638" indent="4763" algn="just">
              <a:buNone/>
            </a:pPr>
            <a:endParaRPr lang="en-US" sz="20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909638" indent="4763" algn="just">
              <a:buNone/>
            </a:pPr>
            <a:r>
              <a:rPr lang="en-US" sz="2000" b="1" dirty="0" smtClean="0">
                <a:latin typeface="Arial" pitchFamily="34" charset="0"/>
                <a:cs typeface="Arial" pitchFamily="34" charset="0"/>
              </a:rPr>
              <a:t>Direct compensation </a:t>
            </a: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can be linked with the performance of employees under the framework of </a:t>
            </a:r>
            <a:r>
              <a:rPr lang="en-US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PBIS </a:t>
            </a:r>
            <a:r>
              <a:rPr lang="en-US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to reward high performer employees.   </a:t>
            </a:r>
            <a:endParaRPr lang="en-US" sz="2000" dirty="0" smtClean="0">
              <a:solidFill>
                <a:srgbClr val="0070C0"/>
              </a:solidFill>
            </a:endParaRPr>
          </a:p>
          <a:p>
            <a:pPr algn="just"/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370EB-6D55-48ED-A53A-B8CC997A8356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2210</TotalTime>
  <Words>1112</Words>
  <Application>Microsoft Office PowerPoint</Application>
  <PresentationFormat>On-screen Show (4:3)</PresentationFormat>
  <Paragraphs>281</Paragraphs>
  <Slides>24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Office Theme</vt:lpstr>
      <vt:lpstr>       Human Resource Management    Performance  Based Incentive System  PBIS</vt:lpstr>
      <vt:lpstr>PowerPoint Presentation</vt:lpstr>
      <vt:lpstr>PowerPoint Presentation</vt:lpstr>
      <vt:lpstr>Performance Based Incentive System PBIS</vt:lpstr>
      <vt:lpstr>PBIS...</vt:lpstr>
      <vt:lpstr>PBIS…</vt:lpstr>
      <vt:lpstr>PBIS  Concept... </vt:lpstr>
      <vt:lpstr>PBIS and Compensation Management </vt:lpstr>
      <vt:lpstr>PBIS and Compensation Management  </vt:lpstr>
      <vt:lpstr>PowerPoint Presentation</vt:lpstr>
      <vt:lpstr>PBIS… </vt:lpstr>
      <vt:lpstr>    PBIS... Reference Sample:  Performance Indicators and Marks     Department of Civil Personnel Records </vt:lpstr>
      <vt:lpstr>PBIS… </vt:lpstr>
      <vt:lpstr>PBIS…</vt:lpstr>
      <vt:lpstr>PBIS…</vt:lpstr>
      <vt:lpstr>PBIS… </vt:lpstr>
      <vt:lpstr>PBIS… </vt:lpstr>
      <vt:lpstr>PBIS…  Application in Nepal…</vt:lpstr>
      <vt:lpstr>PowerPoint Presentation</vt:lpstr>
      <vt:lpstr>PowerPoint Presentation</vt:lpstr>
      <vt:lpstr>PBIS…, Conclusion  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Compensation Management</dc:title>
  <dc:creator>hp</dc:creator>
  <cp:lastModifiedBy>WJB</cp:lastModifiedBy>
  <cp:revision>563</cp:revision>
  <cp:lastPrinted>2012-12-20T09:33:43Z</cp:lastPrinted>
  <dcterms:created xsi:type="dcterms:W3CDTF">2012-12-18T14:19:47Z</dcterms:created>
  <dcterms:modified xsi:type="dcterms:W3CDTF">2017-07-26T01:14:50Z</dcterms:modified>
</cp:coreProperties>
</file>