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57" r:id="rId4"/>
    <p:sldId id="264" r:id="rId5"/>
    <p:sldId id="258" r:id="rId6"/>
    <p:sldId id="259" r:id="rId7"/>
    <p:sldId id="261" r:id="rId8"/>
    <p:sldId id="265" r:id="rId9"/>
    <p:sldId id="266" r:id="rId10"/>
    <p:sldId id="267" r:id="rId11"/>
    <p:sldId id="268" r:id="rId12"/>
    <p:sldId id="269" r:id="rId13"/>
    <p:sldId id="271" r:id="rId14"/>
    <p:sldId id="270" r:id="rId15"/>
    <p:sldId id="272" r:id="rId16"/>
    <p:sldId id="27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083F88-C48C-4521-9033-8A26FFA3BF7F}" type="doc">
      <dgm:prSet loTypeId="urn:microsoft.com/office/officeart/2005/8/layout/radial6" loCatId="relationship" qsTypeId="urn:microsoft.com/office/officeart/2005/8/quickstyle/simple1" qsCatId="simple" csTypeId="urn:microsoft.com/office/officeart/2005/8/colors/colorful2" csCatId="colorful" phldr="1"/>
      <dgm:spPr/>
      <dgm:t>
        <a:bodyPr/>
        <a:lstStyle/>
        <a:p>
          <a:endParaRPr lang="en-US"/>
        </a:p>
      </dgm:t>
    </dgm:pt>
    <dgm:pt modelId="{4BBE7FBF-0D24-4519-8175-886B122C5634}">
      <dgm:prSet phldrT="[Text]"/>
      <dgm:spPr/>
      <dgm:t>
        <a:bodyPr/>
        <a:lstStyle/>
        <a:p>
          <a:r>
            <a:rPr lang="en-US" smtClean="0">
              <a:latin typeface="Times New Roman" pitchFamily="18" charset="0"/>
              <a:cs typeface="Times New Roman" pitchFamily="18" charset="0"/>
            </a:rPr>
            <a:t>THE STATE</a:t>
          </a:r>
          <a:endParaRPr lang="en-US" dirty="0">
            <a:latin typeface="Times New Roman" pitchFamily="18" charset="0"/>
            <a:cs typeface="Times New Roman" pitchFamily="18" charset="0"/>
          </a:endParaRPr>
        </a:p>
      </dgm:t>
    </dgm:pt>
    <dgm:pt modelId="{54436449-DF42-40F0-9F86-89974FBAD6CC}" type="parTrans" cxnId="{929A3A6B-798D-4316-B48D-54FDAB85F7A0}">
      <dgm:prSet/>
      <dgm:spPr/>
      <dgm:t>
        <a:bodyPr/>
        <a:lstStyle/>
        <a:p>
          <a:endParaRPr lang="en-US">
            <a:latin typeface="Annapurna" pitchFamily="2" charset="0"/>
          </a:endParaRPr>
        </a:p>
      </dgm:t>
    </dgm:pt>
    <dgm:pt modelId="{8D6FD3DB-27B8-4A6B-A484-C8A06FEBA4AE}" type="sibTrans" cxnId="{929A3A6B-798D-4316-B48D-54FDAB85F7A0}">
      <dgm:prSet/>
      <dgm:spPr/>
      <dgm:t>
        <a:bodyPr/>
        <a:lstStyle/>
        <a:p>
          <a:endParaRPr lang="en-US">
            <a:latin typeface="Annapurna" pitchFamily="2" charset="0"/>
          </a:endParaRPr>
        </a:p>
      </dgm:t>
    </dgm:pt>
    <dgm:pt modelId="{F5BF51DD-9EC4-4261-81B0-C4E4BDFAF533}">
      <dgm:prSet phldrT="[Text]" custT="1"/>
      <dgm:spPr/>
      <dgm:t>
        <a:bodyPr/>
        <a:lstStyle/>
        <a:p>
          <a:r>
            <a:rPr lang="en-US" sz="1600" b="1" dirty="0" smtClean="0">
              <a:latin typeface="Times New Roman" pitchFamily="18" charset="0"/>
              <a:cs typeface="Times New Roman" pitchFamily="18" charset="0"/>
            </a:rPr>
            <a:t>Legislature</a:t>
          </a:r>
          <a:endParaRPr lang="en-US" sz="1600" b="1" dirty="0">
            <a:latin typeface="Times New Roman" pitchFamily="18" charset="0"/>
            <a:cs typeface="Times New Roman" pitchFamily="18" charset="0"/>
          </a:endParaRPr>
        </a:p>
      </dgm:t>
    </dgm:pt>
    <dgm:pt modelId="{AE5C5D8C-7AC3-422C-BFDC-A6CF3A20DEEE}" type="parTrans" cxnId="{420E4362-DF0B-461C-99A5-EEF9BA40A868}">
      <dgm:prSet/>
      <dgm:spPr/>
      <dgm:t>
        <a:bodyPr/>
        <a:lstStyle/>
        <a:p>
          <a:endParaRPr lang="en-US">
            <a:latin typeface="Annapurna" pitchFamily="2" charset="0"/>
          </a:endParaRPr>
        </a:p>
      </dgm:t>
    </dgm:pt>
    <dgm:pt modelId="{CC7E6A23-2A30-4A01-9045-CD46E7A9C826}" type="sibTrans" cxnId="{420E4362-DF0B-461C-99A5-EEF9BA40A868}">
      <dgm:prSet/>
      <dgm:spPr/>
      <dgm:t>
        <a:bodyPr/>
        <a:lstStyle/>
        <a:p>
          <a:endParaRPr lang="en-US">
            <a:latin typeface="Annapurna" pitchFamily="2" charset="0"/>
          </a:endParaRPr>
        </a:p>
      </dgm:t>
    </dgm:pt>
    <dgm:pt modelId="{ED4D18AF-BA89-41C5-96C2-0EF29551116A}">
      <dgm:prSet phldrT="[Text]"/>
      <dgm:spPr/>
      <dgm:t>
        <a:bodyPr/>
        <a:lstStyle/>
        <a:p>
          <a:r>
            <a:rPr lang="en-US" b="1" dirty="0" smtClean="0">
              <a:latin typeface="Times New Roman" pitchFamily="18" charset="0"/>
              <a:cs typeface="Times New Roman" pitchFamily="18" charset="0"/>
            </a:rPr>
            <a:t>Executive</a:t>
          </a:r>
          <a:endParaRPr lang="en-US" b="1" dirty="0">
            <a:latin typeface="Times New Roman" pitchFamily="18" charset="0"/>
            <a:cs typeface="Times New Roman" pitchFamily="18" charset="0"/>
          </a:endParaRPr>
        </a:p>
      </dgm:t>
    </dgm:pt>
    <dgm:pt modelId="{21529153-3B91-4B3C-B6DC-D5BA292BE59B}" type="parTrans" cxnId="{11A1C613-15AF-48DC-86C7-46A2024D365F}">
      <dgm:prSet/>
      <dgm:spPr/>
      <dgm:t>
        <a:bodyPr/>
        <a:lstStyle/>
        <a:p>
          <a:endParaRPr lang="en-US">
            <a:latin typeface="Annapurna" pitchFamily="2" charset="0"/>
          </a:endParaRPr>
        </a:p>
      </dgm:t>
    </dgm:pt>
    <dgm:pt modelId="{C28EDE91-3FCB-4EF1-B371-0F193E9FA1E4}" type="sibTrans" cxnId="{11A1C613-15AF-48DC-86C7-46A2024D365F}">
      <dgm:prSet/>
      <dgm:spPr/>
      <dgm:t>
        <a:bodyPr/>
        <a:lstStyle/>
        <a:p>
          <a:endParaRPr lang="en-US">
            <a:latin typeface="Annapurna" pitchFamily="2" charset="0"/>
          </a:endParaRPr>
        </a:p>
      </dgm:t>
    </dgm:pt>
    <dgm:pt modelId="{28D72618-309A-4D2F-B335-1800E4FA49CE}">
      <dgm:prSet phldrT="[Text]"/>
      <dgm:spPr/>
      <dgm:t>
        <a:bodyPr/>
        <a:lstStyle/>
        <a:p>
          <a:r>
            <a:rPr lang="en-US" b="1" dirty="0" smtClean="0">
              <a:latin typeface="Times New Roman" pitchFamily="18" charset="0"/>
              <a:cs typeface="Times New Roman" pitchFamily="18" charset="0"/>
            </a:rPr>
            <a:t>Judiciary</a:t>
          </a:r>
          <a:endParaRPr lang="en-US" b="1" dirty="0">
            <a:latin typeface="Times New Roman" pitchFamily="18" charset="0"/>
            <a:cs typeface="Times New Roman" pitchFamily="18" charset="0"/>
          </a:endParaRPr>
        </a:p>
      </dgm:t>
    </dgm:pt>
    <dgm:pt modelId="{07FDB54A-30AC-42C8-ADEE-00F36AB902DB}" type="parTrans" cxnId="{05A6EAA5-BFB8-4684-A903-2936148FD547}">
      <dgm:prSet/>
      <dgm:spPr/>
      <dgm:t>
        <a:bodyPr/>
        <a:lstStyle/>
        <a:p>
          <a:endParaRPr lang="en-US">
            <a:latin typeface="Annapurna" pitchFamily="2" charset="0"/>
          </a:endParaRPr>
        </a:p>
      </dgm:t>
    </dgm:pt>
    <dgm:pt modelId="{9EA5C917-F5E2-4211-A1D5-572F398B686F}" type="sibTrans" cxnId="{05A6EAA5-BFB8-4684-A903-2936148FD547}">
      <dgm:prSet/>
      <dgm:spPr/>
      <dgm:t>
        <a:bodyPr/>
        <a:lstStyle/>
        <a:p>
          <a:endParaRPr lang="en-US">
            <a:latin typeface="Annapurna" pitchFamily="2" charset="0"/>
          </a:endParaRPr>
        </a:p>
      </dgm:t>
    </dgm:pt>
    <dgm:pt modelId="{EAE27380-6646-4252-BF2D-A1DB3CFED977}">
      <dgm:prSet phldrT="[Text]"/>
      <dgm:spPr/>
      <dgm:t>
        <a:bodyPr/>
        <a:lstStyle/>
        <a:p>
          <a:r>
            <a:rPr lang="en-US" b="1" dirty="0" smtClean="0">
              <a:latin typeface="Times New Roman" pitchFamily="18" charset="0"/>
              <a:cs typeface="Times New Roman" pitchFamily="18" charset="0"/>
            </a:rPr>
            <a:t>Media</a:t>
          </a:r>
          <a:endParaRPr lang="en-US" b="1" dirty="0">
            <a:latin typeface="Times New Roman" pitchFamily="18" charset="0"/>
            <a:cs typeface="Times New Roman" pitchFamily="18" charset="0"/>
          </a:endParaRPr>
        </a:p>
      </dgm:t>
    </dgm:pt>
    <dgm:pt modelId="{FACCF72D-1F04-4D71-909C-1ABFE6B4ED12}" type="parTrans" cxnId="{1BEF4C2D-4B8D-41C7-ACF2-A7C0D4B27ACE}">
      <dgm:prSet/>
      <dgm:spPr/>
      <dgm:t>
        <a:bodyPr/>
        <a:lstStyle/>
        <a:p>
          <a:endParaRPr lang="en-US">
            <a:latin typeface="Annapurna" pitchFamily="2" charset="0"/>
          </a:endParaRPr>
        </a:p>
      </dgm:t>
    </dgm:pt>
    <dgm:pt modelId="{85682B38-541E-4D10-AF71-35EC3F1E08C5}" type="sibTrans" cxnId="{1BEF4C2D-4B8D-41C7-ACF2-A7C0D4B27ACE}">
      <dgm:prSet/>
      <dgm:spPr/>
      <dgm:t>
        <a:bodyPr/>
        <a:lstStyle/>
        <a:p>
          <a:endParaRPr lang="en-US">
            <a:latin typeface="Annapurna" pitchFamily="2" charset="0"/>
          </a:endParaRPr>
        </a:p>
      </dgm:t>
    </dgm:pt>
    <dgm:pt modelId="{8CD07AEB-3944-45E4-932D-0DCD27BE27AE}">
      <dgm:prSet/>
      <dgm:spPr/>
      <dgm:t>
        <a:bodyPr/>
        <a:lstStyle/>
        <a:p>
          <a:endParaRPr lang="en-US"/>
        </a:p>
      </dgm:t>
    </dgm:pt>
    <dgm:pt modelId="{133122FA-DB9C-4098-8822-A672DF412B48}" type="parTrans" cxnId="{9EF58C80-5F2F-4B72-B8D8-94165CC6A7DA}">
      <dgm:prSet/>
      <dgm:spPr/>
      <dgm:t>
        <a:bodyPr/>
        <a:lstStyle/>
        <a:p>
          <a:endParaRPr lang="en-US">
            <a:latin typeface="Annapurna" pitchFamily="2" charset="0"/>
          </a:endParaRPr>
        </a:p>
      </dgm:t>
    </dgm:pt>
    <dgm:pt modelId="{5E432DD4-CA40-484E-87C7-0B247FF36E6C}" type="sibTrans" cxnId="{9EF58C80-5F2F-4B72-B8D8-94165CC6A7DA}">
      <dgm:prSet/>
      <dgm:spPr/>
      <dgm:t>
        <a:bodyPr/>
        <a:lstStyle/>
        <a:p>
          <a:endParaRPr lang="en-US">
            <a:latin typeface="Annapurna" pitchFamily="2" charset="0"/>
          </a:endParaRPr>
        </a:p>
      </dgm:t>
    </dgm:pt>
    <dgm:pt modelId="{DCC2D772-D9B8-6441-9297-90312CA0C0B5}">
      <dgm:prSet/>
      <dgm:spPr/>
      <dgm:t>
        <a:bodyPr/>
        <a:lstStyle/>
        <a:p>
          <a:endParaRPr lang="en-US"/>
        </a:p>
      </dgm:t>
    </dgm:pt>
    <dgm:pt modelId="{BE3F4DCF-00D0-5B4E-85A0-8B0EB2F60FFE}" type="parTrans" cxnId="{727AE399-7707-E143-AEBA-ADB92B4E6F78}">
      <dgm:prSet/>
      <dgm:spPr/>
      <dgm:t>
        <a:bodyPr/>
        <a:lstStyle/>
        <a:p>
          <a:endParaRPr lang="en-US"/>
        </a:p>
      </dgm:t>
    </dgm:pt>
    <dgm:pt modelId="{01072C17-5720-F04F-B10C-6216325F1818}" type="sibTrans" cxnId="{727AE399-7707-E143-AEBA-ADB92B4E6F78}">
      <dgm:prSet/>
      <dgm:spPr/>
      <dgm:t>
        <a:bodyPr/>
        <a:lstStyle/>
        <a:p>
          <a:endParaRPr lang="en-US"/>
        </a:p>
      </dgm:t>
    </dgm:pt>
    <dgm:pt modelId="{CADA3363-582B-43FC-B68B-F003533233E2}" type="pres">
      <dgm:prSet presAssocID="{7C083F88-C48C-4521-9033-8A26FFA3BF7F}" presName="Name0" presStyleCnt="0">
        <dgm:presLayoutVars>
          <dgm:chMax val="1"/>
          <dgm:dir/>
          <dgm:animLvl val="ctr"/>
          <dgm:resizeHandles val="exact"/>
        </dgm:presLayoutVars>
      </dgm:prSet>
      <dgm:spPr/>
      <dgm:t>
        <a:bodyPr/>
        <a:lstStyle/>
        <a:p>
          <a:endParaRPr lang="en-US"/>
        </a:p>
      </dgm:t>
    </dgm:pt>
    <dgm:pt modelId="{6B6B14A0-CCD6-4735-B961-45A555930B2D}" type="pres">
      <dgm:prSet presAssocID="{4BBE7FBF-0D24-4519-8175-886B122C5634}" presName="centerShape" presStyleLbl="node0" presStyleIdx="0" presStyleCnt="1" custScaleX="176058" custScaleY="194398"/>
      <dgm:spPr/>
      <dgm:t>
        <a:bodyPr/>
        <a:lstStyle/>
        <a:p>
          <a:endParaRPr lang="en-US"/>
        </a:p>
      </dgm:t>
    </dgm:pt>
    <dgm:pt modelId="{E48F3711-D9D2-416F-BDEA-ED4B6BC043CC}" type="pres">
      <dgm:prSet presAssocID="{F5BF51DD-9EC4-4261-81B0-C4E4BDFAF533}" presName="node" presStyleLbl="node1" presStyleIdx="0" presStyleCnt="4">
        <dgm:presLayoutVars>
          <dgm:bulletEnabled val="1"/>
        </dgm:presLayoutVars>
      </dgm:prSet>
      <dgm:spPr/>
      <dgm:t>
        <a:bodyPr/>
        <a:lstStyle/>
        <a:p>
          <a:endParaRPr lang="en-US"/>
        </a:p>
      </dgm:t>
    </dgm:pt>
    <dgm:pt modelId="{7F0E33A1-CA51-4796-B413-4FA8BB338587}" type="pres">
      <dgm:prSet presAssocID="{F5BF51DD-9EC4-4261-81B0-C4E4BDFAF533}" presName="dummy" presStyleCnt="0"/>
      <dgm:spPr/>
    </dgm:pt>
    <dgm:pt modelId="{354A02D9-151A-41E3-8E43-8E13470314D0}" type="pres">
      <dgm:prSet presAssocID="{CC7E6A23-2A30-4A01-9045-CD46E7A9C826}" presName="sibTrans" presStyleLbl="sibTrans2D1" presStyleIdx="0" presStyleCnt="4"/>
      <dgm:spPr/>
      <dgm:t>
        <a:bodyPr/>
        <a:lstStyle/>
        <a:p>
          <a:endParaRPr lang="en-US"/>
        </a:p>
      </dgm:t>
    </dgm:pt>
    <dgm:pt modelId="{1CBBF2A3-C4EF-4960-BFF5-0896DE5F8AD3}" type="pres">
      <dgm:prSet presAssocID="{ED4D18AF-BA89-41C5-96C2-0EF29551116A}" presName="node" presStyleLbl="node1" presStyleIdx="1" presStyleCnt="4">
        <dgm:presLayoutVars>
          <dgm:bulletEnabled val="1"/>
        </dgm:presLayoutVars>
      </dgm:prSet>
      <dgm:spPr/>
      <dgm:t>
        <a:bodyPr/>
        <a:lstStyle/>
        <a:p>
          <a:endParaRPr lang="en-US"/>
        </a:p>
      </dgm:t>
    </dgm:pt>
    <dgm:pt modelId="{6BAFF10E-0961-4B7E-B21D-BDCAF5360EB2}" type="pres">
      <dgm:prSet presAssocID="{ED4D18AF-BA89-41C5-96C2-0EF29551116A}" presName="dummy" presStyleCnt="0"/>
      <dgm:spPr/>
    </dgm:pt>
    <dgm:pt modelId="{56DD2552-EC10-43DC-9175-E40AD237568C}" type="pres">
      <dgm:prSet presAssocID="{C28EDE91-3FCB-4EF1-B371-0F193E9FA1E4}" presName="sibTrans" presStyleLbl="sibTrans2D1" presStyleIdx="1" presStyleCnt="4"/>
      <dgm:spPr/>
      <dgm:t>
        <a:bodyPr/>
        <a:lstStyle/>
        <a:p>
          <a:endParaRPr lang="en-US"/>
        </a:p>
      </dgm:t>
    </dgm:pt>
    <dgm:pt modelId="{71A1C41E-C9E2-47A8-B0C6-D90BEF3E0D01}" type="pres">
      <dgm:prSet presAssocID="{28D72618-309A-4D2F-B335-1800E4FA49CE}" presName="node" presStyleLbl="node1" presStyleIdx="2" presStyleCnt="4">
        <dgm:presLayoutVars>
          <dgm:bulletEnabled val="1"/>
        </dgm:presLayoutVars>
      </dgm:prSet>
      <dgm:spPr/>
      <dgm:t>
        <a:bodyPr/>
        <a:lstStyle/>
        <a:p>
          <a:endParaRPr lang="en-US"/>
        </a:p>
      </dgm:t>
    </dgm:pt>
    <dgm:pt modelId="{C12D3AB2-9494-45FB-A8E8-ACEF34B09B0B}" type="pres">
      <dgm:prSet presAssocID="{28D72618-309A-4D2F-B335-1800E4FA49CE}" presName="dummy" presStyleCnt="0"/>
      <dgm:spPr/>
    </dgm:pt>
    <dgm:pt modelId="{CD196322-F2FA-4544-BA1A-73D480DEED21}" type="pres">
      <dgm:prSet presAssocID="{9EA5C917-F5E2-4211-A1D5-572F398B686F}" presName="sibTrans" presStyleLbl="sibTrans2D1" presStyleIdx="2" presStyleCnt="4"/>
      <dgm:spPr/>
      <dgm:t>
        <a:bodyPr/>
        <a:lstStyle/>
        <a:p>
          <a:endParaRPr lang="en-US"/>
        </a:p>
      </dgm:t>
    </dgm:pt>
    <dgm:pt modelId="{9D8DA7A8-7486-4D77-9DC3-3CF03AD86E75}" type="pres">
      <dgm:prSet presAssocID="{EAE27380-6646-4252-BF2D-A1DB3CFED977}" presName="node" presStyleLbl="node1" presStyleIdx="3" presStyleCnt="4">
        <dgm:presLayoutVars>
          <dgm:bulletEnabled val="1"/>
        </dgm:presLayoutVars>
      </dgm:prSet>
      <dgm:spPr/>
      <dgm:t>
        <a:bodyPr/>
        <a:lstStyle/>
        <a:p>
          <a:endParaRPr lang="en-US"/>
        </a:p>
      </dgm:t>
    </dgm:pt>
    <dgm:pt modelId="{AF16C560-D1A0-473F-A040-8D859E6D15E8}" type="pres">
      <dgm:prSet presAssocID="{EAE27380-6646-4252-BF2D-A1DB3CFED977}" presName="dummy" presStyleCnt="0"/>
      <dgm:spPr/>
    </dgm:pt>
    <dgm:pt modelId="{A8500BD2-3D87-4201-BD3B-664F52E1D431}" type="pres">
      <dgm:prSet presAssocID="{85682B38-541E-4D10-AF71-35EC3F1E08C5}" presName="sibTrans" presStyleLbl="sibTrans2D1" presStyleIdx="3" presStyleCnt="4"/>
      <dgm:spPr/>
      <dgm:t>
        <a:bodyPr/>
        <a:lstStyle/>
        <a:p>
          <a:endParaRPr lang="en-US"/>
        </a:p>
      </dgm:t>
    </dgm:pt>
  </dgm:ptLst>
  <dgm:cxnLst>
    <dgm:cxn modelId="{11A1C613-15AF-48DC-86C7-46A2024D365F}" srcId="{4BBE7FBF-0D24-4519-8175-886B122C5634}" destId="{ED4D18AF-BA89-41C5-96C2-0EF29551116A}" srcOrd="1" destOrd="0" parTransId="{21529153-3B91-4B3C-B6DC-D5BA292BE59B}" sibTransId="{C28EDE91-3FCB-4EF1-B371-0F193E9FA1E4}"/>
    <dgm:cxn modelId="{1BEF4C2D-4B8D-41C7-ACF2-A7C0D4B27ACE}" srcId="{4BBE7FBF-0D24-4519-8175-886B122C5634}" destId="{EAE27380-6646-4252-BF2D-A1DB3CFED977}" srcOrd="3" destOrd="0" parTransId="{FACCF72D-1F04-4D71-909C-1ABFE6B4ED12}" sibTransId="{85682B38-541E-4D10-AF71-35EC3F1E08C5}"/>
    <dgm:cxn modelId="{727AE399-7707-E143-AEBA-ADB92B4E6F78}" srcId="{7C083F88-C48C-4521-9033-8A26FFA3BF7F}" destId="{DCC2D772-D9B8-6441-9297-90312CA0C0B5}" srcOrd="2" destOrd="0" parTransId="{BE3F4DCF-00D0-5B4E-85A0-8B0EB2F60FFE}" sibTransId="{01072C17-5720-F04F-B10C-6216325F1818}"/>
    <dgm:cxn modelId="{363FBF9F-D5CC-48FD-9273-C6C5350B0524}" type="presOf" srcId="{28D72618-309A-4D2F-B335-1800E4FA49CE}" destId="{71A1C41E-C9E2-47A8-B0C6-D90BEF3E0D01}" srcOrd="0" destOrd="0" presId="urn:microsoft.com/office/officeart/2005/8/layout/radial6"/>
    <dgm:cxn modelId="{9CC39377-20B3-40F1-AAF0-78F343791731}" type="presOf" srcId="{4BBE7FBF-0D24-4519-8175-886B122C5634}" destId="{6B6B14A0-CCD6-4735-B961-45A555930B2D}" srcOrd="0" destOrd="0" presId="urn:microsoft.com/office/officeart/2005/8/layout/radial6"/>
    <dgm:cxn modelId="{867F6823-B9FD-4870-9ABB-122CE23C1092}" type="presOf" srcId="{F5BF51DD-9EC4-4261-81B0-C4E4BDFAF533}" destId="{E48F3711-D9D2-416F-BDEA-ED4B6BC043CC}" srcOrd="0" destOrd="0" presId="urn:microsoft.com/office/officeart/2005/8/layout/radial6"/>
    <dgm:cxn modelId="{AB38D433-97D0-42B3-B902-D3D75A172A8B}" type="presOf" srcId="{7C083F88-C48C-4521-9033-8A26FFA3BF7F}" destId="{CADA3363-582B-43FC-B68B-F003533233E2}" srcOrd="0" destOrd="0" presId="urn:microsoft.com/office/officeart/2005/8/layout/radial6"/>
    <dgm:cxn modelId="{929A3A6B-798D-4316-B48D-54FDAB85F7A0}" srcId="{7C083F88-C48C-4521-9033-8A26FFA3BF7F}" destId="{4BBE7FBF-0D24-4519-8175-886B122C5634}" srcOrd="0" destOrd="0" parTransId="{54436449-DF42-40F0-9F86-89974FBAD6CC}" sibTransId="{8D6FD3DB-27B8-4A6B-A484-C8A06FEBA4AE}"/>
    <dgm:cxn modelId="{460B1342-59DC-4833-9B8A-97FFC16A7349}" type="presOf" srcId="{C28EDE91-3FCB-4EF1-B371-0F193E9FA1E4}" destId="{56DD2552-EC10-43DC-9175-E40AD237568C}" srcOrd="0" destOrd="0" presId="urn:microsoft.com/office/officeart/2005/8/layout/radial6"/>
    <dgm:cxn modelId="{5DF66D68-0DBA-444F-8973-65FE50817B01}" type="presOf" srcId="{CC7E6A23-2A30-4A01-9045-CD46E7A9C826}" destId="{354A02D9-151A-41E3-8E43-8E13470314D0}" srcOrd="0" destOrd="0" presId="urn:microsoft.com/office/officeart/2005/8/layout/radial6"/>
    <dgm:cxn modelId="{9EF58C80-5F2F-4B72-B8D8-94165CC6A7DA}" srcId="{7C083F88-C48C-4521-9033-8A26FFA3BF7F}" destId="{8CD07AEB-3944-45E4-932D-0DCD27BE27AE}" srcOrd="1" destOrd="0" parTransId="{133122FA-DB9C-4098-8822-A672DF412B48}" sibTransId="{5E432DD4-CA40-484E-87C7-0B247FF36E6C}"/>
    <dgm:cxn modelId="{420E4362-DF0B-461C-99A5-EEF9BA40A868}" srcId="{4BBE7FBF-0D24-4519-8175-886B122C5634}" destId="{F5BF51DD-9EC4-4261-81B0-C4E4BDFAF533}" srcOrd="0" destOrd="0" parTransId="{AE5C5D8C-7AC3-422C-BFDC-A6CF3A20DEEE}" sibTransId="{CC7E6A23-2A30-4A01-9045-CD46E7A9C826}"/>
    <dgm:cxn modelId="{FF4E8C48-201A-4341-97C2-CB507FA0E23D}" type="presOf" srcId="{ED4D18AF-BA89-41C5-96C2-0EF29551116A}" destId="{1CBBF2A3-C4EF-4960-BFF5-0896DE5F8AD3}" srcOrd="0" destOrd="0" presId="urn:microsoft.com/office/officeart/2005/8/layout/radial6"/>
    <dgm:cxn modelId="{E44EDE36-348B-4746-AD58-690787A41EFC}" type="presOf" srcId="{85682B38-541E-4D10-AF71-35EC3F1E08C5}" destId="{A8500BD2-3D87-4201-BD3B-664F52E1D431}" srcOrd="0" destOrd="0" presId="urn:microsoft.com/office/officeart/2005/8/layout/radial6"/>
    <dgm:cxn modelId="{E40CBFA1-D7EE-402B-8DE2-F6F715D063C7}" type="presOf" srcId="{EAE27380-6646-4252-BF2D-A1DB3CFED977}" destId="{9D8DA7A8-7486-4D77-9DC3-3CF03AD86E75}" srcOrd="0" destOrd="0" presId="urn:microsoft.com/office/officeart/2005/8/layout/radial6"/>
    <dgm:cxn modelId="{05A6EAA5-BFB8-4684-A903-2936148FD547}" srcId="{4BBE7FBF-0D24-4519-8175-886B122C5634}" destId="{28D72618-309A-4D2F-B335-1800E4FA49CE}" srcOrd="2" destOrd="0" parTransId="{07FDB54A-30AC-42C8-ADEE-00F36AB902DB}" sibTransId="{9EA5C917-F5E2-4211-A1D5-572F398B686F}"/>
    <dgm:cxn modelId="{901E5218-AA4E-4095-9B89-B77E8ED3F9D8}" type="presOf" srcId="{9EA5C917-F5E2-4211-A1D5-572F398B686F}" destId="{CD196322-F2FA-4544-BA1A-73D480DEED21}" srcOrd="0" destOrd="0" presId="urn:microsoft.com/office/officeart/2005/8/layout/radial6"/>
    <dgm:cxn modelId="{47E7F661-13E2-4839-97E5-28FA9C28F925}" type="presParOf" srcId="{CADA3363-582B-43FC-B68B-F003533233E2}" destId="{6B6B14A0-CCD6-4735-B961-45A555930B2D}" srcOrd="0" destOrd="0" presId="urn:microsoft.com/office/officeart/2005/8/layout/radial6"/>
    <dgm:cxn modelId="{63C2B34D-5353-4F37-9D3A-CE5E756C6FB1}" type="presParOf" srcId="{CADA3363-582B-43FC-B68B-F003533233E2}" destId="{E48F3711-D9D2-416F-BDEA-ED4B6BC043CC}" srcOrd="1" destOrd="0" presId="urn:microsoft.com/office/officeart/2005/8/layout/radial6"/>
    <dgm:cxn modelId="{2529FF35-B495-418C-90E2-4C71FF850ACD}" type="presParOf" srcId="{CADA3363-582B-43FC-B68B-F003533233E2}" destId="{7F0E33A1-CA51-4796-B413-4FA8BB338587}" srcOrd="2" destOrd="0" presId="urn:microsoft.com/office/officeart/2005/8/layout/radial6"/>
    <dgm:cxn modelId="{9109DB93-4522-4796-BA06-1BBAF735B92D}" type="presParOf" srcId="{CADA3363-582B-43FC-B68B-F003533233E2}" destId="{354A02D9-151A-41E3-8E43-8E13470314D0}" srcOrd="3" destOrd="0" presId="urn:microsoft.com/office/officeart/2005/8/layout/radial6"/>
    <dgm:cxn modelId="{35074CD1-612D-434B-89E9-2F19F6C21121}" type="presParOf" srcId="{CADA3363-582B-43FC-B68B-F003533233E2}" destId="{1CBBF2A3-C4EF-4960-BFF5-0896DE5F8AD3}" srcOrd="4" destOrd="0" presId="urn:microsoft.com/office/officeart/2005/8/layout/radial6"/>
    <dgm:cxn modelId="{C6955D1B-C7E3-42A2-BF5A-387112F3F1D6}" type="presParOf" srcId="{CADA3363-582B-43FC-B68B-F003533233E2}" destId="{6BAFF10E-0961-4B7E-B21D-BDCAF5360EB2}" srcOrd="5" destOrd="0" presId="urn:microsoft.com/office/officeart/2005/8/layout/radial6"/>
    <dgm:cxn modelId="{05EC471D-0EDA-4BE2-93B5-6D39E78AC21D}" type="presParOf" srcId="{CADA3363-582B-43FC-B68B-F003533233E2}" destId="{56DD2552-EC10-43DC-9175-E40AD237568C}" srcOrd="6" destOrd="0" presId="urn:microsoft.com/office/officeart/2005/8/layout/radial6"/>
    <dgm:cxn modelId="{717CDA90-7297-492F-B48B-DC1EAB93C143}" type="presParOf" srcId="{CADA3363-582B-43FC-B68B-F003533233E2}" destId="{71A1C41E-C9E2-47A8-B0C6-D90BEF3E0D01}" srcOrd="7" destOrd="0" presId="urn:microsoft.com/office/officeart/2005/8/layout/radial6"/>
    <dgm:cxn modelId="{EFBE5485-9E9E-45F5-BE53-38B758D71E78}" type="presParOf" srcId="{CADA3363-582B-43FC-B68B-F003533233E2}" destId="{C12D3AB2-9494-45FB-A8E8-ACEF34B09B0B}" srcOrd="8" destOrd="0" presId="urn:microsoft.com/office/officeart/2005/8/layout/radial6"/>
    <dgm:cxn modelId="{80D94598-B543-43F9-9672-F91FA0DED452}" type="presParOf" srcId="{CADA3363-582B-43FC-B68B-F003533233E2}" destId="{CD196322-F2FA-4544-BA1A-73D480DEED21}" srcOrd="9" destOrd="0" presId="urn:microsoft.com/office/officeart/2005/8/layout/radial6"/>
    <dgm:cxn modelId="{583A43B4-4C05-43FE-82B7-95FEFA79CF69}" type="presParOf" srcId="{CADA3363-582B-43FC-B68B-F003533233E2}" destId="{9D8DA7A8-7486-4D77-9DC3-3CF03AD86E75}" srcOrd="10" destOrd="0" presId="urn:microsoft.com/office/officeart/2005/8/layout/radial6"/>
    <dgm:cxn modelId="{C87E7466-6945-4821-99B5-6298F1EB0672}" type="presParOf" srcId="{CADA3363-582B-43FC-B68B-F003533233E2}" destId="{AF16C560-D1A0-473F-A040-8D859E6D15E8}" srcOrd="11" destOrd="0" presId="urn:microsoft.com/office/officeart/2005/8/layout/radial6"/>
    <dgm:cxn modelId="{E093429C-EC56-4395-925A-1B0E992BC379}" type="presParOf" srcId="{CADA3363-582B-43FC-B68B-F003533233E2}" destId="{A8500BD2-3D87-4201-BD3B-664F52E1D431}" srcOrd="12"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500BD2-3D87-4201-BD3B-664F52E1D431}">
      <dsp:nvSpPr>
        <dsp:cNvPr id="0" name=""/>
        <dsp:cNvSpPr/>
      </dsp:nvSpPr>
      <dsp:spPr>
        <a:xfrm>
          <a:off x="2056373" y="684773"/>
          <a:ext cx="4574052" cy="4574052"/>
        </a:xfrm>
        <a:prstGeom prst="blockArc">
          <a:avLst>
            <a:gd name="adj1" fmla="val 10800000"/>
            <a:gd name="adj2" fmla="val 16200000"/>
            <a:gd name="adj3" fmla="val 4636"/>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196322-F2FA-4544-BA1A-73D480DEED21}">
      <dsp:nvSpPr>
        <dsp:cNvPr id="0" name=""/>
        <dsp:cNvSpPr/>
      </dsp:nvSpPr>
      <dsp:spPr>
        <a:xfrm>
          <a:off x="2056373" y="684773"/>
          <a:ext cx="4574052" cy="4574052"/>
        </a:xfrm>
        <a:prstGeom prst="blockArc">
          <a:avLst>
            <a:gd name="adj1" fmla="val 5400000"/>
            <a:gd name="adj2" fmla="val 10800000"/>
            <a:gd name="adj3" fmla="val 4636"/>
          </a:avLst>
        </a:prstGeom>
        <a:solidFill>
          <a:schemeClr val="accent2">
            <a:hueOff val="3121013"/>
            <a:satOff val="-3893"/>
            <a:lumOff val="91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DD2552-EC10-43DC-9175-E40AD237568C}">
      <dsp:nvSpPr>
        <dsp:cNvPr id="0" name=""/>
        <dsp:cNvSpPr/>
      </dsp:nvSpPr>
      <dsp:spPr>
        <a:xfrm>
          <a:off x="2056373" y="684773"/>
          <a:ext cx="4574052" cy="4574052"/>
        </a:xfrm>
        <a:prstGeom prst="blockArc">
          <a:avLst>
            <a:gd name="adj1" fmla="val 0"/>
            <a:gd name="adj2" fmla="val 5400000"/>
            <a:gd name="adj3" fmla="val 4636"/>
          </a:avLst>
        </a:prstGeom>
        <a:solidFill>
          <a:schemeClr val="accent2">
            <a:hueOff val="1560506"/>
            <a:satOff val="-1946"/>
            <a:lumOff val="4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4A02D9-151A-41E3-8E43-8E13470314D0}">
      <dsp:nvSpPr>
        <dsp:cNvPr id="0" name=""/>
        <dsp:cNvSpPr/>
      </dsp:nvSpPr>
      <dsp:spPr>
        <a:xfrm>
          <a:off x="2056373" y="684773"/>
          <a:ext cx="4574052" cy="4574052"/>
        </a:xfrm>
        <a:prstGeom prst="blockArc">
          <a:avLst>
            <a:gd name="adj1" fmla="val 16200000"/>
            <a:gd name="adj2" fmla="val 0"/>
            <a:gd name="adj3" fmla="val 4636"/>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B6B14A0-CCD6-4735-B961-45A555930B2D}">
      <dsp:nvSpPr>
        <dsp:cNvPr id="0" name=""/>
        <dsp:cNvSpPr/>
      </dsp:nvSpPr>
      <dsp:spPr>
        <a:xfrm>
          <a:off x="2491415" y="926894"/>
          <a:ext cx="3703968" cy="40898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smtClean="0">
              <a:latin typeface="Times New Roman" pitchFamily="18" charset="0"/>
              <a:cs typeface="Times New Roman" pitchFamily="18" charset="0"/>
            </a:rPr>
            <a:t>THE STATE</a:t>
          </a:r>
          <a:endParaRPr lang="en-US" sz="6500" kern="1200" dirty="0">
            <a:latin typeface="Times New Roman" pitchFamily="18" charset="0"/>
            <a:cs typeface="Times New Roman" pitchFamily="18" charset="0"/>
          </a:endParaRPr>
        </a:p>
      </dsp:txBody>
      <dsp:txXfrm>
        <a:off x="2491415" y="926894"/>
        <a:ext cx="3703968" cy="4089811"/>
      </dsp:txXfrm>
    </dsp:sp>
    <dsp:sp modelId="{E48F3711-D9D2-416F-BDEA-ED4B6BC043CC}">
      <dsp:nvSpPr>
        <dsp:cNvPr id="0" name=""/>
        <dsp:cNvSpPr/>
      </dsp:nvSpPr>
      <dsp:spPr>
        <a:xfrm>
          <a:off x="3607057" y="1448"/>
          <a:ext cx="1472684" cy="147268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latin typeface="Times New Roman" pitchFamily="18" charset="0"/>
              <a:cs typeface="Times New Roman" pitchFamily="18" charset="0"/>
            </a:rPr>
            <a:t>Legislature</a:t>
          </a:r>
          <a:endParaRPr lang="en-US" sz="1600" b="1" kern="1200" dirty="0">
            <a:latin typeface="Times New Roman" pitchFamily="18" charset="0"/>
            <a:cs typeface="Times New Roman" pitchFamily="18" charset="0"/>
          </a:endParaRPr>
        </a:p>
      </dsp:txBody>
      <dsp:txXfrm>
        <a:off x="3607057" y="1448"/>
        <a:ext cx="1472684" cy="1472684"/>
      </dsp:txXfrm>
    </dsp:sp>
    <dsp:sp modelId="{1CBBF2A3-C4EF-4960-BFF5-0896DE5F8AD3}">
      <dsp:nvSpPr>
        <dsp:cNvPr id="0" name=""/>
        <dsp:cNvSpPr/>
      </dsp:nvSpPr>
      <dsp:spPr>
        <a:xfrm>
          <a:off x="5841067" y="2235457"/>
          <a:ext cx="1472684" cy="1472684"/>
        </a:xfrm>
        <a:prstGeom prst="ellipse">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latin typeface="Times New Roman" pitchFamily="18" charset="0"/>
              <a:cs typeface="Times New Roman" pitchFamily="18" charset="0"/>
            </a:rPr>
            <a:t>Executive</a:t>
          </a:r>
          <a:endParaRPr lang="en-US" sz="1800" b="1" kern="1200" dirty="0">
            <a:latin typeface="Times New Roman" pitchFamily="18" charset="0"/>
            <a:cs typeface="Times New Roman" pitchFamily="18" charset="0"/>
          </a:endParaRPr>
        </a:p>
      </dsp:txBody>
      <dsp:txXfrm>
        <a:off x="5841067" y="2235457"/>
        <a:ext cx="1472684" cy="1472684"/>
      </dsp:txXfrm>
    </dsp:sp>
    <dsp:sp modelId="{71A1C41E-C9E2-47A8-B0C6-D90BEF3E0D01}">
      <dsp:nvSpPr>
        <dsp:cNvPr id="0" name=""/>
        <dsp:cNvSpPr/>
      </dsp:nvSpPr>
      <dsp:spPr>
        <a:xfrm>
          <a:off x="3607057" y="4469467"/>
          <a:ext cx="1472684" cy="1472684"/>
        </a:xfrm>
        <a:prstGeom prst="ellipse">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latin typeface="Times New Roman" pitchFamily="18" charset="0"/>
              <a:cs typeface="Times New Roman" pitchFamily="18" charset="0"/>
            </a:rPr>
            <a:t>Judiciary</a:t>
          </a:r>
          <a:endParaRPr lang="en-US" sz="1800" b="1" kern="1200" dirty="0">
            <a:latin typeface="Times New Roman" pitchFamily="18" charset="0"/>
            <a:cs typeface="Times New Roman" pitchFamily="18" charset="0"/>
          </a:endParaRPr>
        </a:p>
      </dsp:txBody>
      <dsp:txXfrm>
        <a:off x="3607057" y="4469467"/>
        <a:ext cx="1472684" cy="1472684"/>
      </dsp:txXfrm>
    </dsp:sp>
    <dsp:sp modelId="{9D8DA7A8-7486-4D77-9DC3-3CF03AD86E75}">
      <dsp:nvSpPr>
        <dsp:cNvPr id="0" name=""/>
        <dsp:cNvSpPr/>
      </dsp:nvSpPr>
      <dsp:spPr>
        <a:xfrm>
          <a:off x="1373048" y="2235457"/>
          <a:ext cx="1472684" cy="1472684"/>
        </a:xfrm>
        <a:prstGeom prst="ellips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latin typeface="Times New Roman" pitchFamily="18" charset="0"/>
              <a:cs typeface="Times New Roman" pitchFamily="18" charset="0"/>
            </a:rPr>
            <a:t>Media</a:t>
          </a:r>
          <a:endParaRPr lang="en-US" sz="1800" b="1" kern="1200" dirty="0">
            <a:latin typeface="Times New Roman" pitchFamily="18" charset="0"/>
            <a:cs typeface="Times New Roman" pitchFamily="18" charset="0"/>
          </a:endParaRPr>
        </a:p>
      </dsp:txBody>
      <dsp:txXfrm>
        <a:off x="1373048" y="2235457"/>
        <a:ext cx="1472684" cy="1472684"/>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149E4A-B6D3-4DE3-ABA3-CBA3642E4726}" type="datetimeFigureOut">
              <a:rPr lang="en-US" smtClean="0"/>
              <a:pPr/>
              <a:t>12/10/2014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6706-AEE2-4065-84FD-BA9E3C176A3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149E4A-B6D3-4DE3-ABA3-CBA3642E4726}" type="datetimeFigureOut">
              <a:rPr lang="en-US" smtClean="0"/>
              <a:pPr/>
              <a:t>12/10/2014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46706-AEE2-4065-84FD-BA9E3C176A3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6264" y="360638"/>
            <a:ext cx="8403230" cy="6193564"/>
          </a:xfrm>
        </p:spPr>
        <p:txBody>
          <a:bodyPr>
            <a:normAutofit fontScale="90000"/>
          </a:bodyPr>
          <a:lstStyle/>
          <a:p>
            <a:r>
              <a:rPr lang="en-US" dirty="0" smtClean="0"/>
              <a:t/>
            </a:r>
            <a:br>
              <a:rPr lang="en-US" dirty="0" smtClean="0"/>
            </a:br>
            <a:r>
              <a:rPr lang="en-US" dirty="0"/>
              <a:t/>
            </a:r>
            <a:br>
              <a:rPr lang="en-US" dirty="0"/>
            </a:br>
            <a:r>
              <a:rPr lang="en-US" dirty="0"/>
              <a:t/>
            </a:r>
            <a:br>
              <a:rPr lang="en-US" dirty="0"/>
            </a:br>
            <a:r>
              <a:rPr lang="en-US" dirty="0" smtClean="0"/>
              <a:t/>
            </a:r>
            <a:br>
              <a:rPr lang="en-US" dirty="0" smtClean="0"/>
            </a:br>
            <a:r>
              <a:rPr lang="en-US" sz="3600" dirty="0" smtClean="0"/>
              <a:t>Nepal Administrative Staff College</a:t>
            </a:r>
            <a:r>
              <a:rPr lang="en-US" sz="3600" smtClean="0"/>
              <a:t/>
            </a:r>
            <a:br>
              <a:rPr lang="en-US" sz="3600" smtClean="0"/>
            </a:br>
            <a:r>
              <a:rPr lang="en-US" sz="2700" smtClean="0"/>
              <a:t>Management Learning Group</a:t>
            </a:r>
            <a:br>
              <a:rPr lang="en-US" sz="2700" smtClean="0"/>
            </a:br>
            <a:r>
              <a:rPr lang="en-US" sz="2700" smtClean="0"/>
              <a:t>Center for Organization Development</a:t>
            </a:r>
            <a:br>
              <a:rPr lang="en-US" sz="2700" smtClean="0"/>
            </a:br>
            <a:r>
              <a:rPr lang="en-US" sz="2700" smtClean="0"/>
              <a:t/>
            </a:r>
            <a:br>
              <a:rPr lang="en-US" sz="2700" smtClean="0"/>
            </a:br>
            <a:r>
              <a:rPr lang="en-US" sz="3100" b="1" smtClean="0"/>
              <a:t>Leadership and Management Training for Army Officers</a:t>
            </a:r>
            <a:r>
              <a:rPr lang="en-US" sz="3100" b="1" u="sng" smtClean="0"/>
              <a:t/>
            </a:r>
            <a:br>
              <a:rPr lang="en-US" sz="3100" b="1" u="sng" smtClean="0"/>
            </a:br>
            <a:r>
              <a:rPr lang="en-US" sz="3600" smtClean="0"/>
              <a:t/>
            </a:r>
            <a:br>
              <a:rPr lang="en-US" sz="3600" smtClean="0"/>
            </a:br>
            <a:r>
              <a:rPr lang="en-US" sz="3600" smtClean="0"/>
              <a:t/>
            </a:r>
            <a:br>
              <a:rPr lang="en-US" sz="3600" smtClean="0"/>
            </a:br>
            <a:r>
              <a:rPr lang="en-US" sz="2700" i="1" dirty="0" smtClean="0"/>
              <a:t/>
            </a:r>
            <a:br>
              <a:rPr lang="en-US" sz="2700" i="1" dirty="0" smtClean="0"/>
            </a:br>
            <a:r>
              <a:rPr lang="en-US" sz="3600" dirty="0" smtClean="0"/>
              <a:t>Session on</a:t>
            </a:r>
            <a:br>
              <a:rPr lang="en-US" sz="3600" dirty="0" smtClean="0"/>
            </a:br>
            <a:r>
              <a:rPr lang="en-US" sz="2900" u="sng" smtClean="0"/>
              <a:t> Managing and Leading Reforms in Public Sector Governance</a:t>
            </a:r>
            <a:r>
              <a:rPr lang="en-US" sz="3600" dirty="0" smtClean="0"/>
              <a:t/>
            </a:r>
            <a:br>
              <a:rPr lang="en-US" sz="3600" dirty="0" smtClean="0"/>
            </a:br>
            <a:r>
              <a:rPr lang="en-US" sz="3600" smtClean="0"/>
              <a:t/>
            </a:r>
            <a:br>
              <a:rPr lang="en-US" sz="3600" smtClean="0"/>
            </a:br>
            <a:r>
              <a:rPr lang="en-US" sz="3600" dirty="0"/>
              <a:t/>
            </a:r>
            <a:br>
              <a:rPr lang="en-US" sz="3600" dirty="0"/>
            </a:br>
            <a:r>
              <a:rPr lang="en-US" sz="3100" dirty="0" smtClean="0"/>
              <a:t>Yuba Raj Bhusal</a:t>
            </a:r>
            <a:r>
              <a:rPr lang="en-US" sz="3100" smtClean="0"/>
              <a:t/>
            </a:r>
            <a:br>
              <a:rPr lang="en-US" sz="3100" smtClean="0"/>
            </a:br>
            <a:r>
              <a:rPr lang="en-US" sz="3100" smtClean="0"/>
              <a:t>December 10, </a:t>
            </a:r>
            <a:r>
              <a:rPr lang="en-US" sz="3100" dirty="0" smtClean="0"/>
              <a:t>2014</a:t>
            </a:r>
            <a:br>
              <a:rPr lang="en-US" sz="3100" dirty="0" smtClean="0"/>
            </a:br>
            <a:r>
              <a:rPr lang="en-US" dirty="0" smtClean="0"/>
              <a:t> </a:t>
            </a:r>
            <a:br>
              <a:rPr lang="en-US" dirty="0" smtClean="0"/>
            </a:br>
            <a:r>
              <a:rPr lang="en-US" dirty="0"/>
              <a:t/>
            </a:r>
            <a:br>
              <a:rPr lang="en-US" dirty="0"/>
            </a:br>
            <a:r>
              <a:rPr lang="en-US" dirty="0" smtClean="0"/>
              <a:t/>
            </a:r>
            <a:br>
              <a:rPr lang="en-US" dirty="0" smtClean="0"/>
            </a:br>
            <a:endParaRPr lang="en-US" dirty="0"/>
          </a:p>
        </p:txBody>
      </p:sp>
    </p:spTree>
    <p:extLst>
      <p:ext uri="{BB962C8B-B14F-4D97-AF65-F5344CB8AC3E}">
        <p14:creationId xmlns:p14="http://schemas.microsoft.com/office/powerpoint/2010/main" xmlns="" val="36674100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i="1" smtClean="0"/>
              <a:t>Future orientation</a:t>
            </a:r>
            <a:r>
              <a:rPr lang="en-US" smtClean="0"/>
              <a:t>: the ability to anticipatefuture problems and develop policies that take into account future costs and anticipated changes.</a:t>
            </a:r>
          </a:p>
          <a:p>
            <a:pPr>
              <a:buNone/>
            </a:pPr>
            <a:endParaRPr lang="en-US" sz="1200" smtClean="0"/>
          </a:p>
          <a:p>
            <a:r>
              <a:rPr lang="en-US" i="1" smtClean="0"/>
              <a:t>Rule of law and Integrity</a:t>
            </a:r>
            <a:r>
              <a:rPr lang="en-US" smtClean="0"/>
              <a:t>: equitable enforcement of transparent laws, regulations and codes,  so that they become a  part of the culture in the public sector in supporting ethical behaviour and vigorous action to fight corruption.</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6248400" cy="639762"/>
          </a:xfrm>
        </p:spPr>
        <p:txBody>
          <a:bodyPr>
            <a:normAutofit fontScale="90000"/>
          </a:bodyPr>
          <a:lstStyle/>
          <a:p>
            <a:r>
              <a:rPr lang="en-US" b="1" smtClean="0"/>
              <a:t>5. Reforms</a:t>
            </a:r>
            <a:endParaRPr lang="en-US" b="1"/>
          </a:p>
        </p:txBody>
      </p:sp>
      <p:sp>
        <p:nvSpPr>
          <p:cNvPr id="3" name="Content Placeholder 2"/>
          <p:cNvSpPr>
            <a:spLocks noGrp="1"/>
          </p:cNvSpPr>
          <p:nvPr>
            <p:ph idx="1"/>
          </p:nvPr>
        </p:nvSpPr>
        <p:spPr>
          <a:xfrm>
            <a:off x="228600" y="990600"/>
            <a:ext cx="8686800" cy="5638800"/>
          </a:xfrm>
        </p:spPr>
        <p:txBody>
          <a:bodyPr>
            <a:normAutofit fontScale="92500" lnSpcReduction="10000"/>
          </a:bodyPr>
          <a:lstStyle/>
          <a:p>
            <a:r>
              <a:rPr lang="en-US" u="sng" smtClean="0"/>
              <a:t>Reform</a:t>
            </a:r>
            <a:r>
              <a:rPr lang="en-US" smtClean="0"/>
              <a:t> means improvement or amendment of what is wrong, corrupt, unsatisfactory etc. without altering the fundamentals of the system while </a:t>
            </a:r>
            <a:r>
              <a:rPr lang="en-US" u="sng" smtClean="0"/>
              <a:t>revolution</a:t>
            </a:r>
            <a:r>
              <a:rPr lang="en-US" smtClean="0"/>
              <a:t> connotes basic or radical change. </a:t>
            </a:r>
          </a:p>
          <a:p>
            <a:r>
              <a:rPr lang="en-US" smtClean="0"/>
              <a:t>Reform seeks to improve the system as it stands without overthrowing it.</a:t>
            </a:r>
          </a:p>
          <a:p>
            <a:r>
              <a:rPr lang="en-US" smtClean="0"/>
              <a:t>Public Sector Reform involves reform in all the organs of the state: legislative, executive, and judiciary.</a:t>
            </a:r>
          </a:p>
          <a:p>
            <a:r>
              <a:rPr lang="en-US" smtClean="0"/>
              <a:t>Executive sector needs substantial reforms as it is responsible to carry out the day to day business of the state.</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172200"/>
          </a:xfrm>
        </p:spPr>
        <p:txBody>
          <a:bodyPr>
            <a:normAutofit/>
          </a:bodyPr>
          <a:lstStyle/>
          <a:p>
            <a:pPr>
              <a:buNone/>
            </a:pPr>
            <a:r>
              <a:rPr lang="en-US" b="1" smtClean="0"/>
              <a:t>Reform initiatives in Nepal:</a:t>
            </a:r>
          </a:p>
          <a:p>
            <a:pPr marL="514350" indent="-514350">
              <a:buAutoNum type="arabicPeriod"/>
            </a:pPr>
            <a:r>
              <a:rPr lang="en-US" sz="3600" smtClean="0"/>
              <a:t>Early Nepal (up to 9</a:t>
            </a:r>
            <a:r>
              <a:rPr lang="en-US" sz="3600" baseline="30000" smtClean="0"/>
              <a:t>th</a:t>
            </a:r>
            <a:r>
              <a:rPr lang="en-US" sz="3600" smtClean="0"/>
              <a:t> C. BC): Not known.</a:t>
            </a:r>
          </a:p>
          <a:p>
            <a:pPr marL="514350" indent="-514350">
              <a:buAutoNum type="arabicPeriod"/>
            </a:pPr>
            <a:r>
              <a:rPr lang="en-US" sz="3600" smtClean="0"/>
              <a:t>Kirant period (9</a:t>
            </a:r>
            <a:r>
              <a:rPr lang="en-US" sz="3600" baseline="30000" smtClean="0"/>
              <a:t>th</a:t>
            </a:r>
            <a:r>
              <a:rPr lang="en-US" sz="3600" smtClean="0"/>
              <a:t> C. BC to 400 AD): Devolution of authority to local governments.</a:t>
            </a:r>
          </a:p>
          <a:p>
            <a:pPr marL="514350" indent="-514350">
              <a:buAutoNum type="arabicPeriod"/>
            </a:pPr>
            <a:r>
              <a:rPr lang="en-US" sz="3600" smtClean="0"/>
              <a:t>Lichhavi period (400 to 879): Golden period.</a:t>
            </a:r>
          </a:p>
          <a:p>
            <a:pPr marL="514350" indent="-514350">
              <a:buFont typeface="Arial" pitchFamily="34" charset="0"/>
              <a:buAutoNum type="arabicPeriod"/>
            </a:pPr>
            <a:r>
              <a:rPr lang="en-US" sz="3600" smtClean="0"/>
              <a:t>Malla Period (879 to 1768): Divided country into different states. Yet, art and culture flourished.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normAutofit fontScale="92500" lnSpcReduction="10000"/>
          </a:bodyPr>
          <a:lstStyle/>
          <a:p>
            <a:pPr marL="514350" indent="-514350">
              <a:buFont typeface="+mj-lt"/>
              <a:buAutoNum type="arabicPeriod" startAt="6"/>
            </a:pPr>
            <a:r>
              <a:rPr lang="en-US" smtClean="0"/>
              <a:t>Shah period (1768-1846): Unification with different strategies, appointment of 'Kaji' as per public sentiments, incentives to the officials working for the country, resource generation strategies, good governance in practice (no corruption), accountable to the nation, welfare-oriented society.</a:t>
            </a:r>
          </a:p>
          <a:p>
            <a:pPr marL="514350" indent="-514350">
              <a:buFont typeface="+mj-lt"/>
              <a:buAutoNum type="arabicPeriod" startAt="6"/>
            </a:pPr>
            <a:r>
              <a:rPr lang="en-US" smtClean="0"/>
              <a:t>Rana period (1846-1951): Power struggle among the ruling elites, some reforms initiated (sati pratha, slavery).</a:t>
            </a:r>
          </a:p>
          <a:p>
            <a:pPr marL="514350" indent="-514350">
              <a:buFont typeface="+mj-lt"/>
              <a:buAutoNum type="arabicPeriod" startAt="6"/>
            </a:pPr>
            <a:r>
              <a:rPr lang="en-US" smtClean="0"/>
              <a:t>Democratic period (1951-2006): Several reform initiatives taken up though not all at success.</a:t>
            </a:r>
          </a:p>
          <a:p>
            <a:pPr marL="514350" indent="-514350">
              <a:buFont typeface="+mj-lt"/>
              <a:buAutoNum type="arabicPeriod" startAt="6"/>
            </a:pPr>
            <a:r>
              <a:rPr lang="en-US" smtClean="0"/>
              <a:t>Republican period (2008 to date): The country in transition, maintain the existing one at least.</a:t>
            </a:r>
          </a:p>
          <a:p>
            <a:pPr>
              <a:buNone/>
            </a:pP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458200" cy="6324600"/>
          </a:xfrm>
        </p:spPr>
        <p:txBody>
          <a:bodyPr>
            <a:normAutofit fontScale="92500" lnSpcReduction="10000"/>
          </a:bodyPr>
          <a:lstStyle/>
          <a:p>
            <a:pPr algn="ctr">
              <a:buNone/>
            </a:pPr>
            <a:r>
              <a:rPr lang="en-US" b="1" smtClean="0"/>
              <a:t>	E. Issues of Public Sector Reforms </a:t>
            </a:r>
          </a:p>
          <a:p>
            <a:pPr algn="ctr">
              <a:buNone/>
            </a:pPr>
            <a:r>
              <a:rPr lang="en-US" b="1"/>
              <a:t>	</a:t>
            </a:r>
            <a:r>
              <a:rPr lang="en-US" b="1" smtClean="0"/>
              <a:t>with reference to Nepal:</a:t>
            </a:r>
          </a:p>
          <a:p>
            <a:pPr marL="514350" indent="-514350">
              <a:buAutoNum type="arabicPeriod"/>
            </a:pPr>
            <a:r>
              <a:rPr lang="en-US" u="sng" smtClean="0"/>
              <a:t>Legislative</a:t>
            </a:r>
            <a:r>
              <a:rPr lang="en-US" smtClean="0"/>
              <a:t>/Parliamentary and other political units at different levels.</a:t>
            </a:r>
          </a:p>
          <a:p>
            <a:pPr marL="514350" indent="-514350">
              <a:buAutoNum type="arabicPeriod"/>
            </a:pPr>
            <a:r>
              <a:rPr lang="en-US" u="sng" smtClean="0"/>
              <a:t>Judiciary</a:t>
            </a:r>
            <a:r>
              <a:rPr lang="en-US" smtClean="0"/>
              <a:t>: courts, quasai-judicial bodies.</a:t>
            </a:r>
          </a:p>
          <a:p>
            <a:pPr marL="514350" indent="-514350">
              <a:buAutoNum type="arabicPeriod"/>
            </a:pPr>
            <a:r>
              <a:rPr lang="en-US" u="sng" smtClean="0"/>
              <a:t>Executive</a:t>
            </a:r>
            <a:r>
              <a:rPr lang="en-US" smtClean="0"/>
              <a:t> (administrative): </a:t>
            </a:r>
          </a:p>
          <a:p>
            <a:pPr marL="914400" lvl="1" indent="-514350"/>
            <a:r>
              <a:rPr lang="en-US" smtClean="0"/>
              <a:t>defence, </a:t>
            </a:r>
          </a:p>
          <a:p>
            <a:pPr marL="914400" lvl="1" indent="-514350"/>
            <a:r>
              <a:rPr lang="en-US" smtClean="0"/>
              <a:t>security, </a:t>
            </a:r>
          </a:p>
          <a:p>
            <a:pPr marL="914400" lvl="1" indent="-514350"/>
            <a:r>
              <a:rPr lang="en-US" smtClean="0"/>
              <a:t>financial, </a:t>
            </a:r>
          </a:p>
          <a:p>
            <a:pPr marL="914400" lvl="1" indent="-514350"/>
            <a:r>
              <a:rPr lang="en-US" smtClean="0"/>
              <a:t>education, </a:t>
            </a:r>
          </a:p>
          <a:p>
            <a:pPr marL="914400" lvl="1" indent="-514350"/>
            <a:r>
              <a:rPr lang="en-US" smtClean="0"/>
              <a:t>health, </a:t>
            </a:r>
          </a:p>
          <a:p>
            <a:pPr marL="914400" lvl="1" indent="-514350"/>
            <a:r>
              <a:rPr lang="en-US" smtClean="0"/>
              <a:t>governance/ service delivery, </a:t>
            </a:r>
          </a:p>
          <a:p>
            <a:pPr marL="914400" lvl="1" indent="-514350"/>
            <a:r>
              <a:rPr lang="en-US" smtClean="0"/>
              <a:t>public enterprizes etc.</a:t>
            </a:r>
          </a:p>
          <a:p>
            <a:pPr marL="514350" indent="-514350">
              <a:buAutoNum type="arabicPeriod"/>
            </a:pP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a:bodyPr>
          <a:lstStyle/>
          <a:p>
            <a:pPr>
              <a:buNone/>
            </a:pPr>
            <a:r>
              <a:rPr lang="en-US" sz="3600" b="1" smtClean="0"/>
              <a:t>F. Success of Reforms</a:t>
            </a:r>
          </a:p>
          <a:p>
            <a:pPr>
              <a:buNone/>
            </a:pPr>
            <a:endParaRPr lang="en-US" sz="1400" b="1" smtClean="0"/>
          </a:p>
          <a:p>
            <a:pPr marL="514350" indent="-514350">
              <a:spcAft>
                <a:spcPts val="600"/>
              </a:spcAft>
              <a:buAutoNum type="arabicPeriod"/>
            </a:pPr>
            <a:r>
              <a:rPr lang="en-US" sz="3600" smtClean="0"/>
              <a:t>Implementation as designed/prescribed.</a:t>
            </a:r>
          </a:p>
          <a:p>
            <a:pPr marL="514350" indent="-514350">
              <a:spcAft>
                <a:spcPts val="600"/>
              </a:spcAft>
              <a:buAutoNum type="arabicPeriod"/>
            </a:pPr>
            <a:r>
              <a:rPr lang="en-US" sz="3600" smtClean="0"/>
              <a:t>Assigning specific responsibility to the official, not to the Office itself throughs performance contract or other means.</a:t>
            </a:r>
          </a:p>
          <a:p>
            <a:pPr marL="514350" indent="-514350">
              <a:spcAft>
                <a:spcPts val="600"/>
              </a:spcAft>
              <a:buAutoNum type="arabicPeriod"/>
            </a:pPr>
            <a:r>
              <a:rPr lang="en-US" sz="3600" smtClean="0"/>
              <a:t>Periodic Review of the Reform initiatives.</a:t>
            </a:r>
          </a:p>
          <a:p>
            <a:pPr marL="514350" indent="-514350">
              <a:spcAft>
                <a:spcPts val="600"/>
              </a:spcAft>
              <a:buAutoNum type="arabicPeriod"/>
            </a:pPr>
            <a:r>
              <a:rPr lang="en-US" sz="3600" smtClean="0"/>
              <a:t>Monitoring and Evaluation. </a:t>
            </a:r>
          </a:p>
          <a:p>
            <a:pPr marL="514350" indent="-514350">
              <a:spcAft>
                <a:spcPts val="600"/>
              </a:spcAft>
              <a:buAutoNum type="arabicPeriod"/>
            </a:pPr>
            <a:r>
              <a:rPr lang="en-US" sz="3600" smtClean="0"/>
              <a:t>Reward and </a:t>
            </a:r>
            <a:r>
              <a:rPr lang="en-US" smtClean="0"/>
              <a:t>punishment.</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itle 1"/>
          <p:cNvSpPr>
            <a:spLocks noGrp="1"/>
          </p:cNvSpPr>
          <p:nvPr>
            <p:ph type="title"/>
          </p:nvPr>
        </p:nvSpPr>
        <p:spPr>
          <a:xfrm>
            <a:off x="381000" y="5867400"/>
            <a:ext cx="3886200" cy="503238"/>
          </a:xfrm>
        </p:spPr>
        <p:txBody>
          <a:bodyPr>
            <a:normAutofit fontScale="90000"/>
          </a:bodyPr>
          <a:lstStyle/>
          <a:p>
            <a:r>
              <a:rPr lang="en-US" sz="5300" smtClean="0">
                <a:solidFill>
                  <a:srgbClr val="FF0000"/>
                </a:solidFill>
              </a:rPr>
              <a:t>THANK YOU </a:t>
            </a:r>
            <a:r>
              <a:rPr lang="en-US" smtClean="0">
                <a:solidFill>
                  <a:srgbClr val="FF0000"/>
                </a:solidFill>
              </a:rPr>
              <a:t>!</a:t>
            </a:r>
            <a:endParaRPr lang="en-US">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Presentation Outline</a:t>
            </a:r>
            <a:endParaRPr lang="en-US"/>
          </a:p>
        </p:txBody>
      </p:sp>
      <p:sp>
        <p:nvSpPr>
          <p:cNvPr id="3" name="Content Placeholder 2"/>
          <p:cNvSpPr>
            <a:spLocks noGrp="1"/>
          </p:cNvSpPr>
          <p:nvPr>
            <p:ph idx="1"/>
          </p:nvPr>
        </p:nvSpPr>
        <p:spPr>
          <a:xfrm>
            <a:off x="457200" y="1600200"/>
            <a:ext cx="8229600" cy="4800600"/>
          </a:xfrm>
        </p:spPr>
        <p:txBody>
          <a:bodyPr/>
          <a:lstStyle/>
          <a:p>
            <a:pPr marL="742950" indent="-742950">
              <a:buFont typeface="+mj-lt"/>
              <a:buAutoNum type="alphaUcPeriod"/>
            </a:pPr>
            <a:r>
              <a:rPr lang="en-US" sz="4000" smtClean="0"/>
              <a:t>Background</a:t>
            </a:r>
          </a:p>
          <a:p>
            <a:pPr marL="742950" indent="-742950">
              <a:buFont typeface="+mj-lt"/>
              <a:buAutoNum type="alphaUcPeriod"/>
            </a:pPr>
            <a:r>
              <a:rPr lang="en-US" sz="4000" smtClean="0"/>
              <a:t>The  Public Sector</a:t>
            </a:r>
          </a:p>
          <a:p>
            <a:pPr marL="742950" indent="-742950">
              <a:buFont typeface="+mj-lt"/>
              <a:buAutoNum type="alphaUcPeriod"/>
            </a:pPr>
            <a:r>
              <a:rPr lang="en-US" sz="4000" smtClean="0"/>
              <a:t>Governance</a:t>
            </a:r>
          </a:p>
          <a:p>
            <a:pPr marL="742950" indent="-742950">
              <a:buFont typeface="+mj-lt"/>
              <a:buAutoNum type="alphaUcPeriod"/>
            </a:pPr>
            <a:r>
              <a:rPr lang="en-US" sz="4000" smtClean="0"/>
              <a:t>Public Sector Governance</a:t>
            </a:r>
          </a:p>
          <a:p>
            <a:pPr marL="742950" indent="-742950">
              <a:buFont typeface="+mj-lt"/>
              <a:buAutoNum type="alphaUcPeriod"/>
            </a:pPr>
            <a:r>
              <a:rPr lang="en-US" sz="4000" smtClean="0"/>
              <a:t>Issues of Public Sector Reforms</a:t>
            </a:r>
          </a:p>
          <a:p>
            <a:pPr marL="742950" indent="-742950">
              <a:buFont typeface="+mj-lt"/>
              <a:buAutoNum type="alphaUcPeriod"/>
            </a:pPr>
            <a:r>
              <a:rPr lang="en-US" sz="4000" smtClean="0"/>
              <a:t>Success of Reforms</a:t>
            </a:r>
          </a:p>
          <a:p>
            <a:pPr marL="514350" indent="-514350">
              <a:buAutoNum type="alphaUcPeriod"/>
            </a:pP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772400" cy="487362"/>
          </a:xfrm>
        </p:spPr>
        <p:txBody>
          <a:bodyPr>
            <a:normAutofit fontScale="90000"/>
          </a:bodyPr>
          <a:lstStyle/>
          <a:p>
            <a:r>
              <a:rPr lang="en-US" smtClean="0"/>
              <a:t>A. Background</a:t>
            </a:r>
            <a:endParaRPr lang="en-US"/>
          </a:p>
        </p:txBody>
      </p:sp>
      <p:sp>
        <p:nvSpPr>
          <p:cNvPr id="3" name="Content Placeholder 2"/>
          <p:cNvSpPr>
            <a:spLocks noGrp="1"/>
          </p:cNvSpPr>
          <p:nvPr>
            <p:ph idx="1"/>
          </p:nvPr>
        </p:nvSpPr>
        <p:spPr>
          <a:xfrm>
            <a:off x="152400" y="685800"/>
            <a:ext cx="8839200" cy="5867400"/>
          </a:xfrm>
        </p:spPr>
        <p:txBody>
          <a:bodyPr>
            <a:normAutofit fontScale="92500" lnSpcReduction="10000"/>
          </a:bodyPr>
          <a:lstStyle/>
          <a:p>
            <a:pPr>
              <a:buNone/>
            </a:pPr>
            <a:r>
              <a:rPr lang="en-US" b="1" i="1" smtClean="0"/>
              <a:t>The Making of Statehood</a:t>
            </a:r>
          </a:p>
          <a:p>
            <a:pPr algn="just"/>
            <a:r>
              <a:rPr lang="en-US" smtClean="0"/>
              <a:t>For the first 2 m years of his existence, man lived in bands or villages which were completely autonomous. </a:t>
            </a:r>
          </a:p>
          <a:p>
            <a:pPr algn="just"/>
            <a:r>
              <a:rPr lang="en-US" smtClean="0"/>
              <a:t>Villages began to aggregate into larger political units before 5000 B.C. Around 4000 B.C. the state formation process was accelerated in terms of Chiefdoms.</a:t>
            </a:r>
          </a:p>
          <a:p>
            <a:pPr algn="just"/>
            <a:r>
              <a:rPr lang="en-US" smtClean="0"/>
              <a:t>The state as an autonomous political unit, encompassing many communities within its territory and having a centralized government with the power to collect taxes, prepare men for work/war, and enforce laws was started.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248400"/>
          </a:xfrm>
        </p:spPr>
        <p:txBody>
          <a:bodyPr>
            <a:normAutofit fontScale="92500" lnSpcReduction="10000"/>
          </a:bodyPr>
          <a:lstStyle/>
          <a:p>
            <a:pPr algn="just">
              <a:buNone/>
            </a:pPr>
            <a:r>
              <a:rPr lang="en-US" u="sng" smtClean="0"/>
              <a:t>East:</a:t>
            </a:r>
          </a:p>
          <a:p>
            <a:pPr algn="just"/>
            <a:r>
              <a:rPr lang="en-US" smtClean="0"/>
              <a:t>Manusmriti, Kautilya's Saptang theory were popular.</a:t>
            </a:r>
          </a:p>
          <a:p>
            <a:pPr algn="just">
              <a:buNone/>
            </a:pPr>
            <a:r>
              <a:rPr lang="en-US" u="sng" smtClean="0"/>
              <a:t>West:  </a:t>
            </a:r>
          </a:p>
          <a:p>
            <a:pPr algn="just"/>
            <a:r>
              <a:rPr lang="en-US" i="1" smtClean="0"/>
              <a:t>voluntaristic </a:t>
            </a:r>
            <a:r>
              <a:rPr lang="en-US" smtClean="0"/>
              <a:t>and </a:t>
            </a:r>
            <a:r>
              <a:rPr lang="en-US" i="1" smtClean="0"/>
              <a:t>coercive </a:t>
            </a:r>
            <a:r>
              <a:rPr lang="en-US" smtClean="0"/>
              <a:t>theories (social contract theories) of the state were discussed. </a:t>
            </a:r>
          </a:p>
          <a:p>
            <a:pPr algn="just">
              <a:buNone/>
            </a:pPr>
            <a:r>
              <a:rPr lang="en-US" i="1" smtClean="0"/>
              <a:t>	</a:t>
            </a:r>
            <a:r>
              <a:rPr lang="en-US" smtClean="0"/>
              <a:t>Archeological evidence is found in </a:t>
            </a:r>
            <a:r>
              <a:rPr lang="en-US" i="1" smtClean="0"/>
              <a:t>Mesopotamia, Egypt, India, China, Japan, Greece, Rome, northern Europe, Central Africa, Polynesia, Middle America, Peru, &amp; Colombia.</a:t>
            </a:r>
            <a:r>
              <a:rPr lang="en-US" smtClean="0"/>
              <a:t> </a:t>
            </a:r>
          </a:p>
          <a:p>
            <a:pPr algn="just">
              <a:buNone/>
            </a:pPr>
            <a:r>
              <a:rPr lang="en-US" i="1"/>
              <a:t>	</a:t>
            </a:r>
            <a:r>
              <a:rPr lang="en-US" i="1" smtClean="0"/>
              <a:t>The history of all hitherto existing society is the history of war </a:t>
            </a:r>
            <a:r>
              <a:rPr lang="en-US" smtClean="0"/>
              <a:t>that played a decisive role in the rise of greater and powerful states. </a:t>
            </a:r>
          </a:p>
          <a:p>
            <a:pPr>
              <a:buNone/>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534400" cy="6400800"/>
          </a:xfrm>
        </p:spPr>
        <p:txBody>
          <a:bodyPr>
            <a:normAutofit/>
          </a:bodyPr>
          <a:lstStyle/>
          <a:p>
            <a:pPr algn="just"/>
            <a:r>
              <a:rPr lang="en-US"/>
              <a:t>S</a:t>
            </a:r>
            <a:r>
              <a:rPr lang="en-US" smtClean="0"/>
              <a:t>tates arose indigenously in the Nile, Tigris-Euphrates, Indus valleys in the ancient world;</a:t>
            </a:r>
          </a:p>
          <a:p>
            <a:pPr algn="just"/>
            <a:r>
              <a:rPr lang="en-US" smtClean="0"/>
              <a:t>The Valley of Mexico and the mountain and coastal valleys of Peru also have traces of states;</a:t>
            </a:r>
          </a:p>
          <a:p>
            <a:pPr algn="just"/>
            <a:r>
              <a:rPr lang="en-US"/>
              <a:t>T</a:t>
            </a:r>
            <a:r>
              <a:rPr lang="en-US" smtClean="0"/>
              <a:t>he aggregation of villages into Chiefdoms, and of Chiefdoms into Kingdoms  occurred by external acquisition;</a:t>
            </a:r>
          </a:p>
          <a:p>
            <a:pPr algn="just"/>
            <a:r>
              <a:rPr lang="en-US" smtClean="0"/>
              <a:t>The structure of these increasingly larger political units was being elaborated by internal evolution;</a:t>
            </a:r>
          </a:p>
          <a:p>
            <a:pPr algn="just"/>
            <a:r>
              <a:rPr lang="en-US" smtClean="0"/>
              <a:t>Platonic (Ideal) City States were supposed to have been inhabited by 5,040 persons.</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458200" cy="6248400"/>
          </a:xfrm>
        </p:spPr>
        <p:txBody>
          <a:bodyPr>
            <a:normAutofit fontScale="92500" lnSpcReduction="10000"/>
          </a:bodyPr>
          <a:lstStyle/>
          <a:p>
            <a:r>
              <a:rPr lang="en-US" smtClean="0"/>
              <a:t>Industrial Revolution (1200-1860) pushed for the rise of </a:t>
            </a:r>
            <a:r>
              <a:rPr lang="en-US" i="1" smtClean="0"/>
              <a:t>colonial power </a:t>
            </a:r>
            <a:r>
              <a:rPr lang="en-US" smtClean="0"/>
              <a:t>across the world;</a:t>
            </a:r>
          </a:p>
          <a:p>
            <a:pPr algn="just"/>
            <a:r>
              <a:rPr lang="en-US" smtClean="0"/>
              <a:t>The Second Great War and the rise of many independent states paved the way to turn the world history into modern one;</a:t>
            </a:r>
          </a:p>
          <a:p>
            <a:pPr algn="just"/>
            <a:r>
              <a:rPr lang="en-US" smtClean="0"/>
              <a:t>The establishment of the United Nations 1945 facilitated to protect the 'new states' and maintain peace and security across the world along with their socio-economic development;</a:t>
            </a:r>
          </a:p>
          <a:p>
            <a:pPr algn="just"/>
            <a:r>
              <a:rPr lang="en-US"/>
              <a:t>P</a:t>
            </a:r>
            <a:r>
              <a:rPr lang="en-US" smtClean="0"/>
              <a:t>rivate sector and civil society organizations joined the bandwagon of socio-economic development led by the government.</a:t>
            </a:r>
          </a:p>
          <a:p>
            <a:pPr algn="just"/>
            <a:r>
              <a:rPr lang="en-US" smtClean="0"/>
              <a:t>In recent years, public sector is shrinking and playing a role of catalyst.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5867400" cy="792163"/>
          </a:xfrm>
        </p:spPr>
        <p:txBody>
          <a:bodyPr rtlCol="0">
            <a:normAutofit/>
          </a:bodyPr>
          <a:lstStyle/>
          <a:p>
            <a:pPr eaLnBrk="1" fontAlgn="auto" hangingPunct="1">
              <a:spcAft>
                <a:spcPts val="0"/>
              </a:spcAft>
              <a:defRPr/>
            </a:pPr>
            <a:r>
              <a:rPr lang="en-US" b="1" smtClean="0"/>
              <a:t>B</a:t>
            </a:r>
            <a:r>
              <a:rPr lang="en-US" b="1" smtClean="0">
                <a:ea typeface="+mj-ea"/>
              </a:rPr>
              <a:t>. The Public Sector</a:t>
            </a:r>
            <a:endParaRPr lang="en-US" b="1" dirty="0" smtClean="0">
              <a:ea typeface="+mj-ea"/>
            </a:endParaRPr>
          </a:p>
        </p:txBody>
      </p:sp>
      <p:graphicFrame>
        <p:nvGraphicFramePr>
          <p:cNvPr id="4" name="Content Placeholder 3"/>
          <p:cNvGraphicFramePr>
            <a:graphicFrameLocks noGrp="1"/>
          </p:cNvGraphicFramePr>
          <p:nvPr>
            <p:ph idx="1"/>
          </p:nvPr>
        </p:nvGraphicFramePr>
        <p:xfrm>
          <a:off x="228600" y="762000"/>
          <a:ext cx="86868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00" name="Rectangle 3"/>
          <p:cNvSpPr>
            <a:spLocks noChangeArrowheads="1"/>
          </p:cNvSpPr>
          <p:nvPr/>
        </p:nvSpPr>
        <p:spPr bwMode="auto">
          <a:xfrm>
            <a:off x="7010400" y="685800"/>
            <a:ext cx="1524000" cy="1570038"/>
          </a:xfrm>
          <a:prstGeom prst="rect">
            <a:avLst/>
          </a:prstGeom>
          <a:noFill/>
          <a:ln w="9525">
            <a:noFill/>
            <a:miter lim="800000"/>
            <a:headEnd/>
            <a:tailEnd/>
          </a:ln>
        </p:spPr>
        <p:txBody>
          <a:bodyPr anchor="ctr">
            <a:spAutoFit/>
          </a:bodyPr>
          <a:lstStyle/>
          <a:p>
            <a:r>
              <a:rPr lang="en-US" sz="3200">
                <a:latin typeface="Preeti" pitchFamily="2" charset="0"/>
                <a:cs typeface="Calibri" pitchFamily="34" charset="0"/>
              </a:rPr>
              <a:t>c­a|xd</a:t>
            </a:r>
          </a:p>
          <a:p>
            <a:pPr eaLnBrk="0" hangingPunct="0"/>
            <a:r>
              <a:rPr lang="en-US" sz="3200">
                <a:latin typeface="Preeti" pitchFamily="2" charset="0"/>
                <a:cs typeface="Calibri" pitchFamily="34" charset="0"/>
              </a:rPr>
              <a:t>p­lji0f'</a:t>
            </a:r>
            <a:endParaRPr lang="en-US" sz="1400">
              <a:latin typeface="Preeti" pitchFamily="2" charset="0"/>
              <a:cs typeface="Calibri" pitchFamily="34" charset="0"/>
            </a:endParaRPr>
          </a:p>
          <a:p>
            <a:pPr eaLnBrk="0" hangingPunct="0"/>
            <a:r>
              <a:rPr lang="en-US" sz="3200">
                <a:latin typeface="Preeti" pitchFamily="2" charset="0"/>
                <a:cs typeface="Calibri" pitchFamily="34" charset="0"/>
              </a:rPr>
              <a:t>d­dx]Zj/</a:t>
            </a:r>
            <a:endParaRPr lang="en-US" sz="4000">
              <a:latin typeface="Preeti" pitchFamily="2" charset="0"/>
              <a:cs typeface="Calibri" pitchFamily="34" charset="0"/>
            </a:endParaRPr>
          </a:p>
        </p:txBody>
      </p:sp>
      <p:sp>
        <p:nvSpPr>
          <p:cNvPr id="4101" name="TextBox 15"/>
          <p:cNvSpPr txBox="1">
            <a:spLocks noChangeArrowheads="1"/>
          </p:cNvSpPr>
          <p:nvPr/>
        </p:nvSpPr>
        <p:spPr bwMode="auto">
          <a:xfrm>
            <a:off x="381000" y="4648200"/>
            <a:ext cx="3429000" cy="1738313"/>
          </a:xfrm>
          <a:prstGeom prst="rect">
            <a:avLst/>
          </a:prstGeom>
          <a:noFill/>
          <a:ln w="9525">
            <a:noFill/>
            <a:miter lim="800000"/>
            <a:headEnd/>
            <a:tailEnd/>
          </a:ln>
        </p:spPr>
        <p:txBody>
          <a:bodyPr>
            <a:spAutoFit/>
          </a:bodyPr>
          <a:lstStyle/>
          <a:p>
            <a:r>
              <a:rPr lang="en-US" sz="2400" b="1">
                <a:solidFill>
                  <a:srgbClr val="FF0000"/>
                </a:solidFill>
                <a:latin typeface="Calibri" pitchFamily="34" charset="0"/>
              </a:rPr>
              <a:t>GOD</a:t>
            </a:r>
          </a:p>
          <a:p>
            <a:endParaRPr lang="en-US" sz="1000" b="1">
              <a:solidFill>
                <a:srgbClr val="FF0000"/>
              </a:solidFill>
              <a:latin typeface="Calibri" pitchFamily="34" charset="0"/>
            </a:endParaRPr>
          </a:p>
          <a:p>
            <a:r>
              <a:rPr lang="en-US" sz="2400" b="1">
                <a:solidFill>
                  <a:srgbClr val="FF0000"/>
                </a:solidFill>
                <a:latin typeface="Calibri" pitchFamily="34" charset="0"/>
              </a:rPr>
              <a:t>G</a:t>
            </a:r>
            <a:r>
              <a:rPr lang="en-US" sz="2400" b="1">
                <a:latin typeface="Calibri" pitchFamily="34" charset="0"/>
              </a:rPr>
              <a:t>enerator</a:t>
            </a:r>
          </a:p>
          <a:p>
            <a:r>
              <a:rPr lang="en-US" sz="2400" b="1">
                <a:solidFill>
                  <a:srgbClr val="FF0000"/>
                </a:solidFill>
                <a:latin typeface="Calibri" pitchFamily="34" charset="0"/>
              </a:rPr>
              <a:t>O</a:t>
            </a:r>
            <a:r>
              <a:rPr lang="en-US" sz="2400" b="1">
                <a:latin typeface="Calibri" pitchFamily="34" charset="0"/>
              </a:rPr>
              <a:t>perator</a:t>
            </a:r>
          </a:p>
          <a:p>
            <a:r>
              <a:rPr lang="en-US" sz="2400" b="1">
                <a:solidFill>
                  <a:srgbClr val="FF0000"/>
                </a:solidFill>
                <a:latin typeface="Calibri" pitchFamily="34" charset="0"/>
              </a:rPr>
              <a:t>D</a:t>
            </a:r>
            <a:r>
              <a:rPr lang="en-US" sz="2400" b="1">
                <a:latin typeface="Calibri" pitchFamily="34" charset="0"/>
              </a:rPr>
              <a:t>estroyer to Evil-doers</a:t>
            </a:r>
          </a:p>
        </p:txBody>
      </p:sp>
      <p:sp>
        <p:nvSpPr>
          <p:cNvPr id="4102" name="TextBox 15"/>
          <p:cNvSpPr txBox="1">
            <a:spLocks noChangeArrowheads="1"/>
          </p:cNvSpPr>
          <p:nvPr/>
        </p:nvSpPr>
        <p:spPr bwMode="auto">
          <a:xfrm>
            <a:off x="6248400" y="4724400"/>
            <a:ext cx="2743200" cy="1554163"/>
          </a:xfrm>
          <a:prstGeom prst="rect">
            <a:avLst/>
          </a:prstGeom>
          <a:noFill/>
          <a:ln w="9525">
            <a:noFill/>
            <a:miter lim="800000"/>
            <a:headEnd/>
            <a:tailEnd/>
          </a:ln>
        </p:spPr>
        <p:txBody>
          <a:bodyPr>
            <a:spAutoFit/>
          </a:bodyPr>
          <a:lstStyle/>
          <a:p>
            <a:r>
              <a:rPr lang="en-US" sz="2000" b="1">
                <a:solidFill>
                  <a:srgbClr val="FF0000"/>
                </a:solidFill>
                <a:latin typeface="Calibri" pitchFamily="34" charset="0"/>
              </a:rPr>
              <a:t>          </a:t>
            </a:r>
            <a:r>
              <a:rPr lang="en-US" sz="2400" b="1">
                <a:solidFill>
                  <a:srgbClr val="FF0000"/>
                </a:solidFill>
                <a:latin typeface="Calibri" pitchFamily="34" charset="0"/>
              </a:rPr>
              <a:t>The State </a:t>
            </a:r>
          </a:p>
          <a:p>
            <a:endParaRPr lang="en-US" sz="1100" b="1">
              <a:solidFill>
                <a:srgbClr val="FF0000"/>
              </a:solidFill>
              <a:latin typeface="Calibri" pitchFamily="34" charset="0"/>
            </a:endParaRPr>
          </a:p>
          <a:p>
            <a:r>
              <a:rPr lang="en-US" sz="2000" b="1">
                <a:solidFill>
                  <a:srgbClr val="FF0000"/>
                </a:solidFill>
                <a:latin typeface="Calibri" pitchFamily="34" charset="0"/>
              </a:rPr>
              <a:t>G</a:t>
            </a:r>
            <a:r>
              <a:rPr lang="en-US" sz="2000" b="1">
                <a:latin typeface="Calibri" pitchFamily="34" charset="0"/>
              </a:rPr>
              <a:t>enerator= Legislature</a:t>
            </a:r>
          </a:p>
          <a:p>
            <a:r>
              <a:rPr lang="en-US" sz="2000" b="1">
                <a:solidFill>
                  <a:srgbClr val="FF0000"/>
                </a:solidFill>
                <a:latin typeface="Calibri" pitchFamily="34" charset="0"/>
              </a:rPr>
              <a:t>O</a:t>
            </a:r>
            <a:r>
              <a:rPr lang="en-US" sz="2000" b="1">
                <a:latin typeface="Calibri" pitchFamily="34" charset="0"/>
              </a:rPr>
              <a:t>perator  = Executive</a:t>
            </a:r>
          </a:p>
          <a:p>
            <a:r>
              <a:rPr lang="en-US" sz="2000" b="1">
                <a:solidFill>
                  <a:srgbClr val="FF0000"/>
                </a:solidFill>
                <a:latin typeface="Calibri" pitchFamily="34" charset="0"/>
              </a:rPr>
              <a:t>D</a:t>
            </a:r>
            <a:r>
              <a:rPr lang="en-US" sz="2000" b="1">
                <a:latin typeface="Calibri" pitchFamily="34" charset="0"/>
              </a:rPr>
              <a:t>estroyer = Judiciary</a:t>
            </a:r>
          </a:p>
        </p:txBody>
      </p:sp>
      <p:sp>
        <p:nvSpPr>
          <p:cNvPr id="4103" name="Rectangle 4"/>
          <p:cNvSpPr>
            <a:spLocks noChangeArrowheads="1"/>
          </p:cNvSpPr>
          <p:nvPr/>
        </p:nvSpPr>
        <p:spPr bwMode="auto">
          <a:xfrm>
            <a:off x="685800" y="990600"/>
            <a:ext cx="1371600" cy="1016000"/>
          </a:xfrm>
          <a:prstGeom prst="rect">
            <a:avLst/>
          </a:prstGeom>
          <a:noFill/>
          <a:ln w="9525">
            <a:noFill/>
            <a:miter lim="800000"/>
            <a:headEnd/>
            <a:tailEnd/>
          </a:ln>
        </p:spPr>
        <p:txBody>
          <a:bodyPr>
            <a:spAutoFit/>
          </a:bodyPr>
          <a:lstStyle/>
          <a:p>
            <a:pPr algn="ctr"/>
            <a:r>
              <a:rPr lang="en-US" sz="6000">
                <a:latin typeface="Preeti" pitchFamily="2" charset="0"/>
              </a:rPr>
              <a:t>ç</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4876800" cy="792162"/>
          </a:xfrm>
        </p:spPr>
        <p:txBody>
          <a:bodyPr/>
          <a:lstStyle/>
          <a:p>
            <a:r>
              <a:rPr lang="en-US" b="1" smtClean="0"/>
              <a:t>C. Governance</a:t>
            </a:r>
            <a:endParaRPr lang="en-US" b="1"/>
          </a:p>
        </p:txBody>
      </p:sp>
      <p:sp>
        <p:nvSpPr>
          <p:cNvPr id="3" name="Content Placeholder 2"/>
          <p:cNvSpPr>
            <a:spLocks noGrp="1"/>
          </p:cNvSpPr>
          <p:nvPr>
            <p:ph idx="1"/>
          </p:nvPr>
        </p:nvSpPr>
        <p:spPr>
          <a:xfrm>
            <a:off x="457200" y="1066800"/>
            <a:ext cx="8458200" cy="5638800"/>
          </a:xfrm>
        </p:spPr>
        <p:txBody>
          <a:bodyPr>
            <a:normAutofit fontScale="92500" lnSpcReduction="10000"/>
          </a:bodyPr>
          <a:lstStyle/>
          <a:p>
            <a:r>
              <a:rPr lang="en-US" u="sng" smtClean="0"/>
              <a:t>Governance</a:t>
            </a:r>
            <a:r>
              <a:rPr lang="en-US" smtClean="0"/>
              <a:t> involves </a:t>
            </a:r>
            <a:r>
              <a:rPr lang="en-US" i="1"/>
              <a:t>all processes of governing, whether undertaken by a government, market or network, whether over a family, tribe, formal or informal organization or territory</a:t>
            </a:r>
            <a:r>
              <a:rPr lang="en-US"/>
              <a:t> and whether through laws, norms, power or language</a:t>
            </a:r>
            <a:r>
              <a:rPr lang="en-US" smtClean="0"/>
              <a:t>.</a:t>
            </a:r>
          </a:p>
          <a:p>
            <a:pPr>
              <a:buNone/>
            </a:pPr>
            <a:r>
              <a:rPr lang="en-US" smtClean="0"/>
              <a:t>	It </a:t>
            </a:r>
            <a:r>
              <a:rPr lang="en-US"/>
              <a:t>relates to the processes of interaction and decision-making among the actors involved in a collective issue.</a:t>
            </a:r>
          </a:p>
          <a:p>
            <a:r>
              <a:rPr lang="en-US" u="sng"/>
              <a:t>Government</a:t>
            </a:r>
            <a:r>
              <a:rPr lang="en-US"/>
              <a:t> is a formal body invested with the authority to make decisions in a given political </a:t>
            </a:r>
            <a:r>
              <a:rPr lang="en-US" smtClean="0"/>
              <a:t>system while </a:t>
            </a:r>
            <a:r>
              <a:rPr lang="en-US" u="sng" smtClean="0"/>
              <a:t>governance</a:t>
            </a:r>
            <a:r>
              <a:rPr lang="en-US" smtClean="0"/>
              <a:t> </a:t>
            </a:r>
            <a:r>
              <a:rPr lang="en-US"/>
              <a:t>includes all the actors involved in influencing the decision-making process centered on the relevant governing </a:t>
            </a:r>
            <a:r>
              <a:rPr lang="en-US" smtClean="0"/>
              <a:t>body.</a:t>
            </a:r>
            <a:endParaRPr lang="en-US"/>
          </a:p>
          <a:p>
            <a:pPr>
              <a:buNone/>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smtClean="0"/>
              <a:t>D. Public Sector Governance</a:t>
            </a:r>
            <a:endParaRPr lang="en-US" b="1"/>
          </a:p>
        </p:txBody>
      </p:sp>
      <p:sp>
        <p:nvSpPr>
          <p:cNvPr id="3" name="Content Placeholder 2"/>
          <p:cNvSpPr>
            <a:spLocks noGrp="1"/>
          </p:cNvSpPr>
          <p:nvPr>
            <p:ph idx="1"/>
          </p:nvPr>
        </p:nvSpPr>
        <p:spPr>
          <a:xfrm>
            <a:off x="457200" y="990600"/>
            <a:ext cx="8458200" cy="5638800"/>
          </a:xfrm>
        </p:spPr>
        <p:txBody>
          <a:bodyPr>
            <a:normAutofit/>
          </a:bodyPr>
          <a:lstStyle/>
          <a:p>
            <a:pPr>
              <a:buNone/>
            </a:pPr>
            <a:r>
              <a:rPr lang="en-US" smtClean="0"/>
              <a:t>	OECD has identified several attributes of good public sector governance as under:</a:t>
            </a:r>
          </a:p>
          <a:p>
            <a:r>
              <a:rPr lang="en-US" i="1" smtClean="0"/>
              <a:t>Transparency</a:t>
            </a:r>
            <a:r>
              <a:rPr lang="en-US" smtClean="0"/>
              <a:t>: open processes and systematic reports on results in meeting objectives;</a:t>
            </a:r>
          </a:p>
          <a:p>
            <a:pPr>
              <a:buNone/>
            </a:pPr>
            <a:endParaRPr lang="en-US" sz="800" smtClean="0"/>
          </a:p>
          <a:p>
            <a:r>
              <a:rPr lang="en-US" i="1" smtClean="0"/>
              <a:t>Accountability</a:t>
            </a:r>
            <a:r>
              <a:rPr lang="en-US" smtClean="0"/>
              <a:t>: actions, decisions and decision making processes open to scrutiny by public agencies, Parliament and civil society;</a:t>
            </a:r>
          </a:p>
          <a:p>
            <a:pPr>
              <a:buNone/>
            </a:pPr>
            <a:endParaRPr lang="en-US" sz="1200" smtClean="0"/>
          </a:p>
          <a:p>
            <a:r>
              <a:rPr lang="en-US" i="1" smtClean="0"/>
              <a:t>Responsiveness</a:t>
            </a:r>
            <a:r>
              <a:rPr lang="en-US" smtClean="0"/>
              <a:t>: the capacity and flexibility to respond to changing national and international circumstances;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766</Words>
  <Application>Microsoft Office PowerPoint</Application>
  <PresentationFormat>On-screen Show (4:3)</PresentationFormat>
  <Paragraphs>97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    Nepal Administrative Staff College Management Learning Group Center for Organization Development  Leadership and Management Training for Army Officers    Session on  Managing and Leading Reforms in Public Sector Governance   Yuba Raj Bhusal December 10, 2014     </vt:lpstr>
      <vt:lpstr>Presentation Outline</vt:lpstr>
      <vt:lpstr>A. Background</vt:lpstr>
      <vt:lpstr>Slide 4</vt:lpstr>
      <vt:lpstr>Slide 5</vt:lpstr>
      <vt:lpstr>Slide 6</vt:lpstr>
      <vt:lpstr>B. The Public Sector</vt:lpstr>
      <vt:lpstr>C. Governance</vt:lpstr>
      <vt:lpstr>D. Public Sector Governance</vt:lpstr>
      <vt:lpstr>Slide 10</vt:lpstr>
      <vt:lpstr>5. Reforms</vt:lpstr>
      <vt:lpstr>Slide 12</vt:lpstr>
      <vt:lpstr>Slide 13</vt:lpstr>
      <vt:lpstr>Slide 14</vt:lpstr>
      <vt:lpstr>Slide 15</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acer</dc:creator>
  <cp:lastModifiedBy>User</cp:lastModifiedBy>
  <cp:revision>26</cp:revision>
  <dcterms:created xsi:type="dcterms:W3CDTF">2014-12-09T15:11:06Z</dcterms:created>
  <dcterms:modified xsi:type="dcterms:W3CDTF">2014-12-10T10:02:18Z</dcterms:modified>
</cp:coreProperties>
</file>