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4" r:id="rId1"/>
    <p:sldMasterId id="2147484009" r:id="rId2"/>
  </p:sldMasterIdLst>
  <p:notesMasterIdLst>
    <p:notesMasterId r:id="rId33"/>
  </p:notesMasterIdLst>
  <p:sldIdLst>
    <p:sldId id="351" r:id="rId3"/>
    <p:sldId id="375" r:id="rId4"/>
    <p:sldId id="258" r:id="rId5"/>
    <p:sldId id="372" r:id="rId6"/>
    <p:sldId id="374" r:id="rId7"/>
    <p:sldId id="373" r:id="rId8"/>
    <p:sldId id="320" r:id="rId9"/>
    <p:sldId id="379" r:id="rId10"/>
    <p:sldId id="376" r:id="rId11"/>
    <p:sldId id="377" r:id="rId12"/>
    <p:sldId id="378" r:id="rId13"/>
    <p:sldId id="300" r:id="rId14"/>
    <p:sldId id="301" r:id="rId15"/>
    <p:sldId id="302" r:id="rId16"/>
    <p:sldId id="350" r:id="rId17"/>
    <p:sldId id="262" r:id="rId18"/>
    <p:sldId id="366" r:id="rId19"/>
    <p:sldId id="363" r:id="rId20"/>
    <p:sldId id="367" r:id="rId21"/>
    <p:sldId id="364" r:id="rId22"/>
    <p:sldId id="368" r:id="rId23"/>
    <p:sldId id="365" r:id="rId24"/>
    <p:sldId id="369" r:id="rId25"/>
    <p:sldId id="370" r:id="rId26"/>
    <p:sldId id="371" r:id="rId27"/>
    <p:sldId id="315" r:id="rId28"/>
    <p:sldId id="316" r:id="rId29"/>
    <p:sldId id="317" r:id="rId30"/>
    <p:sldId id="329" r:id="rId31"/>
    <p:sldId id="318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26" autoAdjust="0"/>
    <p:restoredTop sz="94255" autoAdjust="0"/>
  </p:normalViewPr>
  <p:slideViewPr>
    <p:cSldViewPr>
      <p:cViewPr varScale="1">
        <p:scale>
          <a:sx n="41" d="100"/>
          <a:sy n="41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F2D3158-BCDF-44A7-BDF8-198BABB2F17F}" type="datetimeFigureOut">
              <a:rPr lang="en-CA"/>
              <a:pPr>
                <a:defRPr/>
              </a:pPr>
              <a:t>23/08/2017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DA4CAB51-FB5E-41F4-915B-BED059814EB1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98833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" name="Picture 14" descr="tn?sid=887972904&amp;mid=AO8mvs4AARuhTOuNUQoiIB7MJtY&amp;midoffset=1_448&amp;partid=3&amp;f=393&amp;fid=Inbo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463E25F-2499-4DE6-B2C7-7523B984C921}" type="datetime1">
              <a:rPr lang="en-CA"/>
              <a:pPr>
                <a:defRPr/>
              </a:pPr>
              <a:t>23/08/2017</a:t>
            </a:fld>
            <a:endParaRPr lang="en-CA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1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6D3AF0-AF0F-48BA-8A0E-C24B50823DEC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91993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B3E45-9D39-4F47-9822-E9ACF4A0F667}" type="datetime1">
              <a:rPr lang="en-CA"/>
              <a:pPr>
                <a:defRPr/>
              </a:pPr>
              <a:t>23/08/2017</a:t>
            </a:fld>
            <a:endParaRPr lang="en-CA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E9D21-C7FB-48DD-BE6A-12BBD3D81AF4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15133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2CD2E-A003-47CD-BE89-0C091651FCFB}" type="datetime1">
              <a:rPr lang="en-CA"/>
              <a:pPr>
                <a:defRPr/>
              </a:pPr>
              <a:t>23/08/2017</a:t>
            </a:fld>
            <a:endParaRPr lang="en-C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4483B4FF-7D41-46FC-9AC1-E013AC146166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6333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EBE9A76-393E-4A5E-BE4B-F78226236CEA}" type="datetime1">
              <a:rPr lang="en-CA" smtClean="0"/>
              <a:pPr/>
              <a:t>23/08/2017</a:t>
            </a:fld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8C65CD4-4532-4BE1-8C63-F14010E15A23}" type="slidenum">
              <a:rPr lang="en-CA" smtClean="0">
                <a:solidFill>
                  <a:srgbClr val="775F55"/>
                </a:solidFill>
              </a:rPr>
              <a:pPr/>
              <a:t>‹#›</a:t>
            </a:fld>
            <a:endParaRPr lang="en-CA">
              <a:solidFill>
                <a:srgbClr val="775F55"/>
              </a:solidFill>
            </a:endParaRPr>
          </a:p>
        </p:txBody>
      </p:sp>
      <p:pic>
        <p:nvPicPr>
          <p:cNvPr id="13" name="Picture 12" descr="tn?sid=887972904&amp;mid=AO8mvs4AARuhTOuNUQoiIB7MJtY&amp;midoffset=1_448&amp;partid=3&amp;f=393&amp;fid=Inbox"/>
          <p:cNvPicPr/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29828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5CAE5-6959-42A2-8636-21047B4E75FE}" type="datetime1">
              <a:rPr lang="en-CA" smtClean="0">
                <a:solidFill>
                  <a:srgbClr val="775F55"/>
                </a:solidFill>
              </a:rPr>
              <a:pPr/>
              <a:t>23/08/2017</a:t>
            </a:fld>
            <a:endParaRPr lang="en-CA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buFont typeface="Courier New" pitchFamily="49" charset="0"/>
              <a:buChar char="o"/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85905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D19B-1597-4B0F-95C5-E167E83E2B44}" type="datetime1">
              <a:rPr lang="en-CA" smtClean="0">
                <a:solidFill>
                  <a:srgbClr val="775F55"/>
                </a:solidFill>
              </a:rPr>
              <a:pPr/>
              <a:t>23/08/2017</a:t>
            </a:fld>
            <a:endParaRPr lang="en-CA">
              <a:solidFill>
                <a:srgbClr val="775F55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75F55"/>
              </a:solidFill>
            </a:endParaRPr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4156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3FCFAEF-42AF-4AC2-B42F-E501B33EA7B9}" type="datetime1">
              <a:rPr lang="en-CA" smtClean="0">
                <a:solidFill>
                  <a:srgbClr val="775F55"/>
                </a:solidFill>
              </a:rPr>
              <a:pPr/>
              <a:t>23/08/2017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775F55"/>
              </a:solidFill>
            </a:endParaRPr>
          </a:p>
        </p:txBody>
      </p:sp>
      <p:pic>
        <p:nvPicPr>
          <p:cNvPr id="13" name="Picture 12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8208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0434215-16A1-41E3-A5C5-77CB00196A9E}" type="datetime1">
              <a:rPr lang="en-CA" smtClean="0">
                <a:solidFill>
                  <a:srgbClr val="775F55"/>
                </a:solidFill>
              </a:rPr>
              <a:pPr/>
              <a:t>23/08/2017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pic>
        <p:nvPicPr>
          <p:cNvPr id="17" name="Picture 16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94125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E768-4D86-4CF7-BFEB-9363547B82CA}" type="datetime1">
              <a:rPr lang="en-CA" smtClean="0">
                <a:solidFill>
                  <a:srgbClr val="775F55"/>
                </a:solidFill>
              </a:rPr>
              <a:pPr/>
              <a:t>23/08/2017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9956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7CBBA-ACCC-42CA-A1A0-427146BC205A}" type="datetime1">
              <a:rPr lang="en-CA" smtClean="0">
                <a:solidFill>
                  <a:srgbClr val="775F55"/>
                </a:solidFill>
              </a:rPr>
              <a:pPr/>
              <a:t>23/08/2017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B2B404-82EF-1C4F-9575-979F701D94AB}" type="slidenum">
              <a:rPr lang="en-US" smtClean="0">
                <a:solidFill>
                  <a:srgbClr val="775F55"/>
                </a:solidFill>
              </a:rPr>
              <a:pPr/>
              <a:t>‹#›</a:t>
            </a:fld>
            <a:endParaRPr lang="en-US">
              <a:solidFill>
                <a:srgbClr val="775F55"/>
              </a:solidFill>
            </a:endParaRPr>
          </a:p>
        </p:txBody>
      </p:sp>
      <p:pic>
        <p:nvPicPr>
          <p:cNvPr id="5" name="Picture 4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411206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13CD-2ECE-42FB-9E0F-E0455F5975BD}" type="datetime1">
              <a:rPr lang="en-CA" smtClean="0">
                <a:solidFill>
                  <a:srgbClr val="775F55"/>
                </a:solidFill>
              </a:rPr>
              <a:pPr/>
              <a:t>23/08/2017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8" name="Picture 7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40825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tn?sid=887972904&amp;mid=AO8mvs4AARuhTOuNUQoiIB7MJtY&amp;midoffset=1_448&amp;partid=3&amp;f=393&amp;fid=Inbo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0"/>
            <a:ext cx="1428750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FF68F-28CC-48B3-9FDF-5DEB888D1FD2}" type="datetime1">
              <a:rPr lang="en-CA"/>
              <a:pPr>
                <a:defRPr/>
              </a:pPr>
              <a:t>23/08/2017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9F568-6F79-49FE-88E3-9E5F90D2D0AC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588021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9050EC0-C34B-4DE9-85B6-3055B11D5FDB}" type="datetime1">
              <a:rPr lang="en-CA" smtClean="0">
                <a:solidFill>
                  <a:srgbClr val="775F55"/>
                </a:solidFill>
              </a:rPr>
              <a:pPr/>
              <a:t>23/08/2017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pic>
        <p:nvPicPr>
          <p:cNvPr id="15" name="Picture 14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103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AD1E0-F87B-48AD-843D-A7F217AE5579}" type="datetime1">
              <a:rPr lang="en-CA" smtClean="0">
                <a:solidFill>
                  <a:srgbClr val="775F55"/>
                </a:solidFill>
              </a:rPr>
              <a:pPr/>
              <a:t>23/08/2017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357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0FF9FE23-4879-4814-8417-7A2CBB9D9CB2}" type="datetime1">
              <a:rPr lang="en-CA" smtClean="0">
                <a:solidFill>
                  <a:srgbClr val="775F55"/>
                </a:solidFill>
              </a:rPr>
              <a:pPr/>
              <a:t>23/08/2017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718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775F55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9B0B8-2AE9-4F88-87B6-4E533AC054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793516"/>
      </p:ext>
    </p:extLst>
  </p:cSld>
  <p:clrMapOvr>
    <a:masterClrMapping/>
  </p:clrMapOvr>
  <p:transition>
    <p:randomBa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60111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72D44-C5DC-46DA-94BD-9E4B00012C74}" type="datetime1">
              <a:rPr lang="en-CA"/>
              <a:pPr>
                <a:defRPr/>
              </a:pPr>
              <a:t>23/08/2017</a:t>
            </a:fld>
            <a:endParaRPr lang="en-CA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fld id="{860E1DDF-A23A-4179-8BA9-B80DBBACEBC3}" type="slidenum">
              <a:rPr lang="en-CA"/>
              <a:pPr/>
              <a:t>‹#›</a:t>
            </a:fld>
            <a:endParaRPr lang="en-CA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</p:spTree>
    <p:extLst>
      <p:ext uri="{BB962C8B-B14F-4D97-AF65-F5344CB8AC3E}">
        <p14:creationId xmlns:p14="http://schemas.microsoft.com/office/powerpoint/2010/main" val="12345689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D6FA35C-7110-403C-82B1-B2960179A82B}" type="datetime1">
              <a:rPr lang="en-CA"/>
              <a:pPr>
                <a:defRPr/>
              </a:pPr>
              <a:t>23/08/2017</a:t>
            </a:fld>
            <a:endParaRPr lang="en-CA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31D34EF-31F3-46CF-9CAC-1C963A8EBABF}" type="slidenum">
              <a:rPr lang="en-CA"/>
              <a:pPr/>
              <a:t>‹#›</a:t>
            </a:fld>
            <a:endParaRPr lang="en-CA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</p:spTree>
    <p:extLst>
      <p:ext uri="{BB962C8B-B14F-4D97-AF65-F5344CB8AC3E}">
        <p14:creationId xmlns:p14="http://schemas.microsoft.com/office/powerpoint/2010/main" val="153039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FCC3CF9-5FD9-431D-AC8A-DD4F52EF4646}" type="datetime1">
              <a:rPr lang="en-CA"/>
              <a:pPr>
                <a:defRPr/>
              </a:pPr>
              <a:t>23/08/2017</a:t>
            </a:fld>
            <a:endParaRPr lang="en-CA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8AC0791-120A-41BB-AC0A-25A85C1F1F14}" type="slidenum">
              <a:rPr lang="en-CA"/>
              <a:pPr/>
              <a:t>‹#›</a:t>
            </a:fld>
            <a:endParaRPr lang="en-CA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</p:spTree>
    <p:extLst>
      <p:ext uri="{BB962C8B-B14F-4D97-AF65-F5344CB8AC3E}">
        <p14:creationId xmlns:p14="http://schemas.microsoft.com/office/powerpoint/2010/main" val="258966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9516A-2245-44B3-8EFD-70940E271481}" type="datetime1">
              <a:rPr lang="en-CA"/>
              <a:pPr>
                <a:defRPr/>
              </a:pPr>
              <a:t>23/08/2017</a:t>
            </a:fld>
            <a:endParaRPr lang="en-CA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91136-919B-4663-BFC8-EA6995FE1F9A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92987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E9198-A778-40EC-B250-587FC6FA654B}" type="datetime1">
              <a:rPr lang="en-CA"/>
              <a:pPr>
                <a:defRPr/>
              </a:pPr>
              <a:t>23/08/2017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5109FA-32A9-461E-A344-471D9E8F10AF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30061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DBE48-9F88-465A-B13B-FF39FA9487E1}" type="datetime1">
              <a:rPr lang="en-CA"/>
              <a:pPr>
                <a:defRPr/>
              </a:pPr>
              <a:t>23/08/2017</a:t>
            </a:fld>
            <a:endParaRPr lang="en-CA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AAECBF-570D-4B2B-9D88-BA19685443F1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0734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285C0EB-C5C3-458F-9BC1-CE9AB6FA7266}" type="datetime1">
              <a:rPr lang="en-CA"/>
              <a:pPr>
                <a:defRPr/>
              </a:pPr>
              <a:t>23/08/2017</a:t>
            </a:fld>
            <a:endParaRPr lang="en-CA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fld id="{4A556821-2CCC-4F30-B6D2-2CC12D183F37}" type="slidenum">
              <a:rPr lang="en-CA"/>
              <a:pPr/>
              <a:t>‹#›</a:t>
            </a:fld>
            <a:endParaRPr lang="en-CA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</p:spTree>
    <p:extLst>
      <p:ext uri="{BB962C8B-B14F-4D97-AF65-F5344CB8AC3E}">
        <p14:creationId xmlns:p14="http://schemas.microsoft.com/office/powerpoint/2010/main" val="2611108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D38059-46D0-4057-956B-A63600389748}" type="datetime1">
              <a:rPr lang="en-CA"/>
              <a:pPr>
                <a:defRPr/>
              </a:pPr>
              <a:t>23/08/2017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  <a:latin typeface="Tw Cen MT" panose="020B0602020104020603" pitchFamily="34" charset="0"/>
              </a:defRPr>
            </a:lvl1pPr>
          </a:lstStyle>
          <a:p>
            <a:fld id="{B956135D-EE9B-4906-B680-968B41524744}" type="slidenum">
              <a:rPr lang="en-CA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3998" r:id="rId6"/>
    <p:sldLayoutId id="2147484006" r:id="rId7"/>
    <p:sldLayoutId id="2147483999" r:id="rId8"/>
    <p:sldLayoutId id="2147484007" r:id="rId9"/>
    <p:sldLayoutId id="2147484000" r:id="rId10"/>
    <p:sldLayoutId id="214748400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2A51135C-5196-4551-9220-28EBB7A4E7BD}" type="datetime1">
              <a:rPr lang="en-CA" smtClean="0">
                <a:solidFill>
                  <a:srgbClr val="775F55"/>
                </a:solidFill>
                <a:latin typeface="Tw Cen MT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23/08/2017</a:t>
            </a:fld>
            <a:endParaRPr lang="en-CA">
              <a:solidFill>
                <a:srgbClr val="775F55"/>
              </a:solidFill>
              <a:latin typeface="Tw Cen M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775F55"/>
              </a:solidFill>
              <a:latin typeface="Tw Cen MT"/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1DB2B404-82EF-1C4F-9575-979F701D94AB}" type="slidenum">
              <a:rPr lang="en-US" smtClean="0">
                <a:latin typeface="Tw Cen MT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Tw Cen MT"/>
            </a:endParaRPr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8222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  <p:sldLayoutId id="2147484021" r:id="rId12"/>
    <p:sldLayoutId id="2147484022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gif"/><Relationship Id="rId7" Type="http://schemas.openxmlformats.org/officeDocument/2006/relationships/image" Target="../media/image18.emf"/><Relationship Id="rId12" Type="http://schemas.openxmlformats.org/officeDocument/2006/relationships/image" Target="../media/image23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0" Type="http://schemas.openxmlformats.org/officeDocument/2006/relationships/image" Target="../media/image21.wmf"/><Relationship Id="rId4" Type="http://schemas.openxmlformats.org/officeDocument/2006/relationships/image" Target="../media/image15.emf"/><Relationship Id="rId9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</a:t>
            </a:r>
            <a:r>
              <a:rPr lang="en-US" dirty="0" err="1" smtClean="0"/>
              <a:t>Suwarn</a:t>
            </a:r>
            <a:r>
              <a:rPr lang="en-US" dirty="0" smtClean="0"/>
              <a:t> Kumar </a:t>
            </a:r>
            <a:r>
              <a:rPr lang="en-US" dirty="0" smtClean="0"/>
              <a:t>Singh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914400" y="2852936"/>
            <a:ext cx="8229600" cy="1575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r>
              <a:rPr lang="en-US" b="1" dirty="0" smtClean="0"/>
              <a:t>Knowledge Management</a:t>
            </a:r>
            <a:br>
              <a:rPr lang="en-US" b="1" dirty="0" smtClean="0"/>
            </a:b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107504" y="6050037"/>
            <a:ext cx="2088232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marL="0" indent="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23/08/2017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67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-315416"/>
            <a:ext cx="8312224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Knowledge management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084118"/>
            <a:ext cx="7174160" cy="579437"/>
          </a:xfrm>
        </p:spPr>
        <p:txBody>
          <a:bodyPr>
            <a:no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http</a:t>
            </a:r>
            <a:r>
              <a:rPr lang="en-US" sz="1200" b="1" dirty="0">
                <a:solidFill>
                  <a:schemeClr val="bg1"/>
                </a:solidFill>
              </a:rPr>
              <a:t>://www.knowledge-management-tools.net/knowledge-management.html#ixzz3oazFYrYb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6792"/>
            <a:ext cx="9144000" cy="53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-315416"/>
            <a:ext cx="8312224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Knowledge management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084118"/>
            <a:ext cx="6705600" cy="579437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http</a:t>
            </a:r>
            <a:r>
              <a:rPr lang="en-US" sz="2000" b="1" dirty="0">
                <a:solidFill>
                  <a:schemeClr val="bg1"/>
                </a:solidFill>
              </a:rPr>
              <a:t>://www.knowledge-management-tools.net/knowledge-management.html#ixzz3oazFYrYb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864" y="1916832"/>
            <a:ext cx="8424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/>
              <a:t>Summing up: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KM </a:t>
            </a:r>
            <a:r>
              <a:rPr lang="en-US" sz="2800" dirty="0"/>
              <a:t>must </a:t>
            </a:r>
            <a:r>
              <a:rPr lang="en-US" sz="2800" dirty="0" smtClean="0"/>
              <a:t>therefore: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create/provide </a:t>
            </a:r>
            <a:r>
              <a:rPr lang="en-US" sz="2800" dirty="0"/>
              <a:t>the right </a:t>
            </a:r>
            <a:r>
              <a:rPr lang="en-US" sz="2800" dirty="0" smtClean="0"/>
              <a:t>tools</a:t>
            </a:r>
            <a:r>
              <a:rPr lang="en-US" sz="2800" dirty="0"/>
              <a:t>;</a:t>
            </a:r>
            <a:r>
              <a:rPr lang="en-US" sz="2800" dirty="0" smtClean="0"/>
              <a:t> 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people</a:t>
            </a:r>
            <a:r>
              <a:rPr lang="en-US" sz="2800" dirty="0"/>
              <a:t>, knowledge, structures (teams, etc</a:t>
            </a:r>
            <a:r>
              <a:rPr lang="en-US" sz="2800" dirty="0" smtClean="0"/>
              <a:t>.);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culture</a:t>
            </a:r>
            <a:r>
              <a:rPr lang="en-US" sz="2800" dirty="0"/>
              <a:t>, etc. </a:t>
            </a:r>
            <a:endParaRPr lang="en-US" sz="2800" dirty="0" smtClean="0"/>
          </a:p>
          <a:p>
            <a:pPr algn="just"/>
            <a:r>
              <a:rPr lang="en-US" sz="2800" dirty="0" smtClean="0"/>
              <a:t>so </a:t>
            </a:r>
            <a:r>
              <a:rPr lang="en-US" sz="2800" dirty="0"/>
              <a:t>as to enhance </a:t>
            </a:r>
            <a:r>
              <a:rPr lang="en-US" sz="2800" dirty="0" smtClean="0"/>
              <a:t>learning.</a:t>
            </a:r>
          </a:p>
          <a:p>
            <a:pPr algn="just"/>
            <a:endParaRPr lang="en-US" sz="2800" dirty="0" smtClean="0"/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88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4352" y="-675456"/>
            <a:ext cx="8312224" cy="164998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</a:rPr>
              <a:t>Knowledge </a:t>
            </a:r>
            <a:r>
              <a:rPr lang="en-US" sz="3600" b="1" dirty="0" smtClean="0">
                <a:latin typeface="Times New Roman" pitchFamily="18" charset="0"/>
              </a:rPr>
              <a:t>types</a:t>
            </a:r>
            <a:endParaRPr lang="en-US" sz="3600" b="1" dirty="0">
              <a:latin typeface="Times New Roman" pitchFamily="18" charset="0"/>
            </a:endParaRPr>
          </a:p>
        </p:txBody>
      </p:sp>
      <p:sp>
        <p:nvSpPr>
          <p:cNvPr id="29" name="Rectangle 36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2539011" y="5962652"/>
            <a:ext cx="6705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pPr>
              <a:defRPr/>
            </a:pPr>
            <a:r>
              <a:rPr lang="en-US" sz="8000" dirty="0" smtClean="0">
                <a:solidFill>
                  <a:srgbClr val="FFFF00"/>
                </a:solidFill>
              </a:rPr>
              <a:t/>
            </a:r>
            <a:br>
              <a:rPr lang="en-US" sz="8000" dirty="0" smtClean="0">
                <a:solidFill>
                  <a:srgbClr val="FFFF00"/>
                </a:solidFill>
              </a:rPr>
            </a:br>
            <a:r>
              <a:rPr lang="en-US" sz="2400" cap="none" dirty="0" smtClean="0">
                <a:solidFill>
                  <a:schemeClr val="bg1"/>
                </a:solidFill>
              </a:rPr>
              <a:t>R. </a:t>
            </a:r>
            <a:r>
              <a:rPr lang="en-US" sz="2400" cap="none" dirty="0" err="1" smtClean="0">
                <a:solidFill>
                  <a:schemeClr val="bg1"/>
                </a:solidFill>
              </a:rPr>
              <a:t>Ackoff’s</a:t>
            </a:r>
            <a:r>
              <a:rPr lang="en-US" sz="2400" cap="none" dirty="0" smtClean="0">
                <a:solidFill>
                  <a:schemeClr val="bg1"/>
                </a:solidFill>
              </a:rPr>
              <a:t> “pyramid to wisdom” (1989, 1996)</a:t>
            </a:r>
            <a:endParaRPr lang="en-US" sz="2400" cap="none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962" y="6093296"/>
            <a:ext cx="17107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</a:t>
            </a:r>
          </a:p>
        </p:txBody>
      </p:sp>
      <p:pic>
        <p:nvPicPr>
          <p:cNvPr id="30" name="Picture 6" descr="iceberg-airbru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3023673"/>
            <a:ext cx="3860006" cy="283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2163368" y="4825449"/>
            <a:ext cx="20345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>
              <a:spcBef>
                <a:spcPts val="7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ts val="550"/>
              </a:spcBef>
              <a:buClr>
                <a:schemeClr val="tx2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600">
                <a:latin typeface="Arial" panose="020B0604020202020204" pitchFamily="34" charset="0"/>
              </a:rPr>
              <a:t>= People knowledge</a:t>
            </a: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2570561" y="2247350"/>
            <a:ext cx="12096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ts val="550"/>
              </a:spcBef>
              <a:buClr>
                <a:schemeClr val="tx2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600" dirty="0">
                <a:latin typeface="Arial" panose="020B0604020202020204" pitchFamily="34" charset="0"/>
              </a:rPr>
              <a:t>= Media-based</a:t>
            </a:r>
          </a:p>
        </p:txBody>
      </p:sp>
      <p:sp>
        <p:nvSpPr>
          <p:cNvPr id="33" name="Text Box 9"/>
          <p:cNvSpPr txBox="1">
            <a:spLocks noChangeArrowheads="1"/>
          </p:cNvSpPr>
          <p:nvPr/>
        </p:nvSpPr>
        <p:spPr bwMode="auto">
          <a:xfrm>
            <a:off x="1314452" y="2077489"/>
            <a:ext cx="1458669" cy="584775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3200" i="1" dirty="0">
                <a:latin typeface="Tahoma" panose="020B0604030504040204" pitchFamily="34" charset="0"/>
              </a:rPr>
              <a:t>Explicit</a:t>
            </a:r>
          </a:p>
        </p:txBody>
      </p: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1650207" y="2629939"/>
            <a:ext cx="13783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ts val="550"/>
              </a:spcBef>
              <a:buClr>
                <a:schemeClr val="tx2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600">
                <a:latin typeface="Arial" panose="020B0604020202020204" pitchFamily="34" charset="0"/>
              </a:rPr>
              <a:t>Written down</a:t>
            </a:r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1314451" y="4665114"/>
            <a:ext cx="1016881" cy="584775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3200" i="1">
                <a:latin typeface="Tahoma" panose="020B0604030504040204" pitchFamily="34" charset="0"/>
              </a:rPr>
              <a:t>Tacit</a:t>
            </a: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1738314" y="5190574"/>
            <a:ext cx="16941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ts val="550"/>
              </a:spcBef>
              <a:buClr>
                <a:schemeClr val="tx2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600">
                <a:latin typeface="Arial" panose="020B0604020202020204" pitchFamily="34" charset="0"/>
              </a:rPr>
              <a:t>in People’s head</a:t>
            </a:r>
          </a:p>
        </p:txBody>
      </p:sp>
      <p:grpSp>
        <p:nvGrpSpPr>
          <p:cNvPr id="37" name="Group 57"/>
          <p:cNvGrpSpPr>
            <a:grpSpLocks/>
          </p:cNvGrpSpPr>
          <p:nvPr/>
        </p:nvGrpSpPr>
        <p:grpSpPr bwMode="auto">
          <a:xfrm>
            <a:off x="5694762" y="4378070"/>
            <a:ext cx="1994297" cy="684948"/>
            <a:chOff x="3730" y="3070"/>
            <a:chExt cx="1675" cy="360"/>
          </a:xfrm>
        </p:grpSpPr>
        <p:sp>
          <p:nvSpPr>
            <p:cNvPr id="38" name="Text Box 16"/>
            <p:cNvSpPr txBox="1">
              <a:spLocks noChangeArrowheads="1"/>
            </p:cNvSpPr>
            <p:nvPr/>
          </p:nvSpPr>
          <p:spPr bwMode="auto">
            <a:xfrm>
              <a:off x="3730" y="3118"/>
              <a:ext cx="107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 dirty="0">
                  <a:latin typeface="Arial" panose="020B0604020202020204" pitchFamily="34" charset="0"/>
                </a:rPr>
                <a:t>Individuals</a:t>
              </a:r>
            </a:p>
          </p:txBody>
        </p:sp>
        <p:pic>
          <p:nvPicPr>
            <p:cNvPr id="39" name="Picture 23" descr="MMj03368900000[1]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0" y="3070"/>
              <a:ext cx="475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6568084" y="1444111"/>
            <a:ext cx="2506266" cy="869503"/>
            <a:chOff x="3319" y="751"/>
            <a:chExt cx="2105" cy="457"/>
          </a:xfrm>
        </p:grpSpPr>
        <p:pic>
          <p:nvPicPr>
            <p:cNvPr id="41" name="Picture 26" descr="BD18201_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6" y="912"/>
              <a:ext cx="20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30" descr="MCj03710500000[1]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8" y="751"/>
              <a:ext cx="278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31" descr="MCj03114300000[1]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960"/>
              <a:ext cx="480" cy="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Text Box 38"/>
            <p:cNvSpPr txBox="1">
              <a:spLocks noChangeArrowheads="1"/>
            </p:cNvSpPr>
            <p:nvPr/>
          </p:nvSpPr>
          <p:spPr bwMode="auto">
            <a:xfrm>
              <a:off x="3319" y="864"/>
              <a:ext cx="126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>
                  <a:latin typeface="Arial" panose="020B0604020202020204" pitchFamily="34" charset="0"/>
                </a:rPr>
                <a:t>Paper-based</a:t>
              </a:r>
            </a:p>
          </p:txBody>
        </p:sp>
      </p:grpSp>
      <p:grpSp>
        <p:nvGrpSpPr>
          <p:cNvPr id="45" name="Group 43"/>
          <p:cNvGrpSpPr>
            <a:grpSpLocks/>
          </p:cNvGrpSpPr>
          <p:nvPr/>
        </p:nvGrpSpPr>
        <p:grpSpPr bwMode="auto">
          <a:xfrm>
            <a:off x="4476753" y="1458422"/>
            <a:ext cx="1924051" cy="814327"/>
            <a:chOff x="3232" y="1296"/>
            <a:chExt cx="1616" cy="428"/>
          </a:xfrm>
        </p:grpSpPr>
        <p:sp>
          <p:nvSpPr>
            <p:cNvPr id="46" name="Text Box 40"/>
            <p:cNvSpPr txBox="1">
              <a:spLocks noChangeArrowheads="1"/>
            </p:cNvSpPr>
            <p:nvPr/>
          </p:nvSpPr>
          <p:spPr bwMode="auto">
            <a:xfrm>
              <a:off x="3232" y="1440"/>
              <a:ext cx="109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>
                  <a:latin typeface="Arial" panose="020B0604020202020204" pitchFamily="34" charset="0"/>
                </a:rPr>
                <a:t>Multimedia</a:t>
              </a:r>
            </a:p>
          </p:txBody>
        </p:sp>
        <p:pic>
          <p:nvPicPr>
            <p:cNvPr id="47" name="Picture 41" descr="BD18220_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8" y="1296"/>
              <a:ext cx="480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" name="Group 48"/>
          <p:cNvGrpSpPr>
            <a:grpSpLocks/>
          </p:cNvGrpSpPr>
          <p:nvPr/>
        </p:nvGrpSpPr>
        <p:grpSpPr bwMode="auto">
          <a:xfrm>
            <a:off x="4848227" y="1953065"/>
            <a:ext cx="2840832" cy="1048352"/>
            <a:chOff x="2924" y="1680"/>
            <a:chExt cx="2386" cy="551"/>
          </a:xfrm>
        </p:grpSpPr>
        <p:sp>
          <p:nvSpPr>
            <p:cNvPr id="49" name="Text Box 44"/>
            <p:cNvSpPr txBox="1">
              <a:spLocks noChangeArrowheads="1"/>
            </p:cNvSpPr>
            <p:nvPr/>
          </p:nvSpPr>
          <p:spPr bwMode="auto">
            <a:xfrm>
              <a:off x="2924" y="1824"/>
              <a:ext cx="158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>
                  <a:latin typeface="Arial" panose="020B0604020202020204" pitchFamily="34" charset="0"/>
                </a:rPr>
                <a:t>Digitally-Indexed</a:t>
              </a:r>
            </a:p>
          </p:txBody>
        </p:sp>
        <p:pic>
          <p:nvPicPr>
            <p:cNvPr id="50" name="Picture 45" descr="MCj04058760000[1]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0" y="1728"/>
              <a:ext cx="33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46" descr="MCj03969380000[1]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531" y="1867"/>
              <a:ext cx="407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47" descr="MCj03906820000[1]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" y="1680"/>
              <a:ext cx="270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" name="Group 52"/>
          <p:cNvGrpSpPr>
            <a:grpSpLocks/>
          </p:cNvGrpSpPr>
          <p:nvPr/>
        </p:nvGrpSpPr>
        <p:grpSpPr bwMode="auto">
          <a:xfrm>
            <a:off x="4536283" y="2706614"/>
            <a:ext cx="2006205" cy="639285"/>
            <a:chOff x="2970" y="1968"/>
            <a:chExt cx="1685" cy="336"/>
          </a:xfrm>
        </p:grpSpPr>
        <p:sp>
          <p:nvSpPr>
            <p:cNvPr id="54" name="Text Box 49"/>
            <p:cNvSpPr txBox="1">
              <a:spLocks noChangeArrowheads="1"/>
            </p:cNvSpPr>
            <p:nvPr/>
          </p:nvSpPr>
          <p:spPr bwMode="auto">
            <a:xfrm>
              <a:off x="2970" y="2016"/>
              <a:ext cx="142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>
                  <a:latin typeface="Arial" panose="020B0604020202020204" pitchFamily="34" charset="0"/>
                </a:rPr>
                <a:t>Digitally-Active</a:t>
              </a:r>
            </a:p>
          </p:txBody>
        </p:sp>
        <p:pic>
          <p:nvPicPr>
            <p:cNvPr id="55" name="Picture 51" descr="MCj03308680000[1]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8" y="1968"/>
              <a:ext cx="28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" name="Group 55"/>
          <p:cNvGrpSpPr>
            <a:grpSpLocks/>
          </p:cNvGrpSpPr>
          <p:nvPr/>
        </p:nvGrpSpPr>
        <p:grpSpPr bwMode="auto">
          <a:xfrm>
            <a:off x="4819651" y="3163189"/>
            <a:ext cx="3220641" cy="643090"/>
            <a:chOff x="2944" y="2256"/>
            <a:chExt cx="2705" cy="338"/>
          </a:xfrm>
        </p:grpSpPr>
        <p:sp>
          <p:nvSpPr>
            <p:cNvPr id="57" name="Text Box 25"/>
            <p:cNvSpPr txBox="1">
              <a:spLocks noChangeArrowheads="1"/>
            </p:cNvSpPr>
            <p:nvPr/>
          </p:nvSpPr>
          <p:spPr bwMode="auto">
            <a:xfrm>
              <a:off x="2944" y="2304"/>
              <a:ext cx="186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>
                  <a:latin typeface="Arial" panose="020B0604020202020204" pitchFamily="34" charset="0"/>
                </a:rPr>
                <a:t>Intellectual Property</a:t>
              </a:r>
            </a:p>
          </p:txBody>
        </p:sp>
        <p:sp>
          <p:nvSpPr>
            <p:cNvPr id="58" name="Text Box 53"/>
            <p:cNvSpPr txBox="1">
              <a:spLocks noChangeArrowheads="1"/>
            </p:cNvSpPr>
            <p:nvPr/>
          </p:nvSpPr>
          <p:spPr bwMode="auto">
            <a:xfrm>
              <a:off x="4752" y="2256"/>
              <a:ext cx="89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600">
                  <a:latin typeface="Arial" panose="020B0604020202020204" pitchFamily="34" charset="0"/>
                </a:rPr>
                <a:t>© ™ (sm)</a:t>
              </a:r>
            </a:p>
          </p:txBody>
        </p:sp>
        <p:sp>
          <p:nvSpPr>
            <p:cNvPr id="59" name="Text Box 54"/>
            <p:cNvSpPr txBox="1">
              <a:spLocks noChangeArrowheads="1"/>
            </p:cNvSpPr>
            <p:nvPr/>
          </p:nvSpPr>
          <p:spPr bwMode="auto">
            <a:xfrm>
              <a:off x="4800" y="2400"/>
              <a:ext cx="66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400">
                  <a:latin typeface="Arial" panose="020B0604020202020204" pitchFamily="34" charset="0"/>
                </a:rPr>
                <a:t>Patents</a:t>
              </a:r>
            </a:p>
          </p:txBody>
        </p:sp>
      </p:grpSp>
      <p:grpSp>
        <p:nvGrpSpPr>
          <p:cNvPr id="60" name="Group 58"/>
          <p:cNvGrpSpPr>
            <a:grpSpLocks/>
          </p:cNvGrpSpPr>
          <p:nvPr/>
        </p:nvGrpSpPr>
        <p:grpSpPr bwMode="auto">
          <a:xfrm>
            <a:off x="5593674" y="5035004"/>
            <a:ext cx="2114550" cy="643090"/>
            <a:chOff x="3696" y="3550"/>
            <a:chExt cx="1776" cy="338"/>
          </a:xfrm>
        </p:grpSpPr>
        <p:pic>
          <p:nvPicPr>
            <p:cNvPr id="61" name="Picture 22" descr="MMj03034440000[1]"/>
            <p:cNvPicPr>
              <a:picLocks noChangeAspect="1" noChangeArrowheads="1" noCrop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4" y="3550"/>
              <a:ext cx="878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Rectangle 56"/>
            <p:cNvSpPr>
              <a:spLocks noChangeArrowheads="1"/>
            </p:cNvSpPr>
            <p:nvPr/>
          </p:nvSpPr>
          <p:spPr bwMode="auto">
            <a:xfrm>
              <a:off x="3696" y="3600"/>
              <a:ext cx="79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>
                  <a:latin typeface="Arial" panose="020B0604020202020204" pitchFamily="34" charset="0"/>
                </a:rPr>
                <a:t>Groups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88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4352" y="-315416"/>
            <a:ext cx="8312224" cy="164998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</a:rPr>
              <a:t>Knowledge types</a:t>
            </a:r>
            <a:r>
              <a:rPr lang="en-US" sz="3600" dirty="0"/>
              <a:t/>
            </a:r>
            <a:br>
              <a:rPr lang="en-US" sz="3600" dirty="0"/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Rectangle 36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2402904" y="6055568"/>
            <a:ext cx="6705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pPr>
              <a:defRPr/>
            </a:pPr>
            <a:r>
              <a:rPr lang="en-US" sz="6600" dirty="0" smtClean="0">
                <a:solidFill>
                  <a:srgbClr val="FFFF00"/>
                </a:solidFill>
              </a:rPr>
              <a:t/>
            </a:r>
            <a:br>
              <a:rPr lang="en-US" sz="6600" dirty="0" smtClean="0">
                <a:solidFill>
                  <a:srgbClr val="FFFF00"/>
                </a:solidFill>
              </a:rPr>
            </a:br>
            <a:r>
              <a:rPr lang="en-US" sz="2000" cap="none" dirty="0" smtClean="0">
                <a:solidFill>
                  <a:schemeClr val="bg1"/>
                </a:solidFill>
              </a:rPr>
              <a:t>Http://www.Knowledge-management-tools.Net/different-types-of-knowledge.Html</a:t>
            </a:r>
            <a:endParaRPr lang="en-US" sz="2000" cap="none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6090" y="6095037"/>
            <a:ext cx="1710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792"/>
            <a:ext cx="9139568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14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4352" y="-315416"/>
            <a:ext cx="8312224" cy="164998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</a:rPr>
              <a:t>Knowledge types</a:t>
            </a:r>
            <a:r>
              <a:rPr lang="en-US" sz="3600" dirty="0"/>
              <a:t/>
            </a:r>
            <a:br>
              <a:rPr lang="en-US" sz="3600" dirty="0"/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Rectangle 36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2404084" y="5924715"/>
            <a:ext cx="6705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pPr>
              <a:defRPr/>
            </a:pPr>
            <a:r>
              <a:rPr lang="en-US" sz="2800" dirty="0" smtClean="0">
                <a:solidFill>
                  <a:schemeClr val="bg1"/>
                </a:solidFill>
              </a:rPr>
              <a:t>Steve </a:t>
            </a:r>
            <a:r>
              <a:rPr lang="en-US" sz="2800" dirty="0" err="1" smtClean="0">
                <a:solidFill>
                  <a:schemeClr val="bg1"/>
                </a:solidFill>
              </a:rPr>
              <a:t>barth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7504" y="6093296"/>
            <a:ext cx="1710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</a:t>
            </a:r>
          </a:p>
        </p:txBody>
      </p:sp>
      <p:sp>
        <p:nvSpPr>
          <p:cNvPr id="5" name="Rectangle 4"/>
          <p:cNvSpPr/>
          <p:nvPr/>
        </p:nvSpPr>
        <p:spPr>
          <a:xfrm>
            <a:off x="414682" y="4096807"/>
            <a:ext cx="315616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Impersonal Knowledge </a:t>
            </a:r>
          </a:p>
          <a:p>
            <a:pPr algn="ctr"/>
            <a:r>
              <a:rPr lang="en-US" sz="2000" b="1" dirty="0" smtClean="0"/>
              <a:t>(Explicit)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5436096" y="4103483"/>
            <a:ext cx="309634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Interpersonal Knowledge</a:t>
            </a:r>
          </a:p>
          <a:p>
            <a:pPr algn="ctr"/>
            <a:r>
              <a:rPr lang="en-US" sz="2000" b="1" dirty="0" smtClean="0"/>
              <a:t>(Implicit)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3203847" y="1949815"/>
            <a:ext cx="2770413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Personal Knowledge</a:t>
            </a:r>
          </a:p>
          <a:p>
            <a:pPr algn="ctr"/>
            <a:r>
              <a:rPr lang="en-US" sz="2000" b="1" dirty="0" smtClean="0"/>
              <a:t>(Tacit)</a:t>
            </a:r>
            <a:endParaRPr lang="en-US" sz="2000" b="1" dirty="0"/>
          </a:p>
        </p:txBody>
      </p:sp>
      <p:cxnSp>
        <p:nvCxnSpPr>
          <p:cNvPr id="12" name="Straight Arrow Connector 11"/>
          <p:cNvCxnSpPr>
            <a:stCxn id="5" idx="3"/>
            <a:endCxn id="8" idx="1"/>
          </p:cNvCxnSpPr>
          <p:nvPr/>
        </p:nvCxnSpPr>
        <p:spPr>
          <a:xfrm>
            <a:off x="3570844" y="4456847"/>
            <a:ext cx="1865252" cy="6676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2843808" y="2675531"/>
            <a:ext cx="1152128" cy="14279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5504361" y="2641598"/>
            <a:ext cx="1155871" cy="145520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256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Experience Sharing: </a:t>
            </a:r>
            <a:r>
              <a:rPr lang="en-US" sz="2800" dirty="0" smtClean="0"/>
              <a:t>Group (15 Min)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66287" y="2060848"/>
            <a:ext cx="8153400" cy="144016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 smtClean="0"/>
              <a:t>Share tools used in Public service to support the Knowledge Management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5E69F568-6F79-49FE-88E3-9E5F90D2D0AC}" type="slidenum">
              <a:rPr lang="en-CA" smtClean="0"/>
              <a:pPr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619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57199" y="-387424"/>
            <a:ext cx="5848399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KM Tools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192600"/>
            <a:ext cx="6705600" cy="579437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http://www.knowledge-management-tools.net/knowledge-management-tools.html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3081" y="1445870"/>
            <a:ext cx="8280919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/>
              <a:t>IT Based: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Groupware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systems &amp; KM 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2.0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(communications, collaboration, community, and 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knowledge-unstructured to structured)</a:t>
            </a: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intranet and extranet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warehousing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data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mining, &amp; 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OLAP (Online Analytical Processing)</a:t>
            </a: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 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Systems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 management systems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 management systems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Artificial intelligence tools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tools</a:t>
            </a:r>
          </a:p>
          <a:p>
            <a:pPr algn="just"/>
            <a:endParaRPr lang="en-US" sz="2000" dirty="0"/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17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62136"/>
            <a:ext cx="7632848" cy="990600"/>
          </a:xfrm>
        </p:spPr>
        <p:txBody>
          <a:bodyPr/>
          <a:lstStyle/>
          <a:p>
            <a:r>
              <a:rPr lang="en-US" dirty="0" smtClean="0"/>
              <a:t>NASC: </a:t>
            </a:r>
            <a:r>
              <a:rPr lang="en-US" sz="4400" dirty="0" smtClean="0"/>
              <a:t>Infrastructure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00979" y="1545725"/>
            <a:ext cx="8147485" cy="512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9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NASC: ICM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302491"/>
            <a:ext cx="8532440" cy="539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00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NASC: Email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19200"/>
            <a:ext cx="9195051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3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1260648" y="-664654"/>
            <a:ext cx="8312224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Agenda </a:t>
            </a: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1560" y="1591047"/>
            <a:ext cx="828091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Knowledge Types and its Management (KM)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Knowledge Management Tools: IT and Non-IT Based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KM for Organizational Learning 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869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NASC: HRIS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6983"/>
            <a:ext cx="9144000" cy="571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8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NASC: IMS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272222"/>
            <a:ext cx="9109628" cy="561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33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NASC: Website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2222"/>
            <a:ext cx="9144000" cy="558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3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NASC: Intranet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6946"/>
            <a:ext cx="9144000" cy="680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5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NASC: DMS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5582"/>
            <a:ext cx="9144000" cy="561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0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NASC: Moodle	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0" y="1272222"/>
            <a:ext cx="9125970" cy="558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20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57199" y="-387424"/>
            <a:ext cx="5848399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KM Tools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192600"/>
            <a:ext cx="6705600" cy="579437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http://www.knowledge-management-tools.net/KM-resources-techniques.html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3081" y="1445870"/>
            <a:ext cx="82809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/>
              <a:t>Non – IT Based:</a:t>
            </a:r>
          </a:p>
          <a:p>
            <a:pPr lvl="0" eaLnBrk="0" hangingPunct="0"/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Cross-functional project teams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KM training &amp; education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Storytelling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Mentoring</a:t>
            </a: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57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57199" y="-387424"/>
            <a:ext cx="5848399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KM Tools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192600"/>
            <a:ext cx="6705600" cy="579437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http://www.knowledge-management-tools.net/KM-resources-techniques.html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0375" y="1445870"/>
            <a:ext cx="8683625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/>
              <a:t>Cross-functional project </a:t>
            </a:r>
            <a:r>
              <a:rPr lang="en-US" sz="2800" dirty="0" smtClean="0"/>
              <a:t>teams</a:t>
            </a:r>
            <a:r>
              <a:rPr lang="en-US" sz="2800" b="1" dirty="0" smtClean="0"/>
              <a:t>:</a:t>
            </a:r>
          </a:p>
          <a:p>
            <a:pPr algn="just"/>
            <a:r>
              <a:rPr lang="en-US" sz="2400" dirty="0" smtClean="0"/>
              <a:t>	This </a:t>
            </a:r>
            <a:r>
              <a:rPr lang="en-US" sz="2400" dirty="0"/>
              <a:t>basically refers to the practice of assembling </a:t>
            </a:r>
            <a:r>
              <a:rPr lang="en-US" sz="2400" dirty="0" smtClean="0"/>
              <a:t>	project </a:t>
            </a:r>
            <a:r>
              <a:rPr lang="en-US" sz="2400" dirty="0"/>
              <a:t>teams using members of the organization from </a:t>
            </a:r>
            <a:r>
              <a:rPr lang="en-US" sz="2400" dirty="0" smtClean="0"/>
              <a:t>	different </a:t>
            </a:r>
            <a:r>
              <a:rPr lang="en-US" sz="2400" dirty="0"/>
              <a:t>functions. Typically, this would involve selecting </a:t>
            </a:r>
            <a:r>
              <a:rPr lang="en-US" sz="2400" dirty="0" smtClean="0"/>
              <a:t>	a </a:t>
            </a:r>
            <a:r>
              <a:rPr lang="en-US" sz="2400" dirty="0"/>
              <a:t>number of specialists under a generalist project </a:t>
            </a:r>
            <a:r>
              <a:rPr lang="en-US" sz="2400" dirty="0" smtClean="0"/>
              <a:t>	manager.</a:t>
            </a:r>
          </a:p>
          <a:p>
            <a:pPr algn="just"/>
            <a:endParaRPr lang="en-US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KM </a:t>
            </a:r>
            <a:r>
              <a:rPr lang="en-US" sz="2800" dirty="0"/>
              <a:t>training &amp; </a:t>
            </a:r>
            <a:r>
              <a:rPr lang="en-US" sz="2800" dirty="0" smtClean="0"/>
              <a:t>education: </a:t>
            </a:r>
          </a:p>
          <a:p>
            <a:pPr algn="just"/>
            <a:r>
              <a:rPr lang="en-US" sz="2400" dirty="0" smtClean="0"/>
              <a:t>	This </a:t>
            </a:r>
            <a:r>
              <a:rPr lang="en-US" sz="2400" dirty="0"/>
              <a:t>is almost always expensive but it can be very </a:t>
            </a:r>
            <a:r>
              <a:rPr lang="en-US" sz="2400" dirty="0" smtClean="0"/>
              <a:t>	useful</a:t>
            </a:r>
            <a:r>
              <a:rPr lang="en-US" sz="2400" dirty="0"/>
              <a:t>. Trained consultants can work with all aspects of </a:t>
            </a:r>
            <a:r>
              <a:rPr lang="en-US" sz="2400" dirty="0" smtClean="0"/>
              <a:t>	the </a:t>
            </a:r>
            <a:r>
              <a:rPr lang="en-US" sz="2400" dirty="0"/>
              <a:t>organization, not just implementing KM processes </a:t>
            </a:r>
            <a:r>
              <a:rPr lang="en-US" sz="2400" dirty="0" smtClean="0"/>
              <a:t>	but </a:t>
            </a:r>
            <a:r>
              <a:rPr lang="en-US" sz="2400" dirty="0"/>
              <a:t>also educating the managers in the </a:t>
            </a:r>
            <a:r>
              <a:rPr lang="en-US" sz="2400" dirty="0" smtClean="0"/>
              <a:t>subject</a:t>
            </a:r>
            <a:endParaRPr lang="en-US" sz="2800" dirty="0"/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87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57199" y="-387424"/>
            <a:ext cx="5848399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KM Tools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192600"/>
            <a:ext cx="6705600" cy="579437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http://www.knowledge-management-tools.net/KM-resources-techniques.html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7522" y="1767024"/>
            <a:ext cx="898842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Mentoring</a:t>
            </a:r>
            <a:r>
              <a:rPr lang="en-US" sz="2800" b="1" dirty="0" smtClean="0"/>
              <a:t>:</a:t>
            </a:r>
          </a:p>
          <a:p>
            <a:pPr algn="just"/>
            <a:r>
              <a:rPr lang="en-US" sz="2400" dirty="0" smtClean="0"/>
              <a:t>	</a:t>
            </a:r>
            <a:r>
              <a:rPr lang="en-US" sz="2400" dirty="0"/>
              <a:t>Mentoring is one of the most effective ways of passing </a:t>
            </a:r>
            <a:r>
              <a:rPr lang="en-US" sz="2400" dirty="0" smtClean="0"/>
              <a:t>	down </a:t>
            </a:r>
            <a:r>
              <a:rPr lang="en-US" sz="2400" dirty="0"/>
              <a:t>tacit know-how from an expert to an </a:t>
            </a:r>
            <a:r>
              <a:rPr lang="en-US" sz="2400" dirty="0" smtClean="0"/>
              <a:t>aspiring expert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Storytelling : </a:t>
            </a:r>
          </a:p>
          <a:p>
            <a:pPr algn="just"/>
            <a:r>
              <a:rPr lang="en-US" sz="2400" dirty="0" smtClean="0"/>
              <a:t>	Sharing the success stories always led the foundation for</a:t>
            </a:r>
          </a:p>
          <a:p>
            <a:pPr algn="just"/>
            <a:r>
              <a:rPr lang="en-US" sz="2400" dirty="0"/>
              <a:t>	</a:t>
            </a:r>
            <a:r>
              <a:rPr lang="en-US" sz="2800" dirty="0"/>
              <a:t>future success.</a:t>
            </a:r>
            <a:endParaRPr lang="en-US" sz="3200" dirty="0"/>
          </a:p>
          <a:p>
            <a:pPr algn="just"/>
            <a:endParaRPr lang="en-US" sz="2800" dirty="0"/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49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1640" y="-27384"/>
            <a:ext cx="9001000" cy="1368152"/>
          </a:xfrm>
        </p:spPr>
        <p:txBody>
          <a:bodyPr>
            <a:noAutofit/>
          </a:bodyPr>
          <a:lstStyle/>
          <a:p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b="1" dirty="0" smtClean="0"/>
              <a:t>The organizational learning model of </a:t>
            </a:r>
            <a:r>
              <a:rPr lang="en-US" sz="2400" b="1" dirty="0" err="1"/>
              <a:t>Crossan</a:t>
            </a:r>
            <a:r>
              <a:rPr lang="en-US" sz="2400" b="1" dirty="0" smtClean="0"/>
              <a:t>,</a:t>
            </a:r>
            <a:br>
              <a:rPr lang="en-US" sz="2400" b="1" dirty="0" smtClean="0"/>
            </a:br>
            <a:r>
              <a:rPr lang="en-US" sz="2400" b="1" dirty="0" smtClean="0"/>
              <a:t> </a:t>
            </a:r>
            <a:r>
              <a:rPr lang="en-US" sz="2400" b="1" dirty="0"/>
              <a:t>Lane and White (1999)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dirty="0" smtClean="0"/>
              <a:t> </a:t>
            </a:r>
            <a:endParaRPr lang="en-US" sz="2400" dirty="0"/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179702"/>
            <a:ext cx="9144000" cy="567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0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036" y="2132856"/>
            <a:ext cx="4543963" cy="39604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571750"/>
            <a:ext cx="2286000" cy="1714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132856"/>
            <a:ext cx="4600037" cy="3984067"/>
          </a:xfrm>
          <a:prstGeom prst="rect">
            <a:avLst/>
          </a:prstGeom>
        </p:spPr>
      </p:pic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0" y="0"/>
            <a:ext cx="9144000" cy="21328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32500" lnSpcReduction="20000"/>
          </a:bodyPr>
          <a:lstStyle>
            <a:lvl1pPr marL="0" indent="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0030" indent="-240030">
              <a:defRPr/>
            </a:pPr>
            <a:endParaRPr lang="en-US" sz="2175" dirty="0" smtClean="0">
              <a:solidFill>
                <a:srgbClr val="FFFF00"/>
              </a:solidFill>
            </a:endParaRPr>
          </a:p>
          <a:p>
            <a:pPr marL="240030" indent="-240030" algn="just">
              <a:defRPr/>
            </a:pPr>
            <a:r>
              <a:rPr lang="en-IN" sz="13500" dirty="0" smtClean="0">
                <a:solidFill>
                  <a:srgbClr val="FFFF00"/>
                </a:solidFill>
              </a:rPr>
              <a:t>“KM is a JOURNEY not a DESTINATION”</a:t>
            </a:r>
          </a:p>
          <a:p>
            <a:pPr marL="240030" indent="-240030" algn="r">
              <a:defRPr/>
            </a:pPr>
            <a:r>
              <a:rPr lang="en-IN" sz="6000" dirty="0"/>
              <a:t>-</a:t>
            </a:r>
            <a:r>
              <a:rPr lang="en-IN" sz="6000" dirty="0" err="1"/>
              <a:t>Warick</a:t>
            </a:r>
            <a:r>
              <a:rPr lang="en-IN" sz="6000" dirty="0"/>
              <a:t> Holder</a:t>
            </a:r>
          </a:p>
          <a:p>
            <a:pPr marL="240030" indent="-240030" algn="just">
              <a:defRPr/>
            </a:pPr>
            <a:endParaRPr lang="en-IN" sz="7400" dirty="0" smtClean="0">
              <a:solidFill>
                <a:srgbClr val="FFFF00"/>
              </a:solidFill>
            </a:endParaRPr>
          </a:p>
          <a:p>
            <a:pPr marL="240030" indent="-240030" algn="just">
              <a:defRPr/>
            </a:pPr>
            <a:r>
              <a:rPr lang="en-IN" sz="7400" dirty="0" smtClean="0">
                <a:solidFill>
                  <a:srgbClr val="FFFF00"/>
                </a:solidFill>
              </a:rPr>
              <a:t>….R we managing knowledge…….</a:t>
            </a:r>
          </a:p>
        </p:txBody>
      </p:sp>
    </p:spTree>
    <p:extLst>
      <p:ext uri="{BB962C8B-B14F-4D97-AF65-F5344CB8AC3E}">
        <p14:creationId xmlns:p14="http://schemas.microsoft.com/office/powerpoint/2010/main" val="256431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3610" y="3580012"/>
            <a:ext cx="7416466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cap="none" dirty="0" smtClean="0">
                <a:latin typeface="Times New Roman" pitchFamily="18" charset="0"/>
              </a:rPr>
              <a:t>Thank you </a:t>
            </a:r>
            <a:br>
              <a:rPr lang="en-US" sz="4800" b="1" cap="none" dirty="0" smtClean="0">
                <a:latin typeface="Times New Roman" pitchFamily="18" charset="0"/>
              </a:rPr>
            </a:br>
            <a:r>
              <a:rPr lang="en-US" sz="4800" b="1" cap="none" dirty="0" smtClean="0">
                <a:latin typeface="Times New Roman" pitchFamily="18" charset="0"/>
              </a:rPr>
              <a:t/>
            </a:r>
            <a:br>
              <a:rPr lang="en-US" sz="4800" b="1" cap="none" dirty="0" smtClean="0">
                <a:latin typeface="Times New Roman" pitchFamily="18" charset="0"/>
              </a:rPr>
            </a:br>
            <a:r>
              <a:rPr lang="en-US" sz="4800" b="1" cap="none" dirty="0" smtClean="0">
                <a:latin typeface="Times New Roman" pitchFamily="18" charset="0"/>
              </a:rPr>
              <a:t/>
            </a:r>
            <a:br>
              <a:rPr lang="en-US" sz="4800" b="1" cap="none" dirty="0" smtClean="0">
                <a:latin typeface="Times New Roman" pitchFamily="18" charset="0"/>
              </a:rPr>
            </a:br>
            <a:endParaRPr lang="en-US" sz="2800" b="1" cap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2369" y="2151100"/>
            <a:ext cx="8988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2044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2856"/>
            <a:ext cx="4651197" cy="40568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196" y="2122821"/>
            <a:ext cx="4492803" cy="4105275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0" y="0"/>
            <a:ext cx="9144000" cy="21328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32500" lnSpcReduction="20000"/>
          </a:bodyPr>
          <a:lstStyle>
            <a:lvl1pPr marL="0" indent="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0030" indent="-240030">
              <a:defRPr/>
            </a:pPr>
            <a:endParaRPr lang="en-US" sz="2175" dirty="0" smtClean="0">
              <a:solidFill>
                <a:srgbClr val="FFFF00"/>
              </a:solidFill>
            </a:endParaRPr>
          </a:p>
          <a:p>
            <a:pPr marL="240030" indent="-240030" algn="just">
              <a:defRPr/>
            </a:pPr>
            <a:r>
              <a:rPr lang="en-IN" sz="13500" dirty="0" smtClean="0">
                <a:solidFill>
                  <a:srgbClr val="FFFF00"/>
                </a:solidFill>
              </a:rPr>
              <a:t>“KM is a JOURNEY not a DESTINATION”</a:t>
            </a:r>
          </a:p>
          <a:p>
            <a:pPr marL="240030" indent="-240030" algn="r">
              <a:defRPr/>
            </a:pPr>
            <a:r>
              <a:rPr lang="en-IN" sz="6000" dirty="0"/>
              <a:t>-</a:t>
            </a:r>
            <a:r>
              <a:rPr lang="en-IN" sz="6000" dirty="0" err="1"/>
              <a:t>Warick</a:t>
            </a:r>
            <a:r>
              <a:rPr lang="en-IN" sz="6000" dirty="0"/>
              <a:t> Holder</a:t>
            </a:r>
          </a:p>
          <a:p>
            <a:pPr marL="240030" indent="-240030" algn="just">
              <a:defRPr/>
            </a:pPr>
            <a:endParaRPr lang="en-IN" sz="7400" dirty="0" smtClean="0">
              <a:solidFill>
                <a:srgbClr val="FFFF00"/>
              </a:solidFill>
            </a:endParaRPr>
          </a:p>
          <a:p>
            <a:pPr marL="240030" indent="-240030" algn="just">
              <a:defRPr/>
            </a:pPr>
            <a:r>
              <a:rPr lang="en-IN" sz="7400" dirty="0" smtClean="0">
                <a:solidFill>
                  <a:srgbClr val="FFFF00"/>
                </a:solidFill>
              </a:rPr>
              <a:t>….R we managing knowledge…….</a:t>
            </a:r>
          </a:p>
        </p:txBody>
      </p:sp>
    </p:spTree>
    <p:extLst>
      <p:ext uri="{BB962C8B-B14F-4D97-AF65-F5344CB8AC3E}">
        <p14:creationId xmlns:p14="http://schemas.microsoft.com/office/powerpoint/2010/main" val="396700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4" y="1988840"/>
            <a:ext cx="9144000" cy="4869160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0" y="0"/>
            <a:ext cx="9144000" cy="21328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32500" lnSpcReduction="20000"/>
          </a:bodyPr>
          <a:lstStyle>
            <a:lvl1pPr marL="0" indent="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0030" indent="-240030">
              <a:defRPr/>
            </a:pPr>
            <a:endParaRPr lang="en-US" sz="2175" dirty="0" smtClean="0">
              <a:solidFill>
                <a:srgbClr val="FFFF00"/>
              </a:solidFill>
            </a:endParaRPr>
          </a:p>
          <a:p>
            <a:pPr marL="240030" indent="-240030" algn="just">
              <a:defRPr/>
            </a:pPr>
            <a:r>
              <a:rPr lang="en-IN" sz="13500" dirty="0" smtClean="0">
                <a:solidFill>
                  <a:srgbClr val="FFFF00"/>
                </a:solidFill>
              </a:rPr>
              <a:t>“KM is a JOURNEY not a DESTINATION”</a:t>
            </a:r>
          </a:p>
          <a:p>
            <a:pPr marL="240030" indent="-240030" algn="r">
              <a:defRPr/>
            </a:pPr>
            <a:r>
              <a:rPr lang="en-IN" sz="6000" dirty="0"/>
              <a:t>-</a:t>
            </a:r>
            <a:r>
              <a:rPr lang="en-IN" sz="6000" dirty="0" err="1"/>
              <a:t>Warick</a:t>
            </a:r>
            <a:r>
              <a:rPr lang="en-IN" sz="6000" dirty="0"/>
              <a:t> Holder</a:t>
            </a:r>
          </a:p>
          <a:p>
            <a:pPr marL="240030" indent="-240030" algn="just">
              <a:defRPr/>
            </a:pPr>
            <a:endParaRPr lang="en-IN" sz="7400" dirty="0" smtClean="0">
              <a:solidFill>
                <a:srgbClr val="FFFF00"/>
              </a:solidFill>
            </a:endParaRPr>
          </a:p>
          <a:p>
            <a:pPr marL="240030" indent="-240030" algn="just">
              <a:defRPr/>
            </a:pPr>
            <a:r>
              <a:rPr lang="en-IN" sz="7400" dirty="0" smtClean="0">
                <a:solidFill>
                  <a:srgbClr val="FFFF00"/>
                </a:solidFill>
              </a:rPr>
              <a:t>….R we managing knowledge…….</a:t>
            </a:r>
          </a:p>
        </p:txBody>
      </p:sp>
    </p:spTree>
    <p:extLst>
      <p:ext uri="{BB962C8B-B14F-4D97-AF65-F5344CB8AC3E}">
        <p14:creationId xmlns:p14="http://schemas.microsoft.com/office/powerpoint/2010/main" val="277117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 yes…What all it include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Individual Brain storming (5 min): Components of KM System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5E69F568-6F79-49FE-88E3-9E5F90D2D0AC}" type="slidenum">
              <a:rPr lang="en-CA" smtClean="0"/>
              <a:pPr/>
              <a:t>6</a:t>
            </a:fld>
            <a:endParaRPr lang="en-CA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996952"/>
            <a:ext cx="345119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06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70989" y="1537390"/>
            <a:ext cx="2242777" cy="6560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" name="Rectangle 5"/>
          <p:cNvSpPr/>
          <p:nvPr/>
        </p:nvSpPr>
        <p:spPr>
          <a:xfrm>
            <a:off x="5516244" y="1556792"/>
            <a:ext cx="2378195" cy="6560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Oval 6"/>
          <p:cNvSpPr/>
          <p:nvPr/>
        </p:nvSpPr>
        <p:spPr>
          <a:xfrm>
            <a:off x="1029335" y="3717032"/>
            <a:ext cx="2523285" cy="10380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Rectangle 7"/>
          <p:cNvSpPr/>
          <p:nvPr/>
        </p:nvSpPr>
        <p:spPr>
          <a:xfrm>
            <a:off x="5577840" y="2780928"/>
            <a:ext cx="2576163" cy="1378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Can 8"/>
          <p:cNvSpPr/>
          <p:nvPr/>
        </p:nvSpPr>
        <p:spPr>
          <a:xfrm>
            <a:off x="3656965" y="2294062"/>
            <a:ext cx="1824916" cy="3503261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2322558" y="5013176"/>
            <a:ext cx="1241330" cy="2905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ight Arrow 10"/>
          <p:cNvSpPr/>
          <p:nvPr/>
        </p:nvSpPr>
        <p:spPr>
          <a:xfrm rot="10800000">
            <a:off x="5516244" y="4659060"/>
            <a:ext cx="1105267" cy="2905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4377597" y="5797322"/>
            <a:ext cx="338420" cy="3495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09831" y="6173350"/>
            <a:ext cx="5126466" cy="482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29664" y="2708920"/>
            <a:ext cx="980167" cy="5313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97716" y="2632929"/>
            <a:ext cx="1199415" cy="4979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1653540" y="2207404"/>
            <a:ext cx="0" cy="5395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259330" y="3429000"/>
            <a:ext cx="0" cy="28184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588224" y="2204864"/>
            <a:ext cx="0" cy="5395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2694353" y="4425178"/>
            <a:ext cx="6633" cy="8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945765" y="2204864"/>
            <a:ext cx="0" cy="5395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690495" y="3140968"/>
            <a:ext cx="0" cy="29005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824990" y="3131088"/>
            <a:ext cx="0" cy="29005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342794" y="4528637"/>
            <a:ext cx="233" cy="63093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6629168" y="4169871"/>
            <a:ext cx="0" cy="5395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1823796" y="3436604"/>
            <a:ext cx="87599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2"/>
          <p:cNvSpPr txBox="1">
            <a:spLocks noChangeArrowheads="1"/>
          </p:cNvSpPr>
          <p:nvPr/>
        </p:nvSpPr>
        <p:spPr bwMode="auto">
          <a:xfrm>
            <a:off x="1421728" y="-128126"/>
            <a:ext cx="8312224" cy="1649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Knowledge - Management</a:t>
            </a: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400" y="1423988"/>
            <a:ext cx="533400" cy="244475"/>
          </a:xfrm>
        </p:spPr>
        <p:txBody>
          <a:bodyPr>
            <a:normAutofit fontScale="85000" lnSpcReduction="20000"/>
          </a:bodyPr>
          <a:lstStyle/>
          <a:p>
            <a:fld id="{5E69F568-6F79-49FE-88E3-9E5F90D2D0AC}" type="slidenum">
              <a:rPr lang="en-CA" smtClean="0"/>
              <a:pPr/>
              <a:t>7</a:t>
            </a:fld>
            <a:endParaRPr lang="en-CA"/>
          </a:p>
        </p:txBody>
      </p:sp>
      <p:sp>
        <p:nvSpPr>
          <p:cNvPr id="26" name="Rectangle 25"/>
          <p:cNvSpPr/>
          <p:nvPr/>
        </p:nvSpPr>
        <p:spPr>
          <a:xfrm>
            <a:off x="1589386" y="1551354"/>
            <a:ext cx="2242777" cy="65609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Generation</a:t>
            </a: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534641" y="1570756"/>
            <a:ext cx="2378195" cy="65609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Exploitation 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8" name="Oval 27"/>
          <p:cNvSpPr/>
          <p:nvPr/>
        </p:nvSpPr>
        <p:spPr>
          <a:xfrm>
            <a:off x="1012544" y="3717032"/>
            <a:ext cx="2523285" cy="1038041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All </a:t>
            </a: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types of knowledge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596237" y="2794892"/>
            <a:ext cx="2576163" cy="137840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Effective utilization/exploitation of intangible assets such as knowledge, skills and innovative potential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0" name="Can 29"/>
          <p:cNvSpPr/>
          <p:nvPr/>
        </p:nvSpPr>
        <p:spPr>
          <a:xfrm>
            <a:off x="3675362" y="2276872"/>
            <a:ext cx="1824916" cy="3503261"/>
          </a:xfrm>
          <a:prstGeom prst="ca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6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Knowledge </a:t>
            </a:r>
            <a:r>
              <a:rPr lang="en-US" sz="16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-based Assets: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Relationships,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Information Technology,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Communication </a:t>
            </a:r>
            <a:r>
              <a:rPr lang="en-US" sz="1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Infrastructure</a:t>
            </a: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Env</a:t>
            </a: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Responsiveness,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Organizational </a:t>
            </a:r>
            <a:r>
              <a:rPr lang="en-US" sz="1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Intelligence</a:t>
            </a:r>
            <a:endParaRPr lang="en-US" sz="1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1" name="Right Arrow 30"/>
          <p:cNvSpPr/>
          <p:nvPr/>
        </p:nvSpPr>
        <p:spPr>
          <a:xfrm>
            <a:off x="2327307" y="5013176"/>
            <a:ext cx="1241330" cy="2905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ight Arrow 31"/>
          <p:cNvSpPr/>
          <p:nvPr/>
        </p:nvSpPr>
        <p:spPr>
          <a:xfrm rot="10800000">
            <a:off x="5520993" y="4645728"/>
            <a:ext cx="1105267" cy="2905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Down Arrow 32"/>
          <p:cNvSpPr/>
          <p:nvPr/>
        </p:nvSpPr>
        <p:spPr>
          <a:xfrm>
            <a:off x="4369624" y="5805264"/>
            <a:ext cx="338420" cy="3495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114580" y="6175090"/>
            <a:ext cx="5126466" cy="48204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Economic activity</a:t>
            </a:r>
            <a:r>
              <a:rPr lang="en-US" sz="1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&amp; </a:t>
            </a:r>
            <a:r>
              <a:rPr lang="en-US" sz="1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Key </a:t>
            </a:r>
            <a:r>
              <a:rPr lang="en-US" sz="1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resource for </a:t>
            </a:r>
            <a:r>
              <a:rPr lang="en-US" sz="1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service delivery</a:t>
            </a:r>
            <a:endParaRPr lang="en-US" sz="14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148060" y="2682713"/>
            <a:ext cx="980167" cy="53134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Create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195736" y="2650560"/>
            <a:ext cx="1199415" cy="49797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Capture</a:t>
            </a:r>
            <a:endParaRPr lang="en-US" sz="16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1671937" y="2204864"/>
            <a:ext cx="0" cy="5395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606621" y="2218828"/>
            <a:ext cx="0" cy="5395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 flipV="1">
            <a:off x="2846753" y="4577578"/>
            <a:ext cx="6633" cy="8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2945765" y="2218828"/>
            <a:ext cx="18397" cy="41410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689301" y="3140968"/>
            <a:ext cx="0" cy="29005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1823796" y="3240261"/>
            <a:ext cx="11900" cy="14402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810148" y="3415352"/>
            <a:ext cx="87599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734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2"/>
          <p:cNvSpPr txBox="1">
            <a:spLocks noChangeArrowheads="1"/>
          </p:cNvSpPr>
          <p:nvPr/>
        </p:nvSpPr>
        <p:spPr bwMode="auto">
          <a:xfrm>
            <a:off x="1421728" y="-128126"/>
            <a:ext cx="8312224" cy="1649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Knowledge - Management</a:t>
            </a: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7" y="1521858"/>
            <a:ext cx="9125113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9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-315416"/>
            <a:ext cx="8312224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Knowledge management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084118"/>
            <a:ext cx="9334400" cy="579437"/>
          </a:xfrm>
        </p:spPr>
        <p:txBody>
          <a:bodyPr>
            <a:noAutofit/>
          </a:bodyPr>
          <a:lstStyle/>
          <a:p>
            <a:pPr algn="just"/>
            <a:r>
              <a:rPr lang="en-US" sz="1100" u="sng" cap="all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http://www.knowledge-management-tools.net/knowledge-management.html#ixzz3oazFYrYb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2865" y="1319082"/>
            <a:ext cx="84249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KM </a:t>
            </a:r>
            <a:r>
              <a:rPr lang="en-US" sz="2800" dirty="0"/>
              <a:t>is about making the right knowledge available </a:t>
            </a:r>
            <a:r>
              <a:rPr lang="en-US" sz="2800" dirty="0" smtClean="0"/>
              <a:t>to the right people.</a:t>
            </a:r>
          </a:p>
          <a:p>
            <a:pPr algn="just"/>
            <a:endParaRPr lang="en-US" sz="28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/>
              <a:t>It is about making sure that an organization can learn, and that it will be able to retrieve and use its knowledge assets in current </a:t>
            </a:r>
            <a:r>
              <a:rPr lang="en-US" sz="2800" dirty="0" smtClean="0"/>
              <a:t>application/ situations as they are needed through:</a:t>
            </a:r>
            <a:endParaRPr lang="en-US" sz="2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algn="just"/>
            <a:endParaRPr lang="en-US" sz="2800" dirty="0"/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89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2" grpId="0" build="p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1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heme1" id="{84C85070-0FE1-48CB-9C23-0FF086898B6F}" vid="{906D3B2E-3094-47F1-A83D-4CCC8582718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6173</TotalTime>
  <Words>470</Words>
  <Application>Microsoft Office PowerPoint</Application>
  <PresentationFormat>On-screen Show (4:3)</PresentationFormat>
  <Paragraphs>181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Median</vt:lpstr>
      <vt:lpstr>Theme1</vt:lpstr>
      <vt:lpstr>PowerPoint Presentation</vt:lpstr>
      <vt:lpstr>Agenda </vt:lpstr>
      <vt:lpstr>PowerPoint Presentation</vt:lpstr>
      <vt:lpstr>PowerPoint Presentation</vt:lpstr>
      <vt:lpstr>PowerPoint Presentation</vt:lpstr>
      <vt:lpstr>If yes…What all it include</vt:lpstr>
      <vt:lpstr>PowerPoint Presentation</vt:lpstr>
      <vt:lpstr>PowerPoint Presentation</vt:lpstr>
      <vt:lpstr>Knowledge management </vt:lpstr>
      <vt:lpstr>Knowledge management </vt:lpstr>
      <vt:lpstr>Knowledge management </vt:lpstr>
      <vt:lpstr>Knowledge types</vt:lpstr>
      <vt:lpstr>Knowledge types </vt:lpstr>
      <vt:lpstr>Knowledge types </vt:lpstr>
      <vt:lpstr>Experience Sharing: Group (15 Min)</vt:lpstr>
      <vt:lpstr>KM Tools </vt:lpstr>
      <vt:lpstr>NASC: Infrastructure</vt:lpstr>
      <vt:lpstr>NASC: ICM</vt:lpstr>
      <vt:lpstr>NASC: Email</vt:lpstr>
      <vt:lpstr>NASC: HRIS</vt:lpstr>
      <vt:lpstr>NASC: IMS</vt:lpstr>
      <vt:lpstr>NASC: Website</vt:lpstr>
      <vt:lpstr>NASC: Intranet</vt:lpstr>
      <vt:lpstr>NASC: DMS</vt:lpstr>
      <vt:lpstr>NASC: Moodle </vt:lpstr>
      <vt:lpstr>KM Tools </vt:lpstr>
      <vt:lpstr>KM Tools </vt:lpstr>
      <vt:lpstr>KM Tools </vt:lpstr>
      <vt:lpstr>   The organizational learning model of Crossan,  Lane and White (1999)   </vt:lpstr>
      <vt:lpstr>Thank you    </vt:lpstr>
    </vt:vector>
  </TitlesOfParts>
  <Company>Deftones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Trilochan Pokharel</dc:creator>
  <cp:lastModifiedBy>asus</cp:lastModifiedBy>
  <cp:revision>269</cp:revision>
  <dcterms:created xsi:type="dcterms:W3CDTF">2012-11-20T17:23:42Z</dcterms:created>
  <dcterms:modified xsi:type="dcterms:W3CDTF">2017-08-23T09:02:44Z</dcterms:modified>
</cp:coreProperties>
</file>