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09" r:id="rId2"/>
    <p:sldId id="271" r:id="rId3"/>
    <p:sldId id="289" r:id="rId4"/>
    <p:sldId id="283" r:id="rId5"/>
    <p:sldId id="284" r:id="rId6"/>
    <p:sldId id="285" r:id="rId7"/>
    <p:sldId id="286" r:id="rId8"/>
    <p:sldId id="287" r:id="rId9"/>
    <p:sldId id="288" r:id="rId10"/>
    <p:sldId id="272" r:id="rId11"/>
    <p:sldId id="290" r:id="rId12"/>
    <p:sldId id="273" r:id="rId13"/>
    <p:sldId id="275" r:id="rId14"/>
    <p:sldId id="274" r:id="rId15"/>
    <p:sldId id="276" r:id="rId16"/>
    <p:sldId id="277" r:id="rId17"/>
    <p:sldId id="291" r:id="rId18"/>
    <p:sldId id="298" r:id="rId19"/>
    <p:sldId id="280" r:id="rId20"/>
    <p:sldId id="278" r:id="rId21"/>
    <p:sldId id="302" r:id="rId22"/>
    <p:sldId id="307" r:id="rId23"/>
    <p:sldId id="308" r:id="rId24"/>
    <p:sldId id="299" r:id="rId25"/>
    <p:sldId id="305" r:id="rId26"/>
    <p:sldId id="304" r:id="rId27"/>
    <p:sldId id="30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44" autoAdjust="0"/>
    <p:restoredTop sz="94660"/>
  </p:normalViewPr>
  <p:slideViewPr>
    <p:cSldViewPr>
      <p:cViewPr varScale="1">
        <p:scale>
          <a:sx n="74" d="100"/>
          <a:sy n="74" d="100"/>
        </p:scale>
        <p:origin x="121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E8C615-8A40-499E-897D-C07AB3F474DF}" type="datetimeFigureOut">
              <a:rPr lang="en-US" smtClean="0"/>
              <a:t>8/25/2015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29419B-5F4B-499D-8536-41EEFE6765E3}" type="slidenum">
              <a:rPr lang="en-US" smtClean="0"/>
              <a:t>‹#›</a:t>
            </a:fld>
            <a:endParaRPr lang="en-US"/>
          </a:p>
        </p:txBody>
      </p:sp>
    </p:spTree>
    <p:extLst>
      <p:ext uri="{BB962C8B-B14F-4D97-AF65-F5344CB8AC3E}">
        <p14:creationId xmlns:p14="http://schemas.microsoft.com/office/powerpoint/2010/main" val="1599554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438845-AFAC-4B2F-A3DE-7B79AC1E6EB0}" type="slidenum">
              <a:rPr lang="en-US" smtClean="0"/>
              <a:t>2</a:t>
            </a:fld>
            <a:endParaRPr lang="en-US"/>
          </a:p>
        </p:txBody>
      </p:sp>
    </p:spTree>
    <p:extLst>
      <p:ext uri="{BB962C8B-B14F-4D97-AF65-F5344CB8AC3E}">
        <p14:creationId xmlns:p14="http://schemas.microsoft.com/office/powerpoint/2010/main" val="173055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848EC0-B490-4D24-818C-3B226750B1C6}" type="slidenum">
              <a:rPr lang="en-US" smtClean="0"/>
              <a:pPr/>
              <a:t>6</a:t>
            </a:fld>
            <a:endParaRPr lang="en-US"/>
          </a:p>
        </p:txBody>
      </p:sp>
    </p:spTree>
    <p:extLst>
      <p:ext uri="{BB962C8B-B14F-4D97-AF65-F5344CB8AC3E}">
        <p14:creationId xmlns:p14="http://schemas.microsoft.com/office/powerpoint/2010/main" val="3884939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A4E51D7-4FEE-4639-85D6-12DD89622C37}" type="slidenum">
              <a:rPr lang="en-US" smtClean="0"/>
              <a:pPr>
                <a:spcBef>
                  <a:spcPct val="0"/>
                </a:spcBef>
              </a:pPr>
              <a:t>8</a:t>
            </a:fld>
            <a:endParaRPr lang="en-US" smtClean="0"/>
          </a:p>
        </p:txBody>
      </p:sp>
    </p:spTree>
    <p:extLst>
      <p:ext uri="{BB962C8B-B14F-4D97-AF65-F5344CB8AC3E}">
        <p14:creationId xmlns:p14="http://schemas.microsoft.com/office/powerpoint/2010/main" val="2400607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B359AA2-A853-4952-8655-A67071AFBA70}" type="slidenum">
              <a:rPr lang="en-US"/>
              <a:pPr>
                <a:spcBef>
                  <a:spcPct val="0"/>
                </a:spcBef>
              </a:pPr>
              <a:t>12</a:t>
            </a:fld>
            <a:endParaRPr lang="en-US"/>
          </a:p>
        </p:txBody>
      </p:sp>
      <p:sp>
        <p:nvSpPr>
          <p:cNvPr id="23555"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DIKW (Data, Information, Knowledge, Wisdom) model from http://www-personal.si.umich.edu/~nsharma/dikw_origin.htm</a:t>
            </a:r>
          </a:p>
          <a:p>
            <a:pPr eaLnBrk="1" hangingPunct="1">
              <a:spcBef>
                <a:spcPct val="0"/>
              </a:spcBef>
            </a:pPr>
            <a:endParaRPr lang="en-US" smtClean="0"/>
          </a:p>
          <a:p>
            <a:pPr eaLnBrk="1" hangingPunct="1">
              <a:spcBef>
                <a:spcPct val="0"/>
              </a:spcBef>
            </a:pPr>
            <a:r>
              <a:rPr lang="en-US" smtClean="0"/>
              <a:t>Quezon City (QC) Weather in DIKW context:</a:t>
            </a:r>
          </a:p>
          <a:p>
            <a:pPr eaLnBrk="1" hangingPunct="1">
              <a:spcBef>
                <a:spcPct val="0"/>
              </a:spcBef>
              <a:buFontTx/>
              <a:buChar char="-"/>
            </a:pPr>
            <a:r>
              <a:rPr lang="en-US" smtClean="0"/>
              <a:t>If you see the weather forecast for QC but don’t live there (say you’re in another country), then it has no direct connection to your life – so its just DATA</a:t>
            </a:r>
          </a:p>
          <a:p>
            <a:pPr eaLnBrk="1" hangingPunct="1">
              <a:spcBef>
                <a:spcPct val="0"/>
              </a:spcBef>
              <a:buFontTx/>
              <a:buChar char="-"/>
            </a:pPr>
            <a:r>
              <a:rPr lang="en-US" smtClean="0"/>
              <a:t>If you happen to live or work in QC, then this same set of numbers becomes INFORMATION – because it informs you of what the weather is like – even if you can’t do anything about it.</a:t>
            </a:r>
          </a:p>
          <a:p>
            <a:pPr eaLnBrk="1" hangingPunct="1">
              <a:spcBef>
                <a:spcPct val="0"/>
              </a:spcBef>
              <a:buFontTx/>
              <a:buChar char="-"/>
            </a:pPr>
            <a:r>
              <a:rPr lang="en-US" smtClean="0"/>
              <a:t>If you live or work in QC and can use the information as a basis to make a decision (e.g., will you bring an umbrella or shades because it will be hot?) or take action (e.g., you won’t water the plants or wash the car because it might rain, etc.), then it becomes KNOWLEDGE.</a:t>
            </a:r>
          </a:p>
          <a:p>
            <a:pPr eaLnBrk="1" hangingPunct="1">
              <a:spcBef>
                <a:spcPct val="0"/>
              </a:spcBef>
              <a:buFontTx/>
              <a:buChar char="-"/>
            </a:pPr>
            <a:r>
              <a:rPr lang="en-US" smtClean="0"/>
              <a:t>WISDOM is the experience that comes with using knowledge repeatedly (e.g., you know that if the weather report says 26 – 31C, partly cloudy, then it won’t rain – so its okay to wear your new shoes to go to school or work).</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extLst>
      <p:ext uri="{BB962C8B-B14F-4D97-AF65-F5344CB8AC3E}">
        <p14:creationId xmlns:p14="http://schemas.microsoft.com/office/powerpoint/2010/main" val="1396213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23C54AB-C62C-4256-A1BE-31642246763E}" type="slidenum">
              <a:rPr lang="en-US"/>
              <a:pPr>
                <a:spcBef>
                  <a:spcPct val="0"/>
                </a:spcBef>
              </a:pPr>
              <a:t>14</a:t>
            </a:fld>
            <a:endParaRPr lang="en-US"/>
          </a:p>
        </p:txBody>
      </p:sp>
      <p:sp>
        <p:nvSpPr>
          <p:cNvPr id="26627"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1757444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smtClean="0"/>
              <a:t>Ikujiro Nonaka and Hirotaka Takeuchi propose a model of the knowledge creating process to understand the dynamic nature of knowledge creation, and to manage such a process effectively: the SECI model.</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1AF0B73-C20D-4658-9593-31DA7BA1558E}" type="slidenum">
              <a:rPr lang="en-US"/>
              <a:pPr>
                <a:spcBef>
                  <a:spcPct val="0"/>
                </a:spcBef>
              </a:pPr>
              <a:t>16</a:t>
            </a:fld>
            <a:endParaRPr lang="en-US"/>
          </a:p>
        </p:txBody>
      </p:sp>
    </p:spTree>
    <p:extLst>
      <p:ext uri="{BB962C8B-B14F-4D97-AF65-F5344CB8AC3E}">
        <p14:creationId xmlns:p14="http://schemas.microsoft.com/office/powerpoint/2010/main" val="2309697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8C9C4F-B627-4DD1-A089-DDEB2729C28B}" type="slidenum">
              <a:rPr lang="en-US" smtClean="0"/>
              <a:pPr/>
              <a:t>23</a:t>
            </a:fld>
            <a:endParaRPr lang="en-US"/>
          </a:p>
        </p:txBody>
      </p:sp>
    </p:spTree>
    <p:extLst>
      <p:ext uri="{BB962C8B-B14F-4D97-AF65-F5344CB8AC3E}">
        <p14:creationId xmlns:p14="http://schemas.microsoft.com/office/powerpoint/2010/main" val="4194487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78D24E3-80CB-43FB-A3F0-8C7E9E219EC9}" type="slidenum">
              <a:rPr lang="en-US" smtClean="0"/>
              <a:pPr>
                <a:spcBef>
                  <a:spcPct val="0"/>
                </a:spcBef>
              </a:pPr>
              <a:t>27</a:t>
            </a:fld>
            <a:endParaRPr lang="en-US" smtClean="0"/>
          </a:p>
        </p:txBody>
      </p:sp>
    </p:spTree>
    <p:extLst>
      <p:ext uri="{BB962C8B-B14F-4D97-AF65-F5344CB8AC3E}">
        <p14:creationId xmlns:p14="http://schemas.microsoft.com/office/powerpoint/2010/main" val="111897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1AE392-4BD3-4432-923D-4677BD105F97}" type="datetimeFigureOut">
              <a:rPr lang="en-US" smtClean="0"/>
              <a:t>8/25/2015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621518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1AE392-4BD3-4432-923D-4677BD105F97}" type="datetimeFigureOut">
              <a:rPr lang="en-US" smtClean="0"/>
              <a:t>8/25/2015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2550665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1AE392-4BD3-4432-923D-4677BD105F97}" type="datetimeFigureOut">
              <a:rPr lang="en-US" smtClean="0"/>
              <a:t>8/25/2015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1273275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pPr>
              <a:defRPr/>
            </a:pPr>
            <a:fld id="{7D59B0B8-2AE9-4F88-87B6-4E533AC05497}" type="slidenum">
              <a:rPr lang="en-US"/>
              <a:pPr>
                <a:defRPr/>
              </a:pPr>
              <a:t>‹#›</a:t>
            </a:fld>
            <a:endParaRPr lang="en-US"/>
          </a:p>
        </p:txBody>
      </p:sp>
    </p:spTree>
    <p:extLst>
      <p:ext uri="{BB962C8B-B14F-4D97-AF65-F5344CB8AC3E}">
        <p14:creationId xmlns:p14="http://schemas.microsoft.com/office/powerpoint/2010/main" val="1153596253"/>
      </p:ext>
    </p:extLst>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1AE392-4BD3-4432-923D-4677BD105F97}" type="datetimeFigureOut">
              <a:rPr lang="en-US" smtClean="0"/>
              <a:t>8/25/2015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1912330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1AE392-4BD3-4432-923D-4677BD105F97}" type="datetimeFigureOut">
              <a:rPr lang="en-US" smtClean="0"/>
              <a:t>8/25/2015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2702836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1AE392-4BD3-4432-923D-4677BD105F97}" type="datetimeFigureOut">
              <a:rPr lang="en-US" smtClean="0"/>
              <a:t>8/25/2015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4087980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1AE392-4BD3-4432-923D-4677BD105F97}" type="datetimeFigureOut">
              <a:rPr lang="en-US" smtClean="0"/>
              <a:t>8/25/2015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53742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1AE392-4BD3-4432-923D-4677BD105F97}" type="datetimeFigureOut">
              <a:rPr lang="en-US" smtClean="0"/>
              <a:t>8/25/2015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1966197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1AE392-4BD3-4432-923D-4677BD105F97}" type="datetimeFigureOut">
              <a:rPr lang="en-US" smtClean="0"/>
              <a:t>8/25/2015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3339267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1AE392-4BD3-4432-923D-4677BD105F97}" type="datetimeFigureOut">
              <a:rPr lang="en-US" smtClean="0"/>
              <a:t>8/25/2015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373645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1AE392-4BD3-4432-923D-4677BD105F97}" type="datetimeFigureOut">
              <a:rPr lang="en-US" smtClean="0"/>
              <a:t>8/25/2015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88F70E-B617-46F7-BD92-F0D378EBF332}" type="slidenum">
              <a:rPr lang="en-US" smtClean="0"/>
              <a:t>‹#›</a:t>
            </a:fld>
            <a:endParaRPr lang="en-US"/>
          </a:p>
        </p:txBody>
      </p:sp>
    </p:spTree>
    <p:extLst>
      <p:ext uri="{BB962C8B-B14F-4D97-AF65-F5344CB8AC3E}">
        <p14:creationId xmlns:p14="http://schemas.microsoft.com/office/powerpoint/2010/main" val="475496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1AE392-4BD3-4432-923D-4677BD105F97}" type="datetimeFigureOut">
              <a:rPr lang="en-US" smtClean="0"/>
              <a:t>8/25/2015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8F70E-B617-46F7-BD92-F0D378EBF332}" type="slidenum">
              <a:rPr lang="en-US" smtClean="0"/>
              <a:t>‹#›</a:t>
            </a:fld>
            <a:endParaRPr lang="en-US"/>
          </a:p>
        </p:txBody>
      </p:sp>
    </p:spTree>
    <p:extLst>
      <p:ext uri="{BB962C8B-B14F-4D97-AF65-F5344CB8AC3E}">
        <p14:creationId xmlns:p14="http://schemas.microsoft.com/office/powerpoint/2010/main" val="62248301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gif"/><Relationship Id="rId7" Type="http://schemas.openxmlformats.org/officeDocument/2006/relationships/image" Target="../media/image18.emf"/><Relationship Id="rId12" Type="http://schemas.openxmlformats.org/officeDocument/2006/relationships/image" Target="../media/image23.gi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wmf"/><Relationship Id="rId11" Type="http://schemas.openxmlformats.org/officeDocument/2006/relationships/image" Target="../media/image22.wmf"/><Relationship Id="rId5" Type="http://schemas.openxmlformats.org/officeDocument/2006/relationships/image" Target="../media/image16.wmf"/><Relationship Id="rId10" Type="http://schemas.openxmlformats.org/officeDocument/2006/relationships/image" Target="../media/image21.wmf"/><Relationship Id="rId4" Type="http://schemas.openxmlformats.org/officeDocument/2006/relationships/image" Target="../media/image15.emf"/><Relationship Id="rId9" Type="http://schemas.openxmlformats.org/officeDocument/2006/relationships/image" Target="../media/image20.wmf"/></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images.search.yahoo.com/search/%20http:/images.search.yahoo.com/search/images/view?back=http://images.search.yahoo.com/search/images?p=treasure+map+clip+art&amp;ei=UTF-8&amp;fr=my-vert-img-top&amp;x=wrt&amp;js=1&amp;ni=20&amp;w=100&amp;h=102&amp;imgurl=previews2.nvtech.com/02/tf05086/NVTech_cart1899.jpg&amp;rurl=http://dir.coolclips.com/History/Pirates/Treasure_Maps&amp;size=8.4kB&amp;name=NVTech_cart1899.jpg&amp;p=treasure+map+clip+art&amp;type=jpeg&amp;no=3&amp;tt=15&amp;oid=2286cc5a51d0ed9a&amp;ei=UTF-8" TargetMode="External"/><Relationship Id="rId3" Type="http://schemas.openxmlformats.org/officeDocument/2006/relationships/image" Target="../media/image30.jpeg"/><Relationship Id="rId7" Type="http://schemas.openxmlformats.org/officeDocument/2006/relationships/image" Target="../media/image32.jpeg"/><Relationship Id="rId2" Type="http://schemas.openxmlformats.org/officeDocument/2006/relationships/hyperlink" Target="http://images.search.yahoo.com/search/%20http:/images.search.yahoo.com/search/images/view?back=http://images.search.yahoo.com/search/images?p=question+mark+clip+art&amp;ei=UTF-8&amp;fr=my-vert-img-top&amp;x=wrt&amp;js=1&amp;ni=20&amp;w=100&amp;h=108&amp;imgurl=previews2.nvtech.com/04/tf05176/NVTech_vc013463.jpg&amp;rurl=http://dir.coolclips.com/Design_Devices/Design_and_Publishing_Elements/Punctuation/punctuation3.html&amp;size=7.8kB&amp;name=NVTech_vc013463.jpg&amp;p=question+mark+clip+art&amp;type=jpeg&amp;no=4&amp;tt=20&amp;oid=33915bcaaf2f5d5c&amp;ei=UTF-8" TargetMode="External"/><Relationship Id="rId1" Type="http://schemas.openxmlformats.org/officeDocument/2006/relationships/slideLayout" Target="../slideLayouts/slideLayout2.xml"/><Relationship Id="rId6" Type="http://schemas.openxmlformats.org/officeDocument/2006/relationships/hyperlink" Target="http://images.search.yahoo.com/search/%20http:/images.search.yahoo.com/search/images/view?back=http://images.search.yahoo.com/search/images?p=computer+clip+art&amp;ei=UTF-8&amp;fr=my-vert-img-top&amp;x=wrt&amp;js=1&amp;ni=20&amp;w=190&amp;h=120&amp;imgurl=www.dallaspolice.net/content/11/66/uploads/Computer%20Clip%20Art.jpg&amp;rurl=http://www.dallaspolice.net/printview.cfm?page_ID=4054&amp;size=7.4kB&amp;name=Computer+Clip+Art.jpg&amp;p=computer+clip+art&amp;type=jpeg&amp;no=8&amp;tt=22,320&amp;oid=6278cf19efac8906&amp;ei=UTF-8" TargetMode="External"/><Relationship Id="rId11" Type="http://schemas.openxmlformats.org/officeDocument/2006/relationships/image" Target="../media/image34.jpeg"/><Relationship Id="rId5" Type="http://schemas.openxmlformats.org/officeDocument/2006/relationships/image" Target="../media/image31.jpeg"/><Relationship Id="rId10" Type="http://schemas.openxmlformats.org/officeDocument/2006/relationships/hyperlink" Target="http://images.search.yahoo.com/search/%20http:/images.search.yahoo.com/search/images/view?back=http://images.search.yahoo.com/search/images?p=janitor+clip+art&amp;ei=UTF-8&amp;fr=my-vert-img-top&amp;x=wrt&amp;js=1&amp;ni=20&amp;w=320&amp;h=320&amp;imgurl=www.artzooks.com/files/937/AZ126911_320.jpg&amp;rurl=http://www.artzooks.com/imagedetails/Image%20Club/937/NER_154.html&amp;size=20.5kB&amp;name=AZ126911_320.jpg&amp;p=janitor+clip+art&amp;type=jpeg&amp;no=6&amp;tt=8&amp;oid=0b8e7c369087bb8a&amp;ei=UTF-8" TargetMode="External"/><Relationship Id="rId4" Type="http://schemas.openxmlformats.org/officeDocument/2006/relationships/hyperlink" Target="http://images.search.yahoo.com/search/%20http:/images.search.yahoo.com/search/images/view?back=http://images.search.yahoo.com/search/images?p=group+clip+art&amp;ei=UTF-8&amp;fr=my-vert-img-top&amp;x=wrt&amp;js=1&amp;ni=20&amp;w=380&amp;h=267&amp;imgurl=www.istockphoto.com/file_thumbview_approve/404065/2/istockphoto_404065_group.jpg&amp;rurl=http://www.istockphoto.com/imageindex/404/0/404065/Group.html&amp;size=19.6kB&amp;name=istockphoto_404065_group.jpg&amp;p=group+clip+art&amp;type=jpeg&amp;no=19&amp;tt=5,358&amp;oid=757b006a8f0d8eba&amp;ei=UTF-8" TargetMode="External"/><Relationship Id="rId9"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590801"/>
            <a:ext cx="8229600" cy="1066800"/>
          </a:xfrm>
        </p:spPr>
        <p:txBody>
          <a:bodyPr>
            <a:normAutofit/>
          </a:bodyPr>
          <a:lstStyle/>
          <a:p>
            <a:pPr marL="0" indent="0" algn="ctr">
              <a:buNone/>
            </a:pPr>
            <a:r>
              <a:rPr lang="en-US" sz="5400" dirty="0" smtClean="0">
                <a:solidFill>
                  <a:srgbClr val="FFFF00"/>
                </a:solidFill>
              </a:rPr>
              <a:t>Knowledge Management</a:t>
            </a:r>
            <a:endParaRPr lang="en-US" sz="5400" dirty="0">
              <a:solidFill>
                <a:srgbClr val="FFFF00"/>
              </a:solidFill>
            </a:endParaRPr>
          </a:p>
        </p:txBody>
      </p:sp>
    </p:spTree>
    <p:extLst>
      <p:ext uri="{BB962C8B-B14F-4D97-AF65-F5344CB8AC3E}">
        <p14:creationId xmlns:p14="http://schemas.microsoft.com/office/powerpoint/2010/main" val="3998116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sz="quarter" idx="1"/>
          </p:nvPr>
        </p:nvSpPr>
        <p:spPr>
          <a:xfrm>
            <a:off x="205154" y="1857379"/>
            <a:ext cx="8862646" cy="3071813"/>
          </a:xfrm>
          <a:solidFill>
            <a:schemeClr val="accent1">
              <a:lumMod val="75000"/>
            </a:schemeClr>
          </a:solidFill>
        </p:spPr>
        <p:txBody>
          <a:bodyPr>
            <a:normAutofit fontScale="92500" lnSpcReduction="20000"/>
          </a:bodyPr>
          <a:lstStyle/>
          <a:p>
            <a:pPr marL="240030" indent="-240030" algn="ctr">
              <a:buNone/>
              <a:defRPr/>
            </a:pPr>
            <a:r>
              <a:rPr lang="en-US" sz="4800" dirty="0">
                <a:solidFill>
                  <a:srgbClr val="FFFF00"/>
                </a:solidFill>
              </a:rPr>
              <a:t>KM Thoughts</a:t>
            </a:r>
          </a:p>
          <a:p>
            <a:pPr marL="240030" indent="-240030">
              <a:defRPr/>
            </a:pPr>
            <a:endParaRPr lang="en-US" sz="2175" dirty="0">
              <a:solidFill>
                <a:srgbClr val="FFFF00"/>
              </a:solidFill>
            </a:endParaRPr>
          </a:p>
          <a:p>
            <a:pPr marL="240030" indent="-240030" algn="just">
              <a:buNone/>
              <a:defRPr/>
            </a:pPr>
            <a:r>
              <a:rPr lang="en-IN" sz="6000" dirty="0">
                <a:solidFill>
                  <a:srgbClr val="FFFF00"/>
                </a:solidFill>
              </a:rPr>
              <a:t>“KM is a JOURNEY not a DESTINATION”</a:t>
            </a:r>
          </a:p>
          <a:p>
            <a:pPr marL="240030" indent="-240030" algn="r">
              <a:buNone/>
              <a:defRPr/>
            </a:pPr>
            <a:r>
              <a:rPr lang="en-IN" sz="2800" dirty="0"/>
              <a:t>-</a:t>
            </a:r>
            <a:r>
              <a:rPr lang="en-IN" sz="2800" dirty="0" err="1"/>
              <a:t>Warick</a:t>
            </a:r>
            <a:r>
              <a:rPr lang="en-IN" sz="2800" dirty="0"/>
              <a:t> Holder</a:t>
            </a:r>
          </a:p>
        </p:txBody>
      </p:sp>
    </p:spTree>
    <p:extLst>
      <p:ext uri="{BB962C8B-B14F-4D97-AF65-F5344CB8AC3E}">
        <p14:creationId xmlns:p14="http://schemas.microsoft.com/office/powerpoint/2010/main" val="2115045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ubarna\Desktop\KM_PICs\KsharingCyc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728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52" name="Rectangle 36"/>
          <p:cNvSpPr>
            <a:spLocks noGrp="1" noChangeArrowheads="1"/>
          </p:cNvSpPr>
          <p:nvPr>
            <p:ph type="title"/>
          </p:nvPr>
        </p:nvSpPr>
        <p:spPr>
          <a:xfrm>
            <a:off x="228600" y="136523"/>
            <a:ext cx="8763000" cy="1006477"/>
          </a:xfrm>
        </p:spPr>
        <p:txBody>
          <a:bodyPr>
            <a:normAutofit/>
          </a:bodyPr>
          <a:lstStyle/>
          <a:p>
            <a:pPr>
              <a:defRPr/>
            </a:pPr>
            <a:r>
              <a:rPr lang="en-US" sz="4900" dirty="0">
                <a:solidFill>
                  <a:srgbClr val="FFFF00"/>
                </a:solidFill>
              </a:rPr>
              <a:t>What is Knowledge?</a:t>
            </a:r>
            <a:br>
              <a:rPr lang="en-US" sz="4900" dirty="0">
                <a:solidFill>
                  <a:srgbClr val="FFFF00"/>
                </a:solidFill>
              </a:rPr>
            </a:br>
            <a:r>
              <a:rPr lang="en-US" sz="1000" i="1" dirty="0">
                <a:solidFill>
                  <a:srgbClr val="FFFF00"/>
                </a:solidFill>
              </a:rPr>
              <a:t>Source:  R. </a:t>
            </a:r>
            <a:r>
              <a:rPr lang="en-US" sz="1000" i="1" dirty="0" err="1">
                <a:solidFill>
                  <a:srgbClr val="FFFF00"/>
                </a:solidFill>
              </a:rPr>
              <a:t>Ackoff’s</a:t>
            </a:r>
            <a:r>
              <a:rPr lang="en-US" sz="1000" i="1" dirty="0">
                <a:solidFill>
                  <a:srgbClr val="FFFF00"/>
                </a:solidFill>
              </a:rPr>
              <a:t> “Pyramid to Wisdom” (1989, 1996)</a:t>
            </a:r>
          </a:p>
        </p:txBody>
      </p:sp>
      <p:sp>
        <p:nvSpPr>
          <p:cNvPr id="11266" name="Slide Number Placeholder 3"/>
          <p:cNvSpPr>
            <a:spLocks noGrp="1"/>
          </p:cNvSpPr>
          <p:nvPr>
            <p:ph type="sldNum" sz="quarter" idx="12"/>
          </p:nvPr>
        </p:nvSpPr>
        <p:spPr bwMode="auto">
          <a:xfrm>
            <a:off x="2171700" y="6232529"/>
            <a:ext cx="1314450" cy="32067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fld id="{4AD5FCC3-459E-4312-824C-A2C0928EF581}" type="slidenum">
              <a:rPr lang="en-US" altLang="en-US">
                <a:solidFill>
                  <a:schemeClr val="bg2"/>
                </a:solidFill>
                <a:latin typeface="Georgia" panose="02040502050405020303" pitchFamily="18" charset="0"/>
              </a:rPr>
              <a:pPr eaLnBrk="1" hangingPunct="1">
                <a:defRPr/>
              </a:pPr>
              <a:t>12</a:t>
            </a:fld>
            <a:endParaRPr lang="en-US" altLang="en-US">
              <a:solidFill>
                <a:schemeClr val="bg2"/>
              </a:solidFill>
              <a:latin typeface="Georgia" panose="02040502050405020303" pitchFamily="18" charset="0"/>
            </a:endParaRPr>
          </a:p>
        </p:txBody>
      </p:sp>
      <p:sp>
        <p:nvSpPr>
          <p:cNvPr id="726048" name="AutoShape 32"/>
          <p:cNvSpPr>
            <a:spLocks noChangeArrowheads="1"/>
          </p:cNvSpPr>
          <p:nvPr/>
        </p:nvSpPr>
        <p:spPr bwMode="auto">
          <a:xfrm flipV="1">
            <a:off x="1258492" y="5238754"/>
            <a:ext cx="3123009" cy="8683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2891 w 21600"/>
              <a:gd name="T13" fmla="*/ 2891 h 21600"/>
              <a:gd name="T14" fmla="*/ 18709 w 21600"/>
              <a:gd name="T15" fmla="*/ 18709 h 21600"/>
            </a:gdLst>
            <a:ahLst/>
            <a:cxnLst>
              <a:cxn ang="T8">
                <a:pos x="T0" y="T1"/>
              </a:cxn>
              <a:cxn ang="T9">
                <a:pos x="T2" y="T3"/>
              </a:cxn>
              <a:cxn ang="T10">
                <a:pos x="T4" y="T5"/>
              </a:cxn>
              <a:cxn ang="T11">
                <a:pos x="T6" y="T7"/>
              </a:cxn>
            </a:cxnLst>
            <a:rect l="T12" t="T13" r="T14" b="T15"/>
            <a:pathLst>
              <a:path w="21600" h="21600">
                <a:moveTo>
                  <a:pt x="0" y="0"/>
                </a:moveTo>
                <a:lnTo>
                  <a:pt x="2182" y="21600"/>
                </a:lnTo>
                <a:lnTo>
                  <a:pt x="19418" y="21600"/>
                </a:lnTo>
                <a:lnTo>
                  <a:pt x="21600" y="0"/>
                </a:lnTo>
                <a:lnTo>
                  <a:pt x="0" y="0"/>
                </a:lnTo>
                <a:close/>
              </a:path>
            </a:pathLst>
          </a:custGeom>
          <a:solidFill>
            <a:schemeClr val="tx2"/>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tx2"/>
            </a:extrusionClr>
            <a:contourClr>
              <a:schemeClr val="tx2"/>
            </a:contourClr>
          </a:sp3d>
        </p:spPr>
        <p:txBody>
          <a:bodyPr rot="10800000" wrap="none" anchor="ctr">
            <a:flatTx/>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3200">
                <a:latin typeface="Georgia" panose="02040502050405020303" pitchFamily="18" charset="0"/>
              </a:rPr>
              <a:t>Data</a:t>
            </a:r>
          </a:p>
        </p:txBody>
      </p:sp>
      <p:sp>
        <p:nvSpPr>
          <p:cNvPr id="726049" name="AutoShape 33"/>
          <p:cNvSpPr>
            <a:spLocks noChangeArrowheads="1"/>
          </p:cNvSpPr>
          <p:nvPr/>
        </p:nvSpPr>
        <p:spPr bwMode="auto">
          <a:xfrm flipV="1">
            <a:off x="1635921" y="4156079"/>
            <a:ext cx="2369344" cy="8683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3135 w 21600"/>
              <a:gd name="T13" fmla="*/ 3135 h 21600"/>
              <a:gd name="T14" fmla="*/ 18465 w 21600"/>
              <a:gd name="T15" fmla="*/ 18465 h 21600"/>
            </a:gdLst>
            <a:ahLst/>
            <a:cxnLst>
              <a:cxn ang="T8">
                <a:pos x="T0" y="T1"/>
              </a:cxn>
              <a:cxn ang="T9">
                <a:pos x="T2" y="T3"/>
              </a:cxn>
              <a:cxn ang="T10">
                <a:pos x="T4" y="T5"/>
              </a:cxn>
              <a:cxn ang="T11">
                <a:pos x="T6" y="T7"/>
              </a:cxn>
            </a:cxnLst>
            <a:rect l="T12" t="T13" r="T14" b="T15"/>
            <a:pathLst>
              <a:path w="21600" h="21600">
                <a:moveTo>
                  <a:pt x="0" y="0"/>
                </a:moveTo>
                <a:lnTo>
                  <a:pt x="2670" y="21600"/>
                </a:lnTo>
                <a:lnTo>
                  <a:pt x="18930" y="21600"/>
                </a:lnTo>
                <a:lnTo>
                  <a:pt x="21600" y="0"/>
                </a:lnTo>
                <a:lnTo>
                  <a:pt x="0" y="0"/>
                </a:lnTo>
                <a:close/>
              </a:path>
            </a:pathLst>
          </a:custGeom>
          <a:solidFill>
            <a:srgbClr val="061AB2"/>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61AB2"/>
            </a:extrusionClr>
            <a:contourClr>
              <a:srgbClr val="061AB2"/>
            </a:contourClr>
          </a:sp3d>
        </p:spPr>
        <p:txBody>
          <a:bodyPr rot="10800000" wrap="none" anchor="ctr">
            <a:flatTx/>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3200">
                <a:latin typeface="Georgia" panose="02040502050405020303" pitchFamily="18" charset="0"/>
              </a:rPr>
              <a:t>Information</a:t>
            </a:r>
          </a:p>
        </p:txBody>
      </p:sp>
      <p:sp>
        <p:nvSpPr>
          <p:cNvPr id="726051" name="AutoShape 35"/>
          <p:cNvSpPr>
            <a:spLocks noChangeArrowheads="1"/>
          </p:cNvSpPr>
          <p:nvPr/>
        </p:nvSpPr>
        <p:spPr bwMode="auto">
          <a:xfrm flipV="1">
            <a:off x="2003823" y="3057528"/>
            <a:ext cx="1633538" cy="8683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3634 w 21600"/>
              <a:gd name="T13" fmla="*/ 3634 h 21600"/>
              <a:gd name="T14" fmla="*/ 17966 w 21600"/>
              <a:gd name="T15" fmla="*/ 17966 h 21600"/>
            </a:gdLst>
            <a:ahLst/>
            <a:cxnLst>
              <a:cxn ang="T8">
                <a:pos x="T0" y="T1"/>
              </a:cxn>
              <a:cxn ang="T9">
                <a:pos x="T2" y="T3"/>
              </a:cxn>
              <a:cxn ang="T10">
                <a:pos x="T4" y="T5"/>
              </a:cxn>
              <a:cxn ang="T11">
                <a:pos x="T6" y="T7"/>
              </a:cxn>
            </a:cxnLst>
            <a:rect l="T12" t="T13" r="T14" b="T15"/>
            <a:pathLst>
              <a:path w="21600" h="21600">
                <a:moveTo>
                  <a:pt x="0" y="0"/>
                </a:moveTo>
                <a:lnTo>
                  <a:pt x="3668" y="21600"/>
                </a:lnTo>
                <a:lnTo>
                  <a:pt x="17932" y="21600"/>
                </a:lnTo>
                <a:lnTo>
                  <a:pt x="21600" y="0"/>
                </a:lnTo>
                <a:lnTo>
                  <a:pt x="0" y="0"/>
                </a:lnTo>
                <a:close/>
              </a:path>
            </a:pathLst>
          </a:custGeom>
          <a:solidFill>
            <a:srgbClr val="1530F7"/>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1530F7"/>
            </a:extrusionClr>
            <a:contourClr>
              <a:srgbClr val="1530F7"/>
            </a:contourClr>
          </a:sp3d>
        </p:spPr>
        <p:txBody>
          <a:bodyPr rot="10800000" wrap="none" anchor="ctr">
            <a:flatTx/>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3200">
                <a:solidFill>
                  <a:srgbClr val="FFFF00"/>
                </a:solidFill>
                <a:latin typeface="Georgia" panose="02040502050405020303" pitchFamily="18" charset="0"/>
              </a:rPr>
              <a:t>Knowledge</a:t>
            </a:r>
          </a:p>
        </p:txBody>
      </p:sp>
      <p:sp>
        <p:nvSpPr>
          <p:cNvPr id="726053" name="AutoShape 37"/>
          <p:cNvSpPr>
            <a:spLocks noChangeArrowheads="1"/>
          </p:cNvSpPr>
          <p:nvPr/>
        </p:nvSpPr>
        <p:spPr bwMode="auto">
          <a:xfrm flipV="1">
            <a:off x="2296717" y="1473200"/>
            <a:ext cx="1046559" cy="13716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rot="10800000" wrap="none" anchor="ctr">
            <a:flatTx/>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3200">
                <a:latin typeface="Georgia" panose="02040502050405020303" pitchFamily="18" charset="0"/>
              </a:rPr>
              <a:t>Wisdom</a:t>
            </a:r>
          </a:p>
        </p:txBody>
      </p:sp>
      <p:grpSp>
        <p:nvGrpSpPr>
          <p:cNvPr id="2" name="Group 51"/>
          <p:cNvGrpSpPr>
            <a:grpSpLocks/>
          </p:cNvGrpSpPr>
          <p:nvPr/>
        </p:nvGrpSpPr>
        <p:grpSpPr bwMode="auto">
          <a:xfrm>
            <a:off x="1258492" y="5391158"/>
            <a:ext cx="6437709" cy="715963"/>
            <a:chOff x="97" y="3396"/>
            <a:chExt cx="5407" cy="451"/>
          </a:xfrm>
        </p:grpSpPr>
        <p:sp>
          <p:nvSpPr>
            <p:cNvPr id="22546" name="Text Box 43"/>
            <p:cNvSpPr txBox="1">
              <a:spLocks noChangeArrowheads="1"/>
            </p:cNvSpPr>
            <p:nvPr/>
          </p:nvSpPr>
          <p:spPr bwMode="auto">
            <a:xfrm>
              <a:off x="3775" y="3396"/>
              <a:ext cx="17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000" dirty="0">
                  <a:latin typeface="Georgia" panose="02040502050405020303" pitchFamily="18" charset="0"/>
                </a:rPr>
                <a:t>Raw / hard facts</a:t>
              </a:r>
            </a:p>
          </p:txBody>
        </p:sp>
        <p:sp>
          <p:nvSpPr>
            <p:cNvPr id="22547" name="Line 47"/>
            <p:cNvSpPr>
              <a:spLocks noChangeShapeType="1"/>
            </p:cNvSpPr>
            <p:nvPr/>
          </p:nvSpPr>
          <p:spPr bwMode="auto">
            <a:xfrm>
              <a:off x="97" y="3847"/>
              <a:ext cx="5194"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3" name="Group 52"/>
          <p:cNvGrpSpPr>
            <a:grpSpLocks/>
          </p:cNvGrpSpPr>
          <p:nvPr/>
        </p:nvGrpSpPr>
        <p:grpSpPr bwMode="auto">
          <a:xfrm>
            <a:off x="1626395" y="4244981"/>
            <a:ext cx="7242572" cy="795338"/>
            <a:chOff x="406" y="2674"/>
            <a:chExt cx="6083" cy="501"/>
          </a:xfrm>
        </p:grpSpPr>
        <p:sp>
          <p:nvSpPr>
            <p:cNvPr id="22544" name="Text Box 44"/>
            <p:cNvSpPr txBox="1">
              <a:spLocks noChangeArrowheads="1"/>
            </p:cNvSpPr>
            <p:nvPr/>
          </p:nvSpPr>
          <p:spPr bwMode="auto">
            <a:xfrm>
              <a:off x="3639" y="2674"/>
              <a:ext cx="285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000" dirty="0">
                  <a:latin typeface="Georgia" panose="02040502050405020303" pitchFamily="18" charset="0"/>
                </a:rPr>
                <a:t>Collection of related data with context and perspective</a:t>
              </a:r>
            </a:p>
          </p:txBody>
        </p:sp>
        <p:sp>
          <p:nvSpPr>
            <p:cNvPr id="22545" name="Line 48"/>
            <p:cNvSpPr>
              <a:spLocks noChangeShapeType="1"/>
            </p:cNvSpPr>
            <p:nvPr/>
          </p:nvSpPr>
          <p:spPr bwMode="auto">
            <a:xfrm flipV="1">
              <a:off x="406" y="3165"/>
              <a:ext cx="4885" cy="1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 name="Group 53"/>
          <p:cNvGrpSpPr>
            <a:grpSpLocks/>
          </p:cNvGrpSpPr>
          <p:nvPr/>
        </p:nvGrpSpPr>
        <p:grpSpPr bwMode="auto">
          <a:xfrm>
            <a:off x="2003823" y="3048001"/>
            <a:ext cx="6454378" cy="1030288"/>
            <a:chOff x="723" y="1834"/>
            <a:chExt cx="5421" cy="649"/>
          </a:xfrm>
        </p:grpSpPr>
        <p:sp>
          <p:nvSpPr>
            <p:cNvPr id="22542" name="Text Box 45"/>
            <p:cNvSpPr txBox="1">
              <a:spLocks noChangeArrowheads="1"/>
            </p:cNvSpPr>
            <p:nvPr/>
          </p:nvSpPr>
          <p:spPr bwMode="auto">
            <a:xfrm>
              <a:off x="3614" y="1834"/>
              <a:ext cx="253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000" dirty="0">
                  <a:latin typeface="Georgia" panose="02040502050405020303" pitchFamily="18" charset="0"/>
                </a:rPr>
                <a:t>Organized information that provides guidance or initiates action</a:t>
              </a:r>
            </a:p>
          </p:txBody>
        </p:sp>
        <p:sp>
          <p:nvSpPr>
            <p:cNvPr id="22543" name="Line 49"/>
            <p:cNvSpPr>
              <a:spLocks noChangeShapeType="1"/>
            </p:cNvSpPr>
            <p:nvPr/>
          </p:nvSpPr>
          <p:spPr bwMode="auto">
            <a:xfrm flipV="1">
              <a:off x="723" y="2473"/>
              <a:ext cx="4568" cy="1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 name="Group 54"/>
          <p:cNvGrpSpPr>
            <a:grpSpLocks/>
          </p:cNvGrpSpPr>
          <p:nvPr/>
        </p:nvGrpSpPr>
        <p:grpSpPr bwMode="auto">
          <a:xfrm>
            <a:off x="2296718" y="1897066"/>
            <a:ext cx="5780484" cy="1016000"/>
            <a:chOff x="969" y="1195"/>
            <a:chExt cx="4855" cy="640"/>
          </a:xfrm>
        </p:grpSpPr>
        <p:sp>
          <p:nvSpPr>
            <p:cNvPr id="22540" name="Text Box 46"/>
            <p:cNvSpPr txBox="1">
              <a:spLocks noChangeArrowheads="1"/>
            </p:cNvSpPr>
            <p:nvPr/>
          </p:nvSpPr>
          <p:spPr bwMode="auto">
            <a:xfrm>
              <a:off x="3614" y="1195"/>
              <a:ext cx="221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000" dirty="0">
                  <a:latin typeface="Georgia" panose="02040502050405020303" pitchFamily="18" charset="0"/>
                </a:rPr>
                <a:t>Understanding that permits knowledge to be used</a:t>
              </a:r>
            </a:p>
          </p:txBody>
        </p:sp>
        <p:sp>
          <p:nvSpPr>
            <p:cNvPr id="22541" name="Line 50"/>
            <p:cNvSpPr>
              <a:spLocks noChangeShapeType="1"/>
            </p:cNvSpPr>
            <p:nvPr/>
          </p:nvSpPr>
          <p:spPr bwMode="auto">
            <a:xfrm flipV="1">
              <a:off x="969" y="1797"/>
              <a:ext cx="4322"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3392997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26048"/>
                                        </p:tgtEl>
                                        <p:attrNameLst>
                                          <p:attrName>style.visibility</p:attrName>
                                        </p:attrNameLst>
                                      </p:cBhvr>
                                      <p:to>
                                        <p:strVal val="visible"/>
                                      </p:to>
                                    </p:set>
                                    <p:animEffect transition="in" filter="wipe(down)">
                                      <p:cBhvr>
                                        <p:cTn id="7" dur="500"/>
                                        <p:tgtEl>
                                          <p:spTgt spid="7260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26049"/>
                                        </p:tgtEl>
                                        <p:attrNameLst>
                                          <p:attrName>style.visibility</p:attrName>
                                        </p:attrNameLst>
                                      </p:cBhvr>
                                      <p:to>
                                        <p:strVal val="visible"/>
                                      </p:to>
                                    </p:set>
                                    <p:animEffect transition="in" filter="wipe(down)">
                                      <p:cBhvr>
                                        <p:cTn id="17" dur="500"/>
                                        <p:tgtEl>
                                          <p:spTgt spid="7260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26051"/>
                                        </p:tgtEl>
                                        <p:attrNameLst>
                                          <p:attrName>style.visibility</p:attrName>
                                        </p:attrNameLst>
                                      </p:cBhvr>
                                      <p:to>
                                        <p:strVal val="visible"/>
                                      </p:to>
                                    </p:set>
                                    <p:animEffect transition="in" filter="wipe(down)">
                                      <p:cBhvr>
                                        <p:cTn id="27" dur="500"/>
                                        <p:tgtEl>
                                          <p:spTgt spid="7260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26053"/>
                                        </p:tgtEl>
                                        <p:attrNameLst>
                                          <p:attrName>style.visibility</p:attrName>
                                        </p:attrNameLst>
                                      </p:cBhvr>
                                      <p:to>
                                        <p:strVal val="visible"/>
                                      </p:to>
                                    </p:set>
                                    <p:animEffect transition="in" filter="wipe(down)">
                                      <p:cBhvr>
                                        <p:cTn id="37" dur="500"/>
                                        <p:tgtEl>
                                          <p:spTgt spid="726053"/>
                                        </p:tgtEl>
                                      </p:cBhvr>
                                    </p:animEffect>
                                  </p:childTnLst>
                                </p:cTn>
                              </p:par>
                            </p:childTnLst>
                          </p:cTn>
                        </p:par>
                        <p:par>
                          <p:cTn id="38" fill="hold" nodeType="afterGroup">
                            <p:stCondLst>
                              <p:cond delay="500"/>
                            </p:stCondLst>
                            <p:childTnLst>
                              <p:par>
                                <p:cTn id="39" presetID="2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6048" grpId="0" animBg="1"/>
      <p:bldP spid="726049" grpId="0" animBg="1"/>
      <p:bldP spid="726051" grpId="0" animBg="1"/>
      <p:bldP spid="7260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885952" y="152400"/>
            <a:ext cx="5179219" cy="609600"/>
          </a:xfrm>
        </p:spPr>
        <p:txBody>
          <a:bodyPr>
            <a:normAutofit fontScale="90000"/>
          </a:bodyPr>
          <a:lstStyle/>
          <a:p>
            <a:pPr eaLnBrk="1" hangingPunct="1"/>
            <a:r>
              <a:rPr lang="en-US" dirty="0" smtClean="0">
                <a:solidFill>
                  <a:srgbClr val="FFFF00"/>
                </a:solidFill>
              </a:rPr>
              <a:t>Knowledge Assets (KA)</a:t>
            </a:r>
          </a:p>
        </p:txBody>
      </p:sp>
      <p:pic>
        <p:nvPicPr>
          <p:cNvPr id="23555" name="Picture 6" descr="iceberg-airbru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1" y="3652838"/>
            <a:ext cx="3860006" cy="236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7"/>
          <p:cNvSpPr txBox="1">
            <a:spLocks noChangeArrowheads="1"/>
          </p:cNvSpPr>
          <p:nvPr/>
        </p:nvSpPr>
        <p:spPr bwMode="auto">
          <a:xfrm>
            <a:off x="2163368" y="4984750"/>
            <a:ext cx="20345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34950" indent="-234950">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600">
                <a:latin typeface="Arial" panose="020B0604020202020204" pitchFamily="34" charset="0"/>
              </a:rPr>
              <a:t>= People knowledge</a:t>
            </a:r>
          </a:p>
        </p:txBody>
      </p:sp>
      <p:sp>
        <p:nvSpPr>
          <p:cNvPr id="23557" name="Text Box 8"/>
          <p:cNvSpPr txBox="1">
            <a:spLocks noChangeArrowheads="1"/>
          </p:cNvSpPr>
          <p:nvPr/>
        </p:nvSpPr>
        <p:spPr bwMode="auto">
          <a:xfrm>
            <a:off x="2570561" y="2406651"/>
            <a:ext cx="12096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600" dirty="0">
                <a:latin typeface="Arial" panose="020B0604020202020204" pitchFamily="34" charset="0"/>
              </a:rPr>
              <a:t>= Media-based</a:t>
            </a:r>
          </a:p>
        </p:txBody>
      </p:sp>
      <p:sp>
        <p:nvSpPr>
          <p:cNvPr id="23558" name="Text Box 9"/>
          <p:cNvSpPr txBox="1">
            <a:spLocks noChangeArrowheads="1"/>
          </p:cNvSpPr>
          <p:nvPr/>
        </p:nvSpPr>
        <p:spPr bwMode="auto">
          <a:xfrm>
            <a:off x="1314452" y="2236790"/>
            <a:ext cx="1458669" cy="584775"/>
          </a:xfrm>
          <a:prstGeom prst="rect">
            <a:avLst/>
          </a:prstGeom>
          <a:noFill/>
          <a:ln>
            <a:noFill/>
          </a:ln>
          <a:effectLst>
            <a:outerShdw dist="53882"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3200" i="1">
                <a:latin typeface="Tahoma" panose="020B0604030504040204" pitchFamily="34" charset="0"/>
              </a:rPr>
              <a:t>Explicit</a:t>
            </a:r>
          </a:p>
        </p:txBody>
      </p:sp>
      <p:sp>
        <p:nvSpPr>
          <p:cNvPr id="23559" name="Text Box 10"/>
          <p:cNvSpPr txBox="1">
            <a:spLocks noChangeArrowheads="1"/>
          </p:cNvSpPr>
          <p:nvPr/>
        </p:nvSpPr>
        <p:spPr bwMode="auto">
          <a:xfrm>
            <a:off x="1650207" y="2789240"/>
            <a:ext cx="13783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600">
                <a:latin typeface="Arial" panose="020B0604020202020204" pitchFamily="34" charset="0"/>
              </a:rPr>
              <a:t>Written down</a:t>
            </a:r>
          </a:p>
        </p:txBody>
      </p:sp>
      <p:sp>
        <p:nvSpPr>
          <p:cNvPr id="23560" name="Text Box 11"/>
          <p:cNvSpPr txBox="1">
            <a:spLocks noChangeArrowheads="1"/>
          </p:cNvSpPr>
          <p:nvPr/>
        </p:nvSpPr>
        <p:spPr bwMode="auto">
          <a:xfrm>
            <a:off x="1314451" y="4824415"/>
            <a:ext cx="1016881" cy="584775"/>
          </a:xfrm>
          <a:prstGeom prst="rect">
            <a:avLst/>
          </a:prstGeom>
          <a:noFill/>
          <a:ln>
            <a:noFill/>
          </a:ln>
          <a:effectLst>
            <a:outerShdw dist="53882"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3200" i="1">
                <a:latin typeface="Tahoma" panose="020B0604030504040204" pitchFamily="34" charset="0"/>
              </a:rPr>
              <a:t>Tacit</a:t>
            </a:r>
          </a:p>
        </p:txBody>
      </p:sp>
      <p:sp>
        <p:nvSpPr>
          <p:cNvPr id="23561" name="Text Box 12"/>
          <p:cNvSpPr txBox="1">
            <a:spLocks noChangeArrowheads="1"/>
          </p:cNvSpPr>
          <p:nvPr/>
        </p:nvSpPr>
        <p:spPr bwMode="auto">
          <a:xfrm>
            <a:off x="1738314" y="5349875"/>
            <a:ext cx="16941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600">
                <a:latin typeface="Arial" panose="020B0604020202020204" pitchFamily="34" charset="0"/>
              </a:rPr>
              <a:t>in People’s head</a:t>
            </a:r>
          </a:p>
        </p:txBody>
      </p:sp>
      <p:grpSp>
        <p:nvGrpSpPr>
          <p:cNvPr id="2" name="Group 57"/>
          <p:cNvGrpSpPr>
            <a:grpSpLocks/>
          </p:cNvGrpSpPr>
          <p:nvPr/>
        </p:nvGrpSpPr>
        <p:grpSpPr bwMode="auto">
          <a:xfrm>
            <a:off x="5584034" y="4873625"/>
            <a:ext cx="1994297" cy="571500"/>
            <a:chOff x="3730" y="3070"/>
            <a:chExt cx="1675" cy="360"/>
          </a:xfrm>
        </p:grpSpPr>
        <p:sp>
          <p:nvSpPr>
            <p:cNvPr id="23586" name="Text Box 16"/>
            <p:cNvSpPr txBox="1">
              <a:spLocks noChangeArrowheads="1"/>
            </p:cNvSpPr>
            <p:nvPr/>
          </p:nvSpPr>
          <p:spPr bwMode="auto">
            <a:xfrm>
              <a:off x="3730" y="3118"/>
              <a:ext cx="107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800" i="1">
                  <a:latin typeface="Arial" panose="020B0604020202020204" pitchFamily="34" charset="0"/>
                </a:rPr>
                <a:t>Individuals</a:t>
              </a:r>
            </a:p>
          </p:txBody>
        </p:sp>
        <p:pic>
          <p:nvPicPr>
            <p:cNvPr id="23587" name="Picture 23" descr="MMj033689000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30" y="3070"/>
              <a:ext cx="475"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39"/>
          <p:cNvGrpSpPr>
            <a:grpSpLocks/>
          </p:cNvGrpSpPr>
          <p:nvPr/>
        </p:nvGrpSpPr>
        <p:grpSpPr bwMode="auto">
          <a:xfrm>
            <a:off x="5151835" y="1255717"/>
            <a:ext cx="2506266" cy="725487"/>
            <a:chOff x="3319" y="751"/>
            <a:chExt cx="2105" cy="457"/>
          </a:xfrm>
        </p:grpSpPr>
        <p:pic>
          <p:nvPicPr>
            <p:cNvPr id="23582" name="Picture 26" descr="BD18201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56" y="912"/>
              <a:ext cx="202"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3" name="Picture 30" descr="MCj0371050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8" y="751"/>
              <a:ext cx="278"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4" name="Picture 31" descr="MCj0311430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44" y="960"/>
              <a:ext cx="480"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5" name="Text Box 38"/>
            <p:cNvSpPr txBox="1">
              <a:spLocks noChangeArrowheads="1"/>
            </p:cNvSpPr>
            <p:nvPr/>
          </p:nvSpPr>
          <p:spPr bwMode="auto">
            <a:xfrm>
              <a:off x="3319" y="864"/>
              <a:ext cx="126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algn="r" eaLnBrk="1" hangingPunct="1">
                <a:spcBef>
                  <a:spcPct val="0"/>
                </a:spcBef>
                <a:buClrTx/>
                <a:buSzTx/>
                <a:buFontTx/>
                <a:buNone/>
              </a:pPr>
              <a:r>
                <a:rPr lang="en-US" sz="1800" i="1">
                  <a:latin typeface="Arial" panose="020B0604020202020204" pitchFamily="34" charset="0"/>
                </a:rPr>
                <a:t>Paper-based</a:t>
              </a:r>
            </a:p>
          </p:txBody>
        </p:sp>
      </p:grpSp>
      <p:grpSp>
        <p:nvGrpSpPr>
          <p:cNvPr id="4" name="Group 43"/>
          <p:cNvGrpSpPr>
            <a:grpSpLocks/>
          </p:cNvGrpSpPr>
          <p:nvPr/>
        </p:nvGrpSpPr>
        <p:grpSpPr bwMode="auto">
          <a:xfrm>
            <a:off x="4476753" y="1752600"/>
            <a:ext cx="1924051" cy="679450"/>
            <a:chOff x="3232" y="1296"/>
            <a:chExt cx="1616" cy="428"/>
          </a:xfrm>
        </p:grpSpPr>
        <p:sp>
          <p:nvSpPr>
            <p:cNvPr id="23580" name="Text Box 40"/>
            <p:cNvSpPr txBox="1">
              <a:spLocks noChangeArrowheads="1"/>
            </p:cNvSpPr>
            <p:nvPr/>
          </p:nvSpPr>
          <p:spPr bwMode="auto">
            <a:xfrm>
              <a:off x="3232" y="1440"/>
              <a:ext cx="109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algn="r" eaLnBrk="1" hangingPunct="1">
                <a:spcBef>
                  <a:spcPct val="0"/>
                </a:spcBef>
                <a:buClrTx/>
                <a:buSzTx/>
                <a:buFontTx/>
                <a:buNone/>
              </a:pPr>
              <a:r>
                <a:rPr lang="en-US" sz="1800" i="1">
                  <a:latin typeface="Arial" panose="020B0604020202020204" pitchFamily="34" charset="0"/>
                </a:rPr>
                <a:t>Multimedia</a:t>
              </a:r>
            </a:p>
          </p:txBody>
        </p:sp>
        <p:pic>
          <p:nvPicPr>
            <p:cNvPr id="23581" name="Picture 41" descr="BD18220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8" y="1296"/>
              <a:ext cx="480"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8"/>
          <p:cNvGrpSpPr>
            <a:grpSpLocks/>
          </p:cNvGrpSpPr>
          <p:nvPr/>
        </p:nvGrpSpPr>
        <p:grpSpPr bwMode="auto">
          <a:xfrm>
            <a:off x="4848227" y="2286004"/>
            <a:ext cx="2840832" cy="874713"/>
            <a:chOff x="2924" y="1680"/>
            <a:chExt cx="2386" cy="551"/>
          </a:xfrm>
        </p:grpSpPr>
        <p:sp>
          <p:nvSpPr>
            <p:cNvPr id="23576" name="Text Box 44"/>
            <p:cNvSpPr txBox="1">
              <a:spLocks noChangeArrowheads="1"/>
            </p:cNvSpPr>
            <p:nvPr/>
          </p:nvSpPr>
          <p:spPr bwMode="auto">
            <a:xfrm>
              <a:off x="2924" y="1824"/>
              <a:ext cx="158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algn="r" eaLnBrk="1" hangingPunct="1">
                <a:spcBef>
                  <a:spcPct val="0"/>
                </a:spcBef>
                <a:buClrTx/>
                <a:buSzTx/>
                <a:buFontTx/>
                <a:buNone/>
              </a:pPr>
              <a:r>
                <a:rPr lang="en-US" sz="1800" i="1">
                  <a:latin typeface="Arial" panose="020B0604020202020204" pitchFamily="34" charset="0"/>
                </a:rPr>
                <a:t>Digitally-Indexed</a:t>
              </a:r>
            </a:p>
          </p:txBody>
        </p:sp>
        <p:pic>
          <p:nvPicPr>
            <p:cNvPr id="23577" name="Picture 45" descr="MCj0405876000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 y="1728"/>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8" name="Picture 46" descr="MCj0396938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400000">
              <a:off x="4531" y="1867"/>
              <a:ext cx="407" cy="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9" name="Picture 47" descr="MCj0390682000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40" y="1680"/>
              <a:ext cx="27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2"/>
          <p:cNvGrpSpPr>
            <a:grpSpLocks/>
          </p:cNvGrpSpPr>
          <p:nvPr/>
        </p:nvGrpSpPr>
        <p:grpSpPr bwMode="auto">
          <a:xfrm>
            <a:off x="4536283" y="2971800"/>
            <a:ext cx="2006205" cy="533400"/>
            <a:chOff x="2970" y="1968"/>
            <a:chExt cx="1685" cy="336"/>
          </a:xfrm>
        </p:grpSpPr>
        <p:sp>
          <p:nvSpPr>
            <p:cNvPr id="23574" name="Text Box 49"/>
            <p:cNvSpPr txBox="1">
              <a:spLocks noChangeArrowheads="1"/>
            </p:cNvSpPr>
            <p:nvPr/>
          </p:nvSpPr>
          <p:spPr bwMode="auto">
            <a:xfrm>
              <a:off x="2970" y="2016"/>
              <a:ext cx="142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algn="r" eaLnBrk="1" hangingPunct="1">
                <a:spcBef>
                  <a:spcPct val="0"/>
                </a:spcBef>
                <a:buClrTx/>
                <a:buSzTx/>
                <a:buFontTx/>
                <a:buNone/>
              </a:pPr>
              <a:r>
                <a:rPr lang="en-US" sz="1800" i="1">
                  <a:latin typeface="Arial" panose="020B0604020202020204" pitchFamily="34" charset="0"/>
                </a:rPr>
                <a:t>Digitally-Active</a:t>
              </a:r>
            </a:p>
          </p:txBody>
        </p:sp>
        <p:pic>
          <p:nvPicPr>
            <p:cNvPr id="23575" name="Picture 51" descr="MCj0330868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68" y="1968"/>
              <a:ext cx="287"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55"/>
          <p:cNvGrpSpPr>
            <a:grpSpLocks/>
          </p:cNvGrpSpPr>
          <p:nvPr/>
        </p:nvGrpSpPr>
        <p:grpSpPr bwMode="auto">
          <a:xfrm>
            <a:off x="4819651" y="3429004"/>
            <a:ext cx="3220641" cy="536575"/>
            <a:chOff x="2944" y="2256"/>
            <a:chExt cx="2705" cy="338"/>
          </a:xfrm>
        </p:grpSpPr>
        <p:sp>
          <p:nvSpPr>
            <p:cNvPr id="23571" name="Text Box 25"/>
            <p:cNvSpPr txBox="1">
              <a:spLocks noChangeArrowheads="1"/>
            </p:cNvSpPr>
            <p:nvPr/>
          </p:nvSpPr>
          <p:spPr bwMode="auto">
            <a:xfrm>
              <a:off x="2944" y="2304"/>
              <a:ext cx="186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algn="r" eaLnBrk="1" hangingPunct="1">
                <a:spcBef>
                  <a:spcPct val="0"/>
                </a:spcBef>
                <a:buClrTx/>
                <a:buSzTx/>
                <a:buFontTx/>
                <a:buNone/>
              </a:pPr>
              <a:r>
                <a:rPr lang="en-US" sz="1800" i="1">
                  <a:latin typeface="Arial" panose="020B0604020202020204" pitchFamily="34" charset="0"/>
                </a:rPr>
                <a:t>Intellectual Property</a:t>
              </a:r>
            </a:p>
          </p:txBody>
        </p:sp>
        <p:sp>
          <p:nvSpPr>
            <p:cNvPr id="23572" name="Text Box 53"/>
            <p:cNvSpPr txBox="1">
              <a:spLocks noChangeArrowheads="1"/>
            </p:cNvSpPr>
            <p:nvPr/>
          </p:nvSpPr>
          <p:spPr bwMode="auto">
            <a:xfrm>
              <a:off x="4752" y="2256"/>
              <a:ext cx="8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600">
                  <a:latin typeface="Arial" panose="020B0604020202020204" pitchFamily="34" charset="0"/>
                </a:rPr>
                <a:t>© ™ (sm)</a:t>
              </a:r>
            </a:p>
          </p:txBody>
        </p:sp>
        <p:sp>
          <p:nvSpPr>
            <p:cNvPr id="23573" name="Text Box 54"/>
            <p:cNvSpPr txBox="1">
              <a:spLocks noChangeArrowheads="1"/>
            </p:cNvSpPr>
            <p:nvPr/>
          </p:nvSpPr>
          <p:spPr bwMode="auto">
            <a:xfrm>
              <a:off x="4800" y="2400"/>
              <a:ext cx="66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400">
                  <a:latin typeface="Arial" panose="020B0604020202020204" pitchFamily="34" charset="0"/>
                </a:rPr>
                <a:t>Patents</a:t>
              </a:r>
            </a:p>
          </p:txBody>
        </p:sp>
      </p:grpSp>
      <p:grpSp>
        <p:nvGrpSpPr>
          <p:cNvPr id="18" name="Group 58"/>
          <p:cNvGrpSpPr>
            <a:grpSpLocks/>
          </p:cNvGrpSpPr>
          <p:nvPr/>
        </p:nvGrpSpPr>
        <p:grpSpPr bwMode="auto">
          <a:xfrm>
            <a:off x="5543550" y="5788029"/>
            <a:ext cx="2114550" cy="536575"/>
            <a:chOff x="3696" y="3550"/>
            <a:chExt cx="1776" cy="338"/>
          </a:xfrm>
        </p:grpSpPr>
        <p:pic>
          <p:nvPicPr>
            <p:cNvPr id="23569" name="Picture 22" descr="MMj03034440000[1]"/>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4594" y="3550"/>
              <a:ext cx="878"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0" name="Rectangle 56"/>
            <p:cNvSpPr>
              <a:spLocks noChangeArrowheads="1"/>
            </p:cNvSpPr>
            <p:nvPr/>
          </p:nvSpPr>
          <p:spPr bwMode="auto">
            <a:xfrm>
              <a:off x="3696" y="3600"/>
              <a:ext cx="79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700"/>
                </a:spcBef>
                <a:buClr>
                  <a:schemeClr val="tx2"/>
                </a:buClr>
                <a:buSzPct val="60000"/>
                <a:buFont typeface="Wingdings" panose="05000000000000000000" pitchFamily="2" charset="2"/>
                <a:buChar char=""/>
                <a:defRPr sz="2900">
                  <a:solidFill>
                    <a:schemeClr val="tx1"/>
                  </a:solidFill>
                  <a:latin typeface="Georgia" panose="02040502050405020303" pitchFamily="18" charset="0"/>
                </a:defRPr>
              </a:lvl1pPr>
              <a:lvl2pPr marL="742950" indent="-285750">
                <a:spcBef>
                  <a:spcPts val="550"/>
                </a:spcBef>
                <a:buClr>
                  <a:schemeClr val="tx2"/>
                </a:buClr>
                <a:buSzPct val="70000"/>
                <a:buFont typeface="Wingdings 2" panose="05020102010507070707" pitchFamily="18" charset="2"/>
                <a:buChar char=""/>
                <a:defRPr sz="2600">
                  <a:solidFill>
                    <a:schemeClr val="tx1"/>
                  </a:solidFill>
                  <a:latin typeface="Georgia" panose="02040502050405020303" pitchFamily="18" charset="0"/>
                </a:defRPr>
              </a:lvl2pPr>
              <a:lvl3pPr marL="1143000" indent="-228600">
                <a:spcBef>
                  <a:spcPts val="500"/>
                </a:spcBef>
                <a:buClr>
                  <a:schemeClr val="tx2"/>
                </a:buClr>
                <a:buSzPct val="75000"/>
                <a:buFont typeface="Wingdings" panose="05000000000000000000" pitchFamily="2" charset="2"/>
                <a:buChar char=""/>
                <a:defRPr sz="2300">
                  <a:solidFill>
                    <a:schemeClr val="tx1"/>
                  </a:solidFill>
                  <a:latin typeface="Georgia" panose="02040502050405020303" pitchFamily="18" charset="0"/>
                </a:defRPr>
              </a:lvl3pPr>
              <a:lvl4pPr marL="1600200" indent="-228600">
                <a:spcBef>
                  <a:spcPts val="400"/>
                </a:spcBef>
                <a:buClr>
                  <a:schemeClr val="tx2"/>
                </a:buClr>
                <a:buSzPct val="75000"/>
                <a:buFont typeface="Wingdings" panose="05000000000000000000" pitchFamily="2" charset="2"/>
                <a:buChar char=""/>
                <a:defRPr sz="2000">
                  <a:solidFill>
                    <a:schemeClr val="tx1"/>
                  </a:solidFill>
                  <a:latin typeface="Georgia" panose="02040502050405020303" pitchFamily="18" charset="0"/>
                </a:defRPr>
              </a:lvl4pPr>
              <a:lvl5pPr marL="2057400" indent="-228600">
                <a:spcBef>
                  <a:spcPts val="400"/>
                </a:spcBef>
                <a:buClr>
                  <a:schemeClr val="tx2"/>
                </a:buClr>
                <a:buSzPct val="65000"/>
                <a:buFont typeface="Wingdings" panose="05000000000000000000" pitchFamily="2" charset="2"/>
                <a:buChar char=""/>
                <a:defRPr sz="2000">
                  <a:solidFill>
                    <a:schemeClr val="tx1"/>
                  </a:solidFill>
                  <a:latin typeface="Georgia" panose="02040502050405020303" pitchFamily="18" charset="0"/>
                </a:defRPr>
              </a:lvl5pPr>
              <a:lvl6pPr marL="25146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6pPr>
              <a:lvl7pPr marL="29718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7pPr>
              <a:lvl8pPr marL="34290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8pPr>
              <a:lvl9pPr marL="3886200" indent="-228600" eaLnBrk="0" fontAlgn="base" hangingPunct="0">
                <a:spcBef>
                  <a:spcPts val="400"/>
                </a:spcBef>
                <a:spcAft>
                  <a:spcPct val="0"/>
                </a:spcAft>
                <a:buClr>
                  <a:schemeClr val="tx2"/>
                </a:buClr>
                <a:buSzPct val="65000"/>
                <a:buFont typeface="Wingdings" panose="05000000000000000000" pitchFamily="2" charset="2"/>
                <a:buChar char=""/>
                <a:defRPr sz="2000">
                  <a:solidFill>
                    <a:schemeClr val="tx1"/>
                  </a:solidFill>
                  <a:latin typeface="Georgia" panose="02040502050405020303" pitchFamily="18" charset="0"/>
                </a:defRPr>
              </a:lvl9pPr>
            </a:lstStyle>
            <a:p>
              <a:pPr eaLnBrk="1" hangingPunct="1">
                <a:spcBef>
                  <a:spcPct val="0"/>
                </a:spcBef>
                <a:buClrTx/>
                <a:buSzTx/>
                <a:buFontTx/>
                <a:buNone/>
              </a:pPr>
              <a:r>
                <a:rPr lang="en-US" sz="1800" i="1">
                  <a:latin typeface="Arial" panose="020B0604020202020204" pitchFamily="34" charset="0"/>
                </a:rPr>
                <a:t>Groups</a:t>
              </a:r>
            </a:p>
          </p:txBody>
        </p:sp>
      </p:grpSp>
    </p:spTree>
    <p:extLst>
      <p:ext uri="{BB962C8B-B14F-4D97-AF65-F5344CB8AC3E}">
        <p14:creationId xmlns:p14="http://schemas.microsoft.com/office/powerpoint/2010/main" val="3720778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1+#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71626" y="214313"/>
            <a:ext cx="6184106" cy="641350"/>
          </a:xfrm>
        </p:spPr>
        <p:txBody>
          <a:bodyPr>
            <a:normAutofit fontScale="90000"/>
          </a:bodyPr>
          <a:lstStyle/>
          <a:p>
            <a:r>
              <a:rPr lang="en-US" dirty="0" smtClean="0">
                <a:solidFill>
                  <a:srgbClr val="FFFF00"/>
                </a:solidFill>
              </a:rPr>
              <a:t>Types of Knowledge</a:t>
            </a:r>
          </a:p>
        </p:txBody>
      </p:sp>
      <p:sp>
        <p:nvSpPr>
          <p:cNvPr id="13314" name="Slide Number Placeholder 3"/>
          <p:cNvSpPr>
            <a:spLocks noGrp="1"/>
          </p:cNvSpPr>
          <p:nvPr>
            <p:ph type="sldNum" sz="quarter" idx="12"/>
          </p:nvPr>
        </p:nvSpPr>
        <p:spPr bwMode="auto">
          <a:xfrm>
            <a:off x="2171700" y="6232529"/>
            <a:ext cx="1314450" cy="32067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fld id="{AC50D3F4-2DE8-410F-B067-CDCF2EA23B09}" type="slidenum">
              <a:rPr lang="en-US" altLang="en-US">
                <a:solidFill>
                  <a:schemeClr val="bg2"/>
                </a:solidFill>
                <a:latin typeface="Georgia" panose="02040502050405020303" pitchFamily="18" charset="0"/>
              </a:rPr>
              <a:pPr eaLnBrk="1" hangingPunct="1">
                <a:defRPr/>
              </a:pPr>
              <a:t>14</a:t>
            </a:fld>
            <a:endParaRPr lang="en-US" altLang="en-US">
              <a:solidFill>
                <a:schemeClr val="bg2"/>
              </a:solidFill>
              <a:latin typeface="Georgia" panose="02040502050405020303" pitchFamily="18" charset="0"/>
            </a:endParaRPr>
          </a:p>
        </p:txBody>
      </p:sp>
      <p:sp>
        <p:nvSpPr>
          <p:cNvPr id="737289" name="Rectangle 9"/>
          <p:cNvSpPr>
            <a:spLocks noGrp="1" noChangeArrowheads="1"/>
          </p:cNvSpPr>
          <p:nvPr>
            <p:ph sz="quarter" idx="1"/>
          </p:nvPr>
        </p:nvSpPr>
        <p:spPr>
          <a:xfrm>
            <a:off x="3205163" y="1393827"/>
            <a:ext cx="5423634" cy="2655889"/>
          </a:xfrm>
        </p:spPr>
        <p:txBody>
          <a:bodyPr>
            <a:noAutofit/>
          </a:bodyPr>
          <a:lstStyle/>
          <a:p>
            <a:pPr marL="0" indent="0">
              <a:buNone/>
              <a:defRPr/>
            </a:pPr>
            <a:r>
              <a:rPr lang="en-US" sz="3600" i="1" dirty="0">
                <a:solidFill>
                  <a:schemeClr val="accent1">
                    <a:lumMod val="50000"/>
                  </a:schemeClr>
                </a:solidFill>
                <a:effectLst>
                  <a:outerShdw blurRad="38100" dist="38100" dir="2700000" algn="tl">
                    <a:srgbClr val="FFFFFF"/>
                  </a:outerShdw>
                </a:effectLst>
              </a:rPr>
              <a:t>Explicit Knowledge</a:t>
            </a:r>
            <a:r>
              <a:rPr lang="en-US" sz="3600" dirty="0">
                <a:solidFill>
                  <a:srgbClr val="FFFF00"/>
                </a:solidFill>
                <a:effectLst>
                  <a:outerShdw blurRad="38100" dist="38100" dir="2700000" algn="tl">
                    <a:srgbClr val="FFFFFF"/>
                  </a:outerShdw>
                </a:effectLst>
              </a:rPr>
              <a:t>  </a:t>
            </a:r>
          </a:p>
          <a:p>
            <a:pPr marL="0" indent="0">
              <a:buNone/>
              <a:defRPr/>
            </a:pPr>
            <a:r>
              <a:rPr lang="en-US" sz="3200" dirty="0"/>
              <a:t>Knowledge that is written down – and thus, easily recorded, shared, tracked, and measured, as well as edited</a:t>
            </a:r>
            <a:br>
              <a:rPr lang="en-US" sz="3200" dirty="0"/>
            </a:br>
            <a:r>
              <a:rPr lang="en-US" sz="3200" dirty="0"/>
              <a:t>or improved by others. </a:t>
            </a:r>
            <a:endParaRPr lang="en-US" sz="3600" dirty="0"/>
          </a:p>
        </p:txBody>
      </p:sp>
      <p:pic>
        <p:nvPicPr>
          <p:cNvPr id="737292" name="Picture 12" descr="Office Nightm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9715" y="930984"/>
            <a:ext cx="1721378" cy="29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1156791" y="4222752"/>
            <a:ext cx="7185404" cy="2474913"/>
            <a:chOff x="-215" y="2386"/>
            <a:chExt cx="5350" cy="1559"/>
          </a:xfrm>
        </p:grpSpPr>
        <p:sp>
          <p:nvSpPr>
            <p:cNvPr id="737291" name="Rectangle 11"/>
            <p:cNvSpPr>
              <a:spLocks noChangeArrowheads="1"/>
            </p:cNvSpPr>
            <p:nvPr/>
          </p:nvSpPr>
          <p:spPr bwMode="auto">
            <a:xfrm>
              <a:off x="-215" y="2551"/>
              <a:ext cx="4099" cy="1394"/>
            </a:xfrm>
            <a:prstGeom prst="rect">
              <a:avLst/>
            </a:prstGeom>
            <a:noFill/>
            <a:ln w="9525">
              <a:noFill/>
              <a:miter lim="800000"/>
              <a:headEnd/>
              <a:tailEnd/>
            </a:ln>
            <a:effectLst/>
          </p:spPr>
          <p:txBody>
            <a:bodyPr/>
            <a:lstStyle/>
            <a:p>
              <a:pPr>
                <a:buClr>
                  <a:srgbClr val="CCFF99"/>
                </a:buClr>
                <a:defRPr/>
              </a:pPr>
              <a:r>
                <a:rPr lang="en-US" sz="3600" i="1" dirty="0" smtClean="0">
                  <a:solidFill>
                    <a:schemeClr val="accent1">
                      <a:lumMod val="50000"/>
                    </a:schemeClr>
                  </a:solidFill>
                  <a:effectLst>
                    <a:outerShdw blurRad="38100" dist="38100" dir="2700000" algn="tl">
                      <a:srgbClr val="FFFFFF"/>
                    </a:outerShdw>
                  </a:effectLst>
                </a:rPr>
                <a:t>Tacit </a:t>
              </a:r>
              <a:r>
                <a:rPr lang="en-US" sz="3600" i="1" dirty="0">
                  <a:solidFill>
                    <a:schemeClr val="accent1">
                      <a:lumMod val="50000"/>
                    </a:schemeClr>
                  </a:solidFill>
                  <a:effectLst>
                    <a:outerShdw blurRad="38100" dist="38100" dir="2700000" algn="tl">
                      <a:srgbClr val="FFFFFF"/>
                    </a:outerShdw>
                  </a:effectLst>
                </a:rPr>
                <a:t>Knowledge</a:t>
              </a:r>
            </a:p>
            <a:p>
              <a:pPr>
                <a:buClr>
                  <a:srgbClr val="CCFF99"/>
                </a:buClr>
                <a:defRPr/>
              </a:pPr>
              <a:r>
                <a:rPr lang="en-US" sz="3200" dirty="0"/>
                <a:t>Knowledge in your head. What you know but cannot easily share that lets you do a better job.</a:t>
              </a:r>
              <a:endParaRPr lang="en-US" sz="3600" i="1" dirty="0"/>
            </a:p>
          </p:txBody>
        </p:sp>
        <p:pic>
          <p:nvPicPr>
            <p:cNvPr id="25608" name="Picture 13" descr="brain po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6" y="2386"/>
              <a:ext cx="1169"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22760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37292"/>
                                        </p:tgtEl>
                                        <p:attrNameLst>
                                          <p:attrName>style.visibility</p:attrName>
                                        </p:attrNameLst>
                                      </p:cBhvr>
                                      <p:to>
                                        <p:strVal val="visible"/>
                                      </p:to>
                                    </p:set>
                                    <p:animEffect transition="in" filter="wipe(left)">
                                      <p:cBhvr>
                                        <p:cTn id="7" dur="500"/>
                                        <p:tgtEl>
                                          <p:spTgt spid="73729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37289">
                                            <p:txEl>
                                              <p:pRg st="0" end="0"/>
                                            </p:txEl>
                                          </p:spTgt>
                                        </p:tgtEl>
                                        <p:attrNameLst>
                                          <p:attrName>style.visibility</p:attrName>
                                        </p:attrNameLst>
                                      </p:cBhvr>
                                      <p:to>
                                        <p:strVal val="visible"/>
                                      </p:to>
                                    </p:set>
                                    <p:animEffect transition="in" filter="wipe(left)">
                                      <p:cBhvr>
                                        <p:cTn id="11" dur="1000"/>
                                        <p:tgtEl>
                                          <p:spTgt spid="737289">
                                            <p:txEl>
                                              <p:pRg st="0" end="0"/>
                                            </p:txEl>
                                          </p:spTgt>
                                        </p:tgtEl>
                                      </p:cBhvr>
                                    </p:animEffect>
                                  </p:childTnLst>
                                </p:cTn>
                              </p:par>
                            </p:childTnLst>
                          </p:cTn>
                        </p:par>
                        <p:par>
                          <p:cTn id="12" fill="hold" nodeType="afterGroup">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737289">
                                            <p:txEl>
                                              <p:pRg st="1" end="1"/>
                                            </p:txEl>
                                          </p:spTgt>
                                        </p:tgtEl>
                                        <p:attrNameLst>
                                          <p:attrName>style.visibility</p:attrName>
                                        </p:attrNameLst>
                                      </p:cBhvr>
                                      <p:to>
                                        <p:strVal val="visible"/>
                                      </p:to>
                                    </p:set>
                                    <p:animEffect transition="in" filter="wipe(left)">
                                      <p:cBhvr>
                                        <p:cTn id="15" dur="1000"/>
                                        <p:tgtEl>
                                          <p:spTgt spid="737289">
                                            <p:txEl>
                                              <p:pRg st="1" end="1"/>
                                            </p:txEl>
                                          </p:spTgt>
                                        </p:tgtEl>
                                      </p:cBhvr>
                                    </p:animEffect>
                                  </p:childTnLst>
                                </p:cTn>
                              </p:par>
                              <p:par>
                                <p:cTn id="16" presetID="22" presetClass="entr" presetSubtype="2"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8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ubarna\Desktop\KM_PICs\process_knowled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00200"/>
            <a:ext cx="6799604" cy="4724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6"/>
          <p:cNvSpPr>
            <a:spLocks noGrp="1" noChangeArrowheads="1"/>
          </p:cNvSpPr>
          <p:nvPr>
            <p:ph type="title"/>
          </p:nvPr>
        </p:nvSpPr>
        <p:spPr>
          <a:xfrm>
            <a:off x="228600" y="136523"/>
            <a:ext cx="8763000" cy="1006477"/>
          </a:xfrm>
        </p:spPr>
        <p:txBody>
          <a:bodyPr>
            <a:normAutofit/>
          </a:bodyPr>
          <a:lstStyle/>
          <a:p>
            <a:pPr>
              <a:defRPr/>
            </a:pPr>
            <a:r>
              <a:rPr lang="en-US" sz="4900" dirty="0" smtClean="0">
                <a:solidFill>
                  <a:srgbClr val="FFFF00"/>
                </a:solidFill>
              </a:rPr>
              <a:t>Agents of Knowledge</a:t>
            </a:r>
            <a:r>
              <a:rPr lang="en-US" sz="4900" dirty="0">
                <a:solidFill>
                  <a:srgbClr val="FFFF00"/>
                </a:solidFill>
              </a:rPr>
              <a:t/>
            </a:r>
            <a:br>
              <a:rPr lang="en-US" sz="4900" dirty="0">
                <a:solidFill>
                  <a:srgbClr val="FFFF00"/>
                </a:solidFill>
              </a:rPr>
            </a:br>
            <a:endParaRPr lang="en-US" sz="1000" i="1" dirty="0">
              <a:solidFill>
                <a:srgbClr val="FFFF00"/>
              </a:solidFill>
            </a:endParaRPr>
          </a:p>
        </p:txBody>
      </p:sp>
    </p:spTree>
    <p:extLst>
      <p:ext uri="{BB962C8B-B14F-4D97-AF65-F5344CB8AC3E}">
        <p14:creationId xmlns:p14="http://schemas.microsoft.com/office/powerpoint/2010/main" val="1426404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p:cNvSpPr>
            <a:spLocks noGrp="1"/>
          </p:cNvSpPr>
          <p:nvPr>
            <p:ph type="title"/>
          </p:nvPr>
        </p:nvSpPr>
        <p:spPr>
          <a:xfrm>
            <a:off x="1777805" y="74955"/>
            <a:ext cx="6000750" cy="928688"/>
          </a:xfrm>
        </p:spPr>
        <p:txBody>
          <a:bodyPr/>
          <a:lstStyle/>
          <a:p>
            <a:r>
              <a:rPr lang="en-IN" smtClean="0"/>
              <a:t>SECI Model</a:t>
            </a:r>
          </a:p>
        </p:txBody>
      </p:sp>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14400"/>
            <a:ext cx="8686800"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813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6"/>
          <p:cNvSpPr txBox="1">
            <a:spLocks noChangeArrowheads="1"/>
          </p:cNvSpPr>
          <p:nvPr/>
        </p:nvSpPr>
        <p:spPr>
          <a:xfrm>
            <a:off x="103094" y="304800"/>
            <a:ext cx="9117106" cy="5943600"/>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n-US" sz="4900" dirty="0" smtClean="0">
                <a:solidFill>
                  <a:srgbClr val="FFFF00"/>
                </a:solidFill>
              </a:rPr>
              <a:t>Let’s share…? We do to manage:</a:t>
            </a:r>
          </a:p>
          <a:p>
            <a:pPr marL="1143000" lvl="1" indent="-685800">
              <a:buFont typeface="Wingdings" pitchFamily="2" charset="2"/>
              <a:buChar char="ü"/>
              <a:defRPr/>
            </a:pPr>
            <a:r>
              <a:rPr lang="en-US" sz="2800" dirty="0" smtClean="0"/>
              <a:t>Data</a:t>
            </a:r>
          </a:p>
          <a:p>
            <a:pPr marL="1143000" lvl="1" indent="-685800">
              <a:buFont typeface="Wingdings" pitchFamily="2" charset="2"/>
              <a:buChar char="ü"/>
              <a:defRPr/>
            </a:pPr>
            <a:r>
              <a:rPr lang="en-US" sz="2800" dirty="0" smtClean="0"/>
              <a:t>Information</a:t>
            </a:r>
          </a:p>
          <a:p>
            <a:pPr marL="1143000" lvl="1" indent="-685800">
              <a:buFont typeface="Wingdings" pitchFamily="2" charset="2"/>
              <a:buChar char="ü"/>
              <a:defRPr/>
            </a:pPr>
            <a:r>
              <a:rPr lang="en-US" sz="2800" dirty="0" smtClean="0"/>
              <a:t>Knowledge</a:t>
            </a:r>
          </a:p>
          <a:p>
            <a:pPr lvl="1">
              <a:defRPr/>
            </a:pPr>
            <a:endParaRPr lang="en-US" sz="2800" dirty="0" smtClean="0">
              <a:solidFill>
                <a:srgbClr val="FFFF00"/>
              </a:solidFill>
            </a:endParaRPr>
          </a:p>
          <a:p>
            <a:pPr lvl="1">
              <a:defRPr/>
            </a:pPr>
            <a:endParaRPr lang="en-US" sz="2800" dirty="0">
              <a:solidFill>
                <a:srgbClr val="FFFF00"/>
              </a:solidFill>
            </a:endParaRPr>
          </a:p>
          <a:p>
            <a:pPr lvl="1">
              <a:defRPr/>
            </a:pPr>
            <a:endParaRPr lang="en-US" sz="2800" dirty="0" smtClean="0">
              <a:solidFill>
                <a:srgbClr val="FFFF00"/>
              </a:solidFill>
            </a:endParaRPr>
          </a:p>
          <a:p>
            <a:pPr lvl="1">
              <a:defRPr/>
            </a:pPr>
            <a:endParaRPr lang="en-US" sz="2800" dirty="0">
              <a:solidFill>
                <a:srgbClr val="FFFF00"/>
              </a:solidFill>
            </a:endParaRPr>
          </a:p>
          <a:p>
            <a:pPr lvl="1">
              <a:defRPr/>
            </a:pPr>
            <a:endParaRPr lang="en-US" sz="2800" dirty="0" smtClean="0">
              <a:solidFill>
                <a:srgbClr val="FFFF00"/>
              </a:solidFill>
            </a:endParaRPr>
          </a:p>
          <a:p>
            <a:pPr lvl="1">
              <a:defRPr/>
            </a:pPr>
            <a:endParaRPr lang="en-US" sz="2800" dirty="0">
              <a:solidFill>
                <a:srgbClr val="FFFF00"/>
              </a:solidFill>
            </a:endParaRPr>
          </a:p>
          <a:p>
            <a:pPr lvl="1">
              <a:defRPr/>
            </a:pPr>
            <a:endParaRPr lang="en-US" sz="2800" dirty="0" smtClean="0">
              <a:solidFill>
                <a:srgbClr val="FFFF00"/>
              </a:solidFill>
            </a:endParaRPr>
          </a:p>
          <a:p>
            <a:pPr lvl="1">
              <a:defRPr/>
            </a:pPr>
            <a:endParaRPr lang="en-US" sz="2800" dirty="0">
              <a:solidFill>
                <a:srgbClr val="FFFF00"/>
              </a:solidFill>
            </a:endParaRPr>
          </a:p>
          <a:p>
            <a:pPr lvl="1">
              <a:defRPr/>
            </a:pPr>
            <a:endParaRPr lang="en-US" sz="2800" dirty="0" smtClean="0">
              <a:solidFill>
                <a:srgbClr val="FFFF00"/>
              </a:solidFill>
            </a:endParaRPr>
          </a:p>
          <a:p>
            <a:pPr lvl="1">
              <a:defRPr/>
            </a:pPr>
            <a:endParaRPr lang="en-US" sz="2800" dirty="0">
              <a:solidFill>
                <a:srgbClr val="FFFF00"/>
              </a:solidFill>
            </a:endParaRPr>
          </a:p>
          <a:p>
            <a:pPr lvl="1">
              <a:defRPr/>
            </a:pPr>
            <a:endParaRPr lang="en-US" sz="2800" dirty="0" smtClean="0">
              <a:solidFill>
                <a:srgbClr val="FFFF00"/>
              </a:solidFill>
            </a:endParaRPr>
          </a:p>
          <a:p>
            <a:pPr lvl="1">
              <a:defRPr/>
            </a:pPr>
            <a:endParaRPr lang="en-US" sz="2800" dirty="0">
              <a:solidFill>
                <a:srgbClr val="FFFF00"/>
              </a:solidFill>
            </a:endParaRPr>
          </a:p>
          <a:p>
            <a:pPr algn="l">
              <a:defRPr/>
            </a:pPr>
            <a:endParaRPr lang="en-US" sz="3200" dirty="0" smtClean="0">
              <a:solidFill>
                <a:srgbClr val="FFFF00"/>
              </a:solidFill>
            </a:endParaRPr>
          </a:p>
          <a:p>
            <a:pPr algn="l">
              <a:defRPr/>
            </a:pPr>
            <a:r>
              <a:rPr lang="en-US" sz="3200" b="1" dirty="0" smtClean="0">
                <a:solidFill>
                  <a:srgbClr val="FFFF00"/>
                </a:solidFill>
              </a:rPr>
              <a:t>To reflect individual and organizational wisdom (approach)</a:t>
            </a:r>
          </a:p>
          <a:p>
            <a:pPr algn="l">
              <a:defRPr/>
            </a:pPr>
            <a:r>
              <a:rPr lang="en-US" sz="3200" b="1" dirty="0" smtClean="0">
                <a:solidFill>
                  <a:srgbClr val="FFFF00"/>
                </a:solidFill>
              </a:rPr>
              <a:t>                                        &amp; </a:t>
            </a:r>
          </a:p>
          <a:p>
            <a:pPr algn="l">
              <a:defRPr/>
            </a:pPr>
            <a:r>
              <a:rPr lang="en-US" sz="3200" b="1" dirty="0" smtClean="0">
                <a:solidFill>
                  <a:srgbClr val="FFFF00"/>
                </a:solidFill>
              </a:rPr>
              <a:t>What are the challenges we face on knowledge sharing in an organizations </a:t>
            </a:r>
          </a:p>
          <a:p>
            <a:pPr algn="l">
              <a:defRPr/>
            </a:pPr>
            <a:endParaRPr lang="en-US" sz="3200" b="1" dirty="0" smtClean="0">
              <a:solidFill>
                <a:srgbClr val="FFFF00"/>
              </a:solidFill>
            </a:endParaRPr>
          </a:p>
          <a:p>
            <a:pPr algn="l">
              <a:defRPr/>
            </a:pPr>
            <a:r>
              <a:rPr lang="en-US" sz="3200" b="1" dirty="0" smtClean="0">
                <a:solidFill>
                  <a:srgbClr val="FFFF00"/>
                </a:solidFill>
              </a:rPr>
              <a:t>Time: </a:t>
            </a:r>
            <a:r>
              <a:rPr lang="en-US" sz="3200" b="1" dirty="0" smtClean="0"/>
              <a:t>15 min group discussion</a:t>
            </a:r>
          </a:p>
          <a:p>
            <a:pPr algn="l">
              <a:defRPr/>
            </a:pPr>
            <a:r>
              <a:rPr lang="en-US" sz="3200" b="1" dirty="0">
                <a:solidFill>
                  <a:srgbClr val="FFFF00"/>
                </a:solidFill>
              </a:rPr>
              <a:t> </a:t>
            </a:r>
            <a:r>
              <a:rPr lang="en-US" sz="3200" b="1" dirty="0" smtClean="0">
                <a:solidFill>
                  <a:srgbClr val="FFFF00"/>
                </a:solidFill>
              </a:rPr>
              <a:t>        </a:t>
            </a:r>
            <a:r>
              <a:rPr lang="en-US" sz="3200" b="1" dirty="0" smtClean="0">
                <a:solidFill>
                  <a:srgbClr val="FFFF00"/>
                </a:solidFill>
              </a:rPr>
              <a:t> : </a:t>
            </a:r>
            <a:r>
              <a:rPr lang="en-US" sz="3200" b="1" dirty="0" smtClean="0"/>
              <a:t>5 min each group presentation  </a:t>
            </a:r>
          </a:p>
        </p:txBody>
      </p:sp>
      <p:pic>
        <p:nvPicPr>
          <p:cNvPr id="3075" name="Picture 3" descr="C:\Users\Subarna\Desktop\KM_PICs\what-is-knowledge-manageme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514056"/>
            <a:ext cx="4191000" cy="2905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87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FFFF00"/>
                </a:solidFill>
              </a:rPr>
              <a:t>Pillar’s of KM</a:t>
            </a:r>
          </a:p>
        </p:txBody>
      </p:sp>
      <p:pic>
        <p:nvPicPr>
          <p:cNvPr id="7170" name="Picture 2" descr="C:\Users\Subarna\Desktop\KM process.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7315200" cy="5302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5157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152400" y="80161"/>
            <a:ext cx="8686799" cy="1357313"/>
          </a:xfrm>
        </p:spPr>
        <p:txBody>
          <a:bodyPr>
            <a:normAutofit/>
          </a:bodyPr>
          <a:lstStyle/>
          <a:p>
            <a:r>
              <a:rPr lang="en-US" dirty="0" smtClean="0">
                <a:solidFill>
                  <a:srgbClr val="FFFF00"/>
                </a:solidFill>
              </a:rPr>
              <a:t>Implementing and Maintaining KM</a:t>
            </a:r>
          </a:p>
        </p:txBody>
      </p:sp>
      <p:sp>
        <p:nvSpPr>
          <p:cNvPr id="44036" name="Oval 31"/>
          <p:cNvSpPr>
            <a:spLocks noChangeArrowheads="1"/>
          </p:cNvSpPr>
          <p:nvPr/>
        </p:nvSpPr>
        <p:spPr bwMode="auto">
          <a:xfrm>
            <a:off x="3514725" y="3164648"/>
            <a:ext cx="1866900" cy="1017587"/>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
        <p:nvSpPr>
          <p:cNvPr id="44037" name="Rectangle 42"/>
          <p:cNvSpPr>
            <a:spLocks noChangeArrowheads="1"/>
          </p:cNvSpPr>
          <p:nvPr/>
        </p:nvSpPr>
        <p:spPr bwMode="auto">
          <a:xfrm>
            <a:off x="3983831" y="2641526"/>
            <a:ext cx="1426369" cy="132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4000" dirty="0">
                <a:solidFill>
                  <a:srgbClr val="FFFF00"/>
                </a:solidFill>
              </a:rPr>
              <a:t>    KM</a:t>
            </a:r>
          </a:p>
        </p:txBody>
      </p:sp>
      <p:sp>
        <p:nvSpPr>
          <p:cNvPr id="44038" name="Line 45"/>
          <p:cNvSpPr>
            <a:spLocks noChangeShapeType="1"/>
          </p:cNvSpPr>
          <p:nvPr/>
        </p:nvSpPr>
        <p:spPr bwMode="auto">
          <a:xfrm>
            <a:off x="5391150" y="4004434"/>
            <a:ext cx="971550" cy="6096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39" name="Rectangle 46"/>
          <p:cNvSpPr>
            <a:spLocks noChangeArrowheads="1"/>
          </p:cNvSpPr>
          <p:nvPr/>
        </p:nvSpPr>
        <p:spPr bwMode="auto">
          <a:xfrm>
            <a:off x="6134100" y="5909434"/>
            <a:ext cx="2281716"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dirty="0"/>
              <a:t>Who’s Responsible?</a:t>
            </a:r>
          </a:p>
          <a:p>
            <a:pPr eaLnBrk="1" latinLnBrk="1" hangingPunct="1"/>
            <a:endParaRPr lang="en-US" dirty="0"/>
          </a:p>
        </p:txBody>
      </p:sp>
      <p:sp>
        <p:nvSpPr>
          <p:cNvPr id="44040" name="Rectangle 47"/>
          <p:cNvSpPr>
            <a:spLocks noChangeArrowheads="1"/>
          </p:cNvSpPr>
          <p:nvPr/>
        </p:nvSpPr>
        <p:spPr bwMode="auto">
          <a:xfrm>
            <a:off x="1389462" y="4850576"/>
            <a:ext cx="1044178"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p>
        </p:txBody>
      </p:sp>
      <p:sp>
        <p:nvSpPr>
          <p:cNvPr id="44041" name="Line 51"/>
          <p:cNvSpPr>
            <a:spLocks noChangeShapeType="1"/>
          </p:cNvSpPr>
          <p:nvPr/>
        </p:nvSpPr>
        <p:spPr bwMode="auto">
          <a:xfrm flipV="1">
            <a:off x="2762250" y="3852034"/>
            <a:ext cx="742950" cy="2286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42" name="Rectangle 53"/>
          <p:cNvSpPr>
            <a:spLocks noChangeArrowheads="1"/>
          </p:cNvSpPr>
          <p:nvPr/>
        </p:nvSpPr>
        <p:spPr bwMode="auto">
          <a:xfrm>
            <a:off x="5791202" y="3318634"/>
            <a:ext cx="2388475" cy="6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t> Why Implement KM?</a:t>
            </a:r>
            <a:endParaRPr lang="en-US" sz="1600"/>
          </a:p>
          <a:p>
            <a:pPr eaLnBrk="1" hangingPunct="1"/>
            <a:endParaRPr lang="en-US" sz="1600" i="1"/>
          </a:p>
        </p:txBody>
      </p:sp>
      <p:sp>
        <p:nvSpPr>
          <p:cNvPr id="44043" name="Line 54"/>
          <p:cNvSpPr>
            <a:spLocks noChangeShapeType="1"/>
          </p:cNvSpPr>
          <p:nvPr/>
        </p:nvSpPr>
        <p:spPr bwMode="auto">
          <a:xfrm flipH="1">
            <a:off x="4882754" y="2632834"/>
            <a:ext cx="1137047" cy="5270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44" name="Line 58"/>
          <p:cNvSpPr>
            <a:spLocks noChangeShapeType="1"/>
          </p:cNvSpPr>
          <p:nvPr/>
        </p:nvSpPr>
        <p:spPr bwMode="auto">
          <a:xfrm>
            <a:off x="4469606" y="4272726"/>
            <a:ext cx="0" cy="5873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45" name="Rectangle 59"/>
          <p:cNvSpPr>
            <a:spLocks noChangeArrowheads="1"/>
          </p:cNvSpPr>
          <p:nvPr/>
        </p:nvSpPr>
        <p:spPr bwMode="auto">
          <a:xfrm>
            <a:off x="3285255" y="5909438"/>
            <a:ext cx="2781853"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t>IT’s Role in Implementing</a:t>
            </a:r>
          </a:p>
        </p:txBody>
      </p:sp>
      <p:sp>
        <p:nvSpPr>
          <p:cNvPr id="44046" name="Line 60"/>
          <p:cNvSpPr>
            <a:spLocks noChangeShapeType="1"/>
          </p:cNvSpPr>
          <p:nvPr/>
        </p:nvSpPr>
        <p:spPr bwMode="auto">
          <a:xfrm>
            <a:off x="3162302" y="2556634"/>
            <a:ext cx="916781" cy="5603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47" name="Rectangle 61"/>
          <p:cNvSpPr>
            <a:spLocks noChangeArrowheads="1"/>
          </p:cNvSpPr>
          <p:nvPr/>
        </p:nvSpPr>
        <p:spPr bwMode="auto">
          <a:xfrm>
            <a:off x="1600200" y="3166238"/>
            <a:ext cx="1926811"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dirty="0"/>
              <a:t>Maintaining KMS</a:t>
            </a:r>
          </a:p>
        </p:txBody>
      </p:sp>
      <p:sp>
        <p:nvSpPr>
          <p:cNvPr id="44048" name="Rectangle 63"/>
          <p:cNvSpPr>
            <a:spLocks noChangeArrowheads="1"/>
          </p:cNvSpPr>
          <p:nvPr/>
        </p:nvSpPr>
        <p:spPr bwMode="auto">
          <a:xfrm>
            <a:off x="838200" y="5348233"/>
            <a:ext cx="2824492"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dirty="0"/>
              <a:t>Strategy for Implementing</a:t>
            </a:r>
            <a:endParaRPr lang="en-US" sz="1600" i="1" dirty="0"/>
          </a:p>
        </p:txBody>
      </p:sp>
      <p:pic>
        <p:nvPicPr>
          <p:cNvPr id="44049" name="Picture 5" descr="Go to fullsize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b="7408"/>
          <a:stretch>
            <a:fillRect/>
          </a:stretch>
        </p:blipFill>
        <p:spPr bwMode="auto">
          <a:xfrm>
            <a:off x="6134100" y="1642234"/>
            <a:ext cx="12001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0" name="Picture 7" descr="Go to fullsize imag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5550" y="4537838"/>
            <a:ext cx="1371600"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1" name="Picture 9" descr="Go to fullsize image">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8100" y="4614038"/>
            <a:ext cx="160020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2" name="Picture 11" descr="Go to fullsize image">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b="8498"/>
          <a:stretch>
            <a:fillRect/>
          </a:stretch>
        </p:blipFill>
        <p:spPr bwMode="auto">
          <a:xfrm>
            <a:off x="1447801" y="3699634"/>
            <a:ext cx="12858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3" name="Picture 13" descr="Go to fullsize image">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62150" y="1413634"/>
            <a:ext cx="12573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1379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7"/>
          <p:cNvSpPr>
            <a:spLocks noGrp="1" noChangeArrowheads="1"/>
          </p:cNvSpPr>
          <p:nvPr>
            <p:ph type="title"/>
          </p:nvPr>
        </p:nvSpPr>
        <p:spPr>
          <a:xfrm>
            <a:off x="1464469" y="214313"/>
            <a:ext cx="6000750" cy="1143000"/>
          </a:xfrm>
        </p:spPr>
        <p:txBody>
          <a:bodyPr>
            <a:normAutofit/>
          </a:bodyPr>
          <a:lstStyle/>
          <a:p>
            <a:r>
              <a:rPr lang="en-US" dirty="0">
                <a:solidFill>
                  <a:srgbClr val="FFFF00"/>
                </a:solidFill>
              </a:rPr>
              <a:t>Knowledge Management</a:t>
            </a:r>
          </a:p>
        </p:txBody>
      </p:sp>
      <p:sp>
        <p:nvSpPr>
          <p:cNvPr id="16387" name="Rectangle 3"/>
          <p:cNvSpPr>
            <a:spLocks noGrp="1" noChangeArrowheads="1"/>
          </p:cNvSpPr>
          <p:nvPr>
            <p:ph type="body" idx="4294967295"/>
          </p:nvPr>
        </p:nvSpPr>
        <p:spPr bwMode="auto">
          <a:xfrm>
            <a:off x="420020" y="962455"/>
            <a:ext cx="8432409" cy="4496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indent="0">
              <a:buNone/>
            </a:pPr>
            <a:r>
              <a:rPr lang="en-US" sz="3200" dirty="0" smtClean="0"/>
              <a:t> </a:t>
            </a:r>
            <a:endParaRPr lang="en-US" sz="4400" dirty="0">
              <a:latin typeface="+mj-lt"/>
              <a:ea typeface="+mj-ea"/>
              <a:cs typeface="+mj-cs"/>
            </a:endParaRPr>
          </a:p>
          <a:p>
            <a:pPr marL="0" indent="0">
              <a:buNone/>
            </a:pPr>
            <a:r>
              <a:rPr lang="en-US" sz="2400" dirty="0" smtClean="0"/>
              <a:t>Discipline </a:t>
            </a:r>
            <a:r>
              <a:rPr lang="en-US" sz="2400" dirty="0"/>
              <a:t>that promotes an integrated </a:t>
            </a:r>
            <a:r>
              <a:rPr lang="en-US" sz="2400" dirty="0" smtClean="0"/>
              <a:t>approach to: </a:t>
            </a:r>
          </a:p>
          <a:p>
            <a:pPr marL="0" indent="0">
              <a:buNone/>
            </a:pPr>
            <a:endParaRPr lang="en-US" sz="2400" dirty="0"/>
          </a:p>
          <a:p>
            <a:pPr lvl="1">
              <a:buFont typeface="Wingdings" pitchFamily="2" charset="2"/>
              <a:buChar char="ü"/>
            </a:pPr>
            <a:r>
              <a:rPr lang="en-US" sz="2400" dirty="0" smtClean="0"/>
              <a:t>identifying,</a:t>
            </a:r>
          </a:p>
          <a:p>
            <a:pPr lvl="1">
              <a:buFont typeface="Wingdings" pitchFamily="2" charset="2"/>
              <a:buChar char="ü"/>
            </a:pPr>
            <a:r>
              <a:rPr lang="en-US" sz="2400" dirty="0" smtClean="0"/>
              <a:t> retrieving</a:t>
            </a:r>
            <a:r>
              <a:rPr lang="en-US" sz="2400" dirty="0"/>
              <a:t>, </a:t>
            </a:r>
            <a:endParaRPr lang="en-US" sz="2400" dirty="0" smtClean="0"/>
          </a:p>
          <a:p>
            <a:pPr lvl="1">
              <a:buFont typeface="Wingdings" pitchFamily="2" charset="2"/>
              <a:buChar char="ü"/>
            </a:pPr>
            <a:r>
              <a:rPr lang="en-US" sz="2400" dirty="0" smtClean="0"/>
              <a:t>evaluating</a:t>
            </a:r>
            <a:r>
              <a:rPr lang="en-US" sz="2400" dirty="0"/>
              <a:t>, </a:t>
            </a:r>
            <a:endParaRPr lang="en-US" sz="2400" dirty="0" smtClean="0"/>
          </a:p>
          <a:p>
            <a:pPr lvl="1">
              <a:buFont typeface="Wingdings" pitchFamily="2" charset="2"/>
              <a:buChar char="ü"/>
            </a:pPr>
            <a:r>
              <a:rPr lang="en-US" sz="2400" dirty="0" smtClean="0"/>
              <a:t>and sharing</a:t>
            </a:r>
          </a:p>
          <a:p>
            <a:pPr marL="0" indent="0">
              <a:buNone/>
            </a:pPr>
            <a:r>
              <a:rPr lang="en-US" sz="2400" dirty="0" smtClean="0"/>
              <a:t> </a:t>
            </a:r>
          </a:p>
          <a:p>
            <a:pPr marL="0" indent="0">
              <a:buNone/>
            </a:pPr>
            <a:endParaRPr lang="en-US" sz="2400" dirty="0" smtClean="0"/>
          </a:p>
          <a:p>
            <a:pPr marL="0" indent="0">
              <a:buNone/>
            </a:pPr>
            <a:r>
              <a:rPr lang="en-US" sz="2400" dirty="0" smtClean="0"/>
              <a:t>an </a:t>
            </a:r>
            <a:r>
              <a:rPr lang="en-US" sz="2400" dirty="0"/>
              <a:t>enterprise’s tacit and explicit knowledge assets to meet mission objectives.  </a:t>
            </a:r>
          </a:p>
        </p:txBody>
      </p:sp>
      <p:pic>
        <p:nvPicPr>
          <p:cNvPr id="1026" name="Picture 2" descr="C:\Users\Subarna\Desktop\KM_Brie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5438" y="2057400"/>
            <a:ext cx="5791201" cy="2528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151749"/>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0" y="1447800"/>
            <a:ext cx="5943600" cy="4953000"/>
          </a:xfrm>
        </p:spPr>
        <p:txBody>
          <a:bodyPr/>
          <a:lstStyle/>
          <a:p>
            <a:pPr>
              <a:buFont typeface="Wingdings" pitchFamily="2" charset="2"/>
              <a:buChar char="ü"/>
            </a:pPr>
            <a:r>
              <a:rPr lang="en-US" dirty="0" smtClean="0"/>
              <a:t>Knowledge is not located in central repository;</a:t>
            </a:r>
          </a:p>
          <a:p>
            <a:pPr marL="0" indent="0">
              <a:buNone/>
            </a:pPr>
            <a:endParaRPr lang="en-US" dirty="0" smtClean="0"/>
          </a:p>
          <a:p>
            <a:pPr>
              <a:buFont typeface="Wingdings" pitchFamily="2" charset="2"/>
              <a:buChar char="ü"/>
            </a:pPr>
            <a:r>
              <a:rPr lang="en-US" dirty="0" smtClean="0"/>
              <a:t>Knowledge is not organized for easy search;</a:t>
            </a:r>
          </a:p>
          <a:p>
            <a:pPr marL="0" indent="0">
              <a:buNone/>
            </a:pPr>
            <a:endParaRPr lang="en-US" dirty="0" smtClean="0"/>
          </a:p>
          <a:p>
            <a:pPr>
              <a:buFont typeface="Wingdings" pitchFamily="2" charset="2"/>
              <a:buChar char="ü"/>
            </a:pPr>
            <a:r>
              <a:rPr lang="en-US" dirty="0" smtClean="0"/>
              <a:t>Knowledge security is not guaranteed </a:t>
            </a:r>
          </a:p>
          <a:p>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371600"/>
            <a:ext cx="23812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2"/>
          <p:cNvSpPr>
            <a:spLocks noGrp="1"/>
          </p:cNvSpPr>
          <p:nvPr>
            <p:ph type="title"/>
          </p:nvPr>
        </p:nvSpPr>
        <p:spPr>
          <a:xfrm>
            <a:off x="152400" y="80161"/>
            <a:ext cx="8686799" cy="1357313"/>
          </a:xfrm>
        </p:spPr>
        <p:txBody>
          <a:bodyPr>
            <a:normAutofit/>
          </a:bodyPr>
          <a:lstStyle/>
          <a:p>
            <a:r>
              <a:rPr lang="en-US" dirty="0" smtClean="0">
                <a:solidFill>
                  <a:srgbClr val="FFFF00"/>
                </a:solidFill>
              </a:rPr>
              <a:t>KM: Challenges </a:t>
            </a:r>
          </a:p>
        </p:txBody>
      </p:sp>
    </p:spTree>
    <p:extLst>
      <p:ext uri="{BB962C8B-B14F-4D97-AF65-F5344CB8AC3E}">
        <p14:creationId xmlns:p14="http://schemas.microsoft.com/office/powerpoint/2010/main" val="848528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152400" y="80161"/>
            <a:ext cx="8686799" cy="1357313"/>
          </a:xfrm>
        </p:spPr>
        <p:txBody>
          <a:bodyPr>
            <a:normAutofit/>
          </a:bodyPr>
          <a:lstStyle/>
          <a:p>
            <a:r>
              <a:rPr lang="en-US" dirty="0" smtClean="0">
                <a:solidFill>
                  <a:srgbClr val="FFFF00"/>
                </a:solidFill>
              </a:rPr>
              <a:t>KM: Challenges </a:t>
            </a:r>
          </a:p>
        </p:txBody>
      </p:sp>
      <p:pic>
        <p:nvPicPr>
          <p:cNvPr id="9218" name="Picture 2" descr="C:\Users\Subarna\Desktop\challen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586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990600"/>
            <a:ext cx="8723434" cy="642120"/>
          </a:xfrm>
        </p:spPr>
        <p:txBody>
          <a:bodyPr>
            <a:normAutofit/>
          </a:bodyPr>
          <a:lstStyle/>
          <a:p>
            <a:r>
              <a:rPr lang="en-AU" sz="3200" dirty="0"/>
              <a:t>Increasing Speed of Uptake of Technology</a:t>
            </a:r>
            <a:endParaRPr lang="en-US" sz="32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55" y="2044856"/>
            <a:ext cx="1660474" cy="1243159"/>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5452" y="1992074"/>
            <a:ext cx="1802498" cy="13487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1598" y="2036112"/>
            <a:ext cx="1247044" cy="119716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34901" y="2036112"/>
            <a:ext cx="1362911" cy="1362911"/>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54769" y="4964765"/>
            <a:ext cx="2083881" cy="1893235"/>
          </a:xfrm>
          <a:prstGeom prst="rect">
            <a:avLst/>
          </a:prstGeom>
        </p:spPr>
      </p:pic>
      <p:sp>
        <p:nvSpPr>
          <p:cNvPr id="11" name="Rectangle 10"/>
          <p:cNvSpPr/>
          <p:nvPr/>
        </p:nvSpPr>
        <p:spPr>
          <a:xfrm>
            <a:off x="987775" y="3311305"/>
            <a:ext cx="1802033" cy="692497"/>
          </a:xfrm>
          <a:prstGeom prst="rect">
            <a:avLst/>
          </a:prstGeom>
          <a:noFill/>
        </p:spPr>
        <p:txBody>
          <a:bodyPr wrap="none" lIns="68580" tIns="34290" rIns="68580" bIns="34290">
            <a:spAutoFit/>
          </a:bodyPr>
          <a:lstStyle/>
          <a:p>
            <a:pPr algn="ctr"/>
            <a:r>
              <a:rPr lang="en-US" sz="4050" dirty="0">
                <a:ln w="0"/>
                <a:solidFill>
                  <a:schemeClr val="accent1"/>
                </a:solidFill>
                <a:effectLst>
                  <a:outerShdw blurRad="38100" dist="25400" dir="5400000" algn="ctr" rotWithShape="0">
                    <a:srgbClr val="6E747A">
                      <a:alpha val="43000"/>
                    </a:srgbClr>
                  </a:outerShdw>
                </a:effectLst>
              </a:rPr>
              <a:t>35 Year </a:t>
            </a:r>
          </a:p>
        </p:txBody>
      </p:sp>
      <p:sp>
        <p:nvSpPr>
          <p:cNvPr id="12" name="Rectangle 11"/>
          <p:cNvSpPr/>
          <p:nvPr/>
        </p:nvSpPr>
        <p:spPr>
          <a:xfrm>
            <a:off x="3213921" y="3302542"/>
            <a:ext cx="1802033" cy="692497"/>
          </a:xfrm>
          <a:prstGeom prst="rect">
            <a:avLst/>
          </a:prstGeom>
          <a:noFill/>
        </p:spPr>
        <p:txBody>
          <a:bodyPr wrap="none" lIns="68580" tIns="34290" rIns="68580" bIns="34290">
            <a:spAutoFit/>
          </a:bodyPr>
          <a:lstStyle/>
          <a:p>
            <a:pPr algn="ctr"/>
            <a:r>
              <a:rPr lang="en-US" sz="4050" dirty="0">
                <a:ln w="0"/>
                <a:solidFill>
                  <a:schemeClr val="accent1"/>
                </a:solidFill>
                <a:effectLst>
                  <a:outerShdw blurRad="38100" dist="25400" dir="5400000" algn="ctr" rotWithShape="0">
                    <a:srgbClr val="6E747A">
                      <a:alpha val="43000"/>
                    </a:srgbClr>
                  </a:outerShdw>
                </a:effectLst>
              </a:rPr>
              <a:t>13 Year </a:t>
            </a:r>
          </a:p>
        </p:txBody>
      </p:sp>
      <p:sp>
        <p:nvSpPr>
          <p:cNvPr id="13" name="Rectangle 12"/>
          <p:cNvSpPr/>
          <p:nvPr/>
        </p:nvSpPr>
        <p:spPr>
          <a:xfrm>
            <a:off x="5337509" y="3261343"/>
            <a:ext cx="1539140" cy="692497"/>
          </a:xfrm>
          <a:prstGeom prst="rect">
            <a:avLst/>
          </a:prstGeom>
          <a:noFill/>
        </p:spPr>
        <p:txBody>
          <a:bodyPr wrap="none" lIns="68580" tIns="34290" rIns="68580" bIns="34290">
            <a:spAutoFit/>
          </a:bodyPr>
          <a:lstStyle/>
          <a:p>
            <a:pPr algn="ctr"/>
            <a:r>
              <a:rPr lang="en-US" sz="4050" dirty="0">
                <a:ln w="0"/>
                <a:solidFill>
                  <a:schemeClr val="accent1"/>
                </a:solidFill>
                <a:effectLst>
                  <a:outerShdw blurRad="38100" dist="25400" dir="5400000" algn="ctr" rotWithShape="0">
                    <a:srgbClr val="6E747A">
                      <a:alpha val="43000"/>
                    </a:srgbClr>
                  </a:outerShdw>
                </a:effectLst>
              </a:rPr>
              <a:t>5 Year </a:t>
            </a:r>
          </a:p>
        </p:txBody>
      </p:sp>
      <p:sp>
        <p:nvSpPr>
          <p:cNvPr id="14" name="Rectangle 13"/>
          <p:cNvSpPr/>
          <p:nvPr/>
        </p:nvSpPr>
        <p:spPr>
          <a:xfrm>
            <a:off x="7336695" y="3366809"/>
            <a:ext cx="1539140" cy="692497"/>
          </a:xfrm>
          <a:prstGeom prst="rect">
            <a:avLst/>
          </a:prstGeom>
          <a:noFill/>
        </p:spPr>
        <p:txBody>
          <a:bodyPr wrap="none" lIns="68580" tIns="34290" rIns="68580" bIns="34290">
            <a:spAutoFit/>
          </a:bodyPr>
          <a:lstStyle/>
          <a:p>
            <a:pPr algn="ctr"/>
            <a:r>
              <a:rPr lang="en-US" sz="4050" dirty="0">
                <a:ln w="0"/>
                <a:solidFill>
                  <a:schemeClr val="accent1"/>
                </a:solidFill>
                <a:effectLst>
                  <a:outerShdw blurRad="38100" dist="25400" dir="5400000" algn="ctr" rotWithShape="0">
                    <a:srgbClr val="6E747A">
                      <a:alpha val="43000"/>
                    </a:srgbClr>
                  </a:outerShdw>
                </a:effectLst>
              </a:rPr>
              <a:t>1 Year </a:t>
            </a:r>
          </a:p>
        </p:txBody>
      </p:sp>
      <p:sp>
        <p:nvSpPr>
          <p:cNvPr id="15" name="Rectangle 14"/>
          <p:cNvSpPr/>
          <p:nvPr/>
        </p:nvSpPr>
        <p:spPr>
          <a:xfrm>
            <a:off x="1486234" y="5443501"/>
            <a:ext cx="5064528" cy="692497"/>
          </a:xfrm>
          <a:prstGeom prst="rect">
            <a:avLst/>
          </a:prstGeom>
          <a:noFill/>
        </p:spPr>
        <p:txBody>
          <a:bodyPr wrap="none" lIns="68580" tIns="34290" rIns="68580" bIns="34290">
            <a:spAutoFit/>
          </a:bodyPr>
          <a:lstStyle/>
          <a:p>
            <a:pPr algn="ctr"/>
            <a:r>
              <a:rPr lang="en-US" sz="4050" dirty="0">
                <a:ln w="0"/>
                <a:solidFill>
                  <a:srgbClr val="FFFF00"/>
                </a:solidFill>
                <a:effectLst>
                  <a:outerShdw blurRad="38100" dist="25400" dir="5400000" algn="ctr" rotWithShape="0">
                    <a:srgbClr val="6E747A">
                      <a:alpha val="43000"/>
                    </a:srgbClr>
                  </a:outerShdw>
                </a:effectLst>
              </a:rPr>
              <a:t>100 Million </a:t>
            </a:r>
            <a:r>
              <a:rPr lang="en-US" sz="4050" dirty="0">
                <a:ln w="0"/>
                <a:solidFill>
                  <a:schemeClr val="accent1"/>
                </a:solidFill>
                <a:effectLst>
                  <a:outerShdw blurRad="38100" dist="25400" dir="5400000" algn="ctr" rotWithShape="0">
                    <a:srgbClr val="6E747A">
                      <a:alpha val="43000"/>
                    </a:srgbClr>
                  </a:outerShdw>
                </a:effectLst>
              </a:rPr>
              <a:t>in 6 Month </a:t>
            </a:r>
          </a:p>
        </p:txBody>
      </p:sp>
      <p:sp>
        <p:nvSpPr>
          <p:cNvPr id="18" name="Rectangle 17"/>
          <p:cNvSpPr/>
          <p:nvPr/>
        </p:nvSpPr>
        <p:spPr>
          <a:xfrm>
            <a:off x="3137054" y="3820361"/>
            <a:ext cx="2246449" cy="692497"/>
          </a:xfrm>
          <a:prstGeom prst="rect">
            <a:avLst/>
          </a:prstGeom>
          <a:noFill/>
        </p:spPr>
        <p:txBody>
          <a:bodyPr wrap="none" lIns="68580" tIns="34290" rIns="68580" bIns="34290">
            <a:spAutoFit/>
          </a:bodyPr>
          <a:lstStyle/>
          <a:p>
            <a:pPr algn="ctr"/>
            <a:r>
              <a:rPr lang="en-US" sz="4050" dirty="0">
                <a:ln w="0"/>
                <a:solidFill>
                  <a:srgbClr val="FFFF00"/>
                </a:solidFill>
                <a:effectLst>
                  <a:outerShdw blurRad="38100" dist="25400" dir="5400000" algn="ctr" rotWithShape="0">
                    <a:srgbClr val="6E747A">
                      <a:alpha val="43000"/>
                    </a:srgbClr>
                  </a:outerShdw>
                </a:effectLst>
              </a:rPr>
              <a:t>50 Million</a:t>
            </a:r>
          </a:p>
        </p:txBody>
      </p:sp>
      <p:sp>
        <p:nvSpPr>
          <p:cNvPr id="16" name="Title 2"/>
          <p:cNvSpPr txBox="1">
            <a:spLocks/>
          </p:cNvSpPr>
          <p:nvPr/>
        </p:nvSpPr>
        <p:spPr>
          <a:xfrm>
            <a:off x="152400" y="-228600"/>
            <a:ext cx="8686799" cy="13573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FFFF00"/>
                </a:solidFill>
              </a:rPr>
              <a:t>Footprints in Nepal</a:t>
            </a:r>
          </a:p>
        </p:txBody>
      </p:sp>
    </p:spTree>
    <p:extLst>
      <p:ext uri="{BB962C8B-B14F-4D97-AF65-F5344CB8AC3E}">
        <p14:creationId xmlns:p14="http://schemas.microsoft.com/office/powerpoint/2010/main" val="4156907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17178"/>
            <a:ext cx="8503023" cy="559222"/>
          </a:xfrm>
        </p:spPr>
        <p:txBody>
          <a:bodyPr>
            <a:normAutofit fontScale="90000"/>
          </a:bodyPr>
          <a:lstStyle/>
          <a:p>
            <a:r>
              <a:rPr lang="en-US" dirty="0" smtClean="0"/>
              <a:t>Mobile and Internet in Nepal</a:t>
            </a:r>
            <a:endParaRPr lang="en-US" dirty="0"/>
          </a:p>
        </p:txBody>
      </p:sp>
      <p:pic>
        <p:nvPicPr>
          <p:cNvPr id="7" name="Content Placeholder 6"/>
          <p:cNvPicPr>
            <a:picLocks noGrp="1" noChangeAspect="1"/>
          </p:cNvPicPr>
          <p:nvPr>
            <p:ph idx="1"/>
          </p:nvPr>
        </p:nvPicPr>
        <p:blipFill>
          <a:blip r:embed="rId3" cstate="print"/>
          <a:stretch>
            <a:fillRect/>
          </a:stretch>
        </p:blipFill>
        <p:spPr>
          <a:xfrm>
            <a:off x="5615350" y="2190969"/>
            <a:ext cx="2157050" cy="2219186"/>
          </a:xfrm>
          <a:prstGeom prst="rect">
            <a:avLst/>
          </a:prstGeom>
        </p:spPr>
      </p:pic>
      <p:sp>
        <p:nvSpPr>
          <p:cNvPr id="18" name="Rectangle 17"/>
          <p:cNvSpPr/>
          <p:nvPr/>
        </p:nvSpPr>
        <p:spPr>
          <a:xfrm>
            <a:off x="564777" y="4473040"/>
            <a:ext cx="3450012" cy="1008451"/>
          </a:xfrm>
          <a:prstGeom prst="rect">
            <a:avLst/>
          </a:prstGeom>
          <a:noFill/>
        </p:spPr>
        <p:txBody>
          <a:bodyPr wrap="square" lIns="38576" tIns="19289" rIns="38576" bIns="19289">
            <a:spAutoFit/>
          </a:bodyPr>
          <a:lstStyle/>
          <a:p>
            <a:pPr algn="ctr"/>
            <a:r>
              <a:rPr lang="en-US" sz="2700" dirty="0">
                <a:ln w="0"/>
                <a:effectLst>
                  <a:outerShdw blurRad="38100" dist="19050" dir="2700000" algn="tl" rotWithShape="0">
                    <a:schemeClr val="dk1">
                      <a:alpha val="40000"/>
                    </a:schemeClr>
                  </a:outerShdw>
                </a:effectLst>
              </a:rPr>
              <a:t>92.68%</a:t>
            </a:r>
          </a:p>
          <a:p>
            <a:pPr algn="ctr"/>
            <a:r>
              <a:rPr lang="ne-NP" dirty="0">
                <a:ln w="0"/>
                <a:solidFill>
                  <a:srgbClr val="FFFF00"/>
                </a:solidFill>
                <a:effectLst>
                  <a:outerShdw blurRad="38100" dist="19050" dir="2700000" algn="tl" rotWithShape="0">
                    <a:schemeClr val="dk1">
                      <a:alpha val="40000"/>
                    </a:schemeClr>
                  </a:outerShdw>
                </a:effectLst>
              </a:rPr>
              <a:t>२ करोड ४५ लाख ५६ हजार</a:t>
            </a:r>
            <a:endParaRPr lang="en-US" dirty="0">
              <a:ln w="0"/>
              <a:solidFill>
                <a:srgbClr val="FFFF00"/>
              </a:solidFill>
              <a:effectLst>
                <a:outerShdw blurRad="38100" dist="19050" dir="2700000" algn="tl" rotWithShape="0">
                  <a:schemeClr val="dk1">
                    <a:alpha val="40000"/>
                  </a:schemeClr>
                </a:outerShdw>
              </a:effectLst>
            </a:endParaRPr>
          </a:p>
          <a:p>
            <a:pPr algn="ctr"/>
            <a:r>
              <a:rPr lang="en-US" dirty="0">
                <a:ln w="0"/>
                <a:solidFill>
                  <a:srgbClr val="FFFF00"/>
                </a:solidFill>
                <a:effectLst>
                  <a:outerShdw blurRad="38100" dist="19050" dir="2700000" algn="tl" rotWithShape="0">
                    <a:schemeClr val="dk1">
                      <a:alpha val="40000"/>
                    </a:schemeClr>
                  </a:outerShdw>
                </a:effectLst>
              </a:rPr>
              <a:t>Tele Density</a:t>
            </a:r>
            <a:r>
              <a:rPr lang="ne-NP" dirty="0">
                <a:ln w="0"/>
                <a:solidFill>
                  <a:srgbClr val="FFFF00"/>
                </a:solidFill>
                <a:effectLst>
                  <a:outerShdw blurRad="38100" dist="19050" dir="2700000" algn="tl" rotWithShape="0">
                    <a:schemeClr val="dk1">
                      <a:alpha val="40000"/>
                    </a:schemeClr>
                  </a:outerShdw>
                </a:effectLst>
              </a:rPr>
              <a:t> (२६४९५५०४ मध्ये)</a:t>
            </a:r>
            <a:endParaRPr lang="en-US" dirty="0">
              <a:ln w="0"/>
              <a:solidFill>
                <a:srgbClr val="FFFF00"/>
              </a:solidFill>
              <a:effectLst>
                <a:outerShdw blurRad="38100" dist="19050" dir="2700000" algn="tl" rotWithShape="0">
                  <a:schemeClr val="dk1">
                    <a:alpha val="40000"/>
                  </a:schemeClr>
                </a:outerShdw>
              </a:effectLst>
            </a:endParaRPr>
          </a:p>
        </p:txBody>
      </p:sp>
      <p:sp>
        <p:nvSpPr>
          <p:cNvPr id="19" name="Rectangle 18"/>
          <p:cNvSpPr/>
          <p:nvPr/>
        </p:nvSpPr>
        <p:spPr>
          <a:xfrm>
            <a:off x="5018190" y="4454010"/>
            <a:ext cx="3231580" cy="1008451"/>
          </a:xfrm>
          <a:prstGeom prst="rect">
            <a:avLst/>
          </a:prstGeom>
          <a:noFill/>
        </p:spPr>
        <p:txBody>
          <a:bodyPr wrap="square" lIns="38576" tIns="19289" rIns="38576" bIns="19289">
            <a:spAutoFit/>
          </a:bodyPr>
          <a:lstStyle/>
          <a:p>
            <a:pPr algn="ctr"/>
            <a:r>
              <a:rPr lang="en-US" sz="2700" dirty="0">
                <a:ln w="0"/>
                <a:effectLst>
                  <a:outerShdw blurRad="38100" dist="19050" dir="2700000" algn="tl" rotWithShape="0">
                    <a:schemeClr val="dk1">
                      <a:alpha val="40000"/>
                    </a:schemeClr>
                  </a:outerShdw>
                </a:effectLst>
              </a:rPr>
              <a:t>33.15%</a:t>
            </a:r>
          </a:p>
          <a:p>
            <a:pPr algn="ctr"/>
            <a:r>
              <a:rPr lang="ne-NP" dirty="0">
                <a:ln w="0"/>
                <a:solidFill>
                  <a:srgbClr val="FF0000"/>
                </a:solidFill>
                <a:effectLst>
                  <a:outerShdw blurRad="38100" dist="19050" dir="2700000" algn="tl" rotWithShape="0">
                    <a:schemeClr val="dk1">
                      <a:alpha val="40000"/>
                    </a:schemeClr>
                  </a:outerShdw>
                </a:effectLst>
              </a:rPr>
              <a:t>   </a:t>
            </a:r>
            <a:r>
              <a:rPr lang="ne-NP" dirty="0">
                <a:ln w="0"/>
                <a:solidFill>
                  <a:srgbClr val="FFFF00"/>
                </a:solidFill>
                <a:effectLst>
                  <a:outerShdw blurRad="38100" dist="19050" dir="2700000" algn="tl" rotWithShape="0">
                    <a:schemeClr val="dk1">
                      <a:alpha val="40000"/>
                    </a:schemeClr>
                  </a:outerShdw>
                </a:effectLst>
              </a:rPr>
              <a:t>८७ लाख ८३ हजार</a:t>
            </a:r>
          </a:p>
          <a:p>
            <a:pPr algn="ctr"/>
            <a:r>
              <a:rPr lang="en-US" dirty="0">
                <a:ln w="0"/>
                <a:solidFill>
                  <a:srgbClr val="FFFF00"/>
                </a:solidFill>
                <a:effectLst>
                  <a:outerShdw blurRad="38100" dist="19050" dir="2700000" algn="tl" rotWithShape="0">
                    <a:schemeClr val="dk1">
                      <a:alpha val="40000"/>
                    </a:schemeClr>
                  </a:outerShdw>
                </a:effectLst>
              </a:rPr>
              <a:t>Internet Penetration</a:t>
            </a:r>
            <a:endParaRPr lang="en-US" sz="2700" dirty="0">
              <a:ln w="0"/>
              <a:solidFill>
                <a:srgbClr val="FFFF00"/>
              </a:solidFill>
              <a:effectLst>
                <a:outerShdw blurRad="38100" dist="19050" dir="2700000" algn="tl" rotWithShape="0">
                  <a:schemeClr val="dk1">
                    <a:alpha val="40000"/>
                  </a:schemeClr>
                </a:outerShdw>
              </a:effectLst>
            </a:endParaRPr>
          </a:p>
        </p:txBody>
      </p:sp>
      <p:sp>
        <p:nvSpPr>
          <p:cNvPr id="9" name="Rectangle 8"/>
          <p:cNvSpPr/>
          <p:nvPr/>
        </p:nvSpPr>
        <p:spPr>
          <a:xfrm>
            <a:off x="2755019" y="5887024"/>
            <a:ext cx="3878961" cy="285176"/>
          </a:xfrm>
          <a:prstGeom prst="rect">
            <a:avLst/>
          </a:prstGeom>
          <a:noFill/>
        </p:spPr>
        <p:txBody>
          <a:bodyPr wrap="square" lIns="38576" tIns="19289" rIns="38576" bIns="19289">
            <a:spAutoFit/>
          </a:bodyPr>
          <a:lstStyle/>
          <a:p>
            <a:pPr algn="ctr"/>
            <a:r>
              <a:rPr lang="en-US" sz="1600" dirty="0">
                <a:ln w="0"/>
                <a:effectLst>
                  <a:outerShdw blurRad="38100" dist="19050" dir="2700000" algn="tl" rotWithShape="0">
                    <a:schemeClr val="dk1">
                      <a:alpha val="40000"/>
                    </a:schemeClr>
                  </a:outerShdw>
                </a:effectLst>
              </a:rPr>
              <a:t>MIS Report of NTA, </a:t>
            </a:r>
            <a:r>
              <a:rPr lang="en-US" sz="1600" dirty="0" err="1">
                <a:ln w="0"/>
                <a:effectLst>
                  <a:outerShdw blurRad="38100" dist="19050" dir="2700000" algn="tl" rotWithShape="0">
                    <a:schemeClr val="dk1">
                      <a:alpha val="40000"/>
                    </a:schemeClr>
                  </a:outerShdw>
                </a:effectLst>
              </a:rPr>
              <a:t>Ashad</a:t>
            </a:r>
            <a:r>
              <a:rPr lang="en-US" sz="1600" dirty="0">
                <a:ln w="0"/>
                <a:effectLst>
                  <a:outerShdw blurRad="38100" dist="19050" dir="2700000" algn="tl" rotWithShape="0">
                    <a:schemeClr val="dk1">
                      <a:alpha val="40000"/>
                    </a:schemeClr>
                  </a:outerShdw>
                </a:effectLst>
              </a:rPr>
              <a:t> 2071  </a:t>
            </a:r>
            <a:endParaRPr lang="en-US" sz="1600" dirty="0">
              <a:ln w="0"/>
              <a:solidFill>
                <a:srgbClr val="FF0000"/>
              </a:solidFill>
              <a:effectLst>
                <a:outerShdw blurRad="38100" dist="19050" dir="2700000" algn="tl" rotWithShape="0">
                  <a:schemeClr val="dk1">
                    <a:alpha val="40000"/>
                  </a:schemeClr>
                </a:outerShdw>
              </a:effectLst>
            </a:endParaRPr>
          </a:p>
        </p:txBody>
      </p:sp>
      <p:pic>
        <p:nvPicPr>
          <p:cNvPr id="8"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308" y="2029615"/>
            <a:ext cx="2196491" cy="244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2"/>
          <p:cNvSpPr txBox="1">
            <a:spLocks/>
          </p:cNvSpPr>
          <p:nvPr/>
        </p:nvSpPr>
        <p:spPr>
          <a:xfrm>
            <a:off x="152400" y="-228600"/>
            <a:ext cx="8686799" cy="13573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FFFF00"/>
                </a:solidFill>
              </a:rPr>
              <a:t>Footprints in Nepal</a:t>
            </a:r>
          </a:p>
        </p:txBody>
      </p:sp>
    </p:spTree>
    <p:extLst>
      <p:ext uri="{BB962C8B-B14F-4D97-AF65-F5344CB8AC3E}">
        <p14:creationId xmlns:p14="http://schemas.microsoft.com/office/powerpoint/2010/main" val="5461552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152400" y="0"/>
            <a:ext cx="8686799" cy="1357313"/>
          </a:xfrm>
        </p:spPr>
        <p:txBody>
          <a:bodyPr>
            <a:normAutofit/>
          </a:bodyPr>
          <a:lstStyle/>
          <a:p>
            <a:r>
              <a:rPr lang="en-US" dirty="0" smtClean="0">
                <a:solidFill>
                  <a:srgbClr val="FFFF00"/>
                </a:solidFill>
              </a:rPr>
              <a:t>Footprints in Nepal</a:t>
            </a:r>
          </a:p>
        </p:txBody>
      </p:sp>
      <p:sp>
        <p:nvSpPr>
          <p:cNvPr id="4" name="Content Placeholder 3"/>
          <p:cNvSpPr>
            <a:spLocks noGrp="1"/>
          </p:cNvSpPr>
          <p:nvPr>
            <p:ph idx="1"/>
          </p:nvPr>
        </p:nvSpPr>
        <p:spPr/>
        <p:txBody>
          <a:bodyPr/>
          <a:lstStyle/>
          <a:p>
            <a:endParaRPr lang="en-US"/>
          </a:p>
        </p:txBody>
      </p:sp>
      <p:pic>
        <p:nvPicPr>
          <p:cNvPr id="14" name="Picture 13"/>
          <p:cNvPicPr>
            <a:picLocks noChangeAspect="1"/>
          </p:cNvPicPr>
          <p:nvPr/>
        </p:nvPicPr>
        <p:blipFill>
          <a:blip r:embed="rId2" cstate="print"/>
          <a:stretch>
            <a:fillRect/>
          </a:stretch>
        </p:blipFill>
        <p:spPr>
          <a:xfrm>
            <a:off x="0" y="1143000"/>
            <a:ext cx="9144000" cy="5715000"/>
          </a:xfrm>
          <a:prstGeom prst="rect">
            <a:avLst/>
          </a:prstGeom>
        </p:spPr>
      </p:pic>
    </p:spTree>
    <p:extLst>
      <p:ext uri="{BB962C8B-B14F-4D97-AF65-F5344CB8AC3E}">
        <p14:creationId xmlns:p14="http://schemas.microsoft.com/office/powerpoint/2010/main" val="2159269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152400" y="0"/>
            <a:ext cx="8686799" cy="1357313"/>
          </a:xfrm>
        </p:spPr>
        <p:txBody>
          <a:bodyPr>
            <a:normAutofit/>
          </a:bodyPr>
          <a:lstStyle/>
          <a:p>
            <a:r>
              <a:rPr lang="en-US" dirty="0" smtClean="0">
                <a:solidFill>
                  <a:srgbClr val="FFFF00"/>
                </a:solidFill>
              </a:rPr>
              <a:t>Footprints in Nepal</a:t>
            </a:r>
          </a:p>
        </p:txBody>
      </p:sp>
      <p:pic>
        <p:nvPicPr>
          <p:cNvPr id="7" name="Content Placeholder 6"/>
          <p:cNvPicPr>
            <a:picLocks noGrp="1" noChangeAspect="1"/>
          </p:cNvPicPr>
          <p:nvPr>
            <p:ph idx="1"/>
          </p:nvPr>
        </p:nvPicPr>
        <p:blipFill>
          <a:blip r:embed="rId2" cstate="print"/>
          <a:stretch>
            <a:fillRect/>
          </a:stretch>
        </p:blipFill>
        <p:spPr>
          <a:xfrm>
            <a:off x="152400" y="1143000"/>
            <a:ext cx="8877851" cy="5715000"/>
          </a:xfrm>
          <a:prstGeom prst="rect">
            <a:avLst/>
          </a:prstGeom>
        </p:spPr>
      </p:pic>
    </p:spTree>
    <p:extLst>
      <p:ext uri="{BB962C8B-B14F-4D97-AF65-F5344CB8AC3E}">
        <p14:creationId xmlns:p14="http://schemas.microsoft.com/office/powerpoint/2010/main" val="31377719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152400" y="80161"/>
            <a:ext cx="8686799" cy="1357313"/>
          </a:xfrm>
        </p:spPr>
        <p:txBody>
          <a:bodyPr>
            <a:normAutofit/>
          </a:bodyPr>
          <a:lstStyle/>
          <a:p>
            <a:r>
              <a:rPr lang="en-US" dirty="0" smtClean="0">
                <a:solidFill>
                  <a:srgbClr val="FFFF00"/>
                </a:solidFill>
              </a:rPr>
              <a:t>Footprints in Nepal</a:t>
            </a:r>
          </a:p>
        </p:txBody>
      </p:sp>
      <p:sp>
        <p:nvSpPr>
          <p:cNvPr id="2" name="Content Placeholder 1"/>
          <p:cNvSpPr>
            <a:spLocks noGrp="1"/>
          </p:cNvSpPr>
          <p:nvPr>
            <p:ph idx="1"/>
          </p:nvPr>
        </p:nvSpPr>
        <p:spPr/>
        <p:txBody>
          <a:bodyPr/>
          <a:lstStyle/>
          <a:p>
            <a:endParaRPr lang="en-US"/>
          </a:p>
        </p:txBody>
      </p:sp>
      <p:pic>
        <p:nvPicPr>
          <p:cNvPr id="14" name="Picture 13"/>
          <p:cNvPicPr>
            <a:picLocks noChangeAspect="1"/>
          </p:cNvPicPr>
          <p:nvPr/>
        </p:nvPicPr>
        <p:blipFill rotWithShape="1">
          <a:blip r:embed="rId2" cstate="print"/>
          <a:srcRect b="13534"/>
          <a:stretch/>
        </p:blipFill>
        <p:spPr>
          <a:xfrm>
            <a:off x="152400" y="1219200"/>
            <a:ext cx="8805266" cy="5486400"/>
          </a:xfrm>
          <a:prstGeom prst="rect">
            <a:avLst/>
          </a:prstGeom>
        </p:spPr>
      </p:pic>
    </p:spTree>
    <p:extLst>
      <p:ext uri="{BB962C8B-B14F-4D97-AF65-F5344CB8AC3E}">
        <p14:creationId xmlns:p14="http://schemas.microsoft.com/office/powerpoint/2010/main" val="768853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Mount_Everest"/>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a:xfrm>
            <a:off x="-990600" y="-152400"/>
            <a:ext cx="10668000" cy="7116763"/>
          </a:xfrm>
        </p:spPr>
      </p:pic>
      <p:sp>
        <p:nvSpPr>
          <p:cNvPr id="74755" name="Text Box 4"/>
          <p:cNvSpPr txBox="1">
            <a:spLocks noChangeArrowheads="1"/>
          </p:cNvSpPr>
          <p:nvPr/>
        </p:nvSpPr>
        <p:spPr bwMode="auto">
          <a:xfrm>
            <a:off x="381000" y="1295400"/>
            <a:ext cx="418896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6600" dirty="0">
                <a:solidFill>
                  <a:srgbClr val="FFFF00"/>
                </a:solidFill>
                <a:latin typeface="Arial" panose="020B0604020202020204" pitchFamily="34" charset="0"/>
              </a:rPr>
              <a:t>Thank You</a:t>
            </a:r>
          </a:p>
        </p:txBody>
      </p:sp>
    </p:spTree>
    <p:extLst>
      <p:ext uri="{BB962C8B-B14F-4D97-AF65-F5344CB8AC3E}">
        <p14:creationId xmlns:p14="http://schemas.microsoft.com/office/powerpoint/2010/main" val="3415083352"/>
      </p:ext>
    </p:extLst>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cstate="print"/>
          <a:stretch>
            <a:fillRect/>
          </a:stretch>
        </p:blipFill>
        <p:spPr>
          <a:xfrm>
            <a:off x="0" y="0"/>
            <a:ext cx="9144000" cy="6974236"/>
          </a:xfrm>
          <a:prstGeom prst="rect">
            <a:avLst/>
          </a:prstGeom>
        </p:spPr>
      </p:pic>
      <p:pic>
        <p:nvPicPr>
          <p:cNvPr id="5" name="Picture 4"/>
          <p:cNvPicPr>
            <a:picLocks noChangeAspect="1"/>
          </p:cNvPicPr>
          <p:nvPr/>
        </p:nvPicPr>
        <p:blipFill>
          <a:blip r:embed="rId3" cstate="print"/>
          <a:stretch>
            <a:fillRect/>
          </a:stretch>
        </p:blipFill>
        <p:spPr>
          <a:xfrm rot="16200000">
            <a:off x="6921322" y="-1219200"/>
            <a:ext cx="990600" cy="3428999"/>
          </a:xfrm>
          <a:prstGeom prst="rect">
            <a:avLst/>
          </a:prstGeom>
        </p:spPr>
      </p:pic>
    </p:spTree>
    <p:extLst>
      <p:ext uri="{BB962C8B-B14F-4D97-AF65-F5344CB8AC3E}">
        <p14:creationId xmlns:p14="http://schemas.microsoft.com/office/powerpoint/2010/main" val="2828618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4048125" cy="2590800"/>
          </a:xfrm>
        </p:spPr>
      </p:pic>
      <p:sp>
        <p:nvSpPr>
          <p:cNvPr id="5" name="AutoShape 2" descr="data:image/jpeg;base64,/9j/4AAQSkZJRgABAQAAAQABAAD/2wCEAAkGBhQSERUUExQUFRUWGRgYGBgYFxcYGBgYHBwYHBgaFxoZHCYfFx0lGhwXHy8gIycpLCwsGB8xNTAqNSYsLCkBCQoKDgwOGg8PGikkHyQsKiwsLCwsLCwsLCksLC8sKSwsKSwsKSwsLCwsLCwsLCwpKSwsLCwsKSwsLCkpLCwpLP/AABEIAMsA+AMBIgACEQEDEQH/xAAcAAACAwEBAQEAAAAAAAAAAAAEBQMGBwIBAAj/xABAEAABAgQDBQUGBQIFBAMAAAABAhEAAwQhBRIxBkFRYXETIoGRoQcyscHR8BQjQlLhYnIVgqKy8SQzQ5IWc9L/xAAaAQACAwEBAAAAAAAAAAAAAAADBAECBQAG/8QAMBEAAgIBBAAEAwcFAQAAAAAAAAECEQMEEiExEyJBYXGh8AUjMlGBscEUQpHR4TP/2gAMAwEAAhEDEQA/AKUYLxLF+zoRJSWVMWpSuaQwbxPwgSSQsEggNqC/20BqkKnzFpSx7NJOrFhc5Rv3lusaWrzQljVP1MvQ6eccrTXoLUTeMHUS2O4j71ELnDfX4xLIUl7Ky+ojLZsJ0WT8fkNhbQ72584Mpp+RYmosxf6jpC7Z6jTUVMtExYym6iLd0Xs+86coue0tPhqEqkSSuXOQCQsZlIKmfKoqJ5Bxo+usU6DJWrGmI7RyZEpM2Yqyg6Ui6lW0A+sU6f7RJy1flpShPTMfEm3kIrGL1y5oQlRslLIBIAQUklQuwDg6ngOUA0qwf+B9YuBXZo9NtVOSxWUkHcUt/t0i0YVi8uel0kPvDg+XGMvkoCks6f8A1U/+6HmwVQiRWp7cd0pVlcgJzt3cz62dubQMNtvg0imHeHjBjRTMY28KaoCXLl9mEAmxSXL5g7tqLWi1UFemcgLSbH0O8GOfZVxceAmAsYQDKIL3ZmtfUfCDWgaups4y31exbl5XbxikumSlYnolqDoUcyVB0q3Hjrox3Q2CxLlAk8b+ZgL8IiVYzMrhmJASfA+cQ7RzslMG0IbzD/B4XxOLfBZpx4M+2u2nUpZAJHD+kaeZ9IphnOYIxCd2i1F9/pygZmEOpUBbsklGGUpTAE2hUhR6QwojmsSf5+284k5DKTUcEg+UETHUL25W+UDSZbcH++USmnWQ6X8wfhFWgiYFOzJLk2+9I5lVuRWtjwjufVLRYpB8hC+oqktcMzRWibLRg2LEBcrMQmYzsWIL6pO5xa3GPdqZUmVIQZSGU915ivzc90xVpFWHBBcD78Y0yVsUJsqXnmWXkUpOV2BANi+rcoG1TsnxIpUyt7GYguYZmZRKAAwubv8ASLSk3MXnCcMky5SZIlJEpnACXT1Km15u8VjHKOXLmAS/dUHAJcgv8NIBnhzuC4Z8ULUKUk9Y7RUEnWOVG2+PaandzwhVNjFI77NSyAkAksLlgOpj6IcTr+ykqy5SSWINlDKQQR4x5GhiwRcbkJZM0lKomZ0FW0wHR7dX4Q1TRdnPlTUkjMglX+pPwAiuUzk925F7XYc4uNbKKuxSB+gab3JLeZhuUvu3H3X8i8IfeqXs/wB0J6fC0TEmwfdCaokdmtotlFJyq6x9jOCAkHjwhWOSnyNTxWuBDQzykpWDlKd49fP5w3mVyVAq/USCX4wmrKfsyANPnHcoEgpHUcbX+UH4fIDlcE+MpCpYO8M/NrP98YSJMOAMyQni489I7wKmXKK1AlJHDVh8oq5bUWUdzBqWsYanwggYoFAoULHfv5EHVwWg5dGmbMJCUgLAUwtlVvYNoS5bdCWtoFoVYOPWOjNMmUJRO01ywMpUVXNyXNxF+2AxvISFE5TYjXvDQ+T+kU6jwwAjPa1+p0++UHYdPUiYctt56sDb1iXRCs1c7SSwoJZbkE7tBm1v/SYJpsVRMVlDg7na/IF9bG3KKLR13bAzE5hkYLYg5UqdIVdN0klQfcSNHDwTcXzOAsFi4cMXuB3gTuJ3DrFtqaB7mjTJshKwykpUOBAMU32kYiJVOmWGddgOAGpHgw8YkwnbdKpiULWEupu8QW4AKB9YqvtVMxU8Fj2YAAO598U20+S12uCiTSQeB+MdSpvH7+kcLL2NjuMRlJEXbKoPFPvTEyQdN/WFcmpKTbyMNsMkicsXIG8b23t8IhulZeKt0ME0+dixcajXk43R12QSPeynmD/xFmoco7jFDDQMB99YW4nTEMQHSXzAgd07iORG7kYBHNY1PT0rRVJyi5dYUL2e48d0AzJ4Lg8ofVNECCU+Q+XGEc5IdinTkYMnYrJUc08tJWkA2JAPQkPGnVm2XZylKS6iBkSBol2AcnUtw/cYzaTLBcpHus51a4iwVNE8nKokscwIYeBGvlFZK2LZMbm1+Rxh20M9xMExYY/pUbeDxaqXaArUDNYkh+0SGcf1ga9R6xVMNkhJKSdWPjvguSsAKT+0uPEafGIlFNUxuHlLklJUq1xxGnnDNFL3bfpDm1h1OkVTZHHEpmiXNcpduD8OkXja7aFMvLLQUJQAFMAPeuASLO3CAR0/IWWYp2JUxWleYplhYsFEZ73SoJ/Te12dyI+ir7SYipSyrME8WD7yWBtbk0eQz5vQAnH1AKcKltlGXNr0Dt4PfwEMaWpzggj3SL8j/Lwrlzy4CwxbwLaDkIt+wWFpm9uVjuKCUOx194m28WPjE7eKI31yAS5l09YvGF7PGegFQyp1cjXoN8G4VsFJkAKmjtzqXcJSOISPe5v5RaV06Wt/zA1gv8RSeta4gZF7QdnBKSlQNgeAHziqUaBnBfR7czp99Y1D2g0ajTKy3SLlzcRkdOu46/8AEF2qKpA8OaWS3LsYzpWUgjj9Ic0pdLgaiEtVOCmbT7+kG4fUd3oSPn84FkXA7idMYSaNKElZUHGvAcoR1WNpUppYzHyHU8oH2jrFFIQDZWsJKZe4WA1O8/fCIxwvzMnLk/tRY0V6Upc95RXrxNnPQMwHWJxWBJKrEqLjqR8oAmYQpKAtViQyU8AxL+UDUagZiMz5Q2gcgbyBvgtAbLRszMVKXOUoHsjTzJam3lQ7oAPvHMBCldfLHdykcd197wfS1K5akzJbKsygQFA8mPxhZVTnMzPqtWZt6SdRfziI2mTL2JShCg4LQwlVKlo7JSsyBcPqCH+VoqXaqKsoe2vKJqKtVmyh/OLyQNPktC8MSQ2UeURp2QKgWUByaC8Pqu6gqIdQ+BI+IixU9hCEpSizRhGM0Z1XYJkLKHiP+Ya7MYYzruG0/wCItFbRBV2eO6KTw0iXlbjRKwJSsDnG4SpAvoq7dH3QRKuMqhcAPvu5a/Fmgutpe8k6M6n4MCf4gdNXnISAGSXLMzn48YoF6K/itEAXA5/WEOJUqiOI5W++kXjE6N02hRIoi7EQSGSgGTHZUqFJAIux48d0P3aXf9KXvx0HqYYYpQoSj+qE9SPylDfo3jDEZ7haUNgH2nfJGhYjyg2lmurw+ULaa5eCqMd4czF2gaZKD3nGoPmPqIYLIUkLWpTu30fjCyeL5h4t5QSRmR6xVoumEzQEy3UAsbrAt84+hbT1bgjUbx969Y+jroirLVsp7PF1SQueckg3H71t+39o5nwBjU8Gw2VSykypKcqE8ySSdSSdSYikFgAkMkAAAbgNB5RNmhijLlkcglSojlptl4WHTd6N5Rxmj4qv4RANinHqRakHKpyQxQpilXLiHjDa6TkmLSxDE2Oo5HpG/V67A84xfa+Q1XMI/d8RaOfQbT/iYnlLAtuuIYUUopUUn9SUqHiLfOFiNBDs0ZEiTPYknNLHBOW4LNdwVN/aYHJWPbqaBsXwqbMCe6EIHcKyGdyVXa5LEeDQd/8ADxKlIm9rdwHEvNLQ+98zqPPL8onr6eYhA7WWAFEqYEDLYNqTq5Jd34vBk7E/yhKCyZajLyk3ZRAdwLKYknhaz6wK2qotw7ZBi2xkxKUqM5M2WsuV95023ZlKGXf4RWkUK5UznLLKOjNoYsMrGAmYoA/llwoOcsy5ux91xf4xBi89E4gIKgzhRGhsQlR52ZzrE20+jopA1TTqlpTOQe6sbt3KEOJ1JK83ED6RZKCers8iikyxmBSeBFynmNRfdEVJs2plqyBQlknvXCiLhI4vF4Jvg7I0uRXlCA6UqWtQBYcSN+9oEw/B5xUEpQrOSAzXva/CNb2RwdNVIE1XZS1OykykhnsQ7FgcpEWzDcFRKBS4713CQkvzLX6w1HAtt2LSzNuq4Mq2tw78CaRIZS0y+9wJzKKvMk+UTYVihnDNYByAN9t5iz+07BkqkomgZlS1ZSb+6oHXjdvOKZs7hK5TrWlQlrIyEhnN3Z9RpCOTG0uex7FPlU+C1y7iOUS2MdoUwj0loTo0kzyecwaBhJCbiO1zI4M60cVZMS4vEFQhhZo5l1F4MloB1ijJXIhxSV3QpV2Lt5uYrhm5j5ehf5RfKjAJ04u2WW7ZlWBfgNT8IS4hsuiVNSglRzJKn04adLw/gwzauhDPlhdWUoFlEaXgtJY84lxanAnnLoWP1byjiaGPy84YlGuBZO1Z1Tg5ik6KD+P8iJaQkZknUP5GICs5wrdu8BE0mYCX3kXgb6LrsHRJaY/7rEbjH0FKAcco+ipJu9ZLZ1J8RwjmSoGCKhQOYcReA6dNhDk1RkSVMmVHma8RTDHrwMo2QVZt0MY9tfN/6ua+8g+gEa3XTQlKidIx7aycFVKiDa3w+sVaGNO/MKBqRwPoY06upBJwpkt+UlCn494ZjY73UYzCoGXvcW+UathNWP8ADwtRcdi5DPYJfxsIjsPmdV8SiYjUzZq09pMl92WFp7wA3OG/foGIGnmRh2DgpC+0cInKlp7NiX96WxUQGJb7dlmLYwFTFJSkCWpYLZQ7szuA+peD8QwnviVJJAYlQzFlMAMyt2t3+OkVrgJZHV4pJmTJs0oa7pS58TYgPy5RFWWK1AMXZZSBkfcEtZt7co8OFVBl95SMgXlCjYXLZtHyuB0AHOCTWAU6aVJSoqUFlTgXfjoXLNvaIr0LKXqQkKSElvfbJ+0OCDfeXv4b4suKzTJw+ci4mHuAsRmAWErKCde7q14TGrmCmlITlLkseQzhr6dXi87M0yanDfw9Qkkla2JZ0lgrMT1U3QxaLp2ju+GDex1HZ0StXXNUeQYJHy+EXSfPJ0U3Rvm8UnZeUuk7SmLlRVmQeCTZRPBm9RDykxdM4qCAciLZ9yiNw+sPxj5RGUlYdNkTJjhITkLPn0J1sAHO7hAuLbOrXLT3hMUC5BZL/wBraMwgwVzAhwCCG4HgPHSGEqdmYvqH3RE1vjtZMJbZbkZvVSJ1OQmcmxDggvb5t9iJkznGr8Dxi64vhiZ6ClY45VcDxt6jfFGq8LmSfeSyXZwQQ/h/EZebT7OV0auDU7u+yCbMvA86oYR1NUAbwmrp5UQlAJUSwAuSToAN8LRjbGpTpDGiqHIa8aDguCZGXN97ck7uvOF+xuyv4dAXNGaeRpqJfIHQq4ny4m2Iw8m6jGnh0sY+aZmZtXKS2wBa51JIAin43WIC5IYTZqSUEfpZSWF+OYC0XydQFdishG8JsT/crhyAHWFuJbNJVJUhDDegsBlULpNuYEOOSqhOKdmObQUy0rC1gu5BDMBwYcNYVkup40rHcFVVSCtIHaAEFOhCk2UlmuQR9uIzSX7xBsb7uG6FcndjWPqiOrXdhuTHFMskiIxcqJ4fSPZRuOUCZdDBSmj6OpiwRHkCCm6qGRJUfvhAmEznQAdRbytHmMT2yo43PQfy0QYOfeH9R+sP5THm+aGBMelUR5rx0TACjF2LoKk5QWL/ACjI9qZWSescCB9+ZjW8QUczdfl9IzHabC1TJkwtoSUtvsLRDsPhai7YmrryralQ9I0eVSlOFMLn8MbB3fJ63ikYbghUqWhYJdyCOLOx+EaRPwlUyiMtDdoZWRJdg5SzExEeA2eSlRjlQyh7pBAs3oDws56Qw2frlvlKwAd76DdobtwOkArpRLRME0kKSWSh95sokdA0DylZVDK9mcEvdnOnjEVwFssuI1REtSCo9mD5nXdvJffENDNkpUHS5Mu5IJCV6EX14kjp1DTPE1aQpwCpndwjiElufzvDDaCWmXlShRWgpuvUBWpShW9jw3xVKuCWzunk5kS0uQpKjYJcgBzmAPvP8jaNC2QCxThSrdqSsHcU2AbhZIjNqCqJmpCSAQkuRfL3WOvBLDr0jUaGuRLoKWWVoCwmXY2ynLcFtIuo8MjclJcgG1lUZlR2coDvpTmUPeUASGfcA14bUFKJUoIELJktSqtKQwQEpKiP1ABwH/a5HWHkwND6fkSEa87YFih7sx7BSCPHcfOA8SpqkyEolMtRAClIUHtwBIN+kQ7TVf5K2G7jutFUwOsNwJigTfMSQEpFzlHFuNopJZO4V+pSdvovGHUFVTICZaSpSg6ypTpCuCQ+7jvhkqmXNlkTUAFQUGBcAsSD1e8VzbXDHppE3MVFBMtZOpBdSCfXzEC7CV5QZ0pIBVMlqVLHGagEpHiHEKeNNvzUOQwOKtMpuH182rXkCpMssS6yQLbhrfw4xp2wWySZKe1mETJqn749xI4IJZ3FypuXWl+zKhUtMwlAAzAFR95am9w8Ej3iBq4BtGzUkrKgDVhBseOMVaRM8kpOmyeXLAjpo57SPBNi9FDsiI1BogqX1GsD0+JOcqhFttkXQNXyBLX2oslTdp8AvwFjyY/pjKPaRgvY1BmJHdmueiv1Dxd/ONpmoBBBYghm3ERlntDQUyzJVfs2VLJ/UjRv7kgseLA74HJcBYvkzgCyvvmPvlHKNY9RMYNzv9+JjzQH73wsHD5N0tvIMfR9T6ho+gTdBUrNaNYZszOdCQB0e3zMF4ctioM5zWA6CFkosUpFrv5WENMFSUu7u9n3iz/KHNVPYm/yMKT9Q1aSDcMY6eJMRUAjPe2rDdAwmWBhbFk3xst2rK5i+0lPLqFS5kwoUkB+4opuH95OmsL5BRUK/JUlbkm3P1AhViuEJq62eFOAlbqUDcgMkJD2GnoYtWAJkyJhkITl7oKS5JIG4vyL+Bg+aSx41KKbfy47JnFRi3fKrj4glHL7NYcMQf4MO8SSuYMslLBgRMD2YeTtFe2xoFSpgnS3Tn97KSO+N5biB6GFFBj9S4R2y8r3Ayu2qrs+j74vixPLBTVC39TG9rsotVSlnsSQV9494B2u+rk+kTypn5OXIEklszZXHEqNr6a+ES10ntFKmkkmbMWAUqY3JygDeH1i20uzUsU47VS5rAksrKO70u2l7GAN0rZs8XV/SKnh9SE5BlTk/UkEurmvcW3DTzgvEKpdQvIFBKEZWSPdPeCbnxAvxg2ZSSf0yUp55pij/qV8oJw7ZZU1MyZKluJYdR3nkN6i125dIaelkuZNJGc/tHH1FNi/C6DNMWE/pOUhLsRvNtA4FuEPk1+UEJYAs9hfzjnAqJZJMtClNbupJAfoLWgsbFzlqKT+WjdmLlRGjh3146QTfj072za9BeeR54+JF7avj9q67HOzFc5AU5zgsdQCL5eTi/hDypm+lj0itSsPm0hAmpCUpVLWhb90sMqg54oJIfVjHuOY4kWSQpStAk5if8ouIrui+V0OY7kkvXgB2hxB15BdwQpmNoQTZJSQpC1Ai4NwQflDminSUJUqcn8wq0Kjcf2puOHhEP43tVEU1IqaxuSFKCRxICm8yIFPV4Yqrt+w7DR5vxSVL83wPcJrZk+kmypoCjMAZQyg5k+6pTXKnABJvFfoBNp6hCsis6FJUwDvfc2oIcQzwjA6sKDyxLD6lSEj/wBAokdBF5o5RkD/ALjlThgDdtdxA13kRmQm5TperDyngjGoyt/5BJaES5qzLSAkFa2/rWokk89YsMuccofVr9YRUicy/HMfl8odpMbjSSSRmxZ27COMzNH01VuseExQuSpmPCvFUMyhBstV48rZWdBG/dFo8Mh8o8w+qzp5iK7t9hImyXa7EeloJw+fkmNuMNcWlZ5Kuj+V4mcdrIjK0fm3Lq+6JV3cQftFS5KiaBo7+bGABrCElToei7RPSrZjH0cSzuj6Ayim+QqL1UY/NOhCP7Qx89Yjw3FzLnoWpSjdiSTodfr4QPS0SpgzJZnZ3tENfRlKQQb970LfWN6SxSTxqraPF3mdSm3X16GuywJiCk6KDecC/hVAAWtC/ZjFAZEvMXOVL+UNsUq1ppJs2nRLVMl97vIzOkXVwuA58I8thcozcF3/AKNjDc/KmVql2cmCZOWpct5kwqDElkOcoZtbknrHf/w6aqeJwmsQQQBKUdN2o1+cVid7Sq5Wk1KP7JaB8QTC+o2tq5nvVM4/51AeSWh95srVbvkv+jH9CndvuvkahjmBrm060MUkjulQsF/pJD6PryjJSlUpExSycyUkXsx0Nh4xf/ZbtBnMymmKKszrSSSSS3eDnkx8Ip236FS51QlXdJmE8iCXBGmqS8H0K8OM16Vf6imo0uycNvqxVgWFIVMk/wBPeFyX8HZnbdFh2irOylKCBmJAADtvGZzuGp8IS7FyLzFqB0yh9bi5HK6W6xzthWK7QpRc95wxcgC/xPlE7agn+o7vubVe3+Vb/Y52WnpqakS5qzLQQpigByoe6HU+ofdwjVcEnyZDSZa3ZyHUCo8Xbf4C3SMJFJmOUHJbeSOBtfVmtBuE1KkP2ZYpWGUDbuvo/W/F4WyY8mplW5/ABm08Ma3RpH6CQgSwlMuWAlSmOVKe6VG6mZt5LtrFQFXUyK9UipWualQHZrIs18hDBkg3BG49IbbNbQ9pKSVsFN3hufe3KOMZx7sVACSFJULLVMWxbUMltLb94hFJ+bHJcnYGssXBepNi1J+IkKpirKZl5SjoJg7wQf6VN5vyjKJmHqlLUlboUCUqGhfeDxjUKLERVSpyFJSmYElaMgLlg9nJJUCARFex2g/xGkNVLB/FSQO2QP8AyoA98D9zfBuENYYxrbkVj2GWTDGrr3+vyKklYBdLBm8xvvDOg20lyj+ckylaZkBLKHgL+MVD8ex1t8RxiddUlYZTEQ7PBCcdqVfAu5OX4nfx5LvNxlNQ34eqIUT7qt/AAgRcaBOSUlLqdXfVmL3ZmfgIy/2dYKkVhmgOmWhRH9yu6PTMfCNMStiToADb4N6x2n0qxvcK5NidRikMMMTv4/CGQVC+gSyQOQg9KjDUisej1RuI7iInvR3FC5HMMC4rUES7FriC5l4W4ufyjyb4xaKtlX0LqqoGdKtDYn4H6w7oq9ExJSDdrjfFaPefp6x1SDNMSoOCHPlZjDEoXEDGVMz3bujKZ2bcoEeKYrw1T4fCNT9ouCZpJWBocw67x5RlEx/H5xmZl5r/ADNHC/KEqS1/vSPo9DqQ46/WPoVsZo0bBMNKaVIfLv8AvwEL8TQHyjcPUkn5xaAhpQHICKrOXmWevzjY0EbyN+x5HXvbjS9xxsXJTMWZClKSpsyGa7e8PV/ONKwymloQUIIUxIVv728K8N0ZVs/PKKorGqQCPP6RpNftDKkZZs2bKRJmIdIY9oqYSLgD3g3KzQlqoQjmk0jV+zq8GLa5Ma2zwL8JVzJYHcPfl/2K0HgXT4QmTGv+1PAu2pROSHXIuecs+95FldHjIUwrI0nKg3CcQVInImpN0KBi5+1vDRUUsmtle73Quz90g5CW4KJSeo4RQnjTPZviCKinm0c3vJYkAkh0KssWvwNuJiYtorxLsqGAyQiUmxFwWNyA+Yv6RXNo2VMzpmBKu87ln5J5sWi7Y/h/4Vc1DWSCU9C4HxbwitSlI/Yl/wBxuSflGrKCyRW18Uvr9jExZ3jbcly2/r5sVYbRgm8skAAJdNzqSq9r/SJ5WBlO9CXJLFQGu4DoBDxABEDjIVsCCwJtf4ROPFCMuOy+bLklFt1Qx2MxWWasU81wmbZKgWyr/SOh06kRqWMbPpm0ploQUqlk5M29Q3g7wrj04R+e6iY05WtlWbl/Mbls7jM2qlSp0vsQsBKKpcxSyQEFxklizrBJzPa/CEs0U5PIkOadQxVCuaKPR4gqTNStNlJL/UH4RaKXDZwq0VNGjNKmjMQ4CUue+hT6XuP4hft5hQRNE9HuTSX5L3+Yv5wR7P8AH8qzIUWCro5K4eMBcU42hpSsqXtW2CNNNNRJAEmabp0CJh1A4A6jxHCM47RSLG0fpLafYpFal59XUZHdMuXkCA2mZOU51DiYwHF8OQibNlpUDkWpIULZgkkAkPbwguN2qI66NE9lNPlplzVD/urYf2ot/uKvKLVPZyBof4/mFeC0fY08qUP0ISD11V/qJg5UxyHDGHoqkJylbHFOq0GS1Xgejl2BglQAEUbCI8Qbx2IilR28QSeLgOsl5kqTxEFqVA02JRDEkyRkcR3RJy5ldP5gutnoZ1DSAKlWWW3G8MOXlAJeY72gqxMGQXA167hGZ43g+TMUjQv84000OWSDv1PjFexKlC0kQpkgnEahOpFDo6dyQL2cc3P36x9DmnwkyZ0os6RfwOo8D8Y+jzep1U8U6irNSCTVl+qlNLfgIqVOHV6w2xDGkgZSx5D5wsl4iZhdgGsG1vxO+PY6PG8d36nitbJTSd9BmFXXMPDKIt+F4zLQgBaErmIJ7IlIOXN7zHdoNNXir4JJ7ijxUecT1EzIknhf1jK1VznLZ36GhhcsWNenBoVFUCchSV94KBBB3g2UPvjGF7Q4SaWpmST+hXdPFJuk+KWjWcBr9CIS+1rA86JdUkXSyF80m6D4Ekf5hCGGe+NPtGhp8m+HPaMwzQx2bxhVNUy5o/Sbjik2UPJ4FpqQqIABJOgAcnoBrFpwz2a1U5ipIkp4zLHwQL+bQwkHSZafadRCZR/iZfeCQFEjfLN3+B84xZeLKyOlgXZveIHE6D0j9G4bgAl0gppiu1ASUEkAOkvZnNrnfGBY9hxpJ8ynKcykk5SojvftUX/pbyi8c04rYmBenxvI5NCyWFzCSqYop3B7eVh6Q4kzeylqWACzADdrCvDAQMhNx967+ohpVyiZWUbyCeQjVxOMcW76szMsZTzrHXr8uxIZ3efe7/OLhs5tZKloy+6s5e0OYscrsCCWYOSIqs6hKQS4hVVS3hDPj8SG1Oh+eGM3yfouUhNXTqlKNlix/aoe6rz9DGaHPJmkF0rlqY8iDBXs92uCZOWapuzYE390lkn5RqNPg1PMm/iFS0qmkAEm4cCygnTMzX5Qhhk4XjkV07f/AJvtAqsYnKpZc5HcJHfdO+wzBxoW9YUCsKz+YUzCTfOhKh6iLHjdcvJklSJk8rBFh3OBdW9uUUMKmy6hEqchSFG7ENZjf0MUlFvIq6bRsw2eFJSS9Rwqc0RT1ux4ZdOsd5IhqFAZmj0SMJjOnrVIOtobKmZkg8YXYdShRc3bdDCYbwBh0SShaOo8l6R4TEEnJMCz1QQoxBNESiGIaiZnnBHByegP1aCZcntJvJPx3QLLlZZk1Z1J/wBI0HxPjHRxZKUsnU6waXK4Arh8jipByENuitFI9YZ0eJLX7wtCaarvdBFFEu5EyJiElKlkBgWsN4YjiY+imIxdQmKCrhyz8H3R9ES0kZciy1bjaOZkyD8PV3SefyiXEcOSjIMrHK5e5c/Zj7LlR4fGHsLuO8xtT+LYP8FS0pPO8eY4GlKPQeoiTD0shI5CPMYllUsJFyVDS/Exixd5L97NjIrg4r4fwR4DjCJeZKlBIRlcmwuLRoUqWiokKlTBmQoMRxB4Eaf8RkuGbN1CJ02dOCRKmEjs1FyU/p7o00B1EaDhGJKSwQhSjoAAwbh8IznCUM1rmxqMfDy+VcMf4bg0mnDSZSJfMC56qNz4mJxUAkpS6yNQnd1Og8TAkrC580gzSEI/YHv1YuehhwSiWgJDMnQBgPoIaZoWVTFkYhUDLSplyA95kwEqG7uhmG+94zHbPYSspAaqdNTOUVJBUFlRu+udIIGgDHfG7zJqiEgb38ore2ezoqZIlKnZe8lRSxVmAu1iMt4pKSjyCnJRVswKjS5JtdtItCqBqZZ32J8CPlDak9lsxCh+fJUBfSYnw90j1h8rZhfZqR3C6SLLTvDfqaJ1GpjthCDtLlldF4TnkyTkrfC59DKZyQXBeJMD2IqKoulGWW91qsP8o1V4ecWzDPZ1OUp547NLEgAhSlNwyuAOcHJxqolESyhfAOkgcukVza6MXshy/l/0pl30nBWSYT7PhTAmWhRmENnUoA9AkFgLDnFtwWjWphMWqWkM4AurlvtFcqcQmlu8p20SSAOsBHEpgBKpqkgf1H6ws5yk9zqw8NDlbU3Sf6msCpBOVH7T5Nb5RSdqcEX+IRPM1JCEsUZS4JfVWjX0gDZ7B+2V2ylKKUm1yCojnqwhntJOyyyLurRo0cGN5GpMjUS8O1YFKUkg3Yj16QFWTGSrxiaTKBlhVw/2fKB5rGNWKM2THGEVBKwNwF/l6wzVcwvwOTlludSw8v5g8GF2MronSY8WY+BjhRiCTgmI58wJSVHQB46UqEeO1Xupfe58P5aLJWVboDraqzbzcxLhOFFXeULQNTpSVZlqDfekNP8AHUDuh20DQV+wJc9hFSpKU20EVOdMJBO8/OHON1QKAEn3i3hv++cLQh4HdJsJVtIz6cFZ/E+ceQ6n0bO/vBSj5kx9F8WVZLr0dP4iOXHtr3VjjG5maceQSPR/nEc4aDiQI4qJuaao694mPJlUlDKVoHLbybMBzhp+TBXsZcF4mpXxLDPq0SgCpQAcAOWc8BD2hxaUkWAHxjGcWqZk1SpkzwD2A3ARFT7RT5SWSpxuzOW9Y89qNNkklsZvvC36m7HF0Gxynyj2krJSC6EgHiIxCVttPGqUK/8AYfWDJO3i/wBUs+CvqBCL0udegJ4MnZ+gMOq1zQWdnsfAP6vBFRLloH5pc/tFyfpGOYV7ZFykBASco/p+JSqGlP7WZSvelDwKx8QYL95GKW12MPJOMUkufc0SqxdSgye4nlr57oBMV+m24p5iCoJUOHeGviPVohn7SOC5AH3vMJT3yfmK49DqNS05cL83/CH02rSnUueA+fCBZuKDcknqRFXk46lSmALPruhmmrB0LRCgjWxfZGCK81v5ft/sa0WIJQcypZKv3ZnPg4tE1fiKJyQkZndwDvLEB/OEpnndD3CEBCAojvKvzA3fWHcG+f3a6Dzw4dKlKK/QpO01eqmR2coZll86zoNeLeULaTYEzEy1LqTMVMYhGYJAe5Nrlhe0ayZgMcKkoKgrKlxYFg/nrDkdKl6istXKTtr4fXqQ4dJlU8pEpJZKAAH9SSdSS58YArUGYostKuAChbwMfS6MTlLzKYg2CbMnc5Lu4v4xKNmpLgnMT/c3+1jGhHbEz5bpCOp/L7szujVL2d9W43+MTUdGk946bhvP0EWKZQIIYptwct5PANRThK7MEkfCCeJxSKeHzbPZMTJEQZokQYoy5NHBjp4imFogkhnTGinYpPUueprsABy3n5eUWirXYxUqSoz94D3iSOLE29GguNWwWSVIklURPvGGtBhYIzaJ48ekTUGEn3plhw+v0iDHMXt2aLbrRaUq6KwjfYuqJwVMJT7qe6n5mO5O6IZMlgBBLQJrjkKmr4KrWFRqpiSGGYAdHt6Ax9DKfIeqUeSSeoADfPxj6GNJj8OD922ZGul4mXh9JIFpU3JhLXVfaTLe6mw+ZhlVrIkLIsXbwtCCl+cdnl/aMfZ2BNvK++kc4gtg3GF6oYYmLDrABhRmwRtBcuiKhqOkcS02JiQTCkAgtHI6jz/DFD9QEff4a/6ieggmQHN7wRE0jhlgKJCUJSsqUXLglgOVr+sWD8fSo/8AGjx73+54pmE0yVqXmD3jQ6CjloQMqEDnlST5kPGBqY1N/E29O24r4C849LUWSOjfSCAxvp4xPiEwsPoIVCYVKudICug7tDBM1AUApTAkOb2G8xdf8TkMO8GjOVXUkHQqSPDMI0JMoMQwbpGnoUqZk/aEncSROJyv0qBgqnnOUjflfzaE4SEuwA8BBtCs9uP/AK//AMxoUZtnlMMtUrgpA8w0NBCyaP8AqU/2H4wxl6RzOQBXYhlXl4AH+YWzahzrEGKrP4rXd8Gb4mJ50gZQWvF0qKN2domQVKXAUvSCKQxLOQYDEU5USGBp8VRYX1crtPy9ygQrkGv9I7ocKlyQG1A1O7pwiSm/Wd7RBVrLRZN9FGl2RYriTBkxXkB1P9vE9csx7SC/3wi9c0V9LOkCJFREk3juYe4s8j8DFZvlImC4bFlD3lLX+5VukfR3h1paPGPoejwkjEl5pNn/2Q=="/>
          <p:cNvSpPr>
            <a:spLocks noChangeAspect="1" noChangeArrowheads="1"/>
          </p:cNvSpPr>
          <p:nvPr/>
        </p:nvSpPr>
        <p:spPr bwMode="auto">
          <a:xfrm>
            <a:off x="63500" y="-922338"/>
            <a:ext cx="2362200" cy="19335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5495" y="44449"/>
            <a:ext cx="5098505" cy="6798007"/>
          </a:xfrm>
          <a:prstGeom prst="rect">
            <a:avLst/>
          </a:prstGeom>
        </p:spPr>
      </p:pic>
      <p:sp>
        <p:nvSpPr>
          <p:cNvPr id="7" name="TextBox 6"/>
          <p:cNvSpPr txBox="1"/>
          <p:nvPr/>
        </p:nvSpPr>
        <p:spPr>
          <a:xfrm>
            <a:off x="457200" y="3352800"/>
            <a:ext cx="3276600" cy="1446550"/>
          </a:xfrm>
          <a:prstGeom prst="rect">
            <a:avLst/>
          </a:prstGeom>
          <a:noFill/>
        </p:spPr>
        <p:txBody>
          <a:bodyPr wrap="square" rtlCol="0">
            <a:spAutoFit/>
          </a:bodyPr>
          <a:lstStyle/>
          <a:p>
            <a:r>
              <a:rPr lang="en-US" sz="4400" dirty="0"/>
              <a:t>50 schools in 16 districts </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79743"/>
            <a:ext cx="3957976" cy="1278257"/>
          </a:xfrm>
          <a:prstGeom prst="rect">
            <a:avLst/>
          </a:prstGeom>
        </p:spPr>
      </p:pic>
    </p:spTree>
    <p:extLst>
      <p:ext uri="{BB962C8B-B14F-4D97-AF65-F5344CB8AC3E}">
        <p14:creationId xmlns:p14="http://schemas.microsoft.com/office/powerpoint/2010/main" val="1735119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cstate="print"/>
          <a:stretch>
            <a:fillRect/>
          </a:stretch>
        </p:blipFill>
        <p:spPr>
          <a:xfrm>
            <a:off x="15766" y="152400"/>
            <a:ext cx="9296400" cy="4989979"/>
          </a:xfrm>
          <a:prstGeom prst="rect">
            <a:avLst/>
          </a:prstGeom>
        </p:spPr>
      </p:pic>
      <p:sp>
        <p:nvSpPr>
          <p:cNvPr id="5" name="Rectangle 4"/>
          <p:cNvSpPr/>
          <p:nvPr/>
        </p:nvSpPr>
        <p:spPr>
          <a:xfrm>
            <a:off x="228600" y="5662394"/>
            <a:ext cx="8763000" cy="461665"/>
          </a:xfrm>
          <a:prstGeom prst="rect">
            <a:avLst/>
          </a:prstGeom>
        </p:spPr>
        <p:txBody>
          <a:bodyPr wrap="square">
            <a:spAutoFit/>
          </a:bodyPr>
          <a:lstStyle/>
          <a:p>
            <a:pPr algn="ctr" fontAlgn="t"/>
            <a:r>
              <a:rPr lang="en-US" sz="2400" b="1" dirty="0" err="1">
                <a:solidFill>
                  <a:srgbClr val="FFFF00"/>
                </a:solidFill>
                <a:latin typeface="Open Sans"/>
              </a:rPr>
              <a:t>Modi</a:t>
            </a:r>
            <a:r>
              <a:rPr lang="en-US" sz="2400" b="1" dirty="0">
                <a:solidFill>
                  <a:srgbClr val="FFFF00"/>
                </a:solidFill>
                <a:latin typeface="Open Sans"/>
              </a:rPr>
              <a:t> Reaches 500 Million Students on Teachers’ Day</a:t>
            </a:r>
            <a:endParaRPr lang="en-US" sz="2400" b="1" i="0" dirty="0">
              <a:solidFill>
                <a:srgbClr val="FFFF00"/>
              </a:solidFill>
              <a:effectLst/>
              <a:latin typeface="Open Sans"/>
            </a:endParaRPr>
          </a:p>
        </p:txBody>
      </p:sp>
    </p:spTree>
    <p:extLst>
      <p:ext uri="{BB962C8B-B14F-4D97-AF65-F5344CB8AC3E}">
        <p14:creationId xmlns:p14="http://schemas.microsoft.com/office/powerpoint/2010/main" val="4126834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6276" y="5990952"/>
            <a:ext cx="9154510" cy="954107"/>
          </a:xfrm>
          <a:prstGeom prst="rect">
            <a:avLst/>
          </a:prstGeom>
        </p:spPr>
        <p:txBody>
          <a:bodyPr wrap="square">
            <a:spAutoFit/>
          </a:bodyPr>
          <a:lstStyle/>
          <a:p>
            <a:pPr algn="ctr"/>
            <a:r>
              <a:rPr lang="en-US" sz="2800" dirty="0">
                <a:solidFill>
                  <a:srgbClr val="FFFF00"/>
                </a:solidFill>
              </a:rPr>
              <a:t>Care International Videoconference. Combating Bonded Labor (</a:t>
            </a:r>
            <a:r>
              <a:rPr lang="en-US" sz="2800" dirty="0" err="1">
                <a:solidFill>
                  <a:srgbClr val="FFFF00"/>
                </a:solidFill>
              </a:rPr>
              <a:t>Haliya</a:t>
            </a:r>
            <a:r>
              <a:rPr lang="en-US" sz="2800" dirty="0">
                <a:solidFill>
                  <a:srgbClr val="FFFF00"/>
                </a:solidFill>
              </a:rPr>
              <a:t>) in Nepal - March </a:t>
            </a:r>
            <a:r>
              <a:rPr lang="en-US" sz="2800" dirty="0" smtClean="0">
                <a:solidFill>
                  <a:srgbClr val="FFFF00"/>
                </a:solidFill>
              </a:rPr>
              <a:t>9</a:t>
            </a:r>
            <a:r>
              <a:rPr lang="en-US" sz="2800" dirty="0">
                <a:solidFill>
                  <a:srgbClr val="FFFF00"/>
                </a:solidFill>
              </a:rPr>
              <a:t>.</a:t>
            </a:r>
          </a:p>
        </p:txBody>
      </p:sp>
      <p:pic>
        <p:nvPicPr>
          <p:cNvPr id="5" name="Picture 4"/>
          <p:cNvPicPr>
            <a:picLocks noChangeAspect="1"/>
          </p:cNvPicPr>
          <p:nvPr/>
        </p:nvPicPr>
        <p:blipFill>
          <a:blip r:embed="rId3" cstate="print"/>
          <a:stretch>
            <a:fillRect/>
          </a:stretch>
        </p:blipFill>
        <p:spPr>
          <a:xfrm>
            <a:off x="26276" y="-36786"/>
            <a:ext cx="9117724" cy="6027738"/>
          </a:xfrm>
          <a:prstGeom prst="rect">
            <a:avLst/>
          </a:prstGeom>
        </p:spPr>
      </p:pic>
    </p:spTree>
    <p:extLst>
      <p:ext uri="{BB962C8B-B14F-4D97-AF65-F5344CB8AC3E}">
        <p14:creationId xmlns:p14="http://schemas.microsoft.com/office/powerpoint/2010/main" val="25471411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5869" y="4058477"/>
            <a:ext cx="8229600" cy="2720181"/>
          </a:xfrm>
        </p:spPr>
        <p:txBody>
          <a:bodyPr/>
          <a:lstStyle/>
          <a:p>
            <a:pPr marL="0" indent="0" algn="just">
              <a:buNone/>
            </a:pPr>
            <a:r>
              <a:rPr lang="en-US" dirty="0" smtClean="0"/>
              <a:t> </a:t>
            </a:r>
            <a:r>
              <a:rPr lang="en-US" dirty="0" smtClean="0">
                <a:solidFill>
                  <a:srgbClr val="FFFF00"/>
                </a:solidFill>
              </a:rPr>
              <a:t>India: </a:t>
            </a:r>
            <a:r>
              <a:rPr lang="en-US" dirty="0" smtClean="0"/>
              <a:t>Government </a:t>
            </a:r>
            <a:r>
              <a:rPr lang="en-US" dirty="0"/>
              <a:t>has allowed video conferencing for Annual General Meetings and board meetings for a flexible communication and to solve effectively the public issues on time without making delays</a:t>
            </a:r>
            <a:r>
              <a:rPr lang="en-US" dirty="0" smtClean="0"/>
              <a:t>. </a:t>
            </a:r>
            <a:endParaRPr lang="en-US" dirty="0"/>
          </a:p>
        </p:txBody>
      </p:sp>
      <p:pic>
        <p:nvPicPr>
          <p:cNvPr id="4" name="Picture 3"/>
          <p:cNvPicPr>
            <a:picLocks noChangeAspect="1"/>
          </p:cNvPicPr>
          <p:nvPr/>
        </p:nvPicPr>
        <p:blipFill>
          <a:blip r:embed="rId2" cstate="print"/>
          <a:stretch>
            <a:fillRect/>
          </a:stretch>
        </p:blipFill>
        <p:spPr>
          <a:xfrm>
            <a:off x="53390" y="-990600"/>
            <a:ext cx="8633410" cy="5086350"/>
          </a:xfrm>
          <a:prstGeom prst="rect">
            <a:avLst/>
          </a:prstGeom>
        </p:spPr>
      </p:pic>
    </p:spTree>
    <p:extLst>
      <p:ext uri="{BB962C8B-B14F-4D97-AF65-F5344CB8AC3E}">
        <p14:creationId xmlns:p14="http://schemas.microsoft.com/office/powerpoint/2010/main" val="4038132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endParaRPr lang="en-US" smtClean="0"/>
          </a:p>
        </p:txBody>
      </p:sp>
      <p:sp>
        <p:nvSpPr>
          <p:cNvPr id="37891" name="Content Placeholder 2"/>
          <p:cNvSpPr>
            <a:spLocks noGrp="1"/>
          </p:cNvSpPr>
          <p:nvPr>
            <p:ph idx="1"/>
          </p:nvPr>
        </p:nvSpPr>
        <p:spPr/>
        <p:txBody>
          <a:bodyPr/>
          <a:lstStyle/>
          <a:p>
            <a:endParaRPr lang="en-US" smtClean="0"/>
          </a:p>
        </p:txBody>
      </p:sp>
      <p:pic>
        <p:nvPicPr>
          <p:cNvPr id="3789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4"/>
          <p:cNvSpPr txBox="1">
            <a:spLocks noChangeArrowheads="1"/>
          </p:cNvSpPr>
          <p:nvPr/>
        </p:nvSpPr>
        <p:spPr bwMode="auto">
          <a:xfrm>
            <a:off x="4038600" y="5715000"/>
            <a:ext cx="5105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400">
                <a:solidFill>
                  <a:srgbClr val="FFFF00"/>
                </a:solidFill>
                <a:latin typeface="Arial" panose="020B0604020202020204" pitchFamily="34" charset="0"/>
              </a:rPr>
              <a:t>Virtual Recruiting Office with the Cisco TelePresence System 1100</a:t>
            </a:r>
          </a:p>
        </p:txBody>
      </p:sp>
    </p:spTree>
    <p:extLst>
      <p:ext uri="{BB962C8B-B14F-4D97-AF65-F5344CB8AC3E}">
        <p14:creationId xmlns:p14="http://schemas.microsoft.com/office/powerpoint/2010/main" val="4281652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smtClean="0"/>
          </a:p>
        </p:txBody>
      </p:sp>
      <p:sp>
        <p:nvSpPr>
          <p:cNvPr id="41987" name="Content Placeholder 2"/>
          <p:cNvSpPr>
            <a:spLocks noGrp="1"/>
          </p:cNvSpPr>
          <p:nvPr>
            <p:ph idx="1"/>
          </p:nvPr>
        </p:nvSpPr>
        <p:spPr/>
        <p:txBody>
          <a:bodyPr/>
          <a:lstStyle/>
          <a:p>
            <a:endParaRPr lang="en-US" smtClean="0"/>
          </a:p>
        </p:txBody>
      </p:sp>
      <p:pic>
        <p:nvPicPr>
          <p:cNvPr id="41988" name="Picture 3" descr="C:\Users\romkant\Desktop\4069106701_files\4069106701_f79bb4b65e_z.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Box 5"/>
          <p:cNvSpPr txBox="1">
            <a:spLocks noChangeArrowheads="1"/>
          </p:cNvSpPr>
          <p:nvPr/>
        </p:nvSpPr>
        <p:spPr bwMode="auto">
          <a:xfrm>
            <a:off x="381000" y="6019800"/>
            <a:ext cx="876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b="1" dirty="0">
                <a:solidFill>
                  <a:srgbClr val="FFFF00"/>
                </a:solidFill>
                <a:latin typeface="Arial" panose="020B0604020202020204" pitchFamily="34" charset="0"/>
              </a:rPr>
              <a:t>Cisco </a:t>
            </a:r>
            <a:r>
              <a:rPr lang="en-US" b="1" dirty="0" err="1">
                <a:solidFill>
                  <a:srgbClr val="FFFF00"/>
                </a:solidFill>
                <a:latin typeface="Arial" panose="020B0604020202020204" pitchFamily="34" charset="0"/>
              </a:rPr>
              <a:t>TelePresence</a:t>
            </a:r>
            <a:r>
              <a:rPr lang="en-US" b="1" dirty="0">
                <a:solidFill>
                  <a:srgbClr val="FFFF00"/>
                </a:solidFill>
                <a:latin typeface="Arial" panose="020B0604020202020204" pitchFamily="34" charset="0"/>
              </a:rPr>
              <a:t> System</a:t>
            </a:r>
            <a:r>
              <a:rPr lang="en-US" dirty="0">
                <a:solidFill>
                  <a:srgbClr val="FFFF00"/>
                </a:solidFill>
                <a:latin typeface="Arial" panose="020B0604020202020204" pitchFamily="34" charset="0"/>
              </a:rPr>
              <a:t> 3200 Series </a:t>
            </a:r>
          </a:p>
        </p:txBody>
      </p:sp>
    </p:spTree>
    <p:extLst>
      <p:ext uri="{BB962C8B-B14F-4D97-AF65-F5344CB8AC3E}">
        <p14:creationId xmlns:p14="http://schemas.microsoft.com/office/powerpoint/2010/main" val="38785773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474</TotalTime>
  <Words>672</Words>
  <Application>Microsoft Office PowerPoint</Application>
  <PresentationFormat>On-screen Show (4:3)</PresentationFormat>
  <Paragraphs>132</Paragraphs>
  <Slides>27</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Georgia</vt:lpstr>
      <vt:lpstr>Mangal</vt:lpstr>
      <vt:lpstr>Open Sans</vt:lpstr>
      <vt:lpstr>Tahoma</vt:lpstr>
      <vt:lpstr>Wingdings</vt:lpstr>
      <vt:lpstr>Office Theme</vt:lpstr>
      <vt:lpstr>PowerPoint Presentation</vt:lpstr>
      <vt:lpstr>Knowledge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Knowledge? Source:  R. Ackoff’s “Pyramid to Wisdom” (1989, 1996)</vt:lpstr>
      <vt:lpstr>Knowledge Assets (KA)</vt:lpstr>
      <vt:lpstr>Types of Knowledge</vt:lpstr>
      <vt:lpstr>Agents of Knowledge </vt:lpstr>
      <vt:lpstr>SECI Model</vt:lpstr>
      <vt:lpstr>PowerPoint Presentation</vt:lpstr>
      <vt:lpstr>Pillar’s of KM</vt:lpstr>
      <vt:lpstr>Implementing and Maintaining KM</vt:lpstr>
      <vt:lpstr>KM: Challenges </vt:lpstr>
      <vt:lpstr>KM: Challenges </vt:lpstr>
      <vt:lpstr>Increasing Speed of Uptake of Technology</vt:lpstr>
      <vt:lpstr>Mobile and Internet in Nepal</vt:lpstr>
      <vt:lpstr>Footprints in Nepal</vt:lpstr>
      <vt:lpstr>Footprints in Nepal</vt:lpstr>
      <vt:lpstr>Footprints in Nepal</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-3</dc:title>
  <dc:creator>Subarna</dc:creator>
  <cp:lastModifiedBy>ADB-LAPTOP</cp:lastModifiedBy>
  <cp:revision>50</cp:revision>
  <dcterms:created xsi:type="dcterms:W3CDTF">2015-05-20T16:05:23Z</dcterms:created>
  <dcterms:modified xsi:type="dcterms:W3CDTF">2015-08-25T03:14:24Z</dcterms:modified>
</cp:coreProperties>
</file>