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9" r:id="rId2"/>
    <p:sldId id="377" r:id="rId3"/>
    <p:sldId id="256" r:id="rId4"/>
    <p:sldId id="257" r:id="rId5"/>
    <p:sldId id="316" r:id="rId6"/>
    <p:sldId id="365" r:id="rId7"/>
    <p:sldId id="391" r:id="rId8"/>
    <p:sldId id="392" r:id="rId9"/>
    <p:sldId id="393" r:id="rId10"/>
    <p:sldId id="376" r:id="rId11"/>
    <p:sldId id="394" r:id="rId12"/>
    <p:sldId id="378" r:id="rId13"/>
    <p:sldId id="379" r:id="rId14"/>
    <p:sldId id="384" r:id="rId15"/>
    <p:sldId id="390" r:id="rId16"/>
    <p:sldId id="386" r:id="rId17"/>
    <p:sldId id="380" r:id="rId18"/>
    <p:sldId id="381" r:id="rId19"/>
    <p:sldId id="372" r:id="rId20"/>
    <p:sldId id="364" r:id="rId21"/>
    <p:sldId id="388" r:id="rId22"/>
    <p:sldId id="389" r:id="rId23"/>
    <p:sldId id="396" r:id="rId24"/>
    <p:sldId id="397" r:id="rId25"/>
    <p:sldId id="398" r:id="rId26"/>
    <p:sldId id="395" r:id="rId27"/>
    <p:sldId id="370" r:id="rId28"/>
    <p:sldId id="30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>
      <p:cViewPr>
        <p:scale>
          <a:sx n="100" d="100"/>
          <a:sy n="100" d="100"/>
        </p:scale>
        <p:origin x="-106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8C615-8A40-499E-897D-C07AB3F474DF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9419B-5F4B-499D-8536-41EEFE6765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55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8D24E3-80CB-43FB-A3F0-8C7E9E219EC9}" type="slidenum">
              <a:rPr lang="en-US" smtClean="0"/>
              <a:pPr>
                <a:spcBef>
                  <a:spcPct val="0"/>
                </a:spcBef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1897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18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6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75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9B0B8-2AE9-4F88-87B6-4E533AC05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96253"/>
      </p:ext>
    </p:extLst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30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36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8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2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19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6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452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49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AE392-4BD3-4432-923D-4677BD105F97}" type="datetimeFigureOut">
              <a:rPr lang="en-US" smtClean="0"/>
              <a:pPr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8F70E-B617-46F7-BD92-F0D378EBF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830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../Human%20Resource%20Management%20System%20(HRMS)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terra.com/human-resource-software/" TargetMode="External"/><Relationship Id="rId2" Type="http://schemas.openxmlformats.org/officeDocument/2006/relationships/hyperlink" Target="http://www.hrlab.com/hrms-implementation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hrrevolution.com/Articles/Selecting_HRIS/" TargetMode="External"/><Relationship Id="rId4" Type="http://schemas.openxmlformats.org/officeDocument/2006/relationships/hyperlink" Target="http://www.hrlab.com/hris-mistakes.ph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Welcome and Namaste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2800" dirty="0" smtClean="0"/>
              <a:t>Human Resource Information System (HRIS or HRMS)</a:t>
            </a:r>
          </a:p>
          <a:p>
            <a:pPr marL="0" indent="0" algn="ctr">
              <a:buNone/>
            </a:pPr>
            <a:r>
              <a:rPr lang="en-US" sz="2800" i="1" dirty="0" smtClean="0">
                <a:solidFill>
                  <a:srgbClr val="FFFF00"/>
                </a:solidFill>
              </a:rPr>
              <a:t>for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FF00"/>
                </a:solidFill>
              </a:rPr>
              <a:t>Managing Human Capital More Intelligently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3075" name="Picture 3" descr="C:\Users\acmt_exam\Desktop\hri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114800"/>
            <a:ext cx="2466975" cy="1847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811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33400" y="762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Reflect on our understanding </a:t>
            </a:r>
            <a:endParaRPr kumimoji="0" lang="en-US" altLang="zh-TW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Pillars of HRIS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149958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With in HRIS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6273084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Not in HRIS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228600" y="2743199"/>
            <a:ext cx="2819400" cy="21636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62300" y="2743199"/>
            <a:ext cx="2819400" cy="410094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2744" y="2757055"/>
            <a:ext cx="2819400" cy="234834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Activity 1: 20 minutes (syndicate) &amp; 10 min Presentation </a:t>
            </a:r>
          </a:p>
          <a:p>
            <a:pPr>
              <a:buNone/>
            </a:pPr>
            <a:r>
              <a:rPr lang="en-US" sz="2000" dirty="0" smtClean="0"/>
              <a:t>	Segregate &amp; Plot the pictures into given categories</a:t>
            </a:r>
            <a:endParaRPr lang="en-US" sz="24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33400" y="762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Reflect on our understanding </a:t>
            </a:r>
            <a:endParaRPr kumimoji="0" lang="en-US" altLang="zh-TW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Pillars of HRIS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264258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With in HRIS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6273084" y="2286000"/>
            <a:ext cx="2819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Not in HRIS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228600" y="2743199"/>
            <a:ext cx="2819400" cy="21636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HRM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Strategy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Culture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3276600" y="2743199"/>
            <a:ext cx="2819400" cy="410094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Personnel Data Management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Resource Management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Skill Management (Training)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Resource Allocation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Performance Management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Attendance/Leave Management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Benefits Administration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Training Administration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Budgeting and forecast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2744" y="2757055"/>
            <a:ext cx="2819400" cy="257694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Leadership </a:t>
            </a:r>
            <a:r>
              <a:rPr lang="en-US" sz="2000" dirty="0">
                <a:solidFill>
                  <a:schemeClr val="bg1"/>
                </a:solidFill>
              </a:rPr>
              <a:t>Traits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Employee </a:t>
            </a:r>
            <a:r>
              <a:rPr lang="en-US" sz="2000" dirty="0">
                <a:solidFill>
                  <a:schemeClr val="bg1"/>
                </a:solidFill>
              </a:rPr>
              <a:t>Satisfaction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Job Satisfaction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Employee Motivation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Dissatisfaction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Entertainment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Interest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Discipline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6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Functions of HRIS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17638"/>
            <a:ext cx="8153400" cy="5124092"/>
          </a:xfrm>
        </p:spPr>
      </p:pic>
    </p:spTree>
    <p:extLst>
      <p:ext uri="{BB962C8B-B14F-4D97-AF65-F5344CB8AC3E}">
        <p14:creationId xmlns:p14="http://schemas.microsoft.com/office/powerpoint/2010/main" val="41044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Why </a:t>
            </a:r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 ?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1295400"/>
            <a:ext cx="8083550" cy="541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2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HRIS-Why it is needed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Storing information and data for each individual;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Providing a basis for planning, decision making, controlling and other human resource functions;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Meeting daily transactional requirement;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Supplying data and submitting reports.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10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HRIS-Why it is needed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Building organizational capabilities;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Job design and organizational structure;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Increasing size of workforce;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Technological advances;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Change in legal environment.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035" y="427038"/>
            <a:ext cx="8408965" cy="604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4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Objectives 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001000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Improve paperless HRM Capabilities;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Provide open flexible system;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Effective staffing and right sizing;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Automation of HRM operational processes;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Consolidated HRM information.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16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:\HRMIS\hris%20uses%20small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335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Summary 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33400" y="1143000"/>
            <a:ext cx="86106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3200" dirty="0" smtClean="0"/>
              <a:t>  </a:t>
            </a:r>
            <a:r>
              <a:rPr lang="en-US" sz="3600" dirty="0" smtClean="0"/>
              <a:t>To reduce the manual workload of these</a:t>
            </a:r>
          </a:p>
          <a:p>
            <a:pPr algn="just"/>
            <a:r>
              <a:rPr lang="en-US" sz="3600" dirty="0" smtClean="0"/>
              <a:t>administrative activities.</a:t>
            </a:r>
          </a:p>
          <a:p>
            <a:pPr algn="just"/>
            <a:endParaRPr lang="en-US" sz="3600" dirty="0" smtClean="0"/>
          </a:p>
          <a:p>
            <a:pPr algn="just">
              <a:buFont typeface="Arial" pitchFamily="34" charset="0"/>
              <a:buChar char="•"/>
            </a:pPr>
            <a:r>
              <a:rPr lang="en-US" sz="3600" dirty="0" smtClean="0"/>
              <a:t>   Tool to ensure that people related  activities and processes are streamlined and automated.</a:t>
            </a:r>
          </a:p>
          <a:p>
            <a:pPr algn="just"/>
            <a:endParaRPr lang="en-US" sz="3600" dirty="0" smtClean="0"/>
          </a:p>
          <a:p>
            <a:pPr algn="just">
              <a:buFont typeface="Arial" pitchFamily="34" charset="0"/>
              <a:buChar char="•"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To manage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&amp; maintain HR information's to  sustain</a:t>
            </a:r>
            <a:r>
              <a:rPr lang="en-US" sz="3600" baseline="0" dirty="0" smtClean="0"/>
              <a:t> </a:t>
            </a:r>
            <a:r>
              <a:rPr lang="en-US" sz="3600" dirty="0" smtClean="0"/>
              <a:t>for future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73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09600"/>
            <a:ext cx="8229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9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mt_exam\Desktop\Slid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583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137" y="1066800"/>
            <a:ext cx="7891463" cy="5334000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Development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5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800" dirty="0" smtClean="0">
                <a:solidFill>
                  <a:srgbClr val="FFFF00"/>
                </a:solidFill>
              </a:rPr>
              <a:t>Success Factors for HRIS Implementation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Popular Mistakes during HRIS Implementation 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Activity 2: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6468" y="1341437"/>
            <a:ext cx="8229600" cy="505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Activity 2: 15 minutes (syndicate) &amp; 10 min Presentation </a:t>
            </a:r>
          </a:p>
          <a:p>
            <a:pPr>
              <a:buFont typeface="Arial" pitchFamily="34" charset="0"/>
              <a:buNone/>
            </a:pPr>
            <a:r>
              <a:rPr lang="en-US" sz="2000" dirty="0" smtClean="0"/>
              <a:t>	</a:t>
            </a: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List the group thoughts in bullets relating to: </a:t>
            </a:r>
          </a:p>
        </p:txBody>
      </p:sp>
    </p:spTree>
    <p:extLst>
      <p:ext uri="{BB962C8B-B14F-4D97-AF65-F5344CB8AC3E}">
        <p14:creationId xmlns:p14="http://schemas.microsoft.com/office/powerpoint/2010/main" val="101069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solidFill>
                  <a:srgbClr val="FFFF00"/>
                </a:solidFill>
              </a:rPr>
              <a:t>Success Factors for HRIS Implementation</a:t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r>
              <a:rPr lang="en-CA" sz="2800" dirty="0"/>
              <a:t>Senior Management </a:t>
            </a:r>
            <a:r>
              <a:rPr lang="en-CA" sz="2800" dirty="0" smtClean="0"/>
              <a:t>Support</a:t>
            </a:r>
          </a:p>
          <a:p>
            <a:r>
              <a:rPr lang="en-CA" sz="2800" dirty="0"/>
              <a:t> Involvement of </a:t>
            </a:r>
            <a:r>
              <a:rPr lang="en-CA" sz="2800" dirty="0" smtClean="0"/>
              <a:t>Stakeholders</a:t>
            </a:r>
          </a:p>
          <a:p>
            <a:r>
              <a:rPr lang="en-CA" sz="2800" dirty="0"/>
              <a:t>Risk </a:t>
            </a:r>
            <a:r>
              <a:rPr lang="en-CA" sz="2800" dirty="0" smtClean="0"/>
              <a:t>Assessment</a:t>
            </a:r>
          </a:p>
          <a:p>
            <a:r>
              <a:rPr lang="en-CA" sz="2800" dirty="0"/>
              <a:t>Time Budgeted for the </a:t>
            </a:r>
            <a:r>
              <a:rPr lang="en-CA" sz="2800" dirty="0" smtClean="0"/>
              <a:t>Implementation</a:t>
            </a:r>
          </a:p>
          <a:p>
            <a:r>
              <a:rPr lang="en-CA" sz="2800" dirty="0"/>
              <a:t>Job Analysis</a:t>
            </a:r>
            <a:endParaRPr lang="en-US" sz="2800" dirty="0"/>
          </a:p>
          <a:p>
            <a:r>
              <a:rPr lang="en-CA" sz="2800" dirty="0"/>
              <a:t>Implementation </a:t>
            </a:r>
            <a:r>
              <a:rPr lang="en-CA" sz="2800" dirty="0" smtClean="0"/>
              <a:t>Methodology</a:t>
            </a:r>
          </a:p>
          <a:p>
            <a:r>
              <a:rPr lang="en-CA" sz="2800" dirty="0"/>
              <a:t>Business Process Overview (“BPO</a:t>
            </a:r>
            <a:r>
              <a:rPr lang="en-CA" sz="2800" dirty="0" smtClean="0"/>
              <a:t>”)</a:t>
            </a:r>
          </a:p>
          <a:p>
            <a:r>
              <a:rPr lang="en-CA" sz="2800" dirty="0"/>
              <a:t>Clearly Defined </a:t>
            </a:r>
            <a:r>
              <a:rPr lang="en-CA" sz="2800" dirty="0" smtClean="0"/>
              <a:t>Requirements</a:t>
            </a:r>
          </a:p>
          <a:p>
            <a:r>
              <a:rPr lang="en-CA" sz="2800" dirty="0"/>
              <a:t>Understanding of </a:t>
            </a:r>
            <a:r>
              <a:rPr lang="en-CA" sz="2800" dirty="0" smtClean="0"/>
              <a:t>Data</a:t>
            </a:r>
          </a:p>
          <a:p>
            <a:r>
              <a:rPr lang="en-CA" sz="2800" dirty="0"/>
              <a:t>Openness to change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00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00"/>
                </a:solidFill>
              </a:rPr>
              <a:t>Popular Mistakes during HRIS Implementation </a:t>
            </a:r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HRIS Mistake # 1 - Failure to Effectively Manage Change</a:t>
            </a:r>
          </a:p>
          <a:p>
            <a:r>
              <a:rPr lang="en-US" dirty="0"/>
              <a:t>HRIS Mistake # 2 – Failure to Define, Validate, and Support Data Quality</a:t>
            </a:r>
          </a:p>
          <a:p>
            <a:r>
              <a:rPr lang="en-US" dirty="0"/>
              <a:t>HRIS Mistake # 3 - Failure to Properly Plan</a:t>
            </a:r>
          </a:p>
          <a:p>
            <a:r>
              <a:rPr lang="en-US" dirty="0"/>
              <a:t>HRIS Mistake # 4 – Failure to Administer Data Security Properly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92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</a:t>
            </a:r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  <a:hlinkClick r:id="rId2" action="ppaction://hlinkfile"/>
              </a:rPr>
              <a:t>Video Link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8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07257"/>
            <a:ext cx="7924800" cy="5111848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Popular HRIS Vendors 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0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http://www.hrlab.com/hrms-implementation.php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http://www.capterra.com/human-resource-software/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http://www.hrlab.com/hris-mistakes.php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http://www.hrrevolution.com/Articles/Selecting_HRIS/</a:t>
            </a:r>
            <a:endParaRPr lang="en-US" dirty="0" smtClean="0"/>
          </a:p>
          <a:p>
            <a:r>
              <a:rPr lang="en-US" dirty="0" smtClean="0"/>
              <a:t>http://www.unicornhro.com/articles/five-key-functions-of-hris--the-best-features-for-your-money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Mount_Everest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90600" y="-152400"/>
            <a:ext cx="10668000" cy="7116763"/>
          </a:xfrm>
        </p:spPr>
      </p:pic>
      <p:sp>
        <p:nvSpPr>
          <p:cNvPr id="74755" name="Text Box 4"/>
          <p:cNvSpPr txBox="1">
            <a:spLocks noChangeArrowheads="1"/>
          </p:cNvSpPr>
          <p:nvPr/>
        </p:nvSpPr>
        <p:spPr bwMode="auto">
          <a:xfrm>
            <a:off x="381000" y="1295400"/>
            <a:ext cx="41889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41508335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cmt_exam\Desktop\pic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1215" y="4996198"/>
            <a:ext cx="3061607" cy="857250"/>
          </a:xfrm>
          <a:prstGeom prst="rect">
            <a:avLst/>
          </a:prstGeom>
          <a:noFill/>
        </p:spPr>
      </p:pic>
      <p:pic>
        <p:nvPicPr>
          <p:cNvPr id="1028" name="Picture 4" descr="C:\Users\acmt_exam\Desktop\pic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885950"/>
            <a:ext cx="2438400" cy="959692"/>
          </a:xfrm>
          <a:prstGeom prst="rect">
            <a:avLst/>
          </a:prstGeom>
          <a:noFill/>
        </p:spPr>
      </p:pic>
      <p:pic>
        <p:nvPicPr>
          <p:cNvPr id="1029" name="Picture 5" descr="C:\Users\acmt_exam\Desktop\pic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333750"/>
            <a:ext cx="1428750" cy="1466850"/>
          </a:xfrm>
          <a:prstGeom prst="rect">
            <a:avLst/>
          </a:prstGeom>
          <a:noFill/>
        </p:spPr>
      </p:pic>
      <p:pic>
        <p:nvPicPr>
          <p:cNvPr id="1030" name="Picture 6" descr="C:\Users\acmt_exam\Desktop\6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4623" y="3317651"/>
            <a:ext cx="2540000" cy="1219200"/>
          </a:xfrm>
          <a:prstGeom prst="rect">
            <a:avLst/>
          </a:prstGeom>
          <a:noFill/>
        </p:spPr>
      </p:pic>
      <p:pic>
        <p:nvPicPr>
          <p:cNvPr id="1031" name="Picture 7" descr="C:\Users\acmt_exam\Desktop\pic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0583" y="3336244"/>
            <a:ext cx="2202873" cy="673100"/>
          </a:xfrm>
          <a:prstGeom prst="rect">
            <a:avLst/>
          </a:prstGeom>
          <a:noFill/>
        </p:spPr>
      </p:pic>
      <p:pic>
        <p:nvPicPr>
          <p:cNvPr id="1032" name="Picture 8" descr="C:\Users\acmt_exam\Desktop\pic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1337056"/>
            <a:ext cx="3276600" cy="670584"/>
          </a:xfrm>
          <a:prstGeom prst="rect">
            <a:avLst/>
          </a:prstGeom>
          <a:noFill/>
        </p:spPr>
      </p:pic>
      <p:pic>
        <p:nvPicPr>
          <p:cNvPr id="1033" name="Picture 9" descr="C:\Users\acmt_exam\Desktop\pic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1657350"/>
            <a:ext cx="1752600" cy="2015444"/>
          </a:xfrm>
          <a:prstGeom prst="rect">
            <a:avLst/>
          </a:prstGeom>
          <a:noFill/>
        </p:spPr>
      </p:pic>
      <p:pic>
        <p:nvPicPr>
          <p:cNvPr id="1034" name="Picture 10" descr="C:\Users\acmt_exam\Desktop\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3000" y="5010150"/>
            <a:ext cx="2095500" cy="714375"/>
          </a:xfrm>
          <a:prstGeom prst="rect">
            <a:avLst/>
          </a:prstGeom>
          <a:noFill/>
        </p:spPr>
      </p:pic>
      <p:pic>
        <p:nvPicPr>
          <p:cNvPr id="1035" name="Picture 11" descr="C:\Users\acmt_exam\Desktop\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19400" y="381000"/>
            <a:ext cx="3714750" cy="704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871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05000" y="-1524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Agenda</a:t>
            </a:r>
            <a:r>
              <a:rPr lang="en-US" dirty="0" smtClean="0"/>
              <a:t>: HRIS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143000"/>
            <a:ext cx="7772400" cy="5181600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Concepts and its functions</a:t>
            </a: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/>
                </a:solidFill>
              </a:rPr>
              <a:t>Importance for institutional </a:t>
            </a:r>
            <a:r>
              <a:rPr lang="en-US" dirty="0" smtClean="0">
                <a:solidFill>
                  <a:schemeClr val="tx1"/>
                </a:solidFill>
              </a:rPr>
              <a:t>growth</a:t>
            </a: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/>
                </a:solidFill>
              </a:rPr>
              <a:t>Core components</a:t>
            </a: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Implementation process</a:t>
            </a:r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Success and Failure of HRIS implementation</a:t>
            </a:r>
          </a:p>
          <a:p>
            <a:pPr marL="457200" indent="-457200" algn="l">
              <a:lnSpc>
                <a:spcPct val="150000"/>
              </a:lnSpc>
            </a:pPr>
            <a:endParaRPr lang="en-US" dirty="0" smtClean="0"/>
          </a:p>
          <a:p>
            <a:pPr marL="457200" indent="-457200" algn="l">
              <a:lnSpc>
                <a:spcPct val="150000"/>
              </a:lnSpc>
              <a:buFont typeface="Wingdings" pitchFamily="2" charset="2"/>
              <a:buChar char="ü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8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Institutional Understanding 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 descr="C:\Users\acmt_exam\Desktop\comp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7543800" cy="502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73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cmt_exam\Desktop\Time-Saved-with-Payroll-Software-Graphi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7467600" cy="5249501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Institutional Understanding </a:t>
            </a:r>
            <a:endParaRPr lang="en-US" altLang="zh-TW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73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33400" y="1143000"/>
            <a:ext cx="77724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Organized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system of: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dirty="0" smtClean="0"/>
              <a:t>                * HRM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* IT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000" dirty="0" smtClean="0"/>
              <a:t>			* Culture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&amp;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Strategy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acer\Desktop\hris\HRMIS\fotolia_1184344_X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9400" y="2133600"/>
            <a:ext cx="3784600" cy="283845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96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Introduction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73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HRIS is a systematic way of storing data and information for each individual employee to aid planning, decision making, and submitting of returns and reports to the external agencies;</a:t>
            </a:r>
          </a:p>
          <a:p>
            <a:r>
              <a:rPr lang="en-US" dirty="0" smtClean="0"/>
              <a:t>It merges HRM as a discipline and in its basic activities and processes with technology.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HRIS: Introduction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39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Information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3600" dirty="0" smtClean="0"/>
              <a:t>A system, whether automated or manual, that comprises people, machines, and/or methods organized to collect, process, transmit, and disseminate data that represent user information.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7637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</TotalTime>
  <Words>478</Words>
  <Application>Microsoft Office PowerPoint</Application>
  <PresentationFormat>On-screen Show (4:3)</PresentationFormat>
  <Paragraphs>134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Welcome and Namaste </vt:lpstr>
      <vt:lpstr>PowerPoint Presentation</vt:lpstr>
      <vt:lpstr>PowerPoint Presentation</vt:lpstr>
      <vt:lpstr>Agenda: HRIS</vt:lpstr>
      <vt:lpstr>HRIS: Institutional Understanding </vt:lpstr>
      <vt:lpstr>HRIS: Institutional Understanding </vt:lpstr>
      <vt:lpstr>PowerPoint Presentation</vt:lpstr>
      <vt:lpstr>PowerPoint Presentation</vt:lpstr>
      <vt:lpstr>Information System</vt:lpstr>
      <vt:lpstr>PowerPoint Presentation</vt:lpstr>
      <vt:lpstr>PowerPoint Presentation</vt:lpstr>
      <vt:lpstr>Functions of HRIS</vt:lpstr>
      <vt:lpstr>Why HRIS ?</vt:lpstr>
      <vt:lpstr>HRIS-Why it is needed</vt:lpstr>
      <vt:lpstr>HRIS-Why it is needed</vt:lpstr>
      <vt:lpstr>PowerPoint Presentation</vt:lpstr>
      <vt:lpstr>HRIS: Objectives </vt:lpstr>
      <vt:lpstr>PowerPoint Presentation</vt:lpstr>
      <vt:lpstr>HRIS: Summary </vt:lpstr>
      <vt:lpstr>PowerPoint Presentation</vt:lpstr>
      <vt:lpstr>HRIS: Development</vt:lpstr>
      <vt:lpstr>Activity 2:</vt:lpstr>
      <vt:lpstr>Success Factors for HRIS Implementation </vt:lpstr>
      <vt:lpstr>Popular Mistakes during HRIS Implementation  </vt:lpstr>
      <vt:lpstr>HRIS: Video Link</vt:lpstr>
      <vt:lpstr>Popular HRIS Vendors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-3</dc:title>
  <dc:creator>Subarna</dc:creator>
  <cp:lastModifiedBy>Admin</cp:lastModifiedBy>
  <cp:revision>108</cp:revision>
  <dcterms:created xsi:type="dcterms:W3CDTF">2015-05-20T16:05:23Z</dcterms:created>
  <dcterms:modified xsi:type="dcterms:W3CDTF">2017-07-07T03:57:08Z</dcterms:modified>
</cp:coreProperties>
</file>