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1" r:id="rId4"/>
    <p:sldId id="259" r:id="rId5"/>
    <p:sldId id="258" r:id="rId6"/>
    <p:sldId id="262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79826" autoAdjust="0"/>
  </p:normalViewPr>
  <p:slideViewPr>
    <p:cSldViewPr snapToGrid="0">
      <p:cViewPr>
        <p:scale>
          <a:sx n="55" d="100"/>
          <a:sy n="55" d="100"/>
        </p:scale>
        <p:origin x="-1800" y="-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4B491D-FEC7-40D8-AFDF-D9A7208E7819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73C1A5-6F41-4D39-A79C-529AF928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0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altLang="en-US"/>
              <a:t>TOGAF - The Continuing Story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altLang="en-US"/>
              <a:t>Version 1.0 01/03</a:t>
            </a: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en-US"/>
              <a:t>TA P12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383239-8E29-4CC0-999E-20A0199D30A2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42598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2598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257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 altLang="en-US"/>
              <a:t>TOGAF - The Continuing Story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US" altLang="en-US"/>
              <a:t>Version 1.0 01/03</a:t>
            </a: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en-US"/>
              <a:t>TA P12</a:t>
            </a: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6536D7-6CFF-4A6F-8CAB-F15D8C44ED8A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436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6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5527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882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90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456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562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315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448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710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0961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98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747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02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D82CE-E26A-4B4B-8E48-F7E09DF07CF4}" type="datetimeFigureOut">
              <a:rPr lang="en-US" smtClean="0"/>
              <a:t>7/7/2017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EE101-15FD-42BD-9815-FBE64922F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932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8239" y="240047"/>
            <a:ext cx="9351981" cy="1298297"/>
          </a:xfrm>
        </p:spPr>
        <p:txBody>
          <a:bodyPr>
            <a:normAutofit/>
          </a:bodyPr>
          <a:lstStyle/>
          <a:p>
            <a:r>
              <a:rPr lang="en-US" sz="4000" b="1" dirty="0"/>
              <a:t>What is Enterprise Architecture?</a:t>
            </a:r>
            <a:r>
              <a:rPr lang="en-US" sz="4000" dirty="0"/>
              <a:t> 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236634"/>
              </p:ext>
            </p:extLst>
          </p:nvPr>
        </p:nvGraphicFramePr>
        <p:xfrm>
          <a:off x="1889760" y="3178334"/>
          <a:ext cx="8412480" cy="274320"/>
        </p:xfrm>
        <a:graphic>
          <a:graphicData uri="http://schemas.openxmlformats.org/drawingml/2006/table">
            <a:tbl>
              <a:tblPr/>
              <a:tblGrid>
                <a:gridCol w="8412480"/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000460" y="2226643"/>
            <a:ext cx="10101431" cy="2151719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Enterprise Architecture (EA) is a blueprint for improving, reengineering, and integrating best practice capabilities into programmatic and system solutions for emerging business needs. More specifically, it is a framework which outlines processes, tools, techniques, and their relationships to determine current and future needs across the enterprise to meet tactical and strategic objectives.</a:t>
            </a:r>
          </a:p>
        </p:txBody>
      </p:sp>
    </p:spTree>
    <p:extLst>
      <p:ext uri="{BB962C8B-B14F-4D97-AF65-F5344CB8AC3E}">
        <p14:creationId xmlns:p14="http://schemas.microsoft.com/office/powerpoint/2010/main" val="276166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HRM EA can: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Help </a:t>
            </a:r>
            <a:r>
              <a:rPr lang="en-US" dirty="0"/>
              <a:t>manage information technology (IT) investments;</a:t>
            </a:r>
          </a:p>
          <a:p>
            <a:r>
              <a:rPr lang="en-US" dirty="0"/>
              <a:t>Serve as a common lexicon of operational activities, capabilities, system functionality, and operational roles across </a:t>
            </a:r>
            <a:r>
              <a:rPr lang="en-US" dirty="0" smtClean="0"/>
              <a:t>the human </a:t>
            </a:r>
            <a:r>
              <a:rPr lang="en-US" dirty="0"/>
              <a:t>resources community;</a:t>
            </a:r>
          </a:p>
          <a:p>
            <a:r>
              <a:rPr lang="en-US" dirty="0"/>
              <a:t>Provide an overarching framework for future HRM program development and enhancement;</a:t>
            </a:r>
          </a:p>
          <a:p>
            <a:r>
              <a:rPr lang="en-US" dirty="0"/>
              <a:t>Support alignment of IT with business objectives;</a:t>
            </a:r>
          </a:p>
          <a:p>
            <a:r>
              <a:rPr lang="en-US" dirty="0"/>
              <a:t>Support acquisition processes;</a:t>
            </a:r>
          </a:p>
          <a:p>
            <a:r>
              <a:rPr lang="en-US" dirty="0"/>
              <a:t>Foster interoperability among HRM, </a:t>
            </a:r>
            <a:r>
              <a:rPr lang="en-US" dirty="0" smtClean="0"/>
              <a:t>other </a:t>
            </a:r>
            <a:r>
              <a:rPr lang="en-US" dirty="0"/>
              <a:t>federal agencies, and business partner systems;</a:t>
            </a:r>
          </a:p>
          <a:p>
            <a:r>
              <a:rPr lang="en-US" dirty="0"/>
              <a:t>Serve as a Capstone Architectural Framework for all HRM;</a:t>
            </a:r>
          </a:p>
          <a:p>
            <a:r>
              <a:rPr lang="en-US" dirty="0"/>
              <a:t>Serve as an enabler for conducting and documenting Continuous Process Improvements and Lean Six Sigma efforts across the HRM Core Business Mission.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813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 smtClean="0"/>
              <a:t>Information Flow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204938" cy="2414779"/>
          </a:xfrm>
        </p:spPr>
        <p:txBody>
          <a:bodyPr/>
          <a:lstStyle/>
          <a:p>
            <a:pPr marL="0" indent="0">
              <a:buNone/>
            </a:pPr>
            <a:r>
              <a:rPr lang="en-US" sz="4000" b="1" dirty="0" err="1"/>
              <a:t>Boundaryless</a:t>
            </a:r>
            <a:r>
              <a:rPr lang="en-US" sz="4000" b="1" dirty="0"/>
              <a:t> Information </a:t>
            </a:r>
            <a:r>
              <a:rPr lang="en-US" sz="4000" b="1" dirty="0" smtClean="0"/>
              <a:t>Flow   </a:t>
            </a:r>
            <a:r>
              <a:rPr lang="en-US" dirty="0"/>
              <a:t>achieved through global interoperability   in a secure, reliable and timely manner</a:t>
            </a:r>
          </a:p>
        </p:txBody>
      </p:sp>
      <p:sp>
        <p:nvSpPr>
          <p:cNvPr id="4" name="Rectangle 3"/>
          <p:cNvSpPr/>
          <p:nvPr/>
        </p:nvSpPr>
        <p:spPr>
          <a:xfrm>
            <a:off x="937846" y="4643232"/>
            <a:ext cx="10607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“</a:t>
            </a:r>
            <a:r>
              <a:rPr lang="en-US" dirty="0" err="1"/>
              <a:t>Boundaryless</a:t>
            </a:r>
            <a:r>
              <a:rPr lang="en-US" dirty="0"/>
              <a:t> does not mean there are no boundaries – it means that boundaries are permeable to enable business.”</a:t>
            </a:r>
          </a:p>
        </p:txBody>
      </p:sp>
    </p:spTree>
    <p:extLst>
      <p:ext uri="{BB962C8B-B14F-4D97-AF65-F5344CB8AC3E}">
        <p14:creationId xmlns:p14="http://schemas.microsoft.com/office/powerpoint/2010/main" val="1070735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en-US"/>
              <a:t>TOGAF - The Continuing Story</a:t>
            </a:r>
          </a:p>
        </p:txBody>
      </p:sp>
      <p:sp>
        <p:nvSpPr>
          <p:cNvPr id="106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94E453F-DCC1-4926-8FF0-E7E56F056D64}" type="slidenum">
              <a:rPr lang="en-US" altLang="en-US"/>
              <a:pPr/>
              <a:t>4</a:t>
            </a:fld>
            <a:endParaRPr lang="en-US" altLang="en-US" b="1"/>
          </a:p>
        </p:txBody>
      </p:sp>
      <p:sp>
        <p:nvSpPr>
          <p:cNvPr id="42496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38200" y="-11022"/>
            <a:ext cx="10515600" cy="1325563"/>
          </a:xfrm>
        </p:spPr>
        <p:txBody>
          <a:bodyPr/>
          <a:lstStyle/>
          <a:p>
            <a:pPr algn="ctr"/>
            <a:r>
              <a:rPr lang="en-US" altLang="en-US" u="sng" dirty="0"/>
              <a:t>The </a:t>
            </a:r>
            <a:r>
              <a:rPr lang="en-US" altLang="en-US" u="sng" dirty="0" err="1"/>
              <a:t>Zachman</a:t>
            </a:r>
            <a:r>
              <a:rPr lang="en-US" altLang="en-US" u="sng" dirty="0"/>
              <a:t> Framework</a:t>
            </a:r>
          </a:p>
        </p:txBody>
      </p:sp>
      <p:sp>
        <p:nvSpPr>
          <p:cNvPr id="424963" name="Rectangle 1027"/>
          <p:cNvSpPr>
            <a:spLocks noChangeArrowheads="1"/>
          </p:cNvSpPr>
          <p:nvPr/>
        </p:nvSpPr>
        <p:spPr bwMode="auto">
          <a:xfrm>
            <a:off x="8839200" y="2590800"/>
            <a:ext cx="1371600" cy="6858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Enterprise</a:t>
            </a: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Models</a:t>
            </a:r>
          </a:p>
        </p:txBody>
      </p:sp>
      <p:sp>
        <p:nvSpPr>
          <p:cNvPr id="424964" name="Rectangle 1028"/>
          <p:cNvSpPr>
            <a:spLocks noChangeArrowheads="1"/>
          </p:cNvSpPr>
          <p:nvPr/>
        </p:nvSpPr>
        <p:spPr bwMode="auto">
          <a:xfrm>
            <a:off x="8839200" y="3276600"/>
            <a:ext cx="1371600" cy="6858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Systems</a:t>
            </a: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Models</a:t>
            </a:r>
          </a:p>
        </p:txBody>
      </p:sp>
      <p:sp>
        <p:nvSpPr>
          <p:cNvPr id="424965" name="Rectangle 1029"/>
          <p:cNvSpPr>
            <a:spLocks noChangeArrowheads="1"/>
          </p:cNvSpPr>
          <p:nvPr/>
        </p:nvSpPr>
        <p:spPr bwMode="auto">
          <a:xfrm>
            <a:off x="8839200" y="3962400"/>
            <a:ext cx="1371600" cy="6858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Technology</a:t>
            </a: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Models</a:t>
            </a:r>
          </a:p>
        </p:txBody>
      </p:sp>
      <p:sp>
        <p:nvSpPr>
          <p:cNvPr id="424966" name="Rectangle 1030"/>
          <p:cNvSpPr>
            <a:spLocks noChangeArrowheads="1"/>
          </p:cNvSpPr>
          <p:nvPr/>
        </p:nvSpPr>
        <p:spPr bwMode="auto">
          <a:xfrm>
            <a:off x="8839200" y="4648200"/>
            <a:ext cx="1371600" cy="6858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Detailed</a:t>
            </a: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Representations</a:t>
            </a:r>
          </a:p>
        </p:txBody>
      </p:sp>
      <p:sp>
        <p:nvSpPr>
          <p:cNvPr id="424967" name="Rectangle 1031"/>
          <p:cNvSpPr>
            <a:spLocks noChangeArrowheads="1"/>
          </p:cNvSpPr>
          <p:nvPr/>
        </p:nvSpPr>
        <p:spPr bwMode="auto">
          <a:xfrm>
            <a:off x="8839200" y="5334000"/>
            <a:ext cx="1371600" cy="685800"/>
          </a:xfrm>
          <a:prstGeom prst="rect">
            <a:avLst/>
          </a:prstGeom>
          <a:solidFill>
            <a:schemeClr val="tx2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Actual</a:t>
            </a: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Systems</a:t>
            </a:r>
          </a:p>
        </p:txBody>
      </p:sp>
      <p:sp>
        <p:nvSpPr>
          <p:cNvPr id="424968" name="Rectangle 1032"/>
          <p:cNvSpPr>
            <a:spLocks noChangeArrowheads="1"/>
          </p:cNvSpPr>
          <p:nvPr/>
        </p:nvSpPr>
        <p:spPr bwMode="auto">
          <a:xfrm>
            <a:off x="8839200" y="1905000"/>
            <a:ext cx="1371600" cy="6858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Scope</a:t>
            </a:r>
          </a:p>
        </p:txBody>
      </p:sp>
      <p:grpSp>
        <p:nvGrpSpPr>
          <p:cNvPr id="424970" name="Group 1034"/>
          <p:cNvGrpSpPr>
            <a:grpSpLocks/>
          </p:cNvGrpSpPr>
          <p:nvPr/>
        </p:nvGrpSpPr>
        <p:grpSpPr bwMode="auto">
          <a:xfrm>
            <a:off x="3352800" y="1219200"/>
            <a:ext cx="914400" cy="4800600"/>
            <a:chOff x="1152" y="768"/>
            <a:chExt cx="576" cy="3024"/>
          </a:xfrm>
        </p:grpSpPr>
        <p:sp>
          <p:nvSpPr>
            <p:cNvPr id="424971" name="Rectangle 1035"/>
            <p:cNvSpPr>
              <a:spLocks noChangeArrowheads="1"/>
            </p:cNvSpPr>
            <p:nvPr/>
          </p:nvSpPr>
          <p:spPr bwMode="auto">
            <a:xfrm>
              <a:off x="1152" y="768"/>
              <a:ext cx="576" cy="432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 i="1">
                  <a:solidFill>
                    <a:schemeClr val="bg1"/>
                  </a:solidFill>
                  <a:latin typeface="Arial" panose="020B0604020202020204" pitchFamily="34" charset="0"/>
                </a:rPr>
                <a:t>What?</a:t>
              </a:r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solidFill>
                    <a:schemeClr val="bg1"/>
                  </a:solidFill>
                  <a:latin typeface="Arial" panose="020B0604020202020204" pitchFamily="34" charset="0"/>
                </a:rPr>
                <a:t>Data</a:t>
              </a:r>
            </a:p>
          </p:txBody>
        </p:sp>
        <p:sp>
          <p:nvSpPr>
            <p:cNvPr id="424972" name="Rectangle 1036"/>
            <p:cNvSpPr>
              <a:spLocks noChangeArrowheads="1"/>
            </p:cNvSpPr>
            <p:nvPr/>
          </p:nvSpPr>
          <p:spPr bwMode="auto">
            <a:xfrm>
              <a:off x="1152" y="1200"/>
              <a:ext cx="576" cy="25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4973" name="Group 1037"/>
          <p:cNvGrpSpPr>
            <a:grpSpLocks/>
          </p:cNvGrpSpPr>
          <p:nvPr/>
        </p:nvGrpSpPr>
        <p:grpSpPr bwMode="auto">
          <a:xfrm>
            <a:off x="4267200" y="1219200"/>
            <a:ext cx="914400" cy="4800600"/>
            <a:chOff x="1728" y="768"/>
            <a:chExt cx="576" cy="3024"/>
          </a:xfrm>
        </p:grpSpPr>
        <p:sp>
          <p:nvSpPr>
            <p:cNvPr id="424974" name="Rectangle 1038"/>
            <p:cNvSpPr>
              <a:spLocks noChangeArrowheads="1"/>
            </p:cNvSpPr>
            <p:nvPr/>
          </p:nvSpPr>
          <p:spPr bwMode="auto">
            <a:xfrm>
              <a:off x="1728" y="768"/>
              <a:ext cx="576" cy="432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 i="1">
                  <a:solidFill>
                    <a:schemeClr val="bg1"/>
                  </a:solidFill>
                  <a:latin typeface="Arial" panose="020B0604020202020204" pitchFamily="34" charset="0"/>
                </a:rPr>
                <a:t>How?</a:t>
              </a:r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solidFill>
                    <a:schemeClr val="bg1"/>
                  </a:solidFill>
                  <a:latin typeface="Arial" panose="020B0604020202020204" pitchFamily="34" charset="0"/>
                </a:rPr>
                <a:t>Function</a:t>
              </a:r>
            </a:p>
          </p:txBody>
        </p:sp>
        <p:sp>
          <p:nvSpPr>
            <p:cNvPr id="424975" name="Rectangle 1039"/>
            <p:cNvSpPr>
              <a:spLocks noChangeArrowheads="1"/>
            </p:cNvSpPr>
            <p:nvPr/>
          </p:nvSpPr>
          <p:spPr bwMode="auto">
            <a:xfrm>
              <a:off x="1728" y="1200"/>
              <a:ext cx="576" cy="25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4976" name="Group 1040"/>
          <p:cNvGrpSpPr>
            <a:grpSpLocks/>
          </p:cNvGrpSpPr>
          <p:nvPr/>
        </p:nvGrpSpPr>
        <p:grpSpPr bwMode="auto">
          <a:xfrm>
            <a:off x="5181600" y="1219200"/>
            <a:ext cx="914400" cy="4800600"/>
            <a:chOff x="2304" y="768"/>
            <a:chExt cx="576" cy="3024"/>
          </a:xfrm>
        </p:grpSpPr>
        <p:sp>
          <p:nvSpPr>
            <p:cNvPr id="424977" name="Rectangle 1041"/>
            <p:cNvSpPr>
              <a:spLocks noChangeArrowheads="1"/>
            </p:cNvSpPr>
            <p:nvPr/>
          </p:nvSpPr>
          <p:spPr bwMode="auto">
            <a:xfrm>
              <a:off x="2304" y="768"/>
              <a:ext cx="576" cy="432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 i="1">
                  <a:solidFill>
                    <a:schemeClr val="bg1"/>
                  </a:solidFill>
                  <a:latin typeface="Arial" panose="020B0604020202020204" pitchFamily="34" charset="0"/>
                </a:rPr>
                <a:t>Where?</a:t>
              </a:r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solidFill>
                    <a:schemeClr val="bg1"/>
                  </a:solidFill>
                  <a:latin typeface="Arial" panose="020B0604020202020204" pitchFamily="34" charset="0"/>
                </a:rPr>
                <a:t>Network</a:t>
              </a:r>
            </a:p>
          </p:txBody>
        </p:sp>
        <p:sp>
          <p:nvSpPr>
            <p:cNvPr id="424978" name="Rectangle 1042"/>
            <p:cNvSpPr>
              <a:spLocks noChangeArrowheads="1"/>
            </p:cNvSpPr>
            <p:nvPr/>
          </p:nvSpPr>
          <p:spPr bwMode="auto">
            <a:xfrm>
              <a:off x="2304" y="1200"/>
              <a:ext cx="576" cy="25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4979" name="Group 1043"/>
          <p:cNvGrpSpPr>
            <a:grpSpLocks/>
          </p:cNvGrpSpPr>
          <p:nvPr/>
        </p:nvGrpSpPr>
        <p:grpSpPr bwMode="auto">
          <a:xfrm>
            <a:off x="6096000" y="1219200"/>
            <a:ext cx="914400" cy="4800600"/>
            <a:chOff x="2880" y="768"/>
            <a:chExt cx="576" cy="3024"/>
          </a:xfrm>
        </p:grpSpPr>
        <p:sp>
          <p:nvSpPr>
            <p:cNvPr id="424980" name="Rectangle 1044"/>
            <p:cNvSpPr>
              <a:spLocks noChangeArrowheads="1"/>
            </p:cNvSpPr>
            <p:nvPr/>
          </p:nvSpPr>
          <p:spPr bwMode="auto">
            <a:xfrm>
              <a:off x="2880" y="768"/>
              <a:ext cx="576" cy="432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 i="1">
                  <a:solidFill>
                    <a:schemeClr val="bg1"/>
                  </a:solidFill>
                  <a:latin typeface="Arial" panose="020B0604020202020204" pitchFamily="34" charset="0"/>
                </a:rPr>
                <a:t>Who?</a:t>
              </a:r>
            </a:p>
            <a:p>
              <a:pPr algn="ctr"/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solidFill>
                    <a:schemeClr val="bg1"/>
                  </a:solidFill>
                  <a:latin typeface="Arial" panose="020B0604020202020204" pitchFamily="34" charset="0"/>
                </a:rPr>
                <a:t>People</a:t>
              </a:r>
            </a:p>
          </p:txBody>
        </p:sp>
        <p:sp>
          <p:nvSpPr>
            <p:cNvPr id="424981" name="Rectangle 1045"/>
            <p:cNvSpPr>
              <a:spLocks noChangeArrowheads="1"/>
            </p:cNvSpPr>
            <p:nvPr/>
          </p:nvSpPr>
          <p:spPr bwMode="auto">
            <a:xfrm>
              <a:off x="2880" y="1200"/>
              <a:ext cx="576" cy="25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4982" name="Group 1046"/>
          <p:cNvGrpSpPr>
            <a:grpSpLocks/>
          </p:cNvGrpSpPr>
          <p:nvPr/>
        </p:nvGrpSpPr>
        <p:grpSpPr bwMode="auto">
          <a:xfrm>
            <a:off x="7010400" y="1219200"/>
            <a:ext cx="914400" cy="4800600"/>
            <a:chOff x="3456" y="768"/>
            <a:chExt cx="576" cy="3024"/>
          </a:xfrm>
        </p:grpSpPr>
        <p:sp>
          <p:nvSpPr>
            <p:cNvPr id="424983" name="Rectangle 1047"/>
            <p:cNvSpPr>
              <a:spLocks noChangeArrowheads="1"/>
            </p:cNvSpPr>
            <p:nvPr/>
          </p:nvSpPr>
          <p:spPr bwMode="auto">
            <a:xfrm>
              <a:off x="3456" y="768"/>
              <a:ext cx="576" cy="432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 i="1">
                  <a:solidFill>
                    <a:schemeClr val="bg1"/>
                  </a:solidFill>
                  <a:latin typeface="Arial" panose="020B0604020202020204" pitchFamily="34" charset="0"/>
                </a:rPr>
                <a:t>When?</a:t>
              </a:r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solidFill>
                    <a:schemeClr val="bg1"/>
                  </a:solidFill>
                  <a:latin typeface="Arial" panose="020B0604020202020204" pitchFamily="34" charset="0"/>
                </a:rPr>
                <a:t>Time</a:t>
              </a:r>
            </a:p>
          </p:txBody>
        </p:sp>
        <p:sp>
          <p:nvSpPr>
            <p:cNvPr id="424984" name="Rectangle 1048"/>
            <p:cNvSpPr>
              <a:spLocks noChangeArrowheads="1"/>
            </p:cNvSpPr>
            <p:nvPr/>
          </p:nvSpPr>
          <p:spPr bwMode="auto">
            <a:xfrm>
              <a:off x="3456" y="1200"/>
              <a:ext cx="576" cy="25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4985" name="Group 1049"/>
          <p:cNvGrpSpPr>
            <a:grpSpLocks/>
          </p:cNvGrpSpPr>
          <p:nvPr/>
        </p:nvGrpSpPr>
        <p:grpSpPr bwMode="auto">
          <a:xfrm>
            <a:off x="7924800" y="1219200"/>
            <a:ext cx="914400" cy="4800600"/>
            <a:chOff x="4032" y="768"/>
            <a:chExt cx="576" cy="3024"/>
          </a:xfrm>
        </p:grpSpPr>
        <p:sp>
          <p:nvSpPr>
            <p:cNvPr id="424986" name="Rectangle 1050"/>
            <p:cNvSpPr>
              <a:spLocks noChangeArrowheads="1"/>
            </p:cNvSpPr>
            <p:nvPr/>
          </p:nvSpPr>
          <p:spPr bwMode="auto">
            <a:xfrm>
              <a:off x="4032" y="768"/>
              <a:ext cx="576" cy="432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 i="1">
                  <a:solidFill>
                    <a:schemeClr val="bg1"/>
                  </a:solidFill>
                  <a:latin typeface="Arial" panose="020B0604020202020204" pitchFamily="34" charset="0"/>
                </a:rPr>
                <a:t>Why?</a:t>
              </a:r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solidFill>
                  <a:schemeClr val="bg1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solidFill>
                    <a:schemeClr val="bg1"/>
                  </a:solidFill>
                  <a:latin typeface="Arial" panose="020B0604020202020204" pitchFamily="34" charset="0"/>
                </a:rPr>
                <a:t>Motivation</a:t>
              </a:r>
            </a:p>
          </p:txBody>
        </p:sp>
        <p:sp>
          <p:nvSpPr>
            <p:cNvPr id="424987" name="Rectangle 1051"/>
            <p:cNvSpPr>
              <a:spLocks noChangeArrowheads="1"/>
            </p:cNvSpPr>
            <p:nvPr/>
          </p:nvSpPr>
          <p:spPr bwMode="auto">
            <a:xfrm>
              <a:off x="4032" y="1200"/>
              <a:ext cx="576" cy="25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4988" name="Group 1052"/>
          <p:cNvGrpSpPr>
            <a:grpSpLocks/>
          </p:cNvGrpSpPr>
          <p:nvPr/>
        </p:nvGrpSpPr>
        <p:grpSpPr bwMode="auto">
          <a:xfrm>
            <a:off x="1981200" y="1905000"/>
            <a:ext cx="6858000" cy="685800"/>
            <a:chOff x="288" y="1200"/>
            <a:chExt cx="4320" cy="432"/>
          </a:xfrm>
        </p:grpSpPr>
        <p:sp>
          <p:nvSpPr>
            <p:cNvPr id="424989" name="Rectangle 1053"/>
            <p:cNvSpPr>
              <a:spLocks noChangeArrowheads="1"/>
            </p:cNvSpPr>
            <p:nvPr/>
          </p:nvSpPr>
          <p:spPr bwMode="auto">
            <a:xfrm>
              <a:off x="288" y="1200"/>
              <a:ext cx="864" cy="432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200" i="1">
                  <a:latin typeface="Arial" panose="020B0604020202020204" pitchFamily="34" charset="0"/>
                </a:rPr>
                <a:t>Planner’s Viewpoint</a:t>
              </a:r>
            </a:p>
            <a:p>
              <a:pPr algn="ctr">
                <a:spcBef>
                  <a:spcPct val="50000"/>
                </a:spcBef>
              </a:pPr>
              <a:r>
                <a:rPr lang="en-US" altLang="en-US" sz="1200">
                  <a:latin typeface="Arial" panose="020B0604020202020204" pitchFamily="34" charset="0"/>
                </a:rPr>
                <a:t>Contextual</a:t>
              </a:r>
            </a:p>
          </p:txBody>
        </p:sp>
        <p:sp>
          <p:nvSpPr>
            <p:cNvPr id="424990" name="Rectangle 1054"/>
            <p:cNvSpPr>
              <a:spLocks noChangeArrowheads="1"/>
            </p:cNvSpPr>
            <p:nvPr/>
          </p:nvSpPr>
          <p:spPr bwMode="auto">
            <a:xfrm>
              <a:off x="1152" y="1200"/>
              <a:ext cx="3456" cy="432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4991" name="Group 1055"/>
          <p:cNvGrpSpPr>
            <a:grpSpLocks/>
          </p:cNvGrpSpPr>
          <p:nvPr/>
        </p:nvGrpSpPr>
        <p:grpSpPr bwMode="auto">
          <a:xfrm>
            <a:off x="1981200" y="2590800"/>
            <a:ext cx="6858000" cy="685800"/>
            <a:chOff x="288" y="1632"/>
            <a:chExt cx="4320" cy="432"/>
          </a:xfrm>
        </p:grpSpPr>
        <p:sp>
          <p:nvSpPr>
            <p:cNvPr id="424992" name="Rectangle 1056"/>
            <p:cNvSpPr>
              <a:spLocks noChangeArrowheads="1"/>
            </p:cNvSpPr>
            <p:nvPr/>
          </p:nvSpPr>
          <p:spPr bwMode="auto">
            <a:xfrm>
              <a:off x="288" y="1632"/>
              <a:ext cx="864" cy="432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200" i="1">
                  <a:latin typeface="Arial" panose="020B0604020202020204" pitchFamily="34" charset="0"/>
                </a:rPr>
                <a:t>Owner’s Viewpoint</a:t>
              </a:r>
            </a:p>
            <a:p>
              <a:pPr algn="ctr">
                <a:spcBef>
                  <a:spcPct val="50000"/>
                </a:spcBef>
              </a:pPr>
              <a:r>
                <a:rPr lang="en-US" altLang="en-US" sz="1200">
                  <a:latin typeface="Arial" panose="020B0604020202020204" pitchFamily="34" charset="0"/>
                </a:rPr>
                <a:t>Conceptual</a:t>
              </a:r>
            </a:p>
          </p:txBody>
        </p:sp>
        <p:sp>
          <p:nvSpPr>
            <p:cNvPr id="424993" name="Rectangle 1057"/>
            <p:cNvSpPr>
              <a:spLocks noChangeArrowheads="1"/>
            </p:cNvSpPr>
            <p:nvPr/>
          </p:nvSpPr>
          <p:spPr bwMode="auto">
            <a:xfrm>
              <a:off x="1152" y="1632"/>
              <a:ext cx="3456" cy="432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4994" name="Group 1058"/>
          <p:cNvGrpSpPr>
            <a:grpSpLocks/>
          </p:cNvGrpSpPr>
          <p:nvPr/>
        </p:nvGrpSpPr>
        <p:grpSpPr bwMode="auto">
          <a:xfrm>
            <a:off x="1981200" y="3276600"/>
            <a:ext cx="6858000" cy="685800"/>
            <a:chOff x="288" y="2064"/>
            <a:chExt cx="4320" cy="432"/>
          </a:xfrm>
        </p:grpSpPr>
        <p:sp>
          <p:nvSpPr>
            <p:cNvPr id="424995" name="Rectangle 1059"/>
            <p:cNvSpPr>
              <a:spLocks noChangeArrowheads="1"/>
            </p:cNvSpPr>
            <p:nvPr/>
          </p:nvSpPr>
          <p:spPr bwMode="auto">
            <a:xfrm>
              <a:off x="288" y="2064"/>
              <a:ext cx="864" cy="432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200" i="1">
                  <a:latin typeface="Arial" panose="020B0604020202020204" pitchFamily="34" charset="0"/>
                </a:rPr>
                <a:t>Designer’s Viewpoint</a:t>
              </a:r>
            </a:p>
            <a:p>
              <a:pPr algn="ctr">
                <a:spcBef>
                  <a:spcPct val="50000"/>
                </a:spcBef>
              </a:pPr>
              <a:r>
                <a:rPr lang="en-US" altLang="en-US" sz="1200">
                  <a:latin typeface="Arial" panose="020B0604020202020204" pitchFamily="34" charset="0"/>
                </a:rPr>
                <a:t>Logical</a:t>
              </a:r>
              <a:endParaRPr lang="en-US" altLang="en-US" sz="1200" i="1">
                <a:latin typeface="Arial" panose="020B0604020202020204" pitchFamily="34" charset="0"/>
              </a:endParaRPr>
            </a:p>
          </p:txBody>
        </p:sp>
        <p:sp>
          <p:nvSpPr>
            <p:cNvPr id="424996" name="Rectangle 1060"/>
            <p:cNvSpPr>
              <a:spLocks noChangeArrowheads="1"/>
            </p:cNvSpPr>
            <p:nvPr/>
          </p:nvSpPr>
          <p:spPr bwMode="auto">
            <a:xfrm>
              <a:off x="1152" y="2064"/>
              <a:ext cx="3456" cy="432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4997" name="Group 1061"/>
          <p:cNvGrpSpPr>
            <a:grpSpLocks/>
          </p:cNvGrpSpPr>
          <p:nvPr/>
        </p:nvGrpSpPr>
        <p:grpSpPr bwMode="auto">
          <a:xfrm>
            <a:off x="1981200" y="3962400"/>
            <a:ext cx="6858000" cy="685800"/>
            <a:chOff x="288" y="2496"/>
            <a:chExt cx="4320" cy="432"/>
          </a:xfrm>
        </p:grpSpPr>
        <p:sp>
          <p:nvSpPr>
            <p:cNvPr id="424998" name="Rectangle 1062"/>
            <p:cNvSpPr>
              <a:spLocks noChangeArrowheads="1"/>
            </p:cNvSpPr>
            <p:nvPr/>
          </p:nvSpPr>
          <p:spPr bwMode="auto">
            <a:xfrm>
              <a:off x="288" y="2496"/>
              <a:ext cx="864" cy="432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200" i="1">
                  <a:latin typeface="Arial" panose="020B0604020202020204" pitchFamily="34" charset="0"/>
                </a:rPr>
                <a:t>Builder’s Viewpoint</a:t>
              </a:r>
            </a:p>
            <a:p>
              <a:pPr algn="ctr">
                <a:spcBef>
                  <a:spcPct val="50000"/>
                </a:spcBef>
              </a:pPr>
              <a:r>
                <a:rPr lang="en-US" altLang="en-US" sz="1200">
                  <a:latin typeface="Arial" panose="020B0604020202020204" pitchFamily="34" charset="0"/>
                </a:rPr>
                <a:t>Physical</a:t>
              </a:r>
              <a:endParaRPr lang="en-US" altLang="en-US" sz="1200" i="1">
                <a:latin typeface="Arial" panose="020B0604020202020204" pitchFamily="34" charset="0"/>
              </a:endParaRPr>
            </a:p>
          </p:txBody>
        </p:sp>
        <p:sp>
          <p:nvSpPr>
            <p:cNvPr id="424999" name="Rectangle 1063"/>
            <p:cNvSpPr>
              <a:spLocks noChangeArrowheads="1"/>
            </p:cNvSpPr>
            <p:nvPr/>
          </p:nvSpPr>
          <p:spPr bwMode="auto">
            <a:xfrm>
              <a:off x="1152" y="2496"/>
              <a:ext cx="3456" cy="432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5000" name="Group 1064"/>
          <p:cNvGrpSpPr>
            <a:grpSpLocks/>
          </p:cNvGrpSpPr>
          <p:nvPr/>
        </p:nvGrpSpPr>
        <p:grpSpPr bwMode="auto">
          <a:xfrm>
            <a:off x="1981200" y="4648200"/>
            <a:ext cx="6858000" cy="685800"/>
            <a:chOff x="288" y="2928"/>
            <a:chExt cx="4320" cy="432"/>
          </a:xfrm>
        </p:grpSpPr>
        <p:sp>
          <p:nvSpPr>
            <p:cNvPr id="425001" name="Rectangle 1065"/>
            <p:cNvSpPr>
              <a:spLocks noChangeArrowheads="1"/>
            </p:cNvSpPr>
            <p:nvPr/>
          </p:nvSpPr>
          <p:spPr bwMode="auto">
            <a:xfrm>
              <a:off x="288" y="2928"/>
              <a:ext cx="864" cy="432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200" i="1">
                  <a:latin typeface="Arial" panose="020B0604020202020204" pitchFamily="34" charset="0"/>
                </a:rPr>
                <a:t>Sub-contractor’s Viewpoint</a:t>
              </a:r>
            </a:p>
            <a:p>
              <a:pPr algn="ctr">
                <a:spcBef>
                  <a:spcPct val="50000"/>
                </a:spcBef>
              </a:pPr>
              <a:r>
                <a:rPr lang="en-US" altLang="en-US" sz="1200">
                  <a:latin typeface="Arial" panose="020B0604020202020204" pitchFamily="34" charset="0"/>
                </a:rPr>
                <a:t>Out-of-context</a:t>
              </a:r>
            </a:p>
          </p:txBody>
        </p:sp>
        <p:sp>
          <p:nvSpPr>
            <p:cNvPr id="425002" name="Rectangle 1066"/>
            <p:cNvSpPr>
              <a:spLocks noChangeArrowheads="1"/>
            </p:cNvSpPr>
            <p:nvPr/>
          </p:nvSpPr>
          <p:spPr bwMode="auto">
            <a:xfrm>
              <a:off x="1152" y="2928"/>
              <a:ext cx="3456" cy="432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25067" name="Group 1131"/>
          <p:cNvGrpSpPr>
            <a:grpSpLocks/>
          </p:cNvGrpSpPr>
          <p:nvPr/>
        </p:nvGrpSpPr>
        <p:grpSpPr bwMode="auto">
          <a:xfrm>
            <a:off x="1981200" y="5334000"/>
            <a:ext cx="6858000" cy="685800"/>
            <a:chOff x="288" y="3360"/>
            <a:chExt cx="4320" cy="432"/>
          </a:xfrm>
        </p:grpSpPr>
        <p:sp>
          <p:nvSpPr>
            <p:cNvPr id="425004" name="Rectangle 1068"/>
            <p:cNvSpPr>
              <a:spLocks noChangeArrowheads="1"/>
            </p:cNvSpPr>
            <p:nvPr/>
          </p:nvSpPr>
          <p:spPr bwMode="auto">
            <a:xfrm>
              <a:off x="288" y="3360"/>
              <a:ext cx="864" cy="432"/>
            </a:xfrm>
            <a:prstGeom prst="rect">
              <a:avLst/>
            </a:prstGeom>
            <a:solidFill>
              <a:schemeClr val="tx2"/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200">
                  <a:latin typeface="Arial" panose="020B0604020202020204" pitchFamily="34" charset="0"/>
                </a:rPr>
                <a:t>Functioning Enterprise</a:t>
              </a:r>
            </a:p>
          </p:txBody>
        </p:sp>
        <p:sp>
          <p:nvSpPr>
            <p:cNvPr id="425005" name="Rectangle 1069"/>
            <p:cNvSpPr>
              <a:spLocks noChangeArrowheads="1"/>
            </p:cNvSpPr>
            <p:nvPr/>
          </p:nvSpPr>
          <p:spPr bwMode="auto">
            <a:xfrm>
              <a:off x="1152" y="3360"/>
              <a:ext cx="3456" cy="432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 w="381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25006" name="Rectangle 1070"/>
          <p:cNvSpPr>
            <a:spLocks noChangeArrowheads="1"/>
          </p:cNvSpPr>
          <p:nvPr/>
        </p:nvSpPr>
        <p:spPr bwMode="auto">
          <a:xfrm>
            <a:off x="3352800" y="1905000"/>
            <a:ext cx="5486400" cy="685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200" i="1">
                <a:latin typeface="Arial" panose="020B0604020202020204" pitchFamily="34" charset="0"/>
              </a:rPr>
              <a:t>Architecture principles</a:t>
            </a:r>
          </a:p>
        </p:txBody>
      </p:sp>
      <p:sp>
        <p:nvSpPr>
          <p:cNvPr id="425007" name="Rectangle 1071"/>
          <p:cNvSpPr>
            <a:spLocks noChangeArrowheads="1"/>
          </p:cNvSpPr>
          <p:nvPr/>
        </p:nvSpPr>
        <p:spPr bwMode="auto">
          <a:xfrm>
            <a:off x="7924800" y="1905000"/>
            <a:ext cx="914400" cy="1371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200" i="1">
                <a:latin typeface="Arial" panose="020B0604020202020204" pitchFamily="34" charset="0"/>
              </a:rPr>
              <a:t>Business principles goals &amp; drivers</a:t>
            </a:r>
          </a:p>
        </p:txBody>
      </p:sp>
      <p:sp>
        <p:nvSpPr>
          <p:cNvPr id="425008" name="Rectangle 1072"/>
          <p:cNvSpPr>
            <a:spLocks noChangeArrowheads="1"/>
          </p:cNvSpPr>
          <p:nvPr/>
        </p:nvSpPr>
        <p:spPr bwMode="auto">
          <a:xfrm>
            <a:off x="3352800" y="1905000"/>
            <a:ext cx="4572000" cy="685800"/>
          </a:xfrm>
          <a:prstGeom prst="rect">
            <a:avLst/>
          </a:prstGeom>
          <a:solidFill>
            <a:schemeClr val="tx2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Approved statement of architecture work</a:t>
            </a:r>
          </a:p>
        </p:txBody>
      </p:sp>
      <p:sp>
        <p:nvSpPr>
          <p:cNvPr id="425009" name="Rectangle 1073"/>
          <p:cNvSpPr>
            <a:spLocks noChangeArrowheads="1"/>
          </p:cNvSpPr>
          <p:nvPr/>
        </p:nvSpPr>
        <p:spPr bwMode="auto">
          <a:xfrm>
            <a:off x="7924800" y="1905000"/>
            <a:ext cx="914400" cy="1371600"/>
          </a:xfrm>
          <a:prstGeom prst="rect">
            <a:avLst/>
          </a:prstGeom>
          <a:solidFill>
            <a:schemeClr val="tx2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Refined Business principles goals &amp; drivers</a:t>
            </a:r>
          </a:p>
        </p:txBody>
      </p:sp>
      <p:sp>
        <p:nvSpPr>
          <p:cNvPr id="425010" name="Rectangle 1074"/>
          <p:cNvSpPr>
            <a:spLocks noChangeArrowheads="1"/>
          </p:cNvSpPr>
          <p:nvPr/>
        </p:nvSpPr>
        <p:spPr bwMode="auto">
          <a:xfrm>
            <a:off x="3352800" y="2590800"/>
            <a:ext cx="5486400" cy="685800"/>
          </a:xfrm>
          <a:prstGeom prst="rect">
            <a:avLst/>
          </a:prstGeom>
          <a:solidFill>
            <a:schemeClr val="tx2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Business baseline version 1</a:t>
            </a:r>
          </a:p>
          <a:p>
            <a:pPr algn="ctr"/>
            <a:endParaRPr lang="en-US" altLang="en-US" sz="1200">
              <a:latin typeface="Arial" panose="020B0604020202020204" pitchFamily="34" charset="0"/>
            </a:endParaRPr>
          </a:p>
          <a:p>
            <a:pPr algn="ctr"/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425011" name="Rectangle 1075"/>
          <p:cNvSpPr>
            <a:spLocks noChangeArrowheads="1"/>
          </p:cNvSpPr>
          <p:nvPr/>
        </p:nvSpPr>
        <p:spPr bwMode="auto">
          <a:xfrm>
            <a:off x="3352800" y="3276600"/>
            <a:ext cx="5486400" cy="685800"/>
          </a:xfrm>
          <a:prstGeom prst="rect">
            <a:avLst/>
          </a:prstGeom>
          <a:solidFill>
            <a:schemeClr val="tx2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Technical baseline version 1</a:t>
            </a:r>
          </a:p>
          <a:p>
            <a:pPr algn="ctr"/>
            <a:endParaRPr lang="en-US" altLang="en-US" sz="1200">
              <a:latin typeface="Arial" panose="020B0604020202020204" pitchFamily="34" charset="0"/>
            </a:endParaRPr>
          </a:p>
          <a:p>
            <a:pPr algn="ctr"/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425012" name="Rectangle 1076"/>
          <p:cNvSpPr>
            <a:spLocks noChangeArrowheads="1"/>
          </p:cNvSpPr>
          <p:nvPr/>
        </p:nvSpPr>
        <p:spPr bwMode="auto">
          <a:xfrm>
            <a:off x="3352800" y="2590800"/>
            <a:ext cx="5486400" cy="685800"/>
          </a:xfrm>
          <a:prstGeom prst="rect">
            <a:avLst/>
          </a:prstGeom>
          <a:solidFill>
            <a:schemeClr val="tx2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 sz="1200">
              <a:latin typeface="Arial" panose="020B0604020202020204" pitchFamily="34" charset="0"/>
            </a:endParaRPr>
          </a:p>
          <a:p>
            <a:pPr algn="ctr"/>
            <a:endParaRPr lang="en-US" altLang="en-US" sz="1200">
              <a:latin typeface="Arial" panose="020B0604020202020204" pitchFamily="34" charset="0"/>
            </a:endParaRP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Business architecture version 1</a:t>
            </a:r>
          </a:p>
        </p:txBody>
      </p:sp>
      <p:sp>
        <p:nvSpPr>
          <p:cNvPr id="425013" name="Rectangle 1077"/>
          <p:cNvSpPr>
            <a:spLocks noChangeArrowheads="1"/>
          </p:cNvSpPr>
          <p:nvPr/>
        </p:nvSpPr>
        <p:spPr bwMode="auto">
          <a:xfrm>
            <a:off x="3352800" y="3276600"/>
            <a:ext cx="5486400" cy="685800"/>
          </a:xfrm>
          <a:prstGeom prst="rect">
            <a:avLst/>
          </a:prstGeom>
          <a:solidFill>
            <a:schemeClr val="tx2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 sz="1200">
              <a:latin typeface="Arial" panose="020B0604020202020204" pitchFamily="34" charset="0"/>
            </a:endParaRPr>
          </a:p>
          <a:p>
            <a:pPr algn="ctr"/>
            <a:endParaRPr lang="en-US" altLang="en-US" sz="1200">
              <a:latin typeface="Arial" panose="020B0604020202020204" pitchFamily="34" charset="0"/>
            </a:endParaRP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Technical architecture version 1</a:t>
            </a:r>
          </a:p>
        </p:txBody>
      </p:sp>
      <p:sp>
        <p:nvSpPr>
          <p:cNvPr id="425014" name="Rectangle 1078"/>
          <p:cNvSpPr>
            <a:spLocks noChangeArrowheads="1"/>
          </p:cNvSpPr>
          <p:nvPr/>
        </p:nvSpPr>
        <p:spPr bwMode="auto">
          <a:xfrm>
            <a:off x="5181600" y="1905000"/>
            <a:ext cx="1828800" cy="1371600"/>
          </a:xfrm>
          <a:prstGeom prst="rect">
            <a:avLst/>
          </a:prstGeom>
          <a:solidFill>
            <a:srgbClr val="EE80BF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7200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Organization</a:t>
            </a: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structure</a:t>
            </a:r>
          </a:p>
        </p:txBody>
      </p:sp>
      <p:grpSp>
        <p:nvGrpSpPr>
          <p:cNvPr id="425015" name="Group 1079"/>
          <p:cNvGrpSpPr>
            <a:grpSpLocks/>
          </p:cNvGrpSpPr>
          <p:nvPr/>
        </p:nvGrpSpPr>
        <p:grpSpPr bwMode="auto">
          <a:xfrm>
            <a:off x="5181600" y="1905000"/>
            <a:ext cx="3657600" cy="1371600"/>
            <a:chOff x="5856" y="2544"/>
            <a:chExt cx="2304" cy="864"/>
          </a:xfrm>
        </p:grpSpPr>
        <p:sp>
          <p:nvSpPr>
            <p:cNvPr id="425016" name="Rectangle 1080"/>
            <p:cNvSpPr>
              <a:spLocks noChangeArrowheads="1"/>
            </p:cNvSpPr>
            <p:nvPr/>
          </p:nvSpPr>
          <p:spPr bwMode="auto">
            <a:xfrm>
              <a:off x="7008" y="2544"/>
              <a:ext cx="576" cy="864"/>
            </a:xfrm>
            <a:prstGeom prst="rect">
              <a:avLst/>
            </a:prstGeom>
            <a:solidFill>
              <a:srgbClr val="EE80B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7200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>
                  <a:latin typeface="Arial" panose="020B0604020202020204" pitchFamily="34" charset="0"/>
                </a:rPr>
                <a:t>Business goals</a:t>
              </a:r>
            </a:p>
            <a:p>
              <a:r>
                <a:rPr lang="en-US" altLang="en-US" sz="1200">
                  <a:latin typeface="Arial" panose="020B0604020202020204" pitchFamily="34" charset="0"/>
                </a:rPr>
                <a:t>and objectives</a:t>
              </a:r>
            </a:p>
          </p:txBody>
        </p:sp>
        <p:sp>
          <p:nvSpPr>
            <p:cNvPr id="425017" name="Rectangle 1081"/>
            <p:cNvSpPr>
              <a:spLocks noChangeArrowheads="1"/>
            </p:cNvSpPr>
            <p:nvPr/>
          </p:nvSpPr>
          <p:spPr bwMode="auto">
            <a:xfrm>
              <a:off x="7584" y="2976"/>
              <a:ext cx="576" cy="432"/>
            </a:xfrm>
            <a:prstGeom prst="rect">
              <a:avLst/>
            </a:prstGeom>
            <a:solidFill>
              <a:srgbClr val="EE80B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7200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425018" name="Rectangle 1082"/>
            <p:cNvSpPr>
              <a:spLocks noChangeArrowheads="1"/>
            </p:cNvSpPr>
            <p:nvPr/>
          </p:nvSpPr>
          <p:spPr bwMode="auto">
            <a:xfrm>
              <a:off x="5856" y="2544"/>
              <a:ext cx="1152" cy="864"/>
            </a:xfrm>
            <a:prstGeom prst="rect">
              <a:avLst/>
            </a:prstGeom>
            <a:solidFill>
              <a:srgbClr val="EE80BF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7200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425019" name="Freeform 1083"/>
            <p:cNvSpPr>
              <a:spLocks/>
            </p:cNvSpPr>
            <p:nvPr/>
          </p:nvSpPr>
          <p:spPr bwMode="auto">
            <a:xfrm>
              <a:off x="5856" y="2544"/>
              <a:ext cx="2304" cy="864"/>
            </a:xfrm>
            <a:custGeom>
              <a:avLst/>
              <a:gdLst>
                <a:gd name="T0" fmla="*/ 0 w 2304"/>
                <a:gd name="T1" fmla="*/ 0 h 864"/>
                <a:gd name="T2" fmla="*/ 0 w 2304"/>
                <a:gd name="T3" fmla="*/ 864 h 864"/>
                <a:gd name="T4" fmla="*/ 2304 w 2304"/>
                <a:gd name="T5" fmla="*/ 864 h 864"/>
                <a:gd name="T6" fmla="*/ 2304 w 2304"/>
                <a:gd name="T7" fmla="*/ 432 h 864"/>
                <a:gd name="T8" fmla="*/ 1728 w 2304"/>
                <a:gd name="T9" fmla="*/ 432 h 864"/>
                <a:gd name="T10" fmla="*/ 1728 w 2304"/>
                <a:gd name="T11" fmla="*/ 0 h 864"/>
                <a:gd name="T12" fmla="*/ 0 w 2304"/>
                <a:gd name="T13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04" h="864">
                  <a:moveTo>
                    <a:pt x="0" y="0"/>
                  </a:moveTo>
                  <a:lnTo>
                    <a:pt x="0" y="864"/>
                  </a:lnTo>
                  <a:lnTo>
                    <a:pt x="2304" y="864"/>
                  </a:lnTo>
                  <a:lnTo>
                    <a:pt x="2304" y="432"/>
                  </a:lnTo>
                  <a:lnTo>
                    <a:pt x="1728" y="432"/>
                  </a:lnTo>
                  <a:lnTo>
                    <a:pt x="172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EE80BF">
                      <a:alpha val="5000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72000" bIns="0" anchor="ctr"/>
            <a:lstStyle/>
            <a:p>
              <a:endParaRPr lang="en-US"/>
            </a:p>
          </p:txBody>
        </p:sp>
      </p:grpSp>
      <p:sp>
        <p:nvSpPr>
          <p:cNvPr id="425020" name="Rectangle 1084"/>
          <p:cNvSpPr>
            <a:spLocks noChangeArrowheads="1"/>
          </p:cNvSpPr>
          <p:nvPr/>
        </p:nvSpPr>
        <p:spPr bwMode="auto">
          <a:xfrm>
            <a:off x="4267200" y="1905000"/>
            <a:ext cx="914400" cy="1371600"/>
          </a:xfrm>
          <a:prstGeom prst="rect">
            <a:avLst/>
          </a:prstGeom>
          <a:solidFill>
            <a:srgbClr val="EE80BF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Business functions</a:t>
            </a:r>
          </a:p>
        </p:txBody>
      </p:sp>
      <p:sp>
        <p:nvSpPr>
          <p:cNvPr id="425021" name="Rectangle 1085"/>
          <p:cNvSpPr>
            <a:spLocks noChangeArrowheads="1"/>
          </p:cNvSpPr>
          <p:nvPr/>
        </p:nvSpPr>
        <p:spPr bwMode="auto">
          <a:xfrm>
            <a:off x="4267200" y="2590800"/>
            <a:ext cx="914400" cy="1371600"/>
          </a:xfrm>
          <a:prstGeom prst="rect">
            <a:avLst/>
          </a:prstGeom>
          <a:solidFill>
            <a:srgbClr val="EE80BF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Business services</a:t>
            </a:r>
          </a:p>
        </p:txBody>
      </p:sp>
      <p:grpSp>
        <p:nvGrpSpPr>
          <p:cNvPr id="425022" name="Group 1086"/>
          <p:cNvGrpSpPr>
            <a:grpSpLocks/>
          </p:cNvGrpSpPr>
          <p:nvPr/>
        </p:nvGrpSpPr>
        <p:grpSpPr bwMode="auto">
          <a:xfrm>
            <a:off x="4267200" y="2590800"/>
            <a:ext cx="3657600" cy="685800"/>
            <a:chOff x="1728" y="1584"/>
            <a:chExt cx="2304" cy="432"/>
          </a:xfrm>
        </p:grpSpPr>
        <p:sp>
          <p:nvSpPr>
            <p:cNvPr id="425023" name="Rectangle 1087"/>
            <p:cNvSpPr>
              <a:spLocks noChangeArrowheads="1"/>
            </p:cNvSpPr>
            <p:nvPr/>
          </p:nvSpPr>
          <p:spPr bwMode="auto">
            <a:xfrm>
              <a:off x="1728" y="1584"/>
              <a:ext cx="576" cy="432"/>
            </a:xfrm>
            <a:prstGeom prst="rect">
              <a:avLst/>
            </a:prstGeom>
            <a:solidFill>
              <a:srgbClr val="EE80BF">
                <a:alpha val="50000"/>
              </a:srgb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Business processes</a:t>
              </a:r>
            </a:p>
          </p:txBody>
        </p:sp>
        <p:sp>
          <p:nvSpPr>
            <p:cNvPr id="425024" name="Rectangle 1088"/>
            <p:cNvSpPr>
              <a:spLocks noChangeArrowheads="1"/>
            </p:cNvSpPr>
            <p:nvPr/>
          </p:nvSpPr>
          <p:spPr bwMode="auto">
            <a:xfrm>
              <a:off x="3456" y="1584"/>
              <a:ext cx="576" cy="432"/>
            </a:xfrm>
            <a:prstGeom prst="rect">
              <a:avLst/>
            </a:prstGeom>
            <a:solidFill>
              <a:srgbClr val="EE80BF">
                <a:alpha val="50000"/>
              </a:srgb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Business processes</a:t>
              </a:r>
            </a:p>
          </p:txBody>
        </p:sp>
      </p:grpSp>
      <p:sp>
        <p:nvSpPr>
          <p:cNvPr id="425025" name="Rectangle 1089"/>
          <p:cNvSpPr>
            <a:spLocks noChangeArrowheads="1"/>
          </p:cNvSpPr>
          <p:nvPr/>
        </p:nvSpPr>
        <p:spPr bwMode="auto">
          <a:xfrm>
            <a:off x="6096000" y="1905000"/>
            <a:ext cx="914400" cy="1371600"/>
          </a:xfrm>
          <a:prstGeom prst="rect">
            <a:avLst/>
          </a:prstGeom>
          <a:solidFill>
            <a:srgbClr val="EE80BF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Business roles</a:t>
            </a:r>
          </a:p>
        </p:txBody>
      </p:sp>
      <p:sp>
        <p:nvSpPr>
          <p:cNvPr id="425026" name="Rectangle 1090"/>
          <p:cNvSpPr>
            <a:spLocks noChangeArrowheads="1"/>
          </p:cNvSpPr>
          <p:nvPr/>
        </p:nvSpPr>
        <p:spPr bwMode="auto">
          <a:xfrm>
            <a:off x="4267200" y="1905000"/>
            <a:ext cx="2743200" cy="1371600"/>
          </a:xfrm>
          <a:prstGeom prst="rect">
            <a:avLst/>
          </a:prstGeom>
          <a:solidFill>
            <a:srgbClr val="EE80BF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Correlation of organization</a:t>
            </a: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and function</a:t>
            </a:r>
          </a:p>
        </p:txBody>
      </p:sp>
      <p:sp>
        <p:nvSpPr>
          <p:cNvPr id="425027" name="Rectangle 1091"/>
          <p:cNvSpPr>
            <a:spLocks noChangeArrowheads="1"/>
          </p:cNvSpPr>
          <p:nvPr/>
        </p:nvSpPr>
        <p:spPr bwMode="auto">
          <a:xfrm>
            <a:off x="7924800" y="3276600"/>
            <a:ext cx="914400" cy="685800"/>
          </a:xfrm>
          <a:prstGeom prst="rect">
            <a:avLst/>
          </a:prstGeom>
          <a:solidFill>
            <a:srgbClr val="EE80BF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Technical require-ments</a:t>
            </a:r>
          </a:p>
        </p:txBody>
      </p:sp>
      <p:sp>
        <p:nvSpPr>
          <p:cNvPr id="425028" name="Rectangle 1092"/>
          <p:cNvSpPr>
            <a:spLocks noChangeArrowheads="1"/>
          </p:cNvSpPr>
          <p:nvPr/>
        </p:nvSpPr>
        <p:spPr bwMode="auto">
          <a:xfrm>
            <a:off x="3352800" y="1905000"/>
            <a:ext cx="914400" cy="6858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Validated principles</a:t>
            </a:r>
          </a:p>
        </p:txBody>
      </p:sp>
      <p:grpSp>
        <p:nvGrpSpPr>
          <p:cNvPr id="425029" name="Group 1093"/>
          <p:cNvGrpSpPr>
            <a:grpSpLocks/>
          </p:cNvGrpSpPr>
          <p:nvPr/>
        </p:nvGrpSpPr>
        <p:grpSpPr bwMode="auto">
          <a:xfrm>
            <a:off x="3352800" y="2590800"/>
            <a:ext cx="3657600" cy="1371600"/>
            <a:chOff x="1152" y="1584"/>
            <a:chExt cx="2304" cy="864"/>
          </a:xfrm>
        </p:grpSpPr>
        <p:grpSp>
          <p:nvGrpSpPr>
            <p:cNvPr id="425030" name="Group 1094"/>
            <p:cNvGrpSpPr>
              <a:grpSpLocks/>
            </p:cNvGrpSpPr>
            <p:nvPr/>
          </p:nvGrpSpPr>
          <p:grpSpPr bwMode="auto">
            <a:xfrm>
              <a:off x="1152" y="1584"/>
              <a:ext cx="2304" cy="864"/>
              <a:chOff x="1152" y="1584"/>
              <a:chExt cx="2304" cy="864"/>
            </a:xfrm>
          </p:grpSpPr>
          <p:sp>
            <p:nvSpPr>
              <p:cNvPr id="425031" name="Rectangle 1095"/>
              <p:cNvSpPr>
                <a:spLocks noChangeArrowheads="1"/>
              </p:cNvSpPr>
              <p:nvPr/>
            </p:nvSpPr>
            <p:spPr bwMode="auto">
              <a:xfrm>
                <a:off x="1152" y="1584"/>
                <a:ext cx="576" cy="432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rgbClr val="0A272B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5715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7145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2860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4114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/>
                <a:endParaRPr lang="en-US" altLang="en-US" sz="1200">
                  <a:latin typeface="Arial" panose="020B0604020202020204" pitchFamily="34" charset="0"/>
                </a:endParaRPr>
              </a:p>
            </p:txBody>
          </p:sp>
          <p:sp>
            <p:nvSpPr>
              <p:cNvPr id="425032" name="Rectangle 1096"/>
              <p:cNvSpPr>
                <a:spLocks noChangeArrowheads="1"/>
              </p:cNvSpPr>
              <p:nvPr/>
            </p:nvSpPr>
            <p:spPr bwMode="auto">
              <a:xfrm>
                <a:off x="1152" y="2016"/>
                <a:ext cx="2304" cy="432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rgbClr val="0A272B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5715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7145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2860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4114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/>
                <a:r>
                  <a:rPr lang="en-US" altLang="en-US" sz="1200">
                    <a:latin typeface="Arial" panose="020B0604020202020204" pitchFamily="34" charset="0"/>
                  </a:rPr>
                  <a:t>Target data architecture</a:t>
                </a:r>
              </a:p>
            </p:txBody>
          </p:sp>
          <p:sp>
            <p:nvSpPr>
              <p:cNvPr id="425033" name="Rectangle 1097"/>
              <p:cNvSpPr>
                <a:spLocks noChangeArrowheads="1"/>
              </p:cNvSpPr>
              <p:nvPr/>
            </p:nvSpPr>
            <p:spPr bwMode="auto">
              <a:xfrm>
                <a:off x="2880" y="1584"/>
                <a:ext cx="576" cy="432"/>
              </a:xfrm>
              <a:prstGeom prst="rect">
                <a:avLst/>
              </a:prstGeom>
              <a:solidFill>
                <a:schemeClr val="accent1">
                  <a:alpha val="50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8575">
                    <a:solidFill>
                      <a:schemeClr val="tx1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1842" dir="2700000" algn="ctr" rotWithShape="0">
                        <a:srgbClr val="0A272B"/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>
                <a:lvl1pPr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5715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7145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286000" algn="l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4114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/>
                <a:endParaRPr lang="en-US" altLang="en-US" sz="12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25034" name="Freeform 1098"/>
            <p:cNvSpPr>
              <a:spLocks/>
            </p:cNvSpPr>
            <p:nvPr/>
          </p:nvSpPr>
          <p:spPr bwMode="auto">
            <a:xfrm>
              <a:off x="1152" y="1584"/>
              <a:ext cx="2304" cy="864"/>
            </a:xfrm>
            <a:custGeom>
              <a:avLst/>
              <a:gdLst>
                <a:gd name="T0" fmla="*/ 0 w 2304"/>
                <a:gd name="T1" fmla="*/ 0 h 864"/>
                <a:gd name="T2" fmla="*/ 0 w 2304"/>
                <a:gd name="T3" fmla="*/ 864 h 864"/>
                <a:gd name="T4" fmla="*/ 2304 w 2304"/>
                <a:gd name="T5" fmla="*/ 864 h 864"/>
                <a:gd name="T6" fmla="*/ 2304 w 2304"/>
                <a:gd name="T7" fmla="*/ 0 h 864"/>
                <a:gd name="T8" fmla="*/ 1728 w 2304"/>
                <a:gd name="T9" fmla="*/ 0 h 864"/>
                <a:gd name="T10" fmla="*/ 1728 w 2304"/>
                <a:gd name="T11" fmla="*/ 432 h 864"/>
                <a:gd name="T12" fmla="*/ 576 w 2304"/>
                <a:gd name="T13" fmla="*/ 432 h 864"/>
                <a:gd name="T14" fmla="*/ 576 w 2304"/>
                <a:gd name="T15" fmla="*/ 0 h 864"/>
                <a:gd name="T16" fmla="*/ 0 w 2304"/>
                <a:gd name="T17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4" h="864">
                  <a:moveTo>
                    <a:pt x="0" y="0"/>
                  </a:moveTo>
                  <a:lnTo>
                    <a:pt x="0" y="864"/>
                  </a:lnTo>
                  <a:lnTo>
                    <a:pt x="2304" y="864"/>
                  </a:lnTo>
                  <a:lnTo>
                    <a:pt x="2304" y="0"/>
                  </a:lnTo>
                  <a:lnTo>
                    <a:pt x="1728" y="0"/>
                  </a:lnTo>
                  <a:lnTo>
                    <a:pt x="1728" y="432"/>
                  </a:lnTo>
                  <a:lnTo>
                    <a:pt x="576" y="432"/>
                  </a:lnTo>
                  <a:lnTo>
                    <a:pt x="57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25035" name="Rectangle 1099"/>
          <p:cNvSpPr>
            <a:spLocks noChangeArrowheads="1"/>
          </p:cNvSpPr>
          <p:nvPr/>
        </p:nvSpPr>
        <p:spPr bwMode="auto">
          <a:xfrm>
            <a:off x="3352800" y="3276600"/>
            <a:ext cx="3657600" cy="6858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Data dissemination view</a:t>
            </a:r>
          </a:p>
          <a:p>
            <a:pPr algn="ctr"/>
            <a:endParaRPr lang="en-US" altLang="en-US" sz="1200">
              <a:latin typeface="Arial" panose="020B0604020202020204" pitchFamily="34" charset="0"/>
            </a:endParaRPr>
          </a:p>
          <a:p>
            <a:pPr algn="ctr"/>
            <a:endParaRPr lang="en-US" altLang="en-US" sz="1200">
              <a:latin typeface="Arial" panose="020B0604020202020204" pitchFamily="34" charset="0"/>
            </a:endParaRPr>
          </a:p>
        </p:txBody>
      </p:sp>
      <p:grpSp>
        <p:nvGrpSpPr>
          <p:cNvPr id="425036" name="Group 1100"/>
          <p:cNvGrpSpPr>
            <a:grpSpLocks/>
          </p:cNvGrpSpPr>
          <p:nvPr/>
        </p:nvGrpSpPr>
        <p:grpSpPr bwMode="auto">
          <a:xfrm>
            <a:off x="3352800" y="3276600"/>
            <a:ext cx="4572000" cy="685800"/>
            <a:chOff x="1152" y="2016"/>
            <a:chExt cx="2880" cy="432"/>
          </a:xfrm>
        </p:grpSpPr>
        <p:sp>
          <p:nvSpPr>
            <p:cNvPr id="425037" name="Rectangle 1101"/>
            <p:cNvSpPr>
              <a:spLocks noChangeArrowheads="1"/>
            </p:cNvSpPr>
            <p:nvPr/>
          </p:nvSpPr>
          <p:spPr bwMode="auto">
            <a:xfrm>
              <a:off x="1152" y="2016"/>
              <a:ext cx="1152" cy="432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Data lifecycle view</a:t>
              </a:r>
            </a:p>
          </p:txBody>
        </p:sp>
        <p:sp>
          <p:nvSpPr>
            <p:cNvPr id="425038" name="Rectangle 1102"/>
            <p:cNvSpPr>
              <a:spLocks noChangeArrowheads="1"/>
            </p:cNvSpPr>
            <p:nvPr/>
          </p:nvSpPr>
          <p:spPr bwMode="auto">
            <a:xfrm>
              <a:off x="3456" y="2016"/>
              <a:ext cx="576" cy="432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Data lifecycle view</a:t>
              </a:r>
            </a:p>
          </p:txBody>
        </p:sp>
      </p:grpSp>
      <p:sp>
        <p:nvSpPr>
          <p:cNvPr id="425039" name="Rectangle 1103"/>
          <p:cNvSpPr>
            <a:spLocks noChangeArrowheads="1"/>
          </p:cNvSpPr>
          <p:nvPr/>
        </p:nvSpPr>
        <p:spPr bwMode="auto">
          <a:xfrm>
            <a:off x="3352800" y="3276600"/>
            <a:ext cx="4572000" cy="6858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 sz="1200">
              <a:latin typeface="Arial" panose="020B0604020202020204" pitchFamily="34" charset="0"/>
            </a:endParaRPr>
          </a:p>
          <a:p>
            <a:pPr algn="ctr"/>
            <a:endParaRPr lang="en-US" altLang="en-US" sz="1200">
              <a:latin typeface="Arial" panose="020B0604020202020204" pitchFamily="34" charset="0"/>
            </a:endParaRPr>
          </a:p>
          <a:p>
            <a:pPr algn="ctr"/>
            <a:r>
              <a:rPr lang="en-US" altLang="en-US" sz="1200">
                <a:latin typeface="Arial" panose="020B0604020202020204" pitchFamily="34" charset="0"/>
              </a:rPr>
              <a:t>             Data security view</a:t>
            </a:r>
          </a:p>
        </p:txBody>
      </p:sp>
      <p:grpSp>
        <p:nvGrpSpPr>
          <p:cNvPr id="425040" name="Group 1104"/>
          <p:cNvGrpSpPr>
            <a:grpSpLocks/>
          </p:cNvGrpSpPr>
          <p:nvPr/>
        </p:nvGrpSpPr>
        <p:grpSpPr bwMode="auto">
          <a:xfrm>
            <a:off x="3352800" y="2590800"/>
            <a:ext cx="4572000" cy="1371600"/>
            <a:chOff x="1152" y="1584"/>
            <a:chExt cx="2880" cy="864"/>
          </a:xfrm>
        </p:grpSpPr>
        <p:sp>
          <p:nvSpPr>
            <p:cNvPr id="425041" name="Rectangle 1105"/>
            <p:cNvSpPr>
              <a:spLocks noChangeArrowheads="1"/>
            </p:cNvSpPr>
            <p:nvPr/>
          </p:nvSpPr>
          <p:spPr bwMode="auto">
            <a:xfrm>
              <a:off x="1152" y="1584"/>
              <a:ext cx="576" cy="8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Data model managem’t</a:t>
              </a:r>
            </a:p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view</a:t>
              </a: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</p:txBody>
        </p:sp>
        <p:sp>
          <p:nvSpPr>
            <p:cNvPr id="425042" name="Rectangle 1106"/>
            <p:cNvSpPr>
              <a:spLocks noChangeArrowheads="1"/>
            </p:cNvSpPr>
            <p:nvPr/>
          </p:nvSpPr>
          <p:spPr bwMode="auto">
            <a:xfrm>
              <a:off x="3456" y="1584"/>
              <a:ext cx="576" cy="864"/>
            </a:xfrm>
            <a:prstGeom prst="rect">
              <a:avLst/>
            </a:prstGeom>
            <a:solidFill>
              <a:schemeClr val="accent1">
                <a:alpha val="50000"/>
              </a:scheme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Data model managem’t</a:t>
              </a:r>
            </a:p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view</a:t>
              </a: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</p:txBody>
        </p:sp>
      </p:grpSp>
      <p:sp>
        <p:nvSpPr>
          <p:cNvPr id="425043" name="Rectangle 1107"/>
          <p:cNvSpPr>
            <a:spLocks noChangeArrowheads="1"/>
          </p:cNvSpPr>
          <p:nvPr/>
        </p:nvSpPr>
        <p:spPr bwMode="auto">
          <a:xfrm>
            <a:off x="7924800" y="3276600"/>
            <a:ext cx="914400" cy="685800"/>
          </a:xfrm>
          <a:prstGeom prst="rect">
            <a:avLst/>
          </a:prstGeom>
          <a:solidFill>
            <a:schemeClr val="accent1">
              <a:alpha val="5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Technical require-ments</a:t>
            </a:r>
          </a:p>
        </p:txBody>
      </p:sp>
      <p:sp>
        <p:nvSpPr>
          <p:cNvPr id="425044" name="Rectangle 1108"/>
          <p:cNvSpPr>
            <a:spLocks noChangeArrowheads="1"/>
          </p:cNvSpPr>
          <p:nvPr/>
        </p:nvSpPr>
        <p:spPr bwMode="auto">
          <a:xfrm>
            <a:off x="4267200" y="1905000"/>
            <a:ext cx="914400" cy="685800"/>
          </a:xfrm>
          <a:prstGeom prst="rect">
            <a:avLst/>
          </a:prstGeom>
          <a:solidFill>
            <a:srgbClr val="E5A531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Validated principles</a:t>
            </a:r>
          </a:p>
        </p:txBody>
      </p:sp>
      <p:sp>
        <p:nvSpPr>
          <p:cNvPr id="425045" name="Rectangle 1109"/>
          <p:cNvSpPr>
            <a:spLocks noChangeArrowheads="1"/>
          </p:cNvSpPr>
          <p:nvPr/>
        </p:nvSpPr>
        <p:spPr bwMode="auto">
          <a:xfrm>
            <a:off x="3352800" y="3276600"/>
            <a:ext cx="5486400" cy="685800"/>
          </a:xfrm>
          <a:prstGeom prst="rect">
            <a:avLst/>
          </a:prstGeom>
          <a:solidFill>
            <a:srgbClr val="E5A531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Target application architecture</a:t>
            </a:r>
          </a:p>
        </p:txBody>
      </p:sp>
      <p:sp>
        <p:nvSpPr>
          <p:cNvPr id="425046" name="Rectangle 1110"/>
          <p:cNvSpPr>
            <a:spLocks noChangeArrowheads="1"/>
          </p:cNvSpPr>
          <p:nvPr/>
        </p:nvSpPr>
        <p:spPr bwMode="auto">
          <a:xfrm>
            <a:off x="3352800" y="3276600"/>
            <a:ext cx="4572000" cy="685800"/>
          </a:xfrm>
          <a:prstGeom prst="rect">
            <a:avLst/>
          </a:prstGeom>
          <a:solidFill>
            <a:srgbClr val="E5A531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7200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latin typeface="Arial" panose="020B0604020202020204" pitchFamily="34" charset="0"/>
              </a:rPr>
              <a:t>Common application services view</a:t>
            </a:r>
          </a:p>
          <a:p>
            <a:endParaRPr lang="en-US" altLang="en-US" sz="1200">
              <a:latin typeface="Arial" panose="020B0604020202020204" pitchFamily="34" charset="0"/>
            </a:endParaRPr>
          </a:p>
          <a:p>
            <a:endParaRPr lang="en-US" altLang="en-US" sz="1200">
              <a:latin typeface="Arial" panose="020B0604020202020204" pitchFamily="34" charset="0"/>
            </a:endParaRPr>
          </a:p>
        </p:txBody>
      </p:sp>
      <p:grpSp>
        <p:nvGrpSpPr>
          <p:cNvPr id="425047" name="Group 1111"/>
          <p:cNvGrpSpPr>
            <a:grpSpLocks/>
          </p:cNvGrpSpPr>
          <p:nvPr/>
        </p:nvGrpSpPr>
        <p:grpSpPr bwMode="auto">
          <a:xfrm>
            <a:off x="3352800" y="3276600"/>
            <a:ext cx="4572000" cy="685800"/>
            <a:chOff x="1152" y="2016"/>
            <a:chExt cx="2880" cy="432"/>
          </a:xfrm>
        </p:grpSpPr>
        <p:sp>
          <p:nvSpPr>
            <p:cNvPr id="425048" name="Rectangle 1112"/>
            <p:cNvSpPr>
              <a:spLocks noChangeArrowheads="1"/>
            </p:cNvSpPr>
            <p:nvPr/>
          </p:nvSpPr>
          <p:spPr bwMode="auto">
            <a:xfrm>
              <a:off x="1152" y="2016"/>
              <a:ext cx="1728" cy="432"/>
            </a:xfrm>
            <a:prstGeom prst="rect">
              <a:avLst/>
            </a:prstGeom>
            <a:solidFill>
              <a:srgbClr val="E5A531">
                <a:alpha val="50000"/>
              </a:srgb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Applications interoperability view</a:t>
              </a:r>
            </a:p>
          </p:txBody>
        </p:sp>
        <p:sp>
          <p:nvSpPr>
            <p:cNvPr id="425049" name="Rectangle 1113"/>
            <p:cNvSpPr>
              <a:spLocks noChangeArrowheads="1"/>
            </p:cNvSpPr>
            <p:nvPr/>
          </p:nvSpPr>
          <p:spPr bwMode="auto">
            <a:xfrm>
              <a:off x="3456" y="2016"/>
              <a:ext cx="576" cy="432"/>
            </a:xfrm>
            <a:prstGeom prst="rect">
              <a:avLst/>
            </a:prstGeom>
            <a:solidFill>
              <a:srgbClr val="E5A531">
                <a:alpha val="50000"/>
              </a:srgb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Application interop. view</a:t>
              </a:r>
            </a:p>
          </p:txBody>
        </p:sp>
      </p:grpSp>
      <p:grpSp>
        <p:nvGrpSpPr>
          <p:cNvPr id="425050" name="Group 1114"/>
          <p:cNvGrpSpPr>
            <a:grpSpLocks/>
          </p:cNvGrpSpPr>
          <p:nvPr/>
        </p:nvGrpSpPr>
        <p:grpSpPr bwMode="auto">
          <a:xfrm>
            <a:off x="3352800" y="3276600"/>
            <a:ext cx="4572000" cy="685800"/>
            <a:chOff x="1152" y="2016"/>
            <a:chExt cx="2880" cy="432"/>
          </a:xfrm>
        </p:grpSpPr>
        <p:sp>
          <p:nvSpPr>
            <p:cNvPr id="425051" name="Rectangle 1115"/>
            <p:cNvSpPr>
              <a:spLocks noChangeArrowheads="1"/>
            </p:cNvSpPr>
            <p:nvPr/>
          </p:nvSpPr>
          <p:spPr bwMode="auto">
            <a:xfrm>
              <a:off x="1152" y="2016"/>
              <a:ext cx="1728" cy="432"/>
            </a:xfrm>
            <a:prstGeom prst="rect">
              <a:avLst/>
            </a:prstGeom>
            <a:solidFill>
              <a:srgbClr val="E5A531">
                <a:alpha val="50000"/>
              </a:srgb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Applications information view</a:t>
              </a:r>
            </a:p>
          </p:txBody>
        </p:sp>
        <p:sp>
          <p:nvSpPr>
            <p:cNvPr id="425052" name="Rectangle 1116"/>
            <p:cNvSpPr>
              <a:spLocks noChangeArrowheads="1"/>
            </p:cNvSpPr>
            <p:nvPr/>
          </p:nvSpPr>
          <p:spPr bwMode="auto">
            <a:xfrm>
              <a:off x="3456" y="2016"/>
              <a:ext cx="576" cy="432"/>
            </a:xfrm>
            <a:prstGeom prst="rect">
              <a:avLst/>
            </a:prstGeom>
            <a:solidFill>
              <a:srgbClr val="E5A531">
                <a:alpha val="50000"/>
              </a:srgbClr>
            </a:solidFill>
            <a:ln w="285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>
                  <a:latin typeface="Arial" panose="020B0604020202020204" pitchFamily="34" charset="0"/>
                </a:rPr>
                <a:t>Application information view</a:t>
              </a:r>
            </a:p>
          </p:txBody>
        </p:sp>
      </p:grpSp>
      <p:sp>
        <p:nvSpPr>
          <p:cNvPr id="425053" name="Rectangle 1117"/>
          <p:cNvSpPr>
            <a:spLocks noChangeArrowheads="1"/>
          </p:cNvSpPr>
          <p:nvPr/>
        </p:nvSpPr>
        <p:spPr bwMode="auto">
          <a:xfrm>
            <a:off x="5181600" y="3276600"/>
            <a:ext cx="1828800" cy="685800"/>
          </a:xfrm>
          <a:prstGeom prst="rect">
            <a:avLst/>
          </a:prstGeom>
          <a:solidFill>
            <a:srgbClr val="E5A531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Application user location view</a:t>
            </a:r>
          </a:p>
        </p:txBody>
      </p:sp>
      <p:sp>
        <p:nvSpPr>
          <p:cNvPr id="425054" name="Rectangle 1118"/>
          <p:cNvSpPr>
            <a:spLocks noChangeArrowheads="1"/>
          </p:cNvSpPr>
          <p:nvPr/>
        </p:nvSpPr>
        <p:spPr bwMode="auto">
          <a:xfrm>
            <a:off x="3352800" y="2590800"/>
            <a:ext cx="4572000" cy="685800"/>
          </a:xfrm>
          <a:prstGeom prst="rect">
            <a:avLst/>
          </a:prstGeom>
          <a:solidFill>
            <a:srgbClr val="E5A531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Gap analysis results</a:t>
            </a:r>
          </a:p>
        </p:txBody>
      </p:sp>
      <p:sp>
        <p:nvSpPr>
          <p:cNvPr id="425055" name="Rectangle 1119"/>
          <p:cNvSpPr>
            <a:spLocks noChangeArrowheads="1"/>
          </p:cNvSpPr>
          <p:nvPr/>
        </p:nvSpPr>
        <p:spPr bwMode="auto">
          <a:xfrm>
            <a:off x="7924800" y="3276600"/>
            <a:ext cx="914400" cy="685800"/>
          </a:xfrm>
          <a:prstGeom prst="rect">
            <a:avLst/>
          </a:prstGeom>
          <a:solidFill>
            <a:srgbClr val="E5A531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Constraints on technology architecture</a:t>
            </a:r>
          </a:p>
        </p:txBody>
      </p:sp>
      <p:sp>
        <p:nvSpPr>
          <p:cNvPr id="425056" name="Rectangle 1120"/>
          <p:cNvSpPr>
            <a:spLocks noChangeArrowheads="1"/>
          </p:cNvSpPr>
          <p:nvPr/>
        </p:nvSpPr>
        <p:spPr bwMode="auto">
          <a:xfrm>
            <a:off x="3352800" y="1905000"/>
            <a:ext cx="4572000" cy="685800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 dirty="0">
                <a:latin typeface="Arial" panose="020B0604020202020204" pitchFamily="34" charset="0"/>
              </a:rPr>
              <a:t>Validated principles</a:t>
            </a:r>
          </a:p>
        </p:txBody>
      </p:sp>
      <p:sp>
        <p:nvSpPr>
          <p:cNvPr id="425057" name="Rectangle 1121"/>
          <p:cNvSpPr>
            <a:spLocks noChangeArrowheads="1"/>
          </p:cNvSpPr>
          <p:nvPr/>
        </p:nvSpPr>
        <p:spPr bwMode="auto">
          <a:xfrm>
            <a:off x="4267200" y="3962400"/>
            <a:ext cx="1828800" cy="685800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>
                <a:latin typeface="Arial" panose="020B0604020202020204" pitchFamily="34" charset="0"/>
              </a:rPr>
              <a:t>Technology architecture version 0.1</a:t>
            </a:r>
          </a:p>
        </p:txBody>
      </p:sp>
      <p:sp>
        <p:nvSpPr>
          <p:cNvPr id="425058" name="Rectangle 1122"/>
          <p:cNvSpPr>
            <a:spLocks noChangeArrowheads="1"/>
          </p:cNvSpPr>
          <p:nvPr/>
        </p:nvSpPr>
        <p:spPr bwMode="auto">
          <a:xfrm>
            <a:off x="3352800" y="3276600"/>
            <a:ext cx="5486400" cy="1371600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 dirty="0">
                <a:latin typeface="Arial" panose="020B0604020202020204" pitchFamily="34" charset="0"/>
              </a:rPr>
              <a:t>Technology architecture version 0.2</a:t>
            </a:r>
          </a:p>
          <a:p>
            <a:pPr algn="ctr"/>
            <a:endParaRPr lang="en-US" altLang="en-US" sz="1200" dirty="0">
              <a:latin typeface="Arial" panose="020B0604020202020204" pitchFamily="34" charset="0"/>
            </a:endParaRPr>
          </a:p>
          <a:p>
            <a:pPr algn="ctr"/>
            <a:endParaRPr lang="en-US" altLang="en-US" sz="1200" dirty="0">
              <a:latin typeface="Arial" panose="020B0604020202020204" pitchFamily="34" charset="0"/>
            </a:endParaRPr>
          </a:p>
          <a:p>
            <a:pPr algn="ctr"/>
            <a:endParaRPr lang="en-US" altLang="en-US" sz="1200" dirty="0">
              <a:latin typeface="Arial" panose="020B0604020202020204" pitchFamily="34" charset="0"/>
            </a:endParaRPr>
          </a:p>
          <a:p>
            <a:pPr algn="ctr"/>
            <a:endParaRPr lang="en-US" altLang="en-US" sz="1200" dirty="0">
              <a:latin typeface="Arial" panose="020B0604020202020204" pitchFamily="34" charset="0"/>
            </a:endParaRPr>
          </a:p>
          <a:p>
            <a:pPr algn="ctr"/>
            <a:endParaRPr lang="en-US" altLang="en-US" sz="1200" dirty="0">
              <a:latin typeface="Arial" panose="020B0604020202020204" pitchFamily="34" charset="0"/>
            </a:endParaRPr>
          </a:p>
          <a:p>
            <a:pPr algn="ctr"/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425059" name="Rectangle 1123"/>
          <p:cNvSpPr>
            <a:spLocks noChangeArrowheads="1"/>
          </p:cNvSpPr>
          <p:nvPr/>
        </p:nvSpPr>
        <p:spPr bwMode="auto">
          <a:xfrm>
            <a:off x="3352800" y="3962400"/>
            <a:ext cx="5486400" cy="685800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7200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Technology architecture version 0.4</a:t>
            </a:r>
          </a:p>
          <a:p>
            <a:pPr algn="r"/>
            <a:endParaRPr lang="en-US" altLang="en-US" sz="1200">
              <a:latin typeface="Arial" panose="020B0604020202020204" pitchFamily="34" charset="0"/>
            </a:endParaRPr>
          </a:p>
          <a:p>
            <a:pPr algn="r"/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425060" name="Rectangle 1124"/>
          <p:cNvSpPr>
            <a:spLocks noChangeArrowheads="1"/>
          </p:cNvSpPr>
          <p:nvPr/>
        </p:nvSpPr>
        <p:spPr bwMode="auto">
          <a:xfrm>
            <a:off x="3352800" y="3962400"/>
            <a:ext cx="5486400" cy="685800"/>
          </a:xfrm>
          <a:prstGeom prst="rect">
            <a:avLst/>
          </a:prstGeom>
          <a:solidFill>
            <a:srgbClr val="FF0000">
              <a:alpha val="50000"/>
            </a:srgb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lIns="0" tIns="0" rIns="72000" bIns="0"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endParaRPr lang="en-US" altLang="en-US" sz="1200">
              <a:latin typeface="Arial" panose="020B0604020202020204" pitchFamily="34" charset="0"/>
            </a:endParaRPr>
          </a:p>
          <a:p>
            <a:pPr algn="r"/>
            <a:endParaRPr lang="en-US" altLang="en-US" sz="1200">
              <a:latin typeface="Arial" panose="020B0604020202020204" pitchFamily="34" charset="0"/>
            </a:endParaRPr>
          </a:p>
          <a:p>
            <a:pPr algn="r"/>
            <a:r>
              <a:rPr lang="en-US" altLang="en-US" sz="1200">
                <a:latin typeface="Arial" panose="020B0604020202020204" pitchFamily="34" charset="0"/>
              </a:rPr>
              <a:t>Gap analysis results</a:t>
            </a:r>
          </a:p>
        </p:txBody>
      </p:sp>
      <p:grpSp>
        <p:nvGrpSpPr>
          <p:cNvPr id="425061" name="Group 1125"/>
          <p:cNvGrpSpPr>
            <a:grpSpLocks/>
          </p:cNvGrpSpPr>
          <p:nvPr/>
        </p:nvGrpSpPr>
        <p:grpSpPr bwMode="auto">
          <a:xfrm>
            <a:off x="3352800" y="3276600"/>
            <a:ext cx="5486400" cy="1371600"/>
            <a:chOff x="5856" y="2496"/>
            <a:chExt cx="3456" cy="864"/>
          </a:xfrm>
        </p:grpSpPr>
        <p:sp>
          <p:nvSpPr>
            <p:cNvPr id="425062" name="Rectangle 1126"/>
            <p:cNvSpPr>
              <a:spLocks noChangeArrowheads="1"/>
            </p:cNvSpPr>
            <p:nvPr/>
          </p:nvSpPr>
          <p:spPr bwMode="auto">
            <a:xfrm>
              <a:off x="5856" y="2496"/>
              <a:ext cx="2880" cy="864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43200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200" dirty="0">
                  <a:latin typeface="Arial" panose="020B0604020202020204" pitchFamily="34" charset="0"/>
                </a:rPr>
                <a:t>Technology architecture </a:t>
              </a:r>
              <a:r>
                <a:rPr lang="en-US" altLang="en-US" sz="1200" dirty="0" smtClean="0">
                  <a:latin typeface="Arial" panose="020B0604020202020204" pitchFamily="34" charset="0"/>
                </a:rPr>
                <a:t>version 0.3</a:t>
              </a:r>
              <a:endParaRPr lang="en-US" altLang="en-US" sz="1200" dirty="0">
                <a:latin typeface="Arial" panose="020B0604020202020204" pitchFamily="34" charset="0"/>
              </a:endParaRPr>
            </a:p>
            <a:p>
              <a:pPr algn="ctr"/>
              <a:endParaRPr lang="en-US" altLang="en-US" sz="1200" dirty="0">
                <a:latin typeface="Arial" panose="020B0604020202020204" pitchFamily="34" charset="0"/>
              </a:endParaRPr>
            </a:p>
            <a:p>
              <a:pPr algn="ctr"/>
              <a:endParaRPr lang="en-US" altLang="en-US" sz="1200" dirty="0">
                <a:latin typeface="Arial" panose="020B0604020202020204" pitchFamily="34" charset="0"/>
              </a:endParaRPr>
            </a:p>
            <a:p>
              <a:pPr algn="ctr"/>
              <a:endParaRPr lang="en-US" altLang="en-US" sz="1200" dirty="0">
                <a:latin typeface="Arial" panose="020B0604020202020204" pitchFamily="34" charset="0"/>
              </a:endParaRPr>
            </a:p>
          </p:txBody>
        </p:sp>
        <p:sp>
          <p:nvSpPr>
            <p:cNvPr id="425063" name="Rectangle 1127"/>
            <p:cNvSpPr>
              <a:spLocks noChangeArrowheads="1"/>
            </p:cNvSpPr>
            <p:nvPr/>
          </p:nvSpPr>
          <p:spPr bwMode="auto">
            <a:xfrm>
              <a:off x="8736" y="2928"/>
              <a:ext cx="576" cy="432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8575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lIns="432000" tIns="0" rIns="0" bIns="0" anchor="ctr"/>
            <a:lstStyle>
              <a:lvl1pPr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571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7145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286000" algn="l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743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200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657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114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1200">
                <a:latin typeface="Arial" panose="020B0604020202020204" pitchFamily="34" charset="0"/>
              </a:endParaRPr>
            </a:p>
          </p:txBody>
        </p:sp>
        <p:sp>
          <p:nvSpPr>
            <p:cNvPr id="425064" name="Freeform 1128"/>
            <p:cNvSpPr>
              <a:spLocks/>
            </p:cNvSpPr>
            <p:nvPr/>
          </p:nvSpPr>
          <p:spPr bwMode="auto">
            <a:xfrm>
              <a:off x="5856" y="2496"/>
              <a:ext cx="3456" cy="864"/>
            </a:xfrm>
            <a:custGeom>
              <a:avLst/>
              <a:gdLst>
                <a:gd name="T0" fmla="*/ 0 w 3456"/>
                <a:gd name="T1" fmla="*/ 864 h 864"/>
                <a:gd name="T2" fmla="*/ 3456 w 3456"/>
                <a:gd name="T3" fmla="*/ 864 h 864"/>
                <a:gd name="T4" fmla="*/ 3456 w 3456"/>
                <a:gd name="T5" fmla="*/ 432 h 864"/>
                <a:gd name="T6" fmla="*/ 2880 w 3456"/>
                <a:gd name="T7" fmla="*/ 432 h 864"/>
                <a:gd name="T8" fmla="*/ 2880 w 3456"/>
                <a:gd name="T9" fmla="*/ 0 h 864"/>
                <a:gd name="T10" fmla="*/ 0 w 3456"/>
                <a:gd name="T11" fmla="*/ 0 h 864"/>
                <a:gd name="T12" fmla="*/ 0 w 3456"/>
                <a:gd name="T13" fmla="*/ 864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6" h="864">
                  <a:moveTo>
                    <a:pt x="0" y="864"/>
                  </a:moveTo>
                  <a:lnTo>
                    <a:pt x="3456" y="864"/>
                  </a:lnTo>
                  <a:lnTo>
                    <a:pt x="3456" y="432"/>
                  </a:lnTo>
                  <a:lnTo>
                    <a:pt x="2880" y="432"/>
                  </a:lnTo>
                  <a:lnTo>
                    <a:pt x="2880" y="0"/>
                  </a:lnTo>
                  <a:lnTo>
                    <a:pt x="0" y="0"/>
                  </a:lnTo>
                  <a:lnTo>
                    <a:pt x="0" y="864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71842" dir="2700000" algn="ctr" rotWithShape="0">
                      <a:srgbClr val="0A272B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0931354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5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5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0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5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5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0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5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5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0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5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5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0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25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5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5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25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5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5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5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25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25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25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6BC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5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25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6BC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25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25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6BC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25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25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6BC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25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25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2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6BC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25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25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6BC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25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25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6BC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1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25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25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6BCDD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25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25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2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6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25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25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25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25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7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25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25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3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7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25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25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3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8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25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25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4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25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25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1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25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25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4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A53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9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25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25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4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A53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25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25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A53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0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25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25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4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A53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2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25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25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5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A53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2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25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25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5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A53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2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25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25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5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A53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25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25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5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E5A53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2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25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25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5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2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2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5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2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2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2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5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2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2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2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5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2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42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42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2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425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42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506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963" grpId="0" animBg="1" autoUpdateAnimBg="0"/>
      <p:bldP spid="424964" grpId="0" animBg="1" autoUpdateAnimBg="0"/>
      <p:bldP spid="424965" grpId="0" animBg="1" autoUpdateAnimBg="0"/>
      <p:bldP spid="424966" grpId="0" animBg="1" autoUpdateAnimBg="0"/>
      <p:bldP spid="424967" grpId="0" animBg="1" autoUpdateAnimBg="0"/>
      <p:bldP spid="424968" grpId="0" animBg="1" autoUpdateAnimBg="0"/>
      <p:bldP spid="425006" grpId="0" animBg="1" autoUpdateAnimBg="0"/>
      <p:bldP spid="425007" grpId="0" animBg="1" autoUpdateAnimBg="0"/>
      <p:bldP spid="425008" grpId="0" animBg="1" autoUpdateAnimBg="0"/>
      <p:bldP spid="425009" grpId="0" animBg="1" autoUpdateAnimBg="0"/>
      <p:bldP spid="425010" grpId="0" animBg="1" autoUpdateAnimBg="0"/>
      <p:bldP spid="425011" grpId="0" animBg="1" autoUpdateAnimBg="0"/>
      <p:bldP spid="425012" grpId="0" animBg="1" autoUpdateAnimBg="0"/>
      <p:bldP spid="425013" grpId="0" animBg="1" autoUpdateAnimBg="0"/>
      <p:bldP spid="425014" grpId="0" animBg="1" autoUpdateAnimBg="0"/>
      <p:bldP spid="425020" grpId="0" animBg="1" autoUpdateAnimBg="0"/>
      <p:bldP spid="425021" grpId="0" animBg="1" autoUpdateAnimBg="0"/>
      <p:bldP spid="425025" grpId="0" animBg="1" autoUpdateAnimBg="0"/>
      <p:bldP spid="425026" grpId="0" animBg="1" autoUpdateAnimBg="0"/>
      <p:bldP spid="425027" grpId="0" animBg="1" autoUpdateAnimBg="0"/>
      <p:bldP spid="425028" grpId="0" animBg="1" autoUpdateAnimBg="0"/>
      <p:bldP spid="425035" grpId="0" animBg="1" autoUpdateAnimBg="0"/>
      <p:bldP spid="425039" grpId="0" animBg="1" autoUpdateAnimBg="0"/>
      <p:bldP spid="425043" grpId="0" animBg="1" autoUpdateAnimBg="0"/>
      <p:bldP spid="425044" grpId="0" animBg="1" autoUpdateAnimBg="0"/>
      <p:bldP spid="425045" grpId="0" animBg="1" autoUpdateAnimBg="0"/>
      <p:bldP spid="425046" grpId="0" animBg="1" autoUpdateAnimBg="0"/>
      <p:bldP spid="425053" grpId="0" animBg="1" autoUpdateAnimBg="0"/>
      <p:bldP spid="425054" grpId="0" animBg="1" autoUpdateAnimBg="0"/>
      <p:bldP spid="425055" grpId="0" animBg="1" autoUpdateAnimBg="0"/>
      <p:bldP spid="425056" grpId="0" animBg="1" autoUpdateAnimBg="0"/>
      <p:bldP spid="425057" grpId="0" animBg="1" autoUpdateAnimBg="0"/>
      <p:bldP spid="425058" grpId="0" animBg="1" autoUpdateAnimBg="0"/>
      <p:bldP spid="425059" grpId="0" animBg="1" autoUpdateAnimBg="0"/>
      <p:bldP spid="425060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223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b="1" u="sng" dirty="0"/>
              <a:t>Architecture Development </a:t>
            </a:r>
            <a:r>
              <a:rPr lang="en-US" b="1" u="sng" dirty="0" smtClean="0"/>
              <a:t>Cycle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2200" b="1" dirty="0" smtClean="0"/>
              <a:t>(ADM Cycle)</a:t>
            </a:r>
            <a:r>
              <a:rPr lang="en-US" sz="2200" b="1" dirty="0"/>
              <a:t/>
            </a:r>
            <a:br>
              <a:rPr lang="en-US" sz="2200" b="1" dirty="0"/>
            </a:br>
            <a:endParaRPr lang="en-US" sz="2200" dirty="0"/>
          </a:p>
        </p:txBody>
      </p:sp>
      <p:pic>
        <p:nvPicPr>
          <p:cNvPr id="2052" name="Picture 4" descr="http://pubs.opengroup.org/architecture/togaf9-doc/arch/Figures/adm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635" y="1282515"/>
            <a:ext cx="4358171" cy="557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3"/>
          <p:cNvSpPr>
            <a:spLocks noChangeArrowheads="1"/>
          </p:cNvSpPr>
          <p:nvPr/>
        </p:nvSpPr>
        <p:spPr bwMode="auto">
          <a:xfrm>
            <a:off x="6106297" y="2940777"/>
            <a:ext cx="5411212" cy="3077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indent="282575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76250" indent="282575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49325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Results 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in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FF00"/>
              </a:buClr>
              <a:buFont typeface="Wingdings" panose="05000000000000000000" pitchFamily="2" charset="2"/>
              <a:buChar char="n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an organization-specific architecture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FF00"/>
              </a:buClr>
              <a:buFont typeface="Wingdings" panose="05000000000000000000" pitchFamily="2" charset="2"/>
              <a:buChar char="n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more reusable building block assets in the Enterprise 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Continuum</a:t>
            </a:r>
            <a:endParaRPr lang="en-US" altLang="en-US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Each iteration becomes easier and has more reusable building blocks to 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use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endParaRPr lang="en-US" altLang="en-US" sz="20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n"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Every phase is validated against and validates the current requirements of the 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business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121665" y="1329560"/>
            <a:ext cx="5265088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282575" indent="-282575" algn="l" defTabSz="1273175" rtl="0" eaLnBrk="0" fontAlgn="base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8825" indent="-285750" algn="l" defTabSz="1273175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075" indent="-285750" algn="l" defTabSz="1273175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1325" indent="-285750" algn="l" defTabSz="12731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10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87575" indent="-285750" algn="l" defTabSz="1273175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Font typeface="Wingdings" panose="05000000000000000000" pitchFamily="2" charset="2"/>
              <a:buChar char="l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defRPr/>
            </a:pP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</a:rPr>
              <a:t>The Open Group Architecture Forum(TOGAF)</a:t>
            </a:r>
          </a:p>
          <a:p>
            <a:pPr marL="0" marR="0" lvl="0" indent="0" algn="l" defTabSz="1273175" rtl="0" eaLnBrk="0" fontAlgn="base" latinLnBrk="0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SzTx/>
              <a:buNone/>
              <a:tabLst/>
              <a:defRPr/>
            </a:pPr>
            <a:r>
              <a:rPr lang="en-US" altLang="en-US" sz="2000" dirty="0">
                <a:solidFill>
                  <a:srgbClr val="000000"/>
                </a:solidFill>
                <a:latin typeface="Arial"/>
              </a:rPr>
              <a:t> </a:t>
            </a: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Start with a foundation architecture</a:t>
            </a:r>
          </a:p>
          <a:p>
            <a:pPr marL="282575" marR="0" lvl="0" indent="-282575" algn="l" defTabSz="1273175" rtl="0" eaLnBrk="0" fontAlgn="base" latinLnBrk="0" hangingPunct="0">
              <a:lnSpc>
                <a:spcPct val="110000"/>
              </a:lnSpc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Follow the phases of the ADM</a:t>
            </a:r>
          </a:p>
        </p:txBody>
      </p:sp>
    </p:spTree>
    <p:extLst>
      <p:ext uri="{BB962C8B-B14F-4D97-AF65-F5344CB8AC3E}">
        <p14:creationId xmlns:p14="http://schemas.microsoft.com/office/powerpoint/2010/main" val="1321106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  <p:bldP spid="9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212" y="232573"/>
            <a:ext cx="9248009" cy="602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08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en-US"/>
              <a:t>TOGAF - The Continuing Story</a:t>
            </a:r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495046-A6C7-43A6-AB71-AA5E44CC2FF6}" type="slidenum">
              <a:rPr lang="en-US" altLang="en-US"/>
              <a:pPr/>
              <a:t>7</a:t>
            </a:fld>
            <a:endParaRPr lang="en-US" altLang="en-US" b="1"/>
          </a:p>
        </p:txBody>
      </p:sp>
      <p:sp>
        <p:nvSpPr>
          <p:cNvPr id="435202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altLang="en-US" u="sng" dirty="0"/>
              <a:t>The position of IT Architects</a:t>
            </a:r>
          </a:p>
        </p:txBody>
      </p:sp>
      <p:pic>
        <p:nvPicPr>
          <p:cNvPr id="435203" name="Picture 102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600225"/>
            <a:ext cx="928688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</p:pic>
      <p:pic>
        <p:nvPicPr>
          <p:cNvPr id="435204" name="Picture 102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1" y="3600225"/>
            <a:ext cx="1528763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</p:pic>
      <p:sp>
        <p:nvSpPr>
          <p:cNvPr id="435205" name="AutoShape 1029"/>
          <p:cNvSpPr>
            <a:spLocks noChangeArrowheads="1"/>
          </p:cNvSpPr>
          <p:nvPr/>
        </p:nvSpPr>
        <p:spPr bwMode="auto">
          <a:xfrm>
            <a:off x="3505200" y="1771425"/>
            <a:ext cx="1828800" cy="1371600"/>
          </a:xfrm>
          <a:prstGeom prst="wedgeRoundRectCallout">
            <a:avLst>
              <a:gd name="adj1" fmla="val -63194"/>
              <a:gd name="adj2" fmla="val 100231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GB" altLang="en-US" sz="1800">
                <a:latin typeface="Arial Narrow" panose="020B0606020202030204" pitchFamily="34" charset="0"/>
              </a:rPr>
              <a:t>We know solutions to every problem? What’s your problem?</a:t>
            </a:r>
          </a:p>
        </p:txBody>
      </p:sp>
      <p:sp>
        <p:nvSpPr>
          <p:cNvPr id="435206" name="AutoShape 1030"/>
          <p:cNvSpPr>
            <a:spLocks noChangeArrowheads="1"/>
          </p:cNvSpPr>
          <p:nvPr/>
        </p:nvSpPr>
        <p:spPr bwMode="auto">
          <a:xfrm>
            <a:off x="6781800" y="1695225"/>
            <a:ext cx="1752600" cy="1371600"/>
          </a:xfrm>
          <a:prstGeom prst="wedgeRoundRectCallout">
            <a:avLst>
              <a:gd name="adj1" fmla="val 65125"/>
              <a:gd name="adj2" fmla="val 105903"/>
              <a:gd name="adj3" fmla="val 16667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0A272B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71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GB" altLang="en-US" sz="1800">
                <a:latin typeface="Arial Narrow" panose="020B0606020202030204" pitchFamily="34" charset="0"/>
              </a:rPr>
              <a:t>How do I know what I want, when I don’t know what you can do for me</a:t>
            </a:r>
          </a:p>
        </p:txBody>
      </p:sp>
      <p:pic>
        <p:nvPicPr>
          <p:cNvPr id="435207" name="Picture 1031" descr="C:\DIA-LIB\BASICS\Frietuna\IT Architect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1" y="3219225"/>
            <a:ext cx="1452563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803398"/>
      </p:ext>
    </p:ext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5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5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5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5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5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5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5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5205" grpId="0" animBg="1" autoUpdateAnimBg="0"/>
      <p:bldP spid="435206" grpId="0" animBg="1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528</Words>
  <Application>Microsoft Office PowerPoint</Application>
  <PresentationFormat>Custom</PresentationFormat>
  <Paragraphs>153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What is Enterprise Architecture? </vt:lpstr>
      <vt:lpstr>HRM EA can:</vt:lpstr>
      <vt:lpstr>Information Flow</vt:lpstr>
      <vt:lpstr>The Zachman Framework</vt:lpstr>
      <vt:lpstr>Architecture Development Cycle  (ADM Cycle) </vt:lpstr>
      <vt:lpstr>PowerPoint Presentation</vt:lpstr>
      <vt:lpstr>The position of IT Architects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Enterprise Architecture?</dc:title>
  <dc:creator>Windows User</dc:creator>
  <cp:lastModifiedBy>Admin</cp:lastModifiedBy>
  <cp:revision>11</cp:revision>
  <dcterms:created xsi:type="dcterms:W3CDTF">2017-07-06T23:36:22Z</dcterms:created>
  <dcterms:modified xsi:type="dcterms:W3CDTF">2017-07-07T03:56:42Z</dcterms:modified>
</cp:coreProperties>
</file>