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0" r:id="rId3"/>
    <p:sldId id="269" r:id="rId4"/>
    <p:sldId id="284" r:id="rId5"/>
    <p:sldId id="325" r:id="rId6"/>
    <p:sldId id="310" r:id="rId7"/>
    <p:sldId id="311" r:id="rId8"/>
    <p:sldId id="312" r:id="rId9"/>
    <p:sldId id="313" r:id="rId10"/>
    <p:sldId id="314" r:id="rId11"/>
    <p:sldId id="322" r:id="rId12"/>
    <p:sldId id="315" r:id="rId13"/>
    <p:sldId id="316" r:id="rId14"/>
    <p:sldId id="317" r:id="rId15"/>
    <p:sldId id="326" r:id="rId16"/>
    <p:sldId id="323" r:id="rId17"/>
    <p:sldId id="324"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1" d="100"/>
          <a:sy n="71" d="100"/>
        </p:scale>
        <p:origin x="129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D1B2A6-4788-4D87-A3B8-F9659A31FE0E}" type="datetimeFigureOut">
              <a:rPr lang="en-US" smtClean="0"/>
              <a:t>8/1/2017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0FDCC9-2CC6-4078-9F29-21020844D4F2}" type="slidenum">
              <a:rPr lang="en-US" smtClean="0"/>
              <a:t>‹#›</a:t>
            </a:fld>
            <a:endParaRPr lang="en-US"/>
          </a:p>
        </p:txBody>
      </p:sp>
    </p:spTree>
    <p:extLst>
      <p:ext uri="{BB962C8B-B14F-4D97-AF65-F5344CB8AC3E}">
        <p14:creationId xmlns:p14="http://schemas.microsoft.com/office/powerpoint/2010/main" val="2987267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08050">
              <a:defRPr sz="2400">
                <a:solidFill>
                  <a:schemeClr val="tx1"/>
                </a:solidFill>
                <a:latin typeface="Times New Roman" panose="02020603050405020304" pitchFamily="18" charset="0"/>
              </a:defRPr>
            </a:lvl1pPr>
            <a:lvl2pPr marL="742950" indent="-285750" defTabSz="908050">
              <a:defRPr sz="2400">
                <a:solidFill>
                  <a:schemeClr val="tx1"/>
                </a:solidFill>
                <a:latin typeface="Times New Roman" panose="02020603050405020304" pitchFamily="18" charset="0"/>
              </a:defRPr>
            </a:lvl2pPr>
            <a:lvl3pPr marL="1143000" indent="-228600" defTabSz="908050">
              <a:defRPr sz="2400">
                <a:solidFill>
                  <a:schemeClr val="tx1"/>
                </a:solidFill>
                <a:latin typeface="Times New Roman" panose="02020603050405020304" pitchFamily="18" charset="0"/>
              </a:defRPr>
            </a:lvl3pPr>
            <a:lvl4pPr marL="1600200" indent="-228600" defTabSz="908050">
              <a:defRPr sz="2400">
                <a:solidFill>
                  <a:schemeClr val="tx1"/>
                </a:solidFill>
                <a:latin typeface="Times New Roman" panose="02020603050405020304" pitchFamily="18" charset="0"/>
              </a:defRPr>
            </a:lvl4pPr>
            <a:lvl5pPr marL="2057400" indent="-228600" defTabSz="908050">
              <a:defRPr sz="2400">
                <a:solidFill>
                  <a:schemeClr val="tx1"/>
                </a:solidFill>
                <a:latin typeface="Times New Roman" panose="02020603050405020304" pitchFamily="18" charset="0"/>
              </a:defRPr>
            </a:lvl5pPr>
            <a:lvl6pPr marL="2514600" indent="-228600" defTabSz="90805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defTabSz="90805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defTabSz="90805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defTabSz="908050" eaLnBrk="0" fontAlgn="base" hangingPunct="0">
              <a:spcBef>
                <a:spcPct val="0"/>
              </a:spcBef>
              <a:spcAft>
                <a:spcPct val="0"/>
              </a:spcAft>
              <a:defRPr sz="2400">
                <a:solidFill>
                  <a:schemeClr val="tx1"/>
                </a:solidFill>
                <a:latin typeface="Times New Roman" panose="02020603050405020304" pitchFamily="18" charset="0"/>
              </a:defRPr>
            </a:lvl9pPr>
          </a:lstStyle>
          <a:p>
            <a:fld id="{32906896-BB08-40F3-A39B-2EF09ECD627C}" type="slidenum">
              <a:rPr lang="en-US" altLang="en-US" sz="1200"/>
              <a:pPr/>
              <a:t>16</a:t>
            </a:fld>
            <a:endParaRPr lang="en-US" altLang="en-US" sz="1200"/>
          </a:p>
        </p:txBody>
      </p:sp>
      <p:sp>
        <p:nvSpPr>
          <p:cNvPr id="37891" name="Rectangle 2"/>
          <p:cNvSpPr>
            <a:spLocks noGrp="1" noRot="1" noChangeAspect="1" noChangeArrowheads="1" noTextEdit="1"/>
          </p:cNvSpPr>
          <p:nvPr>
            <p:ph type="sldImg"/>
          </p:nvPr>
        </p:nvSpPr>
        <p:spPr>
          <a:ln/>
        </p:spPr>
      </p:sp>
    </p:spTree>
    <p:extLst>
      <p:ext uri="{BB962C8B-B14F-4D97-AF65-F5344CB8AC3E}">
        <p14:creationId xmlns:p14="http://schemas.microsoft.com/office/powerpoint/2010/main" val="2400455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8CD0BFE-DE55-40DC-A17C-4CC1EF798024}" type="datetime1">
              <a:rPr lang="en-US" smtClean="0"/>
              <a:t>8/1/2017</a:t>
            </a:fld>
            <a:endParaRPr lang="en-US"/>
          </a:p>
        </p:txBody>
      </p:sp>
      <p:sp>
        <p:nvSpPr>
          <p:cNvPr id="5" name="Footer Placeholder 4"/>
          <p:cNvSpPr>
            <a:spLocks noGrp="1"/>
          </p:cNvSpPr>
          <p:nvPr>
            <p:ph type="ftr" sz="quarter" idx="11"/>
          </p:nvPr>
        </p:nvSpPr>
        <p:spPr/>
        <p:txBody>
          <a:bodyPr/>
          <a:lstStyle/>
          <a:p>
            <a:r>
              <a:rPr lang="en-US" smtClean="0"/>
              <a:t>Development Equity Associates Inc.   Nov. 14, 2012</a:t>
            </a:r>
            <a:endParaRPr lang="en-US"/>
          </a:p>
        </p:txBody>
      </p:sp>
      <p:sp>
        <p:nvSpPr>
          <p:cNvPr id="6" name="Slide Number Placeholder 5"/>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2541201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14DFE8-70ED-49E8-A66C-741255AE06D7}" type="datetime1">
              <a:rPr lang="en-US" smtClean="0"/>
              <a:t>8/1/2017</a:t>
            </a:fld>
            <a:endParaRPr lang="en-US"/>
          </a:p>
        </p:txBody>
      </p:sp>
      <p:sp>
        <p:nvSpPr>
          <p:cNvPr id="5" name="Footer Placeholder 4"/>
          <p:cNvSpPr>
            <a:spLocks noGrp="1"/>
          </p:cNvSpPr>
          <p:nvPr>
            <p:ph type="ftr" sz="quarter" idx="11"/>
          </p:nvPr>
        </p:nvSpPr>
        <p:spPr/>
        <p:txBody>
          <a:bodyPr/>
          <a:lstStyle/>
          <a:p>
            <a:r>
              <a:rPr lang="en-US" smtClean="0"/>
              <a:t>Development Equity Associates Inc.   Nov. 14, 2012</a:t>
            </a:r>
            <a:endParaRPr lang="en-US"/>
          </a:p>
        </p:txBody>
      </p:sp>
      <p:sp>
        <p:nvSpPr>
          <p:cNvPr id="6" name="Slide Number Placeholder 5"/>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4230763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B260AA-25A0-4AA6-9130-015764DE754A}" type="datetime1">
              <a:rPr lang="en-US" smtClean="0"/>
              <a:t>8/1/2017</a:t>
            </a:fld>
            <a:endParaRPr lang="en-US"/>
          </a:p>
        </p:txBody>
      </p:sp>
      <p:sp>
        <p:nvSpPr>
          <p:cNvPr id="5" name="Footer Placeholder 4"/>
          <p:cNvSpPr>
            <a:spLocks noGrp="1"/>
          </p:cNvSpPr>
          <p:nvPr>
            <p:ph type="ftr" sz="quarter" idx="11"/>
          </p:nvPr>
        </p:nvSpPr>
        <p:spPr/>
        <p:txBody>
          <a:bodyPr/>
          <a:lstStyle/>
          <a:p>
            <a:r>
              <a:rPr lang="en-US" smtClean="0"/>
              <a:t>Development Equity Associates Inc.   Nov. 14, 2012</a:t>
            </a:r>
            <a:endParaRPr lang="en-US"/>
          </a:p>
        </p:txBody>
      </p:sp>
      <p:sp>
        <p:nvSpPr>
          <p:cNvPr id="6" name="Slide Number Placeholder 5"/>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2138159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7B09A2-1BC8-4921-A6CE-53B16F44206A}" type="datetime1">
              <a:rPr lang="en-US" smtClean="0"/>
              <a:t>8/1/2017</a:t>
            </a:fld>
            <a:endParaRPr lang="en-US"/>
          </a:p>
        </p:txBody>
      </p:sp>
      <p:sp>
        <p:nvSpPr>
          <p:cNvPr id="5" name="Footer Placeholder 4"/>
          <p:cNvSpPr>
            <a:spLocks noGrp="1"/>
          </p:cNvSpPr>
          <p:nvPr>
            <p:ph type="ftr" sz="quarter" idx="11"/>
          </p:nvPr>
        </p:nvSpPr>
        <p:spPr/>
        <p:txBody>
          <a:bodyPr/>
          <a:lstStyle/>
          <a:p>
            <a:r>
              <a:rPr lang="en-US" smtClean="0"/>
              <a:t>Development Equity Associates Inc.   Nov. 14, 2012</a:t>
            </a:r>
            <a:endParaRPr lang="en-US"/>
          </a:p>
        </p:txBody>
      </p:sp>
      <p:sp>
        <p:nvSpPr>
          <p:cNvPr id="6" name="Slide Number Placeholder 5"/>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3117818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9FC9B6B-98F5-4D5E-9555-AA7863ACBF2D}" type="datetime1">
              <a:rPr lang="en-US" smtClean="0"/>
              <a:t>8/1/2017</a:t>
            </a:fld>
            <a:endParaRPr lang="en-US"/>
          </a:p>
        </p:txBody>
      </p:sp>
      <p:sp>
        <p:nvSpPr>
          <p:cNvPr id="5" name="Footer Placeholder 4"/>
          <p:cNvSpPr>
            <a:spLocks noGrp="1"/>
          </p:cNvSpPr>
          <p:nvPr>
            <p:ph type="ftr" sz="quarter" idx="11"/>
          </p:nvPr>
        </p:nvSpPr>
        <p:spPr/>
        <p:txBody>
          <a:bodyPr/>
          <a:lstStyle/>
          <a:p>
            <a:r>
              <a:rPr lang="en-US" smtClean="0"/>
              <a:t>Development Equity Associates Inc.   Nov. 14, 2012</a:t>
            </a:r>
            <a:endParaRPr lang="en-US"/>
          </a:p>
        </p:txBody>
      </p:sp>
      <p:sp>
        <p:nvSpPr>
          <p:cNvPr id="6" name="Slide Number Placeholder 5"/>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2252883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294BA1B-DBEA-4FD0-B854-58D31500B9B1}" type="datetime1">
              <a:rPr lang="en-US" smtClean="0"/>
              <a:t>8/1/2017</a:t>
            </a:fld>
            <a:endParaRPr lang="en-US"/>
          </a:p>
        </p:txBody>
      </p:sp>
      <p:sp>
        <p:nvSpPr>
          <p:cNvPr id="6" name="Footer Placeholder 5"/>
          <p:cNvSpPr>
            <a:spLocks noGrp="1"/>
          </p:cNvSpPr>
          <p:nvPr>
            <p:ph type="ftr" sz="quarter" idx="11"/>
          </p:nvPr>
        </p:nvSpPr>
        <p:spPr/>
        <p:txBody>
          <a:bodyPr/>
          <a:lstStyle/>
          <a:p>
            <a:r>
              <a:rPr lang="en-US" smtClean="0"/>
              <a:t>Development Equity Associates Inc.   Nov. 14, 2012</a:t>
            </a:r>
            <a:endParaRPr lang="en-US"/>
          </a:p>
        </p:txBody>
      </p:sp>
      <p:sp>
        <p:nvSpPr>
          <p:cNvPr id="7" name="Slide Number Placeholder 6"/>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2462165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02BEE33-178B-4460-9405-D76D97CE140E}" type="datetime1">
              <a:rPr lang="en-US" smtClean="0"/>
              <a:t>8/1/2017</a:t>
            </a:fld>
            <a:endParaRPr lang="en-US"/>
          </a:p>
        </p:txBody>
      </p:sp>
      <p:sp>
        <p:nvSpPr>
          <p:cNvPr id="8" name="Footer Placeholder 7"/>
          <p:cNvSpPr>
            <a:spLocks noGrp="1"/>
          </p:cNvSpPr>
          <p:nvPr>
            <p:ph type="ftr" sz="quarter" idx="11"/>
          </p:nvPr>
        </p:nvSpPr>
        <p:spPr/>
        <p:txBody>
          <a:bodyPr/>
          <a:lstStyle/>
          <a:p>
            <a:r>
              <a:rPr lang="en-US" smtClean="0"/>
              <a:t>Development Equity Associates Inc.   Nov. 14, 2012</a:t>
            </a:r>
            <a:endParaRPr lang="en-US"/>
          </a:p>
        </p:txBody>
      </p:sp>
      <p:sp>
        <p:nvSpPr>
          <p:cNvPr id="9" name="Slide Number Placeholder 8"/>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1388297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F934CAC-3B7E-4A08-855B-C5283F924D88}" type="datetime1">
              <a:rPr lang="en-US" smtClean="0"/>
              <a:t>8/1/2017</a:t>
            </a:fld>
            <a:endParaRPr lang="en-US"/>
          </a:p>
        </p:txBody>
      </p:sp>
      <p:sp>
        <p:nvSpPr>
          <p:cNvPr id="4" name="Footer Placeholder 3"/>
          <p:cNvSpPr>
            <a:spLocks noGrp="1"/>
          </p:cNvSpPr>
          <p:nvPr>
            <p:ph type="ftr" sz="quarter" idx="11"/>
          </p:nvPr>
        </p:nvSpPr>
        <p:spPr/>
        <p:txBody>
          <a:bodyPr/>
          <a:lstStyle/>
          <a:p>
            <a:r>
              <a:rPr lang="en-US" smtClean="0"/>
              <a:t>Development Equity Associates Inc.   Nov. 14, 2012</a:t>
            </a:r>
            <a:endParaRPr lang="en-US"/>
          </a:p>
        </p:txBody>
      </p:sp>
      <p:sp>
        <p:nvSpPr>
          <p:cNvPr id="5" name="Slide Number Placeholder 4"/>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1186863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1771BE-722D-458D-9F16-BE637D42B961}" type="datetime1">
              <a:rPr lang="en-US" smtClean="0"/>
              <a:t>8/1/2017</a:t>
            </a:fld>
            <a:endParaRPr lang="en-US"/>
          </a:p>
        </p:txBody>
      </p:sp>
      <p:sp>
        <p:nvSpPr>
          <p:cNvPr id="3" name="Footer Placeholder 2"/>
          <p:cNvSpPr>
            <a:spLocks noGrp="1"/>
          </p:cNvSpPr>
          <p:nvPr>
            <p:ph type="ftr" sz="quarter" idx="11"/>
          </p:nvPr>
        </p:nvSpPr>
        <p:spPr/>
        <p:txBody>
          <a:bodyPr/>
          <a:lstStyle/>
          <a:p>
            <a:r>
              <a:rPr lang="en-US" smtClean="0"/>
              <a:t>Development Equity Associates Inc.   Nov. 14, 2012</a:t>
            </a:r>
            <a:endParaRPr lang="en-US"/>
          </a:p>
        </p:txBody>
      </p:sp>
      <p:sp>
        <p:nvSpPr>
          <p:cNvPr id="4" name="Slide Number Placeholder 3"/>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4194291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D8743F-9362-44CA-912A-E0B08BEA88B7}" type="datetime1">
              <a:rPr lang="en-US" smtClean="0"/>
              <a:t>8/1/2017</a:t>
            </a:fld>
            <a:endParaRPr lang="en-US"/>
          </a:p>
        </p:txBody>
      </p:sp>
      <p:sp>
        <p:nvSpPr>
          <p:cNvPr id="6" name="Footer Placeholder 5"/>
          <p:cNvSpPr>
            <a:spLocks noGrp="1"/>
          </p:cNvSpPr>
          <p:nvPr>
            <p:ph type="ftr" sz="quarter" idx="11"/>
          </p:nvPr>
        </p:nvSpPr>
        <p:spPr/>
        <p:txBody>
          <a:bodyPr/>
          <a:lstStyle/>
          <a:p>
            <a:r>
              <a:rPr lang="en-US" smtClean="0"/>
              <a:t>Development Equity Associates Inc.   Nov. 14, 2012</a:t>
            </a:r>
            <a:endParaRPr lang="en-US"/>
          </a:p>
        </p:txBody>
      </p:sp>
      <p:sp>
        <p:nvSpPr>
          <p:cNvPr id="7" name="Slide Number Placeholder 6"/>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4291079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D4651E-D22F-48F7-AB27-7DC16A4076BB}" type="datetime1">
              <a:rPr lang="en-US" smtClean="0"/>
              <a:t>8/1/2017</a:t>
            </a:fld>
            <a:endParaRPr lang="en-US"/>
          </a:p>
        </p:txBody>
      </p:sp>
      <p:sp>
        <p:nvSpPr>
          <p:cNvPr id="6" name="Footer Placeholder 5"/>
          <p:cNvSpPr>
            <a:spLocks noGrp="1"/>
          </p:cNvSpPr>
          <p:nvPr>
            <p:ph type="ftr" sz="quarter" idx="11"/>
          </p:nvPr>
        </p:nvSpPr>
        <p:spPr/>
        <p:txBody>
          <a:bodyPr/>
          <a:lstStyle/>
          <a:p>
            <a:r>
              <a:rPr lang="en-US" smtClean="0"/>
              <a:t>Development Equity Associates Inc.   Nov. 14, 2012</a:t>
            </a:r>
            <a:endParaRPr lang="en-US"/>
          </a:p>
        </p:txBody>
      </p:sp>
      <p:sp>
        <p:nvSpPr>
          <p:cNvPr id="7" name="Slide Number Placeholder 6"/>
          <p:cNvSpPr>
            <a:spLocks noGrp="1"/>
          </p:cNvSpPr>
          <p:nvPr>
            <p:ph type="sldNum" sz="quarter" idx="12"/>
          </p:nvPr>
        </p:nvSpPr>
        <p:spPr/>
        <p:txBody>
          <a:bodyPr/>
          <a:lstStyle/>
          <a:p>
            <a:fld id="{C230868D-020E-40AE-92EB-AC92C5E29182}" type="slidenum">
              <a:rPr lang="en-US" smtClean="0"/>
              <a:t>‹#›</a:t>
            </a:fld>
            <a:endParaRPr lang="en-US"/>
          </a:p>
        </p:txBody>
      </p:sp>
    </p:spTree>
    <p:extLst>
      <p:ext uri="{BB962C8B-B14F-4D97-AF65-F5344CB8AC3E}">
        <p14:creationId xmlns:p14="http://schemas.microsoft.com/office/powerpoint/2010/main" val="400103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2DA4E4-DA97-4789-B428-29F16F880464}" type="datetime1">
              <a:rPr lang="en-US" smtClean="0"/>
              <a:t>8/1/2017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Development Equity Associates Inc.   Nov. 14, 2012</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30868D-020E-40AE-92EB-AC92C5E29182}" type="slidenum">
              <a:rPr lang="en-US" smtClean="0"/>
              <a:t>‹#›</a:t>
            </a:fld>
            <a:endParaRPr lang="en-US"/>
          </a:p>
        </p:txBody>
      </p:sp>
    </p:spTree>
    <p:extLst>
      <p:ext uri="{BB962C8B-B14F-4D97-AF65-F5344CB8AC3E}">
        <p14:creationId xmlns:p14="http://schemas.microsoft.com/office/powerpoint/2010/main" val="12754173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3900" y="662940"/>
            <a:ext cx="7772400" cy="2483485"/>
          </a:xfrm>
        </p:spPr>
        <p:txBody>
          <a:bodyPr>
            <a:noAutofit/>
          </a:bodyPr>
          <a:lstStyle/>
          <a:p>
            <a:r>
              <a:rPr lang="en-US" sz="2800" b="1" dirty="0" smtClean="0">
                <a:solidFill>
                  <a:srgbClr val="C00000"/>
                </a:solidFill>
                <a:latin typeface="Arial" panose="020B0604020202020204" pitchFamily="34" charset="0"/>
                <a:cs typeface="Arial" panose="020B0604020202020204" pitchFamily="34" charset="0"/>
              </a:rPr>
              <a:t>PUBLIC PRIVATE PARTNERSHIPS </a:t>
            </a:r>
            <a:r>
              <a:rPr lang="en-US" sz="2800" b="1" dirty="0" smtClean="0">
                <a:solidFill>
                  <a:srgbClr val="C00000"/>
                </a:solidFill>
              </a:rPr>
              <a:t/>
            </a:r>
            <a:br>
              <a:rPr lang="en-US" sz="2800" b="1" dirty="0" smtClean="0">
                <a:solidFill>
                  <a:srgbClr val="C00000"/>
                </a:solidFill>
              </a:rPr>
            </a:br>
            <a:r>
              <a:rPr lang="en-US" sz="2800" b="1" dirty="0" smtClean="0">
                <a:solidFill>
                  <a:srgbClr val="C00000"/>
                </a:solidFill>
              </a:rPr>
              <a:t>FOR </a:t>
            </a:r>
            <a:br>
              <a:rPr lang="en-US" sz="2800" b="1" dirty="0" smtClean="0">
                <a:solidFill>
                  <a:srgbClr val="C00000"/>
                </a:solidFill>
              </a:rPr>
            </a:br>
            <a:r>
              <a:rPr lang="en-US" sz="2800" b="1" dirty="0" smtClean="0">
                <a:solidFill>
                  <a:srgbClr val="C00000"/>
                </a:solidFill>
              </a:rPr>
              <a:t>CREATING AND MANAGING </a:t>
            </a:r>
            <a:r>
              <a:rPr lang="en-US" sz="2800" b="1" dirty="0" smtClean="0">
                <a:solidFill>
                  <a:srgbClr val="C00000"/>
                </a:solidFill>
              </a:rPr>
              <a:t>INFRASTRUCTURE </a:t>
            </a:r>
            <a:r>
              <a:rPr lang="en-US" sz="2800" b="1" dirty="0" smtClean="0">
                <a:solidFill>
                  <a:srgbClr val="C00000"/>
                </a:solidFill>
              </a:rPr>
              <a:t>AT SUB NATIONAL LEVEL</a:t>
            </a:r>
            <a:endParaRPr lang="en-US" sz="2800" b="1" dirty="0">
              <a:solidFill>
                <a:srgbClr val="C00000"/>
              </a:solidFill>
            </a:endParaRPr>
          </a:p>
        </p:txBody>
      </p:sp>
      <p:sp>
        <p:nvSpPr>
          <p:cNvPr id="3" name="Subtitle 2"/>
          <p:cNvSpPr>
            <a:spLocks noGrp="1"/>
          </p:cNvSpPr>
          <p:nvPr>
            <p:ph type="subTitle" idx="1"/>
          </p:nvPr>
        </p:nvSpPr>
        <p:spPr>
          <a:xfrm>
            <a:off x="1371600" y="3146425"/>
            <a:ext cx="6400800" cy="1752600"/>
          </a:xfrm>
        </p:spPr>
        <p:txBody>
          <a:bodyPr>
            <a:normAutofit/>
          </a:bodyPr>
          <a:lstStyle/>
          <a:p>
            <a:r>
              <a:rPr lang="en-US" sz="1800" b="1" i="1" dirty="0" smtClean="0">
                <a:solidFill>
                  <a:srgbClr val="0070C0"/>
                </a:solidFill>
              </a:rPr>
              <a:t>A stock taking and future perspective</a:t>
            </a:r>
            <a:endParaRPr lang="en-US" sz="1800" b="1" i="1" dirty="0">
              <a:solidFill>
                <a:srgbClr val="0070C0"/>
              </a:solidFill>
            </a:endParaRPr>
          </a:p>
        </p:txBody>
      </p:sp>
      <p:sp>
        <p:nvSpPr>
          <p:cNvPr id="4" name="Footer Placeholder 3"/>
          <p:cNvSpPr>
            <a:spLocks noGrp="1"/>
          </p:cNvSpPr>
          <p:nvPr>
            <p:ph type="ftr" sz="quarter" idx="11"/>
          </p:nvPr>
        </p:nvSpPr>
        <p:spPr>
          <a:xfrm>
            <a:off x="2501153" y="4716462"/>
            <a:ext cx="4690333" cy="786074"/>
          </a:xfrm>
        </p:spPr>
        <p:txBody>
          <a:bodyPr/>
          <a:lstStyle/>
          <a:p>
            <a:r>
              <a:rPr lang="en-US" dirty="0" smtClean="0"/>
              <a:t>Maniram Singh Mahat</a:t>
            </a:r>
          </a:p>
          <a:p>
            <a:r>
              <a:rPr lang="en-US" dirty="0" smtClean="0"/>
              <a:t>Executive Director </a:t>
            </a:r>
          </a:p>
          <a:p>
            <a:r>
              <a:rPr lang="en-US" dirty="0" smtClean="0"/>
              <a:t>Town Development Fund</a:t>
            </a:r>
            <a:endParaRPr lang="en-US" dirty="0"/>
          </a:p>
        </p:txBody>
      </p:sp>
      <p:sp>
        <p:nvSpPr>
          <p:cNvPr id="5" name="Slide Number Placeholder 4"/>
          <p:cNvSpPr>
            <a:spLocks noGrp="1"/>
          </p:cNvSpPr>
          <p:nvPr>
            <p:ph type="sldNum" sz="quarter" idx="12"/>
          </p:nvPr>
        </p:nvSpPr>
        <p:spPr/>
        <p:txBody>
          <a:bodyPr/>
          <a:lstStyle/>
          <a:p>
            <a:fld id="{C230868D-020E-40AE-92EB-AC92C5E29182}" type="slidenum">
              <a:rPr lang="en-US" smtClean="0"/>
              <a:t>1</a:t>
            </a:fld>
            <a:endParaRPr lang="en-US" dirty="0"/>
          </a:p>
        </p:txBody>
      </p:sp>
    </p:spTree>
    <p:extLst>
      <p:ext uri="{BB962C8B-B14F-4D97-AF65-F5344CB8AC3E}">
        <p14:creationId xmlns:p14="http://schemas.microsoft.com/office/powerpoint/2010/main" val="25337753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10</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marL="571500" indent="-571500">
              <a:buFont typeface="+mj-lt"/>
              <a:buAutoNum type="romanUcPeriod"/>
            </a:pPr>
            <a:r>
              <a:rPr lang="en-GB" dirty="0" smtClean="0"/>
              <a:t>Debt ....% </a:t>
            </a:r>
            <a:r>
              <a:rPr lang="en-GB" dirty="0"/>
              <a:t>of cost including capitalized interest</a:t>
            </a:r>
          </a:p>
          <a:p>
            <a:pPr marL="571500" indent="-571500">
              <a:buFont typeface="+mj-lt"/>
              <a:buAutoNum type="romanUcPeriod"/>
            </a:pPr>
            <a:r>
              <a:rPr lang="en-GB" dirty="0" smtClean="0"/>
              <a:t>Equity ....% </a:t>
            </a:r>
            <a:r>
              <a:rPr lang="en-GB" dirty="0"/>
              <a:t>of cost </a:t>
            </a:r>
          </a:p>
          <a:p>
            <a:pPr marL="571500" indent="-571500">
              <a:buFont typeface="+mj-lt"/>
              <a:buAutoNum type="romanUcPeriod"/>
            </a:pPr>
            <a:r>
              <a:rPr lang="en-GB" dirty="0" smtClean="0"/>
              <a:t>Repayment </a:t>
            </a:r>
            <a:r>
              <a:rPr lang="en-GB" dirty="0"/>
              <a:t>Period </a:t>
            </a:r>
            <a:r>
              <a:rPr lang="en-GB" dirty="0" smtClean="0"/>
              <a:t>....years</a:t>
            </a:r>
            <a:r>
              <a:rPr lang="en-GB" dirty="0"/>
              <a:t>, </a:t>
            </a:r>
            <a:r>
              <a:rPr lang="en-GB" dirty="0" smtClean="0"/>
              <a:t>....year </a:t>
            </a:r>
            <a:r>
              <a:rPr lang="en-GB" dirty="0"/>
              <a:t>grace period on principal.</a:t>
            </a:r>
          </a:p>
          <a:p>
            <a:pPr marL="571500" indent="-571500">
              <a:buFont typeface="+mj-lt"/>
              <a:buAutoNum type="romanUcPeriod"/>
            </a:pPr>
            <a:r>
              <a:rPr lang="en-GB" dirty="0"/>
              <a:t>Interest is capitalized in the first year </a:t>
            </a:r>
          </a:p>
          <a:p>
            <a:pPr marL="571500" indent="-571500">
              <a:buFont typeface="+mj-lt"/>
              <a:buAutoNum type="romanUcPeriod"/>
            </a:pPr>
            <a:r>
              <a:rPr lang="en-GB" dirty="0" smtClean="0"/>
              <a:t>Interest </a:t>
            </a:r>
            <a:r>
              <a:rPr lang="en-GB" dirty="0"/>
              <a:t>Rate </a:t>
            </a:r>
            <a:r>
              <a:rPr lang="en-GB" dirty="0" smtClean="0"/>
              <a:t>...% </a:t>
            </a:r>
            <a:r>
              <a:rPr lang="en-GB" dirty="0"/>
              <a:t>per Annum</a:t>
            </a:r>
          </a:p>
          <a:p>
            <a:endParaRPr lang="en-US" dirty="0"/>
          </a:p>
        </p:txBody>
      </p:sp>
      <p:sp>
        <p:nvSpPr>
          <p:cNvPr id="4" name="Title 3"/>
          <p:cNvSpPr>
            <a:spLocks noGrp="1"/>
          </p:cNvSpPr>
          <p:nvPr>
            <p:ph type="title"/>
          </p:nvPr>
        </p:nvSpPr>
        <p:spPr/>
        <p:txBody>
          <a:bodyPr/>
          <a:lstStyle/>
          <a:p>
            <a:r>
              <a:rPr lang="en-GB" dirty="0"/>
              <a:t>Financing Conditions </a:t>
            </a:r>
            <a:br>
              <a:rPr lang="en-GB" dirty="0"/>
            </a:br>
            <a:endParaRPr lang="en-US" dirty="0"/>
          </a:p>
        </p:txBody>
      </p:sp>
    </p:spTree>
    <p:extLst>
      <p:ext uri="{BB962C8B-B14F-4D97-AF65-F5344CB8AC3E}">
        <p14:creationId xmlns:p14="http://schemas.microsoft.com/office/powerpoint/2010/main" val="1615753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11</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57199" y="1600200"/>
            <a:ext cx="8581697" cy="4525963"/>
          </a:xfrm>
        </p:spPr>
        <p:txBody>
          <a:bodyPr/>
          <a:lstStyle/>
          <a:p>
            <a:pPr marL="571500" indent="-571500">
              <a:buFont typeface="+mj-lt"/>
              <a:buAutoNum type="romanUcPeriod"/>
            </a:pPr>
            <a:r>
              <a:rPr lang="en-GB" dirty="0" smtClean="0"/>
              <a:t>Economic </a:t>
            </a:r>
            <a:r>
              <a:rPr lang="en-GB" dirty="0"/>
              <a:t>Internal Rate of Return </a:t>
            </a:r>
          </a:p>
          <a:p>
            <a:pPr marL="571500" indent="-571500">
              <a:buFont typeface="+mj-lt"/>
              <a:buAutoNum type="romanUcPeriod"/>
            </a:pPr>
            <a:r>
              <a:rPr lang="en-GB" dirty="0" smtClean="0"/>
              <a:t>Economic </a:t>
            </a:r>
            <a:r>
              <a:rPr lang="en-GB" dirty="0"/>
              <a:t>Net Present Value on the project</a:t>
            </a:r>
          </a:p>
          <a:p>
            <a:pPr marL="571500" indent="-571500">
              <a:buFont typeface="+mj-lt"/>
              <a:buAutoNum type="romanUcPeriod"/>
            </a:pPr>
            <a:r>
              <a:rPr lang="en-GB" dirty="0" smtClean="0"/>
              <a:t>Benefit-Cost </a:t>
            </a:r>
            <a:endParaRPr lang="en-GB" dirty="0"/>
          </a:p>
          <a:p>
            <a:pPr marL="0" indent="0">
              <a:buNone/>
            </a:pPr>
            <a:r>
              <a:rPr lang="en-GB" b="1" dirty="0" smtClean="0"/>
              <a:t>Benefit </a:t>
            </a:r>
            <a:r>
              <a:rPr lang="en-GB" b="1" dirty="0"/>
              <a:t>Proxies: </a:t>
            </a:r>
            <a:endParaRPr lang="en-GB" b="1" dirty="0" smtClean="0"/>
          </a:p>
          <a:p>
            <a:pPr marL="571500" indent="-571500">
              <a:buFont typeface="+mj-lt"/>
              <a:buAutoNum type="romanUcPeriod"/>
            </a:pPr>
            <a:r>
              <a:rPr lang="en-GB" dirty="0" smtClean="0"/>
              <a:t>Employment </a:t>
            </a:r>
            <a:r>
              <a:rPr lang="en-GB" dirty="0"/>
              <a:t>generation from </a:t>
            </a:r>
            <a:r>
              <a:rPr lang="en-GB" dirty="0" smtClean="0"/>
              <a:t>the project </a:t>
            </a:r>
            <a:endParaRPr lang="en-GB" dirty="0"/>
          </a:p>
          <a:p>
            <a:pPr marL="571500" indent="-571500">
              <a:buFont typeface="+mj-lt"/>
              <a:buAutoNum type="romanUcPeriod"/>
            </a:pPr>
            <a:r>
              <a:rPr lang="en-GB" dirty="0" smtClean="0"/>
              <a:t>Income </a:t>
            </a:r>
            <a:r>
              <a:rPr lang="en-GB" dirty="0"/>
              <a:t>generation from </a:t>
            </a:r>
            <a:r>
              <a:rPr lang="en-GB" dirty="0" smtClean="0"/>
              <a:t>the project</a:t>
            </a:r>
            <a:endParaRPr lang="en-GB" dirty="0"/>
          </a:p>
          <a:p>
            <a:pPr marL="571500" indent="-571500">
              <a:buFont typeface="+mj-lt"/>
              <a:buAutoNum type="romanUcPeriod"/>
            </a:pPr>
            <a:r>
              <a:rPr lang="en-GB" dirty="0" smtClean="0"/>
              <a:t>Increased </a:t>
            </a:r>
            <a:r>
              <a:rPr lang="en-GB" dirty="0"/>
              <a:t>land values around the </a:t>
            </a:r>
            <a:r>
              <a:rPr lang="en-GB" dirty="0" smtClean="0"/>
              <a:t>project</a:t>
            </a:r>
            <a:endParaRPr lang="en-US" dirty="0"/>
          </a:p>
        </p:txBody>
      </p:sp>
      <p:sp>
        <p:nvSpPr>
          <p:cNvPr id="4" name="Title 3"/>
          <p:cNvSpPr>
            <a:spLocks noGrp="1"/>
          </p:cNvSpPr>
          <p:nvPr>
            <p:ph type="title"/>
          </p:nvPr>
        </p:nvSpPr>
        <p:spPr/>
        <p:txBody>
          <a:bodyPr/>
          <a:lstStyle/>
          <a:p>
            <a:r>
              <a:rPr lang="en-GB" dirty="0"/>
              <a:t>Economic Viability Indicators </a:t>
            </a:r>
          </a:p>
        </p:txBody>
      </p:sp>
    </p:spTree>
    <p:extLst>
      <p:ext uri="{BB962C8B-B14F-4D97-AF65-F5344CB8AC3E}">
        <p14:creationId xmlns:p14="http://schemas.microsoft.com/office/powerpoint/2010/main" val="3738130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12</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r>
              <a:rPr lang="en-GB" dirty="0" smtClean="0"/>
              <a:t>Annex A: Concept </a:t>
            </a:r>
            <a:r>
              <a:rPr lang="en-GB" dirty="0"/>
              <a:t>Design and Technical Specifications prepared by the </a:t>
            </a:r>
            <a:r>
              <a:rPr lang="en-GB" dirty="0" err="1"/>
              <a:t>LGU</a:t>
            </a:r>
            <a:endParaRPr lang="en-GB" dirty="0"/>
          </a:p>
          <a:p>
            <a:r>
              <a:rPr lang="en-GB" dirty="0"/>
              <a:t>Annex </a:t>
            </a:r>
            <a:r>
              <a:rPr lang="en-GB" dirty="0" smtClean="0"/>
              <a:t>B: Proponent's Technical </a:t>
            </a:r>
            <a:r>
              <a:rPr lang="en-GB" dirty="0"/>
              <a:t>Proposal </a:t>
            </a:r>
          </a:p>
          <a:p>
            <a:r>
              <a:rPr lang="en-GB" dirty="0" smtClean="0"/>
              <a:t>Annex C: Proponent's Financial </a:t>
            </a:r>
            <a:r>
              <a:rPr lang="en-GB" dirty="0"/>
              <a:t>Proposal</a:t>
            </a:r>
          </a:p>
          <a:p>
            <a:r>
              <a:rPr lang="en-GB" dirty="0"/>
              <a:t>Annex </a:t>
            </a:r>
            <a:r>
              <a:rPr lang="en-GB" dirty="0" smtClean="0"/>
              <a:t>D: </a:t>
            </a:r>
            <a:r>
              <a:rPr lang="en-GB" dirty="0"/>
              <a:t>Project Construction and Implementation </a:t>
            </a:r>
            <a:r>
              <a:rPr lang="en-GB" dirty="0" smtClean="0"/>
              <a:t>Schedule</a:t>
            </a:r>
          </a:p>
          <a:p>
            <a:r>
              <a:rPr lang="en-GB" dirty="0" smtClean="0"/>
              <a:t>Annex E: Obligation of parties</a:t>
            </a:r>
            <a:endParaRPr lang="en-GB" dirty="0"/>
          </a:p>
          <a:p>
            <a:pPr marL="0" indent="0">
              <a:buNone/>
            </a:pPr>
            <a:endParaRPr lang="en-US" dirty="0"/>
          </a:p>
        </p:txBody>
      </p:sp>
      <p:sp>
        <p:nvSpPr>
          <p:cNvPr id="4" name="Title 3"/>
          <p:cNvSpPr>
            <a:spLocks noGrp="1"/>
          </p:cNvSpPr>
          <p:nvPr>
            <p:ph type="title"/>
          </p:nvPr>
        </p:nvSpPr>
        <p:spPr/>
        <p:txBody>
          <a:bodyPr/>
          <a:lstStyle/>
          <a:p>
            <a:r>
              <a:rPr lang="en-GB" dirty="0"/>
              <a:t>CONTRACT </a:t>
            </a:r>
            <a:r>
              <a:rPr lang="en-GB" dirty="0" smtClean="0"/>
              <a:t>DOCUMENTS</a:t>
            </a:r>
            <a:r>
              <a:rPr lang="en-GB" dirty="0"/>
              <a:t/>
            </a:r>
            <a:br>
              <a:rPr lang="en-GB" dirty="0"/>
            </a:br>
            <a:endParaRPr lang="en-US" dirty="0"/>
          </a:p>
        </p:txBody>
      </p:sp>
    </p:spTree>
    <p:extLst>
      <p:ext uri="{BB962C8B-B14F-4D97-AF65-F5344CB8AC3E}">
        <p14:creationId xmlns:p14="http://schemas.microsoft.com/office/powerpoint/2010/main" val="18358221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13</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57200" y="1417638"/>
            <a:ext cx="8229600" cy="4525963"/>
          </a:xfrm>
        </p:spPr>
        <p:txBody>
          <a:bodyPr/>
          <a:lstStyle/>
          <a:p>
            <a:r>
              <a:rPr lang="en-GB" dirty="0" smtClean="0"/>
              <a:t>General Provisions (effectivity, waiver, confidentiality </a:t>
            </a:r>
          </a:p>
          <a:p>
            <a:r>
              <a:rPr lang="en-GB" dirty="0" smtClean="0"/>
              <a:t>Managing Force </a:t>
            </a:r>
            <a:r>
              <a:rPr lang="en-GB" dirty="0"/>
              <a:t>Majeure </a:t>
            </a:r>
            <a:r>
              <a:rPr lang="en-GB" dirty="0" smtClean="0"/>
              <a:t>Event</a:t>
            </a:r>
          </a:p>
          <a:p>
            <a:r>
              <a:rPr lang="en-GB" dirty="0" smtClean="0"/>
              <a:t>Default case of Proponent/s</a:t>
            </a:r>
          </a:p>
          <a:p>
            <a:r>
              <a:rPr lang="en-GB" dirty="0" smtClean="0"/>
              <a:t>Dispute resolution </a:t>
            </a:r>
          </a:p>
          <a:p>
            <a:r>
              <a:rPr lang="en-GB" dirty="0" smtClean="0"/>
              <a:t>Contract termination </a:t>
            </a:r>
          </a:p>
          <a:p>
            <a:pPr marL="0" indent="0">
              <a:buNone/>
            </a:pPr>
            <a:r>
              <a:rPr lang="en-GB" dirty="0"/>
              <a:t/>
            </a:r>
            <a:br>
              <a:rPr lang="en-GB" dirty="0"/>
            </a:br>
            <a:endParaRPr lang="en-US" dirty="0"/>
          </a:p>
        </p:txBody>
      </p:sp>
      <p:sp>
        <p:nvSpPr>
          <p:cNvPr id="4" name="Title 3"/>
          <p:cNvSpPr>
            <a:spLocks noGrp="1"/>
          </p:cNvSpPr>
          <p:nvPr>
            <p:ph type="title"/>
          </p:nvPr>
        </p:nvSpPr>
        <p:spPr/>
        <p:txBody>
          <a:bodyPr/>
          <a:lstStyle/>
          <a:p>
            <a:r>
              <a:rPr lang="en-GB" dirty="0" smtClean="0"/>
              <a:t>Some Key Provisions</a:t>
            </a:r>
            <a:br>
              <a:rPr lang="en-GB" dirty="0" smtClean="0"/>
            </a:br>
            <a:endParaRPr lang="en-US" dirty="0"/>
          </a:p>
        </p:txBody>
      </p:sp>
    </p:spTree>
    <p:extLst>
      <p:ext uri="{BB962C8B-B14F-4D97-AF65-F5344CB8AC3E}">
        <p14:creationId xmlns:p14="http://schemas.microsoft.com/office/powerpoint/2010/main" val="3965192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14</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marL="0" indent="0">
              <a:buNone/>
            </a:pPr>
            <a:r>
              <a:rPr lang="en-US" dirty="0" smtClean="0"/>
              <a:t>What could be the ideal project list to start...?</a:t>
            </a:r>
          </a:p>
          <a:p>
            <a:r>
              <a:rPr lang="en-US" dirty="0" smtClean="0"/>
              <a:t>Urban Utilities: Water and Sanitation, Toll roads, Bus Terminals, </a:t>
            </a:r>
            <a:endParaRPr lang="en-US" dirty="0"/>
          </a:p>
        </p:txBody>
      </p:sp>
      <p:sp>
        <p:nvSpPr>
          <p:cNvPr id="4" name="Title 3"/>
          <p:cNvSpPr>
            <a:spLocks noGrp="1"/>
          </p:cNvSpPr>
          <p:nvPr>
            <p:ph type="title"/>
          </p:nvPr>
        </p:nvSpPr>
        <p:spPr/>
        <p:txBody>
          <a:bodyPr/>
          <a:lstStyle/>
          <a:p>
            <a:r>
              <a:rPr lang="en-US" sz="2800" b="1" dirty="0">
                <a:solidFill>
                  <a:srgbClr val="0070C0"/>
                </a:solidFill>
              </a:rPr>
              <a:t>The way forward: Perspectives in Nepalese municipalities</a:t>
            </a:r>
            <a:r>
              <a:rPr lang="en-US" b="1" dirty="0">
                <a:solidFill>
                  <a:srgbClr val="0070C0"/>
                </a:solidFill>
              </a:rPr>
              <a:t/>
            </a:r>
            <a:br>
              <a:rPr lang="en-US" b="1" dirty="0">
                <a:solidFill>
                  <a:srgbClr val="0070C0"/>
                </a:solidFill>
              </a:rPr>
            </a:br>
            <a:endParaRPr lang="en-US" dirty="0"/>
          </a:p>
        </p:txBody>
      </p:sp>
    </p:spTree>
    <p:extLst>
      <p:ext uri="{BB962C8B-B14F-4D97-AF65-F5344CB8AC3E}">
        <p14:creationId xmlns:p14="http://schemas.microsoft.com/office/powerpoint/2010/main" val="315740542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15</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4" name="Title 3"/>
          <p:cNvSpPr>
            <a:spLocks noGrp="1"/>
          </p:cNvSpPr>
          <p:nvPr>
            <p:ph type="title"/>
          </p:nvPr>
        </p:nvSpPr>
        <p:spPr/>
        <p:txBody>
          <a:bodyPr/>
          <a:lstStyle/>
          <a:p>
            <a:r>
              <a:rPr lang="en-US" sz="2800" b="1" dirty="0">
                <a:solidFill>
                  <a:srgbClr val="0070C0"/>
                </a:solidFill>
              </a:rPr>
              <a:t>The way forward: Perspectives in Nepalese municipalities</a:t>
            </a:r>
            <a:r>
              <a:rPr lang="en-US" b="1" dirty="0">
                <a:solidFill>
                  <a:srgbClr val="0070C0"/>
                </a:solidFill>
              </a:rPr>
              <a:t/>
            </a:r>
            <a:br>
              <a:rPr lang="en-US" b="1" dirty="0">
                <a:solidFill>
                  <a:srgbClr val="0070C0"/>
                </a:solidFill>
              </a:rPr>
            </a:b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4134721"/>
              </p:ext>
            </p:extLst>
          </p:nvPr>
        </p:nvGraphicFramePr>
        <p:xfrm>
          <a:off x="0" y="827596"/>
          <a:ext cx="8920190" cy="9464040"/>
        </p:xfrm>
        <a:graphic>
          <a:graphicData uri="http://schemas.openxmlformats.org/drawingml/2006/table">
            <a:tbl>
              <a:tblPr firstRow="1" firstCol="1" bandRow="1">
                <a:tableStyleId>{5C22544A-7EE6-4342-B048-85BDC9FD1C3A}</a:tableStyleId>
              </a:tblPr>
              <a:tblGrid>
                <a:gridCol w="3513762"/>
                <a:gridCol w="2691829"/>
                <a:gridCol w="2605263"/>
                <a:gridCol w="109336"/>
              </a:tblGrid>
              <a:tr h="218747">
                <a:tc>
                  <a:txBody>
                    <a:bodyPr/>
                    <a:lstStyle/>
                    <a:p>
                      <a:pPr marL="0" marR="0" algn="ctr">
                        <a:lnSpc>
                          <a:spcPct val="115000"/>
                        </a:lnSpc>
                        <a:spcBef>
                          <a:spcPts val="0"/>
                        </a:spcBef>
                        <a:spcAft>
                          <a:spcPts val="0"/>
                        </a:spcAft>
                      </a:pPr>
                      <a:r>
                        <a:rPr lang="en-US" sz="1800" dirty="0" smtClean="0">
                          <a:effectLst/>
                        </a:rPr>
                        <a:t>Social services infrastructure</a:t>
                      </a:r>
                      <a:r>
                        <a:rPr lang="en-US" sz="1800" baseline="0" dirty="0" smtClean="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c>
                  <a:txBody>
                    <a:bodyPr/>
                    <a:lstStyle/>
                    <a:p>
                      <a:pPr marL="0" marR="0" algn="ctr">
                        <a:lnSpc>
                          <a:spcPct val="115000"/>
                        </a:lnSpc>
                        <a:spcBef>
                          <a:spcPts val="0"/>
                        </a:spcBef>
                        <a:spcAft>
                          <a:spcPts val="0"/>
                        </a:spcAft>
                      </a:pPr>
                      <a:r>
                        <a:rPr lang="en-US" sz="1800" dirty="0" smtClean="0">
                          <a:effectLst/>
                        </a:rPr>
                        <a:t>Basic </a:t>
                      </a:r>
                      <a:r>
                        <a:rPr lang="en-US" sz="1800" dirty="0">
                          <a:effectLst/>
                        </a:rPr>
                        <a:t>urban </a:t>
                      </a:r>
                      <a:r>
                        <a:rPr lang="en-US" sz="1800" dirty="0" smtClean="0">
                          <a:effectLst/>
                        </a:rPr>
                        <a:t>services infrastructure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c>
                  <a:txBody>
                    <a:bodyPr/>
                    <a:lstStyle/>
                    <a:p>
                      <a:pPr marL="0" marR="0" algn="ctr">
                        <a:lnSpc>
                          <a:spcPct val="115000"/>
                        </a:lnSpc>
                        <a:spcBef>
                          <a:spcPts val="0"/>
                        </a:spcBef>
                        <a:spcAft>
                          <a:spcPts val="0"/>
                        </a:spcAft>
                      </a:pPr>
                      <a:r>
                        <a:rPr lang="en-US" sz="1800">
                          <a:effectLst/>
                        </a:rPr>
                        <a:t>Revenue generating urban infrastructure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c>
                  <a:txBody>
                    <a:bodyPr/>
                    <a:lstStyle/>
                    <a:p>
                      <a:pPr marL="0" marR="0" algn="ctr">
                        <a:lnSpc>
                          <a:spcPct val="115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r>
              <a:tr h="3587302">
                <a:tc>
                  <a:txBody>
                    <a:bodyPr/>
                    <a:lstStyle/>
                    <a:p>
                      <a:pPr marL="342900" marR="0" lvl="0" indent="-342900">
                        <a:lnSpc>
                          <a:spcPct val="115000"/>
                        </a:lnSpc>
                        <a:spcBef>
                          <a:spcPts val="0"/>
                        </a:spcBef>
                        <a:spcAft>
                          <a:spcPts val="0"/>
                        </a:spcAft>
                        <a:buFont typeface="TTE2B992E0t00"/>
                        <a:buChar char="•"/>
                      </a:pPr>
                      <a:r>
                        <a:rPr lang="en-US" sz="1800" dirty="0">
                          <a:effectLst/>
                        </a:rPr>
                        <a:t>Drainage (Roads/Bridges/Culverts if part of drainage),</a:t>
                      </a:r>
                    </a:p>
                    <a:p>
                      <a:pPr marL="342900" marR="0" lvl="0" indent="-342900">
                        <a:lnSpc>
                          <a:spcPct val="115000"/>
                        </a:lnSpc>
                        <a:spcBef>
                          <a:spcPts val="0"/>
                        </a:spcBef>
                        <a:spcAft>
                          <a:spcPts val="0"/>
                        </a:spcAft>
                        <a:buFont typeface="TTE2B992E0t00"/>
                        <a:buChar char="•"/>
                      </a:pPr>
                      <a:r>
                        <a:rPr lang="en-US" sz="1800" dirty="0">
                          <a:effectLst/>
                        </a:rPr>
                        <a:t>Public Toilets,</a:t>
                      </a:r>
                    </a:p>
                    <a:p>
                      <a:pPr marL="342900" marR="0" lvl="0" indent="-342900">
                        <a:lnSpc>
                          <a:spcPct val="115000"/>
                        </a:lnSpc>
                        <a:spcBef>
                          <a:spcPts val="0"/>
                        </a:spcBef>
                        <a:spcAft>
                          <a:spcPts val="0"/>
                        </a:spcAft>
                        <a:buFont typeface="TTE2B992E0t00"/>
                        <a:buChar char="•"/>
                      </a:pPr>
                      <a:r>
                        <a:rPr lang="en-US" sz="1800" dirty="0">
                          <a:effectLst/>
                        </a:rPr>
                        <a:t>Slum Area Improvement (water, road, drainage, solid waste, and access roads </a:t>
                      </a:r>
                      <a:r>
                        <a:rPr lang="en-US" sz="1800" dirty="0" smtClean="0">
                          <a:effectLst/>
                        </a:rPr>
                        <a:t>to hamlets </a:t>
                      </a:r>
                      <a:r>
                        <a:rPr lang="en-US" sz="1800" dirty="0">
                          <a:effectLst/>
                        </a:rPr>
                        <a:t>of the poor communities),</a:t>
                      </a:r>
                    </a:p>
                    <a:p>
                      <a:pPr marL="342900" marR="0" lvl="0" indent="-342900">
                        <a:lnSpc>
                          <a:spcPct val="115000"/>
                        </a:lnSpc>
                        <a:spcBef>
                          <a:spcPts val="0"/>
                        </a:spcBef>
                        <a:spcAft>
                          <a:spcPts val="0"/>
                        </a:spcAft>
                        <a:buFont typeface="TTE2B992E0t00"/>
                        <a:buChar char="•"/>
                      </a:pPr>
                      <a:r>
                        <a:rPr lang="en-US" sz="1800" dirty="0" err="1">
                          <a:effectLst/>
                        </a:rPr>
                        <a:t>SWM</a:t>
                      </a:r>
                      <a:r>
                        <a:rPr lang="en-US" sz="1800" dirty="0">
                          <a:effectLst/>
                        </a:rPr>
                        <a:t> (Collection, Transportation and Disposal including </a:t>
                      </a:r>
                      <a:r>
                        <a:rPr lang="en-US" sz="1800" dirty="0" smtClean="0">
                          <a:effectLst/>
                        </a:rPr>
                        <a:t>equipment),</a:t>
                      </a:r>
                      <a:endParaRPr lang="en-US" sz="1800" dirty="0">
                        <a:effectLst/>
                      </a:endParaRPr>
                    </a:p>
                    <a:p>
                      <a:pPr marL="342900" marR="0" lvl="0" indent="-342900">
                        <a:lnSpc>
                          <a:spcPct val="115000"/>
                        </a:lnSpc>
                        <a:spcBef>
                          <a:spcPts val="0"/>
                        </a:spcBef>
                        <a:spcAft>
                          <a:spcPts val="0"/>
                        </a:spcAft>
                        <a:buFont typeface="TTE2B992E0t00"/>
                        <a:buChar char="•"/>
                      </a:pPr>
                      <a:r>
                        <a:rPr lang="en-US" sz="1800" dirty="0">
                          <a:effectLst/>
                        </a:rPr>
                        <a:t>Sanitation </a:t>
                      </a:r>
                      <a:r>
                        <a:rPr lang="en-US" sz="1800" dirty="0" err="1">
                          <a:effectLst/>
                        </a:rPr>
                        <a:t>Programmes</a:t>
                      </a:r>
                      <a:r>
                        <a:rPr lang="en-US" sz="1800" dirty="0">
                          <a:effectLst/>
                        </a:rPr>
                        <a:t>,</a:t>
                      </a:r>
                    </a:p>
                    <a:p>
                      <a:pPr marL="342900" marR="0" lvl="0" indent="-342900">
                        <a:lnSpc>
                          <a:spcPct val="115000"/>
                        </a:lnSpc>
                        <a:spcBef>
                          <a:spcPts val="0"/>
                        </a:spcBef>
                        <a:spcAft>
                          <a:spcPts val="0"/>
                        </a:spcAft>
                        <a:buFont typeface="TTE2B992E0t00"/>
                        <a:buChar char="•"/>
                      </a:pPr>
                      <a:r>
                        <a:rPr lang="en-US" sz="1800" dirty="0">
                          <a:effectLst/>
                        </a:rPr>
                        <a:t>Pre-primary Schools,</a:t>
                      </a:r>
                    </a:p>
                    <a:p>
                      <a:pPr marL="342900" marR="0" lvl="0" indent="-342900">
                        <a:lnSpc>
                          <a:spcPct val="115000"/>
                        </a:lnSpc>
                        <a:spcBef>
                          <a:spcPts val="0"/>
                        </a:spcBef>
                        <a:spcAft>
                          <a:spcPts val="0"/>
                        </a:spcAft>
                        <a:buFont typeface="TTE2B992E0t00"/>
                        <a:buChar char="•"/>
                      </a:pPr>
                      <a:r>
                        <a:rPr lang="en-US" sz="1800" dirty="0">
                          <a:effectLst/>
                        </a:rPr>
                        <a:t>Libraries/Reading Halls (book bank for poor children),</a:t>
                      </a:r>
                    </a:p>
                    <a:p>
                      <a:pPr marL="342900" marR="0" lvl="0" indent="-342900">
                        <a:lnSpc>
                          <a:spcPct val="115000"/>
                        </a:lnSpc>
                        <a:spcBef>
                          <a:spcPts val="0"/>
                        </a:spcBef>
                        <a:spcAft>
                          <a:spcPts val="0"/>
                        </a:spcAft>
                        <a:buFont typeface="TTE2B992E0t00"/>
                        <a:buChar char="•"/>
                      </a:pPr>
                      <a:r>
                        <a:rPr lang="en-US" sz="1800" dirty="0">
                          <a:effectLst/>
                        </a:rPr>
                        <a:t>Health </a:t>
                      </a:r>
                      <a:r>
                        <a:rPr lang="en-US" sz="1800" dirty="0" err="1">
                          <a:effectLst/>
                        </a:rPr>
                        <a:t>Centres</a:t>
                      </a:r>
                      <a:r>
                        <a:rPr lang="en-US" sz="1800" dirty="0">
                          <a:effectLst/>
                        </a:rPr>
                        <a:t>/Health Posts,</a:t>
                      </a:r>
                    </a:p>
                    <a:p>
                      <a:pPr marL="342900" marR="0" lvl="0" indent="-342900">
                        <a:lnSpc>
                          <a:spcPct val="115000"/>
                        </a:lnSpc>
                        <a:spcBef>
                          <a:spcPts val="0"/>
                        </a:spcBef>
                        <a:spcAft>
                          <a:spcPts val="0"/>
                        </a:spcAft>
                        <a:buFont typeface="TTE2B992E0t00"/>
                        <a:buChar char="•"/>
                      </a:pPr>
                      <a:r>
                        <a:rPr lang="en-US" sz="1800" dirty="0">
                          <a:effectLst/>
                        </a:rPr>
                        <a:t>Fire Station, Aged Rest-Houses/Orphanages,</a:t>
                      </a:r>
                    </a:p>
                    <a:p>
                      <a:pPr marL="342900" marR="0" lvl="0" indent="-342900">
                        <a:lnSpc>
                          <a:spcPct val="115000"/>
                        </a:lnSpc>
                        <a:spcBef>
                          <a:spcPts val="0"/>
                        </a:spcBef>
                        <a:spcAft>
                          <a:spcPts val="0"/>
                        </a:spcAft>
                        <a:buFont typeface="TTE2B992E0t00"/>
                        <a:buChar char="•"/>
                      </a:pPr>
                      <a:r>
                        <a:rPr lang="en-US" sz="1800" dirty="0">
                          <a:effectLst/>
                        </a:rPr>
                        <a:t>Water Pollution (including Sewerage, Waste Water Treatment Plants etc.),</a:t>
                      </a:r>
                    </a:p>
                    <a:p>
                      <a:pPr marL="342900" marR="0" lvl="0" indent="-342900">
                        <a:lnSpc>
                          <a:spcPct val="115000"/>
                        </a:lnSpc>
                        <a:spcBef>
                          <a:spcPts val="0"/>
                        </a:spcBef>
                        <a:spcAft>
                          <a:spcPts val="0"/>
                        </a:spcAft>
                        <a:buFont typeface="TTE2B992E0t00"/>
                        <a:buChar char="•"/>
                      </a:pPr>
                      <a:r>
                        <a:rPr lang="en-US" sz="1800" dirty="0">
                          <a:effectLst/>
                        </a:rPr>
                        <a:t>Social Housing, </a:t>
                      </a:r>
                    </a:p>
                    <a:p>
                      <a:pPr marL="342900" marR="0" lvl="0" indent="-342900">
                        <a:lnSpc>
                          <a:spcPct val="115000"/>
                        </a:lnSpc>
                        <a:spcBef>
                          <a:spcPts val="0"/>
                        </a:spcBef>
                        <a:spcAft>
                          <a:spcPts val="0"/>
                        </a:spcAft>
                        <a:buFont typeface="TTE2B992E0t00"/>
                        <a:buChar char="•"/>
                      </a:pPr>
                      <a:r>
                        <a:rPr lang="en-US" sz="1800" dirty="0">
                          <a:effectLst/>
                        </a:rPr>
                        <a:t>School buildings (hostels for girls and physically challenged),</a:t>
                      </a:r>
                    </a:p>
                    <a:p>
                      <a:pPr marL="342900" marR="0" lvl="0" indent="-342900">
                        <a:lnSpc>
                          <a:spcPct val="115000"/>
                        </a:lnSpc>
                        <a:spcBef>
                          <a:spcPts val="0"/>
                        </a:spcBef>
                        <a:spcAft>
                          <a:spcPts val="0"/>
                        </a:spcAft>
                        <a:buFont typeface="TTE2B992E0t00"/>
                        <a:buChar char="•"/>
                      </a:pPr>
                      <a:r>
                        <a:rPr lang="en-US" sz="1800" dirty="0">
                          <a:effectLst/>
                        </a:rPr>
                        <a:t>Green Zones/Parks/ Play Grounds,</a:t>
                      </a:r>
                    </a:p>
                    <a:p>
                      <a:pPr marL="342900" marR="0" lvl="0" indent="-342900">
                        <a:lnSpc>
                          <a:spcPct val="115000"/>
                        </a:lnSpc>
                        <a:spcBef>
                          <a:spcPts val="0"/>
                        </a:spcBef>
                        <a:spcAft>
                          <a:spcPts val="0"/>
                        </a:spcAft>
                        <a:buFont typeface="TTE2B992E0t00"/>
                        <a:buChar char="•"/>
                      </a:pPr>
                      <a:r>
                        <a:rPr lang="en-US" sz="1800" dirty="0">
                          <a:effectLst/>
                        </a:rPr>
                        <a:t>Municipal Hospitals,</a:t>
                      </a:r>
                    </a:p>
                    <a:p>
                      <a:pPr marL="342900" marR="0" lvl="0" indent="-342900">
                        <a:lnSpc>
                          <a:spcPct val="115000"/>
                        </a:lnSpc>
                        <a:spcBef>
                          <a:spcPts val="0"/>
                        </a:spcBef>
                        <a:spcAft>
                          <a:spcPts val="0"/>
                        </a:spcAft>
                        <a:buFont typeface="TTE2B992E0t00"/>
                        <a:buChar char="•"/>
                      </a:pPr>
                      <a:r>
                        <a:rPr lang="en-US" sz="1800" dirty="0" err="1">
                          <a:effectLst/>
                        </a:rPr>
                        <a:t>Aurvedic</a:t>
                      </a:r>
                      <a:r>
                        <a:rPr lang="en-US" sz="1800" dirty="0">
                          <a:effectLst/>
                        </a:rPr>
                        <a:t> Hospitals, </a:t>
                      </a:r>
                      <a:r>
                        <a:rPr lang="en-US" sz="1800" dirty="0" err="1">
                          <a:effectLst/>
                        </a:rPr>
                        <a:t>etc</a:t>
                      </a:r>
                      <a:endParaRPr lang="en-US" sz="1800" dirty="0">
                        <a:effectLst/>
                        <a:latin typeface="Calibri" panose="020F0502020204030204" pitchFamily="34" charset="0"/>
                        <a:ea typeface="Calibri" panose="020F0502020204030204" pitchFamily="34" charset="0"/>
                        <a:cs typeface="TTE2B992E0t00"/>
                      </a:endParaRPr>
                    </a:p>
                  </a:txBody>
                  <a:tcPr marL="41968" marR="41968" marT="0" marB="0"/>
                </a:tc>
                <a:tc>
                  <a:txBody>
                    <a:bodyPr/>
                    <a:lstStyle/>
                    <a:p>
                      <a:pPr marL="342900" marR="0" lvl="0" indent="-342900">
                        <a:lnSpc>
                          <a:spcPct val="115000"/>
                        </a:lnSpc>
                        <a:spcBef>
                          <a:spcPts val="0"/>
                        </a:spcBef>
                        <a:spcAft>
                          <a:spcPts val="0"/>
                        </a:spcAft>
                        <a:buFont typeface="TTE2B992E0t00"/>
                        <a:buChar char="•"/>
                      </a:pPr>
                      <a:r>
                        <a:rPr lang="en-US" sz="1800" dirty="0">
                          <a:effectLst/>
                        </a:rPr>
                        <a:t>Roads and Bridges,</a:t>
                      </a:r>
                    </a:p>
                    <a:p>
                      <a:pPr marL="342900" marR="0" lvl="0" indent="-342900">
                        <a:lnSpc>
                          <a:spcPct val="115000"/>
                        </a:lnSpc>
                        <a:spcBef>
                          <a:spcPts val="0"/>
                        </a:spcBef>
                        <a:spcAft>
                          <a:spcPts val="0"/>
                        </a:spcAft>
                        <a:buFont typeface="TTE2B992E0t00"/>
                        <a:buChar char="•"/>
                      </a:pPr>
                      <a:r>
                        <a:rPr lang="en-US" sz="1800" dirty="0">
                          <a:effectLst/>
                        </a:rPr>
                        <a:t>Drinking Water,</a:t>
                      </a:r>
                    </a:p>
                    <a:p>
                      <a:pPr marL="342900" marR="0" lvl="0" indent="-342900">
                        <a:lnSpc>
                          <a:spcPct val="115000"/>
                        </a:lnSpc>
                        <a:spcBef>
                          <a:spcPts val="0"/>
                        </a:spcBef>
                        <a:spcAft>
                          <a:spcPts val="0"/>
                        </a:spcAft>
                        <a:buFont typeface="TTE2B992E0t00"/>
                        <a:buChar char="•"/>
                      </a:pPr>
                      <a:r>
                        <a:rPr lang="en-US" sz="1800" dirty="0">
                          <a:effectLst/>
                        </a:rPr>
                        <a:t>Preservation of Natural/Cultural/Archaeological/Heritage Sites,</a:t>
                      </a:r>
                    </a:p>
                    <a:p>
                      <a:pPr marL="342900" marR="0" lvl="0" indent="-342900">
                        <a:lnSpc>
                          <a:spcPct val="115000"/>
                        </a:lnSpc>
                        <a:spcBef>
                          <a:spcPts val="0"/>
                        </a:spcBef>
                        <a:spcAft>
                          <a:spcPts val="0"/>
                        </a:spcAft>
                        <a:buFont typeface="TTE2B992E0t00"/>
                        <a:buChar char="•"/>
                      </a:pPr>
                      <a:r>
                        <a:rPr lang="en-US" sz="1800" dirty="0">
                          <a:effectLst/>
                        </a:rPr>
                        <a:t>Slaughter House,</a:t>
                      </a:r>
                    </a:p>
                    <a:p>
                      <a:pPr marL="342900" marR="0" lvl="0" indent="-342900">
                        <a:lnSpc>
                          <a:spcPct val="115000"/>
                        </a:lnSpc>
                        <a:spcBef>
                          <a:spcPts val="0"/>
                        </a:spcBef>
                        <a:spcAft>
                          <a:spcPts val="0"/>
                        </a:spcAft>
                        <a:buFont typeface="TTE2B992E0t00"/>
                        <a:buChar char="•"/>
                      </a:pPr>
                      <a:r>
                        <a:rPr lang="en-US" sz="1800" dirty="0">
                          <a:effectLst/>
                        </a:rPr>
                        <a:t>Street Lightings,</a:t>
                      </a:r>
                    </a:p>
                    <a:p>
                      <a:pPr marL="342900" marR="0" lvl="0" indent="-342900">
                        <a:lnSpc>
                          <a:spcPct val="115000"/>
                        </a:lnSpc>
                        <a:spcBef>
                          <a:spcPts val="0"/>
                        </a:spcBef>
                        <a:spcAft>
                          <a:spcPts val="0"/>
                        </a:spcAft>
                        <a:buFont typeface="TTE2B992E0t00"/>
                        <a:buChar char="•"/>
                      </a:pPr>
                      <a:r>
                        <a:rPr lang="en-US" sz="1800" dirty="0">
                          <a:effectLst/>
                        </a:rPr>
                        <a:t>Municipal Buildings,</a:t>
                      </a:r>
                    </a:p>
                    <a:p>
                      <a:pPr marL="342900" marR="0" lvl="0" indent="-342900">
                        <a:lnSpc>
                          <a:spcPct val="115000"/>
                        </a:lnSpc>
                        <a:spcBef>
                          <a:spcPts val="0"/>
                        </a:spcBef>
                        <a:spcAft>
                          <a:spcPts val="0"/>
                        </a:spcAft>
                        <a:buFont typeface="TTE2B992E0t00"/>
                        <a:buChar char="•"/>
                      </a:pPr>
                      <a:r>
                        <a:rPr lang="en-US" sz="1800" dirty="0">
                          <a:effectLst/>
                        </a:rPr>
                        <a:t>Community Buildings and Rest Houses,</a:t>
                      </a:r>
                    </a:p>
                    <a:p>
                      <a:pPr marL="342900" marR="0" lvl="0" indent="-342900">
                        <a:lnSpc>
                          <a:spcPct val="115000"/>
                        </a:lnSpc>
                        <a:spcBef>
                          <a:spcPts val="0"/>
                        </a:spcBef>
                        <a:spcAft>
                          <a:spcPts val="0"/>
                        </a:spcAft>
                        <a:buFont typeface="TTE2B992E0t00"/>
                        <a:buChar char="•"/>
                      </a:pPr>
                      <a:r>
                        <a:rPr lang="en-US" sz="1800" dirty="0">
                          <a:effectLst/>
                        </a:rPr>
                        <a:t>Sports/Stadium,</a:t>
                      </a:r>
                    </a:p>
                    <a:p>
                      <a:pPr marL="342900" marR="0" lvl="0" indent="-342900">
                        <a:lnSpc>
                          <a:spcPct val="115000"/>
                        </a:lnSpc>
                        <a:spcBef>
                          <a:spcPts val="0"/>
                        </a:spcBef>
                        <a:spcAft>
                          <a:spcPts val="0"/>
                        </a:spcAft>
                        <a:buFont typeface="TTE2B992E0t00"/>
                        <a:buChar char="•"/>
                      </a:pPr>
                      <a:r>
                        <a:rPr lang="en-US" sz="1800" dirty="0">
                          <a:effectLst/>
                        </a:rPr>
                        <a:t>Recreational Area,</a:t>
                      </a:r>
                    </a:p>
                    <a:p>
                      <a:pPr marL="342900" marR="0" lvl="0" indent="-342900">
                        <a:lnSpc>
                          <a:spcPct val="115000"/>
                        </a:lnSpc>
                        <a:spcBef>
                          <a:spcPts val="0"/>
                        </a:spcBef>
                        <a:spcAft>
                          <a:spcPts val="0"/>
                        </a:spcAft>
                        <a:buFont typeface="TTE2B992E0t00"/>
                        <a:buChar char="•"/>
                      </a:pPr>
                      <a:r>
                        <a:rPr lang="en-US" sz="1800" dirty="0">
                          <a:effectLst/>
                        </a:rPr>
                        <a:t> Crematoriums, </a:t>
                      </a:r>
                    </a:p>
                    <a:p>
                      <a:pPr marL="342900" marR="0" lvl="0" indent="-342900">
                        <a:lnSpc>
                          <a:spcPct val="115000"/>
                        </a:lnSpc>
                        <a:spcBef>
                          <a:spcPts val="0"/>
                        </a:spcBef>
                        <a:spcAft>
                          <a:spcPts val="0"/>
                        </a:spcAft>
                        <a:buFont typeface="TTE2B992E0t00"/>
                        <a:buChar char="•"/>
                      </a:pPr>
                      <a:r>
                        <a:rPr lang="en-US" sz="1800" dirty="0">
                          <a:effectLst/>
                        </a:rPr>
                        <a:t>Museums, </a:t>
                      </a:r>
                    </a:p>
                    <a:p>
                      <a:pPr marL="342900" marR="0" lvl="0" indent="-342900">
                        <a:lnSpc>
                          <a:spcPct val="115000"/>
                        </a:lnSpc>
                        <a:spcBef>
                          <a:spcPts val="0"/>
                        </a:spcBef>
                        <a:spcAft>
                          <a:spcPts val="0"/>
                        </a:spcAft>
                        <a:buFont typeface="TTE2B992E0t00"/>
                        <a:buChar char="•"/>
                      </a:pPr>
                      <a:r>
                        <a:rPr lang="en-US" sz="1800" dirty="0">
                          <a:effectLst/>
                        </a:rPr>
                        <a:t>Protection of Natural resources ( Public Land Protection Works, River training  for Soil Erosion Control, Preservation of Rivers/Streams/Ponds/Deep Water, Wells/Lakes/Stone Spouts)</a:t>
                      </a:r>
                    </a:p>
                    <a:p>
                      <a:pPr marL="342900" marR="0" lvl="0" indent="-342900">
                        <a:lnSpc>
                          <a:spcPct val="115000"/>
                        </a:lnSpc>
                        <a:spcBef>
                          <a:spcPts val="0"/>
                        </a:spcBef>
                        <a:spcAft>
                          <a:spcPts val="0"/>
                        </a:spcAft>
                        <a:buFont typeface="TTE2B992E0t00"/>
                        <a:buChar char="•"/>
                      </a:pPr>
                      <a:r>
                        <a:rPr lang="en-US" sz="1800" dirty="0">
                          <a:effectLst/>
                        </a:rPr>
                        <a:t>Controlling Air and noise pollution</a:t>
                      </a:r>
                    </a:p>
                    <a:p>
                      <a:pPr marL="342900" marR="0" lvl="0" indent="-342900">
                        <a:lnSpc>
                          <a:spcPct val="115000"/>
                        </a:lnSpc>
                        <a:spcBef>
                          <a:spcPts val="0"/>
                        </a:spcBef>
                        <a:spcAft>
                          <a:spcPts val="0"/>
                        </a:spcAft>
                        <a:buFont typeface="TTE2B992E0t00"/>
                        <a:buChar char="•"/>
                      </a:pPr>
                      <a:r>
                        <a:rPr lang="en-US" sz="1800" dirty="0">
                          <a:effectLst/>
                        </a:rPr>
                        <a:t>Plantation on Road sides etc.</a:t>
                      </a:r>
                    </a:p>
                    <a:p>
                      <a:pPr marL="114300" marR="0" indent="-114300">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c>
                  <a:txBody>
                    <a:bodyPr/>
                    <a:lstStyle/>
                    <a:p>
                      <a:pPr marL="342900" marR="0" lvl="0" indent="-342900">
                        <a:lnSpc>
                          <a:spcPct val="115000"/>
                        </a:lnSpc>
                        <a:spcBef>
                          <a:spcPts val="0"/>
                        </a:spcBef>
                        <a:spcAft>
                          <a:spcPts val="0"/>
                        </a:spcAft>
                        <a:buFont typeface="TTE2B992E0t00"/>
                        <a:buChar char="•"/>
                      </a:pPr>
                      <a:r>
                        <a:rPr lang="en-US" sz="1800" dirty="0">
                          <a:solidFill>
                            <a:srgbClr val="C00000"/>
                          </a:solidFill>
                          <a:effectLst/>
                        </a:rPr>
                        <a:t>Bus Parks and Parking lots (Trucks, taxi, motorbikes, Rickshaws/Horse Carts/etc.)</a:t>
                      </a:r>
                    </a:p>
                    <a:p>
                      <a:pPr marL="342900" marR="0" lvl="0" indent="-342900">
                        <a:lnSpc>
                          <a:spcPct val="115000"/>
                        </a:lnSpc>
                        <a:spcBef>
                          <a:spcPts val="0"/>
                        </a:spcBef>
                        <a:spcAft>
                          <a:spcPts val="0"/>
                        </a:spcAft>
                        <a:buFont typeface="TTE2B992E0t00"/>
                        <a:buChar char="•"/>
                      </a:pPr>
                      <a:r>
                        <a:rPr lang="en-US" sz="1800" dirty="0">
                          <a:solidFill>
                            <a:srgbClr val="C00000"/>
                          </a:solidFill>
                          <a:effectLst/>
                        </a:rPr>
                        <a:t>Cottage/Medium/ Small Industries, </a:t>
                      </a:r>
                    </a:p>
                    <a:p>
                      <a:pPr marL="342900" marR="0" lvl="0" indent="-342900">
                        <a:lnSpc>
                          <a:spcPct val="115000"/>
                        </a:lnSpc>
                        <a:spcBef>
                          <a:spcPts val="0"/>
                        </a:spcBef>
                        <a:spcAft>
                          <a:spcPts val="0"/>
                        </a:spcAft>
                        <a:buFont typeface="TTE2B992E0t00"/>
                        <a:buChar char="•"/>
                      </a:pPr>
                      <a:r>
                        <a:rPr lang="en-US" sz="1800" dirty="0">
                          <a:solidFill>
                            <a:srgbClr val="C00000"/>
                          </a:solidFill>
                          <a:effectLst/>
                        </a:rPr>
                        <a:t>Tourism development Projects,</a:t>
                      </a:r>
                    </a:p>
                    <a:p>
                      <a:pPr marL="342900" marR="0" lvl="0" indent="-342900">
                        <a:lnSpc>
                          <a:spcPct val="115000"/>
                        </a:lnSpc>
                        <a:spcBef>
                          <a:spcPts val="0"/>
                        </a:spcBef>
                        <a:spcAft>
                          <a:spcPts val="0"/>
                        </a:spcAft>
                        <a:buFont typeface="TTE2B992E0t00"/>
                        <a:buChar char="•"/>
                      </a:pPr>
                      <a:r>
                        <a:rPr lang="en-US" sz="1800" dirty="0">
                          <a:solidFill>
                            <a:srgbClr val="C00000"/>
                          </a:solidFill>
                          <a:effectLst/>
                        </a:rPr>
                        <a:t>Market development project (</a:t>
                      </a:r>
                      <a:r>
                        <a:rPr lang="en-US" sz="1800" dirty="0" err="1">
                          <a:solidFill>
                            <a:srgbClr val="C00000"/>
                          </a:solidFill>
                          <a:effectLst/>
                        </a:rPr>
                        <a:t>Haat</a:t>
                      </a:r>
                      <a:r>
                        <a:rPr lang="en-US" sz="1800" dirty="0">
                          <a:solidFill>
                            <a:srgbClr val="C00000"/>
                          </a:solidFill>
                          <a:effectLst/>
                        </a:rPr>
                        <a:t> Bazar/Market Fair </a:t>
                      </a:r>
                      <a:r>
                        <a:rPr lang="en-US" sz="1800" dirty="0" err="1">
                          <a:solidFill>
                            <a:srgbClr val="C00000"/>
                          </a:solidFill>
                          <a:effectLst/>
                        </a:rPr>
                        <a:t>Centres</a:t>
                      </a:r>
                      <a:r>
                        <a:rPr lang="en-US" sz="1800" dirty="0">
                          <a:solidFill>
                            <a:srgbClr val="C00000"/>
                          </a:solidFill>
                          <a:effectLst/>
                        </a:rPr>
                        <a:t>/ Exhibition </a:t>
                      </a:r>
                      <a:r>
                        <a:rPr lang="en-US" sz="1800" dirty="0" err="1">
                          <a:solidFill>
                            <a:srgbClr val="C00000"/>
                          </a:solidFill>
                          <a:effectLst/>
                        </a:rPr>
                        <a:t>Centres</a:t>
                      </a:r>
                      <a:r>
                        <a:rPr lang="en-US" sz="1800" dirty="0">
                          <a:solidFill>
                            <a:srgbClr val="C00000"/>
                          </a:solidFill>
                          <a:effectLst/>
                        </a:rPr>
                        <a:t>)</a:t>
                      </a:r>
                    </a:p>
                    <a:p>
                      <a:pPr marL="342900" marR="0" lvl="0" indent="-342900">
                        <a:lnSpc>
                          <a:spcPct val="115000"/>
                        </a:lnSpc>
                        <a:spcBef>
                          <a:spcPts val="0"/>
                        </a:spcBef>
                        <a:spcAft>
                          <a:spcPts val="0"/>
                        </a:spcAft>
                        <a:buFont typeface="TTE2B992E0t00"/>
                        <a:buChar char="•"/>
                      </a:pPr>
                      <a:r>
                        <a:rPr lang="en-US" sz="1800" dirty="0">
                          <a:solidFill>
                            <a:srgbClr val="C00000"/>
                          </a:solidFill>
                          <a:effectLst/>
                        </a:rPr>
                        <a:t>Communication Facilities,</a:t>
                      </a:r>
                    </a:p>
                    <a:p>
                      <a:pPr marL="342900" marR="0" lvl="0" indent="-342900">
                        <a:lnSpc>
                          <a:spcPct val="115000"/>
                        </a:lnSpc>
                        <a:spcBef>
                          <a:spcPts val="0"/>
                        </a:spcBef>
                        <a:spcAft>
                          <a:spcPts val="0"/>
                        </a:spcAft>
                        <a:buFont typeface="TTE2B992E0t00"/>
                        <a:buChar char="•"/>
                      </a:pPr>
                      <a:r>
                        <a:rPr lang="en-US" sz="1800" dirty="0">
                          <a:solidFill>
                            <a:srgbClr val="C00000"/>
                          </a:solidFill>
                          <a:effectLst/>
                        </a:rPr>
                        <a:t>Generation/Distribution of Electricity (hydropower Projects) etc.</a:t>
                      </a:r>
                    </a:p>
                    <a:p>
                      <a:pPr marL="0" marR="0" lvl="0" indent="0">
                        <a:lnSpc>
                          <a:spcPct val="115000"/>
                        </a:lnSpc>
                        <a:spcBef>
                          <a:spcPts val="0"/>
                        </a:spcBef>
                        <a:spcAft>
                          <a:spcPts val="0"/>
                        </a:spcAft>
                        <a:buFont typeface="TTE2B992E0t00"/>
                        <a:buNone/>
                      </a:pPr>
                      <a:endParaRPr lang="en-US" sz="1800" dirty="0" smtClean="0">
                        <a:effectLst/>
                      </a:endParaRPr>
                    </a:p>
                    <a:p>
                      <a:pPr marL="0" marR="0" lvl="0" indent="0">
                        <a:lnSpc>
                          <a:spcPct val="115000"/>
                        </a:lnSpc>
                        <a:spcBef>
                          <a:spcPts val="0"/>
                        </a:spcBef>
                        <a:spcAft>
                          <a:spcPts val="0"/>
                        </a:spcAft>
                        <a:buFont typeface="TTE2B992E0t00"/>
                        <a:buNone/>
                      </a:pPr>
                      <a:endParaRPr lang="en-US" sz="1800" dirty="0" smtClean="0">
                        <a:effectLst/>
                      </a:endParaRPr>
                    </a:p>
                    <a:p>
                      <a:pPr marL="0" marR="0" lvl="0" indent="0">
                        <a:lnSpc>
                          <a:spcPct val="115000"/>
                        </a:lnSpc>
                        <a:spcBef>
                          <a:spcPts val="0"/>
                        </a:spcBef>
                        <a:spcAft>
                          <a:spcPts val="0"/>
                        </a:spcAft>
                        <a:buFont typeface="TTE2B992E0t00"/>
                        <a:buNone/>
                      </a:pPr>
                      <a:r>
                        <a:rPr lang="en-US" sz="1800" dirty="0" smtClean="0">
                          <a:effectLst/>
                        </a:rPr>
                        <a:t>Possible</a:t>
                      </a:r>
                      <a:r>
                        <a:rPr lang="en-US" sz="1800" baseline="0" dirty="0" smtClean="0">
                          <a:effectLst/>
                        </a:rPr>
                        <a:t> </a:t>
                      </a:r>
                      <a:r>
                        <a:rPr lang="en-US" sz="1800" baseline="0" dirty="0" err="1" smtClean="0">
                          <a:effectLst/>
                        </a:rPr>
                        <a:t>Finanicing</a:t>
                      </a:r>
                      <a:r>
                        <a:rPr lang="en-US" sz="1800" baseline="0" dirty="0" smtClean="0">
                          <a:effectLst/>
                        </a:rPr>
                        <a:t>: </a:t>
                      </a:r>
                      <a:r>
                        <a:rPr lang="en-US" sz="1800" dirty="0" smtClean="0">
                          <a:effectLst/>
                        </a:rPr>
                        <a:t>The </a:t>
                      </a:r>
                      <a:r>
                        <a:rPr lang="en-US" sz="1800" dirty="0">
                          <a:effectLst/>
                        </a:rPr>
                        <a:t>TDF </a:t>
                      </a:r>
                      <a:r>
                        <a:rPr lang="en-US" sz="1800" dirty="0" smtClean="0">
                          <a:effectLst/>
                        </a:rPr>
                        <a:t>will </a:t>
                      </a:r>
                      <a:r>
                        <a:rPr lang="en-US" sz="1800" dirty="0">
                          <a:effectLst/>
                        </a:rPr>
                        <a:t>revisit the above sectors on regular basis based on the government policy.</a:t>
                      </a:r>
                    </a:p>
                    <a:p>
                      <a:pPr marL="114300" marR="0" indent="-114300">
                        <a:lnSpc>
                          <a:spcPct val="115000"/>
                        </a:lnSpc>
                        <a:spcBef>
                          <a:spcPts val="0"/>
                        </a:spcBef>
                        <a:spcAft>
                          <a:spcPts val="0"/>
                        </a:spcAft>
                      </a:pPr>
                      <a:r>
                        <a:rPr lang="en-US" sz="1800" dirty="0">
                          <a:effectLst/>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c>
                  <a:txBody>
                    <a:bodyPr/>
                    <a:lstStyle/>
                    <a:p>
                      <a:pPr marL="0" marR="0">
                        <a:lnSpc>
                          <a:spcPct val="115000"/>
                        </a:lnSpc>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1968" marR="41968" marT="0" marB="0"/>
                </a:tc>
              </a:tr>
            </a:tbl>
          </a:graphicData>
        </a:graphic>
      </p:graphicFrame>
    </p:spTree>
    <p:extLst>
      <p:ext uri="{BB962C8B-B14F-4D97-AF65-F5344CB8AC3E}">
        <p14:creationId xmlns:p14="http://schemas.microsoft.com/office/powerpoint/2010/main" val="165423489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444500" y="469900"/>
            <a:ext cx="843121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227013" algn="l"/>
              </a:tabLst>
              <a:defRPr sz="2400">
                <a:solidFill>
                  <a:schemeClr val="tx1"/>
                </a:solidFill>
                <a:latin typeface="Times New Roman" panose="02020603050405020304" pitchFamily="18" charset="0"/>
              </a:defRPr>
            </a:lvl1pPr>
            <a:lvl2pPr marL="742950" indent="-285750">
              <a:tabLst>
                <a:tab pos="227013" algn="l"/>
              </a:tabLst>
              <a:defRPr sz="2400">
                <a:solidFill>
                  <a:schemeClr val="tx1"/>
                </a:solidFill>
                <a:latin typeface="Times New Roman" panose="02020603050405020304" pitchFamily="18" charset="0"/>
              </a:defRPr>
            </a:lvl2pPr>
            <a:lvl3pPr marL="1143000" indent="-228600">
              <a:tabLst>
                <a:tab pos="227013" algn="l"/>
              </a:tabLst>
              <a:defRPr sz="2400">
                <a:solidFill>
                  <a:schemeClr val="tx1"/>
                </a:solidFill>
                <a:latin typeface="Times New Roman" panose="02020603050405020304" pitchFamily="18" charset="0"/>
              </a:defRPr>
            </a:lvl3pPr>
            <a:lvl4pPr marL="1600200" indent="-228600">
              <a:tabLst>
                <a:tab pos="227013" algn="l"/>
              </a:tabLst>
              <a:defRPr sz="2400">
                <a:solidFill>
                  <a:schemeClr val="tx1"/>
                </a:solidFill>
                <a:latin typeface="Times New Roman" panose="02020603050405020304" pitchFamily="18" charset="0"/>
              </a:defRPr>
            </a:lvl4pPr>
            <a:lvl5pPr marL="2057400" indent="-228600">
              <a:tabLst>
                <a:tab pos="227013" algn="l"/>
              </a:tabLst>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227013" algn="l"/>
              </a:tabLs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227013" algn="l"/>
              </a:tabLs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227013" algn="l"/>
              </a:tabLs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227013" algn="l"/>
              </a:tabLst>
              <a:defRPr sz="2400">
                <a:solidFill>
                  <a:schemeClr val="tx1"/>
                </a:solidFill>
                <a:latin typeface="Times New Roman" panose="02020603050405020304" pitchFamily="18" charset="0"/>
              </a:defRPr>
            </a:lvl9pPr>
          </a:lstStyle>
          <a:p>
            <a:pPr eaLnBrk="1" hangingPunct="1">
              <a:spcBef>
                <a:spcPct val="50000"/>
              </a:spcBef>
            </a:pPr>
            <a:r>
              <a:rPr lang="en-US" altLang="en-US" b="1" dirty="0" err="1">
                <a:solidFill>
                  <a:srgbClr val="FF9900"/>
                </a:solidFill>
                <a:latin typeface="Tahoma" panose="020B0604030504040204" pitchFamily="34" charset="0"/>
              </a:rPr>
              <a:t>P3</a:t>
            </a:r>
            <a:r>
              <a:rPr lang="en-US" altLang="en-US" b="1" dirty="0">
                <a:solidFill>
                  <a:srgbClr val="FF9900"/>
                </a:solidFill>
                <a:latin typeface="Tahoma" panose="020B0604030504040204" pitchFamily="34" charset="0"/>
              </a:rPr>
              <a:t> Program </a:t>
            </a:r>
            <a:r>
              <a:rPr lang="en-US" altLang="en-US" b="1" dirty="0" smtClean="0">
                <a:solidFill>
                  <a:srgbClr val="FF9900"/>
                </a:solidFill>
                <a:latin typeface="Tahoma" panose="020B0604030504040204" pitchFamily="34" charset="0"/>
              </a:rPr>
              <a:t>Management in Nutshell and Capacity Development</a:t>
            </a:r>
            <a:endParaRPr lang="en-US" altLang="en-US" b="1" dirty="0">
              <a:solidFill>
                <a:srgbClr val="FF9900"/>
              </a:solidFill>
              <a:latin typeface="Tahoma" panose="020B0604030504040204" pitchFamily="34" charset="0"/>
            </a:endParaRPr>
          </a:p>
        </p:txBody>
      </p:sp>
      <p:sp>
        <p:nvSpPr>
          <p:cNvPr id="36867" name="Text Box 3"/>
          <p:cNvSpPr txBox="1">
            <a:spLocks noChangeArrowheads="1"/>
          </p:cNvSpPr>
          <p:nvPr/>
        </p:nvSpPr>
        <p:spPr bwMode="auto">
          <a:xfrm>
            <a:off x="4814602" y="2211388"/>
            <a:ext cx="1592755" cy="411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2713" algn="l"/>
              </a:tabLst>
              <a:defRPr sz="2400">
                <a:solidFill>
                  <a:schemeClr val="tx1"/>
                </a:solidFill>
                <a:latin typeface="Times New Roman" panose="02020603050405020304" pitchFamily="18" charset="0"/>
              </a:defRPr>
            </a:lvl1pPr>
            <a:lvl2pPr marL="742950" indent="-285750" defTabSz="979488">
              <a:tabLst>
                <a:tab pos="112713" algn="l"/>
              </a:tabLst>
              <a:defRPr sz="2400">
                <a:solidFill>
                  <a:schemeClr val="tx1"/>
                </a:solidFill>
                <a:latin typeface="Times New Roman" panose="02020603050405020304" pitchFamily="18" charset="0"/>
              </a:defRPr>
            </a:lvl2pPr>
            <a:lvl3pPr marL="1143000" indent="-228600" defTabSz="979488">
              <a:tabLst>
                <a:tab pos="112713" algn="l"/>
              </a:tabLst>
              <a:defRPr sz="2400">
                <a:solidFill>
                  <a:schemeClr val="tx1"/>
                </a:solidFill>
                <a:latin typeface="Times New Roman" panose="02020603050405020304" pitchFamily="18" charset="0"/>
              </a:defRPr>
            </a:lvl3pPr>
            <a:lvl4pPr marL="1600200" indent="-228600" defTabSz="979488">
              <a:tabLst>
                <a:tab pos="112713" algn="l"/>
              </a:tabLst>
              <a:defRPr sz="2400">
                <a:solidFill>
                  <a:schemeClr val="tx1"/>
                </a:solidFill>
                <a:latin typeface="Times New Roman" panose="02020603050405020304" pitchFamily="18" charset="0"/>
              </a:defRPr>
            </a:lvl4pPr>
            <a:lvl5pPr marL="2057400" indent="-228600" defTabSz="979488">
              <a:tabLst>
                <a:tab pos="112713"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FFFF"/>
                </a:solidFill>
                <a:latin typeface="Arial Narrow" panose="020B0606020202030204" pitchFamily="34" charset="0"/>
              </a:rPr>
              <a:t> </a:t>
            </a:r>
            <a:r>
              <a:rPr lang="en-US" altLang="en-US" sz="1100" dirty="0">
                <a:solidFill>
                  <a:srgbClr val="FF0000"/>
                </a:solidFill>
                <a:latin typeface="Arial Narrow" panose="020B0606020202030204" pitchFamily="34" charset="0"/>
              </a:rPr>
              <a:t>Risk Assessment/ 	Allocation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Delivery 	Methodology</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Commercial Terms</a:t>
            </a:r>
          </a:p>
          <a:p>
            <a:pPr>
              <a:lnSpc>
                <a:spcPct val="95000"/>
              </a:lnSpc>
              <a:spcBef>
                <a:spcPct val="20000"/>
              </a:spcBef>
            </a:pPr>
            <a:r>
              <a:rPr lang="en-US" altLang="en-US" sz="1100" dirty="0">
                <a:solidFill>
                  <a:srgbClr val="FF0000"/>
                </a:solidFill>
                <a:latin typeface="Arial Narrow" panose="020B0606020202030204" pitchFamily="34" charset="0"/>
              </a:rPr>
              <a:t>	/Contract Principles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Deal Structuring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Concept Design/ 	Performance Specs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Procurement 	Documents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Vendor Pre-	Qualification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Vendor Proposal 	Evaluation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Contract 	Negotiations </a:t>
            </a:r>
          </a:p>
        </p:txBody>
      </p:sp>
      <p:sp>
        <p:nvSpPr>
          <p:cNvPr id="36868" name="Text Box 4"/>
          <p:cNvSpPr txBox="1">
            <a:spLocks noChangeArrowheads="1"/>
          </p:cNvSpPr>
          <p:nvPr/>
        </p:nvSpPr>
        <p:spPr bwMode="auto">
          <a:xfrm>
            <a:off x="7919610" y="2133765"/>
            <a:ext cx="1233488" cy="283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2713" algn="l"/>
              </a:tabLst>
              <a:defRPr sz="2400">
                <a:solidFill>
                  <a:schemeClr val="tx1"/>
                </a:solidFill>
                <a:latin typeface="Times New Roman" panose="02020603050405020304" pitchFamily="18" charset="0"/>
              </a:defRPr>
            </a:lvl1pPr>
            <a:lvl2pPr marL="742950" indent="-285750" defTabSz="979488">
              <a:tabLst>
                <a:tab pos="112713" algn="l"/>
              </a:tabLst>
              <a:defRPr sz="2400">
                <a:solidFill>
                  <a:schemeClr val="tx1"/>
                </a:solidFill>
                <a:latin typeface="Times New Roman" panose="02020603050405020304" pitchFamily="18" charset="0"/>
              </a:defRPr>
            </a:lvl2pPr>
            <a:lvl3pPr marL="1143000" indent="-228600" defTabSz="979488">
              <a:tabLst>
                <a:tab pos="112713" algn="l"/>
              </a:tabLst>
              <a:defRPr sz="2400">
                <a:solidFill>
                  <a:schemeClr val="tx1"/>
                </a:solidFill>
                <a:latin typeface="Times New Roman" panose="02020603050405020304" pitchFamily="18" charset="0"/>
              </a:defRPr>
            </a:lvl3pPr>
            <a:lvl4pPr marL="1600200" indent="-228600" defTabSz="979488">
              <a:tabLst>
                <a:tab pos="112713" algn="l"/>
              </a:tabLst>
              <a:defRPr sz="2400">
                <a:solidFill>
                  <a:schemeClr val="tx1"/>
                </a:solidFill>
                <a:latin typeface="Times New Roman" panose="02020603050405020304" pitchFamily="18" charset="0"/>
              </a:defRPr>
            </a:lvl4pPr>
            <a:lvl5pPr marL="2057400" indent="-228600" defTabSz="979488">
              <a:tabLst>
                <a:tab pos="112713"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0000"/>
                </a:solidFill>
                <a:latin typeface="Arial Narrow" panose="020B0606020202030204" pitchFamily="34" charset="0"/>
              </a:rPr>
              <a:t> Startup</a:t>
            </a:r>
          </a:p>
          <a:p>
            <a:pPr>
              <a:lnSpc>
                <a:spcPct val="95000"/>
              </a:lnSpc>
              <a:spcBef>
                <a:spcPct val="20000"/>
              </a:spcBef>
              <a:buFontTx/>
              <a:buChar char="•"/>
            </a:pPr>
            <a:r>
              <a:rPr lang="en-US" altLang="en-US" sz="1100" dirty="0">
                <a:solidFill>
                  <a:srgbClr val="FF0000"/>
                </a:solidFill>
                <a:latin typeface="Arial Narrow" panose="020B0606020202030204" pitchFamily="34" charset="0"/>
              </a:rPr>
              <a:t> Monitoring</a:t>
            </a:r>
          </a:p>
          <a:p>
            <a:pPr>
              <a:lnSpc>
                <a:spcPct val="95000"/>
              </a:lnSpc>
              <a:spcBef>
                <a:spcPct val="20000"/>
              </a:spcBef>
              <a:buFontTx/>
              <a:buChar char="•"/>
            </a:pPr>
            <a:r>
              <a:rPr lang="en-US" altLang="en-US" sz="1100" dirty="0">
                <a:solidFill>
                  <a:srgbClr val="FF0000"/>
                </a:solidFill>
                <a:latin typeface="Arial Narrow" panose="020B0606020202030204" pitchFamily="34" charset="0"/>
              </a:rPr>
              <a:t> Assessment</a:t>
            </a:r>
          </a:p>
          <a:p>
            <a:pPr>
              <a:lnSpc>
                <a:spcPct val="95000"/>
              </a:lnSpc>
              <a:spcBef>
                <a:spcPct val="20000"/>
              </a:spcBef>
              <a:buFontTx/>
              <a:buChar char="•"/>
            </a:pPr>
            <a:r>
              <a:rPr lang="en-US" altLang="en-US" sz="1100" dirty="0">
                <a:solidFill>
                  <a:srgbClr val="FF0000"/>
                </a:solidFill>
                <a:latin typeface="Arial Narrow" panose="020B0606020202030204" pitchFamily="34" charset="0"/>
              </a:rPr>
              <a:t> Enhancement</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Contract Mods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Contract 	Renegotiations</a:t>
            </a:r>
          </a:p>
        </p:txBody>
      </p:sp>
      <p:sp>
        <p:nvSpPr>
          <p:cNvPr id="36869" name="Text Box 5"/>
          <p:cNvSpPr txBox="1">
            <a:spLocks noChangeArrowheads="1"/>
          </p:cNvSpPr>
          <p:nvPr/>
        </p:nvSpPr>
        <p:spPr bwMode="auto">
          <a:xfrm>
            <a:off x="1327467" y="2197430"/>
            <a:ext cx="1484313" cy="2833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2713" algn="l"/>
              </a:tabLst>
              <a:defRPr sz="2400">
                <a:solidFill>
                  <a:schemeClr val="tx1"/>
                </a:solidFill>
                <a:latin typeface="Times New Roman" panose="02020603050405020304" pitchFamily="18" charset="0"/>
              </a:defRPr>
            </a:lvl1pPr>
            <a:lvl2pPr marL="742950" indent="-285750" defTabSz="979488">
              <a:tabLst>
                <a:tab pos="112713" algn="l"/>
              </a:tabLst>
              <a:defRPr sz="2400">
                <a:solidFill>
                  <a:schemeClr val="tx1"/>
                </a:solidFill>
                <a:latin typeface="Times New Roman" panose="02020603050405020304" pitchFamily="18" charset="0"/>
              </a:defRPr>
            </a:lvl2pPr>
            <a:lvl3pPr marL="1143000" indent="-228600" defTabSz="979488">
              <a:tabLst>
                <a:tab pos="112713" algn="l"/>
              </a:tabLst>
              <a:defRPr sz="2400">
                <a:solidFill>
                  <a:schemeClr val="tx1"/>
                </a:solidFill>
                <a:latin typeface="Times New Roman" panose="02020603050405020304" pitchFamily="18" charset="0"/>
              </a:defRPr>
            </a:lvl3pPr>
            <a:lvl4pPr marL="1600200" indent="-228600" defTabSz="979488">
              <a:tabLst>
                <a:tab pos="112713" algn="l"/>
              </a:tabLst>
              <a:defRPr sz="2400">
                <a:solidFill>
                  <a:schemeClr val="tx1"/>
                </a:solidFill>
                <a:latin typeface="Times New Roman" panose="02020603050405020304" pitchFamily="18" charset="0"/>
              </a:defRPr>
            </a:lvl4pPr>
            <a:lvl5pPr marL="2057400" indent="-228600" defTabSz="979488">
              <a:tabLst>
                <a:tab pos="112713"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0000"/>
                </a:solidFill>
                <a:latin typeface="Arial Narrow" panose="020B0606020202030204" pitchFamily="34" charset="0"/>
              </a:rPr>
              <a:t> Objectives 	Register</a:t>
            </a:r>
          </a:p>
          <a:p>
            <a:pPr>
              <a:lnSpc>
                <a:spcPct val="95000"/>
              </a:lnSpc>
              <a:spcBef>
                <a:spcPct val="20000"/>
              </a:spcBef>
              <a:buFontTx/>
              <a:buChar char="•"/>
            </a:pPr>
            <a:r>
              <a:rPr lang="en-US" altLang="en-US" sz="1100" dirty="0">
                <a:solidFill>
                  <a:srgbClr val="FF0000"/>
                </a:solidFill>
                <a:latin typeface="Arial Narrow" panose="020B0606020202030204" pitchFamily="34" charset="0"/>
              </a:rPr>
              <a:t> Alternatives Index</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Prelim Schedule/ 	Budget</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Prelim Economic/ 	Financial Analysis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Qualitative 	Analysis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Fatal Flaw 	Analysis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Process Map &amp; 	Strategy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Feasibility Report/ 	Project Approval</a:t>
            </a:r>
          </a:p>
        </p:txBody>
      </p:sp>
      <p:sp>
        <p:nvSpPr>
          <p:cNvPr id="36870" name="Text Box 6"/>
          <p:cNvSpPr txBox="1">
            <a:spLocks noChangeArrowheads="1"/>
          </p:cNvSpPr>
          <p:nvPr/>
        </p:nvSpPr>
        <p:spPr bwMode="auto">
          <a:xfrm>
            <a:off x="2897143" y="2211388"/>
            <a:ext cx="1710569" cy="3684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4300" algn="l"/>
              </a:tabLst>
              <a:defRPr sz="2400">
                <a:solidFill>
                  <a:schemeClr val="tx1"/>
                </a:solidFill>
                <a:latin typeface="Times New Roman" panose="02020603050405020304" pitchFamily="18" charset="0"/>
              </a:defRPr>
            </a:lvl1pPr>
            <a:lvl2pPr marL="742950" indent="-285750" defTabSz="979488">
              <a:tabLst>
                <a:tab pos="114300" algn="l"/>
              </a:tabLst>
              <a:defRPr sz="2400">
                <a:solidFill>
                  <a:schemeClr val="tx1"/>
                </a:solidFill>
                <a:latin typeface="Times New Roman" panose="02020603050405020304" pitchFamily="18" charset="0"/>
              </a:defRPr>
            </a:lvl2pPr>
            <a:lvl3pPr marL="1143000" indent="-228600" defTabSz="979488">
              <a:tabLst>
                <a:tab pos="114300" algn="l"/>
              </a:tabLst>
              <a:defRPr sz="2400">
                <a:solidFill>
                  <a:schemeClr val="tx1"/>
                </a:solidFill>
                <a:latin typeface="Times New Roman" panose="02020603050405020304" pitchFamily="18" charset="0"/>
              </a:defRPr>
            </a:lvl3pPr>
            <a:lvl4pPr marL="1600200" indent="-228600" defTabSz="979488">
              <a:tabLst>
                <a:tab pos="114300" algn="l"/>
              </a:tabLst>
              <a:defRPr sz="2400">
                <a:solidFill>
                  <a:schemeClr val="tx1"/>
                </a:solidFill>
                <a:latin typeface="Times New Roman" panose="02020603050405020304" pitchFamily="18" charset="0"/>
              </a:defRPr>
            </a:lvl4pPr>
            <a:lvl5pPr marL="2057400" indent="-228600" defTabSz="979488">
              <a:tabLst>
                <a:tab pos="114300"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4300"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0000"/>
                </a:solidFill>
                <a:latin typeface="Arial Narrow" panose="020B0606020202030204" pitchFamily="34" charset="0"/>
              </a:rPr>
              <a:t> Asset/System 	Evaluation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Site Selection/ 	Analysis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Environmental/ 	Permitting 	Analysis</a:t>
            </a:r>
          </a:p>
          <a:p>
            <a:pPr>
              <a:lnSpc>
                <a:spcPct val="95000"/>
              </a:lnSpc>
              <a:spcBef>
                <a:spcPct val="20000"/>
              </a:spcBef>
              <a:buFontTx/>
              <a:buChar char="•"/>
            </a:pPr>
            <a:r>
              <a:rPr lang="en-US" altLang="en-US" sz="1100" dirty="0">
                <a:solidFill>
                  <a:srgbClr val="FF0000"/>
                </a:solidFill>
                <a:latin typeface="Arial Narrow" panose="020B0606020202030204" pitchFamily="34" charset="0"/>
              </a:rPr>
              <a:t> Final Project 	Definition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Master Schedule/ 	Budget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Political Climate 	Assessment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Procurement 	Strategy</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Prelim Business 	Plan</a:t>
            </a:r>
          </a:p>
          <a:p>
            <a:pPr>
              <a:lnSpc>
                <a:spcPct val="95000"/>
              </a:lnSpc>
              <a:spcBef>
                <a:spcPct val="20000"/>
              </a:spcBef>
              <a:buFontTx/>
              <a:buChar char="•"/>
            </a:pPr>
            <a:r>
              <a:rPr lang="en-US" altLang="en-US" sz="1100" dirty="0">
                <a:solidFill>
                  <a:srgbClr val="FF0000"/>
                </a:solidFill>
                <a:latin typeface="Arial Narrow" panose="020B0606020202030204" pitchFamily="34" charset="0"/>
              </a:rPr>
              <a:t> Public/Vendor 	Outreach &amp; 	Stakeholder 	Consultation</a:t>
            </a:r>
          </a:p>
          <a:p>
            <a:pPr>
              <a:lnSpc>
                <a:spcPct val="95000"/>
              </a:lnSpc>
              <a:spcBef>
                <a:spcPct val="20000"/>
              </a:spcBef>
              <a:buFontTx/>
              <a:buChar char="•"/>
            </a:pPr>
            <a:r>
              <a:rPr lang="en-US" altLang="en-US" sz="1100" dirty="0">
                <a:solidFill>
                  <a:srgbClr val="FF0000"/>
                </a:solidFill>
                <a:latin typeface="Arial Narrow" panose="020B0606020202030204" pitchFamily="34" charset="0"/>
              </a:rPr>
              <a:t> Business Plan</a:t>
            </a:r>
          </a:p>
        </p:txBody>
      </p:sp>
      <p:sp>
        <p:nvSpPr>
          <p:cNvPr id="36871" name="Arc 7"/>
          <p:cNvSpPr>
            <a:spLocks/>
          </p:cNvSpPr>
          <p:nvPr/>
        </p:nvSpPr>
        <p:spPr bwMode="auto">
          <a:xfrm>
            <a:off x="6437837" y="2211388"/>
            <a:ext cx="1213946" cy="2707453"/>
          </a:xfrm>
          <a:custGeom>
            <a:avLst/>
            <a:gdLst>
              <a:gd name="T0" fmla="*/ 0 w 21600"/>
              <a:gd name="T1" fmla="*/ 0 h 21600"/>
              <a:gd name="T2" fmla="*/ 1233488 w 21600"/>
              <a:gd name="T3" fmla="*/ 4113212 h 21600"/>
              <a:gd name="T4" fmla="*/ 0 w 21600"/>
              <a:gd name="T5" fmla="*/ 411321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lnTo>
                  <a:pt x="0" y="0"/>
                </a:lnTo>
                <a:close/>
              </a:path>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2713" algn="l"/>
              </a:tabLst>
              <a:defRPr sz="2400">
                <a:solidFill>
                  <a:schemeClr val="tx1"/>
                </a:solidFill>
                <a:latin typeface="Times New Roman" panose="02020603050405020304" pitchFamily="18" charset="0"/>
              </a:defRPr>
            </a:lvl1pPr>
            <a:lvl2pPr marL="742950" indent="-285750" defTabSz="979488">
              <a:tabLst>
                <a:tab pos="112713" algn="l"/>
              </a:tabLst>
              <a:defRPr sz="2400">
                <a:solidFill>
                  <a:schemeClr val="tx1"/>
                </a:solidFill>
                <a:latin typeface="Times New Roman" panose="02020603050405020304" pitchFamily="18" charset="0"/>
              </a:defRPr>
            </a:lvl2pPr>
            <a:lvl3pPr marL="1143000" indent="-228600" defTabSz="979488">
              <a:tabLst>
                <a:tab pos="112713" algn="l"/>
              </a:tabLst>
              <a:defRPr sz="2400">
                <a:solidFill>
                  <a:schemeClr val="tx1"/>
                </a:solidFill>
                <a:latin typeface="Times New Roman" panose="02020603050405020304" pitchFamily="18" charset="0"/>
              </a:defRPr>
            </a:lvl3pPr>
            <a:lvl4pPr marL="1600200" indent="-228600" defTabSz="979488">
              <a:tabLst>
                <a:tab pos="112713" algn="l"/>
              </a:tabLst>
              <a:defRPr sz="2400">
                <a:solidFill>
                  <a:schemeClr val="tx1"/>
                </a:solidFill>
                <a:latin typeface="Times New Roman" panose="02020603050405020304" pitchFamily="18" charset="0"/>
              </a:defRPr>
            </a:lvl4pPr>
            <a:lvl5pPr marL="2057400" indent="-228600" defTabSz="979488">
              <a:tabLst>
                <a:tab pos="112713"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0000"/>
                </a:solidFill>
                <a:latin typeface="Arial Narrow" panose="020B0606020202030204" pitchFamily="34" charset="0"/>
              </a:rPr>
              <a:t> Design 	Compliance</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Construction 	Oversight</a:t>
            </a:r>
          </a:p>
          <a:p>
            <a:pPr>
              <a:lnSpc>
                <a:spcPct val="95000"/>
              </a:lnSpc>
              <a:spcBef>
                <a:spcPct val="20000"/>
              </a:spcBef>
              <a:buFontTx/>
              <a:buChar char="•"/>
            </a:pPr>
            <a:r>
              <a:rPr lang="en-US" altLang="en-US" sz="1100" dirty="0">
                <a:solidFill>
                  <a:srgbClr val="FF0000"/>
                </a:solidFill>
                <a:latin typeface="Arial Narrow" panose="020B0606020202030204" pitchFamily="34" charset="0"/>
              </a:rPr>
              <a:t> Commissioning 	Administration</a:t>
            </a:r>
          </a:p>
        </p:txBody>
      </p:sp>
      <p:sp>
        <p:nvSpPr>
          <p:cNvPr id="36872" name="Text Box 8"/>
          <p:cNvSpPr txBox="1">
            <a:spLocks noChangeArrowheads="1"/>
          </p:cNvSpPr>
          <p:nvPr/>
        </p:nvSpPr>
        <p:spPr bwMode="auto">
          <a:xfrm>
            <a:off x="82244" y="2211388"/>
            <a:ext cx="1177159" cy="4113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979488">
              <a:tabLst>
                <a:tab pos="112713" algn="l"/>
              </a:tabLst>
              <a:defRPr sz="2400">
                <a:solidFill>
                  <a:schemeClr val="tx1"/>
                </a:solidFill>
                <a:latin typeface="Times New Roman" panose="02020603050405020304" pitchFamily="18" charset="0"/>
              </a:defRPr>
            </a:lvl1pPr>
            <a:lvl2pPr marL="742950" indent="-285750" defTabSz="979488">
              <a:tabLst>
                <a:tab pos="112713" algn="l"/>
              </a:tabLst>
              <a:defRPr sz="2400">
                <a:solidFill>
                  <a:schemeClr val="tx1"/>
                </a:solidFill>
                <a:latin typeface="Times New Roman" panose="02020603050405020304" pitchFamily="18" charset="0"/>
              </a:defRPr>
            </a:lvl2pPr>
            <a:lvl3pPr marL="1143000" indent="-228600" defTabSz="979488">
              <a:tabLst>
                <a:tab pos="112713" algn="l"/>
              </a:tabLst>
              <a:defRPr sz="2400">
                <a:solidFill>
                  <a:schemeClr val="tx1"/>
                </a:solidFill>
                <a:latin typeface="Times New Roman" panose="02020603050405020304" pitchFamily="18" charset="0"/>
              </a:defRPr>
            </a:lvl3pPr>
            <a:lvl4pPr marL="1600200" indent="-228600" defTabSz="979488">
              <a:tabLst>
                <a:tab pos="112713" algn="l"/>
              </a:tabLst>
              <a:defRPr sz="2400">
                <a:solidFill>
                  <a:schemeClr val="tx1"/>
                </a:solidFill>
                <a:latin typeface="Times New Roman" panose="02020603050405020304" pitchFamily="18" charset="0"/>
              </a:defRPr>
            </a:lvl4pPr>
            <a:lvl5pPr marL="2057400" indent="-228600" defTabSz="979488">
              <a:tabLst>
                <a:tab pos="112713" algn="l"/>
              </a:tabLst>
              <a:defRPr sz="2400">
                <a:solidFill>
                  <a:schemeClr val="tx1"/>
                </a:solidFill>
                <a:latin typeface="Times New Roman" panose="02020603050405020304" pitchFamily="18" charset="0"/>
              </a:defRPr>
            </a:lvl5pPr>
            <a:lvl6pPr marL="25146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6pPr>
            <a:lvl7pPr marL="29718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7pPr>
            <a:lvl8pPr marL="34290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8pPr>
            <a:lvl9pPr marL="3886200" indent="-228600" defTabSz="979488" eaLnBrk="0" fontAlgn="base" hangingPunct="0">
              <a:spcBef>
                <a:spcPct val="0"/>
              </a:spcBef>
              <a:spcAft>
                <a:spcPct val="0"/>
              </a:spcAft>
              <a:tabLst>
                <a:tab pos="112713" algn="l"/>
              </a:tabLst>
              <a:defRPr sz="2400">
                <a:solidFill>
                  <a:schemeClr val="tx1"/>
                </a:solidFill>
                <a:latin typeface="Times New Roman" panose="02020603050405020304" pitchFamily="18" charset="0"/>
              </a:defRPr>
            </a:lvl9pPr>
          </a:lstStyle>
          <a:p>
            <a:pPr>
              <a:lnSpc>
                <a:spcPct val="95000"/>
              </a:lnSpc>
              <a:spcBef>
                <a:spcPct val="20000"/>
              </a:spcBef>
              <a:buFontTx/>
              <a:buChar char="•"/>
            </a:pPr>
            <a:r>
              <a:rPr lang="en-US" altLang="en-US" sz="1100" dirty="0">
                <a:solidFill>
                  <a:srgbClr val="FF0000"/>
                </a:solidFill>
                <a:latin typeface="Arial Narrow" panose="020B0606020202030204" pitchFamily="34" charset="0"/>
              </a:rPr>
              <a:t> </a:t>
            </a:r>
            <a:r>
              <a:rPr lang="en-US" altLang="en-US" sz="1100" dirty="0" smtClean="0">
                <a:solidFill>
                  <a:srgbClr val="FF0000"/>
                </a:solidFill>
                <a:latin typeface="Arial Narrow" panose="020B0606020202030204" pitchFamily="34" charset="0"/>
              </a:rPr>
              <a:t>Preliminary </a:t>
            </a:r>
            <a:r>
              <a:rPr lang="en-US" altLang="en-US" sz="1100" dirty="0">
                <a:solidFill>
                  <a:srgbClr val="FF0000"/>
                </a:solidFill>
                <a:latin typeface="Arial Narrow" panose="020B0606020202030204" pitchFamily="34" charset="0"/>
              </a:rPr>
              <a:t>Project 	Definition </a:t>
            </a:r>
          </a:p>
          <a:p>
            <a:pPr>
              <a:lnSpc>
                <a:spcPct val="95000"/>
              </a:lnSpc>
              <a:spcBef>
                <a:spcPct val="20000"/>
              </a:spcBef>
              <a:buFontTx/>
              <a:buChar char="•"/>
            </a:pPr>
            <a:r>
              <a:rPr lang="en-US" altLang="en-US" sz="1100" dirty="0">
                <a:solidFill>
                  <a:srgbClr val="FF0000"/>
                </a:solidFill>
                <a:latin typeface="Arial Narrow" panose="020B0606020202030204" pitchFamily="34" charset="0"/>
              </a:rPr>
              <a:t> Seed Funding  </a:t>
            </a:r>
          </a:p>
        </p:txBody>
      </p:sp>
      <p:sp>
        <p:nvSpPr>
          <p:cNvPr id="36873" name="Rectangle 9"/>
          <p:cNvSpPr>
            <a:spLocks noChangeArrowheads="1"/>
          </p:cNvSpPr>
          <p:nvPr/>
        </p:nvSpPr>
        <p:spPr bwMode="auto">
          <a:xfrm>
            <a:off x="7665720" y="1524000"/>
            <a:ext cx="1143000" cy="546100"/>
          </a:xfrm>
          <a:prstGeom prst="rect">
            <a:avLst/>
          </a:prstGeom>
          <a:solidFill>
            <a:srgbClr val="C0C0C0"/>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a:solidFill>
                  <a:srgbClr val="FFFFFF"/>
                </a:solidFill>
                <a:latin typeface="Arial Narrow" panose="020B0606020202030204" pitchFamily="34" charset="0"/>
              </a:rPr>
              <a:t>OPERATE</a:t>
            </a:r>
          </a:p>
        </p:txBody>
      </p:sp>
      <p:sp>
        <p:nvSpPr>
          <p:cNvPr id="36874" name="Rectangle 10"/>
          <p:cNvSpPr>
            <a:spLocks noChangeArrowheads="1"/>
          </p:cNvSpPr>
          <p:nvPr/>
        </p:nvSpPr>
        <p:spPr bwMode="auto">
          <a:xfrm>
            <a:off x="6309360" y="1524000"/>
            <a:ext cx="1143000" cy="546100"/>
          </a:xfrm>
          <a:prstGeom prst="rect">
            <a:avLst/>
          </a:prstGeom>
          <a:solidFill>
            <a:schemeClr val="accent2"/>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a:solidFill>
                  <a:srgbClr val="FFFFFF"/>
                </a:solidFill>
                <a:latin typeface="Arial Narrow" panose="020B0606020202030204" pitchFamily="34" charset="0"/>
              </a:rPr>
              <a:t>IMPLEMENT</a:t>
            </a:r>
          </a:p>
        </p:txBody>
      </p:sp>
      <p:sp>
        <p:nvSpPr>
          <p:cNvPr id="36875" name="Rectangle 11"/>
          <p:cNvSpPr>
            <a:spLocks noChangeArrowheads="1"/>
          </p:cNvSpPr>
          <p:nvPr/>
        </p:nvSpPr>
        <p:spPr bwMode="auto">
          <a:xfrm>
            <a:off x="4876800" y="1524000"/>
            <a:ext cx="1143000" cy="546100"/>
          </a:xfrm>
          <a:prstGeom prst="rect">
            <a:avLst/>
          </a:prstGeom>
          <a:solidFill>
            <a:srgbClr val="D28300"/>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dirty="0">
                <a:solidFill>
                  <a:srgbClr val="FFFFFF"/>
                </a:solidFill>
                <a:latin typeface="Arial Narrow" panose="020B0606020202030204" pitchFamily="34" charset="0"/>
              </a:rPr>
              <a:t>PROCURE</a:t>
            </a:r>
          </a:p>
        </p:txBody>
      </p:sp>
      <p:sp>
        <p:nvSpPr>
          <p:cNvPr id="36876" name="Rectangle 12"/>
          <p:cNvSpPr>
            <a:spLocks noChangeArrowheads="1"/>
          </p:cNvSpPr>
          <p:nvPr/>
        </p:nvSpPr>
        <p:spPr bwMode="auto">
          <a:xfrm>
            <a:off x="3002280" y="1524000"/>
            <a:ext cx="1143000" cy="546100"/>
          </a:xfrm>
          <a:prstGeom prst="rect">
            <a:avLst/>
          </a:prstGeom>
          <a:solidFill>
            <a:schemeClr val="tx2"/>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a:solidFill>
                  <a:srgbClr val="FFFFFF"/>
                </a:solidFill>
                <a:latin typeface="Arial Narrow" panose="020B0606020202030204" pitchFamily="34" charset="0"/>
              </a:rPr>
              <a:t>PLAN   </a:t>
            </a:r>
          </a:p>
          <a:p>
            <a:pPr algn="ctr">
              <a:lnSpc>
                <a:spcPct val="85000"/>
              </a:lnSpc>
            </a:pPr>
            <a:r>
              <a:rPr lang="en-US" altLang="en-US" sz="1400" b="1">
                <a:solidFill>
                  <a:srgbClr val="FFFFFF"/>
                </a:solidFill>
                <a:latin typeface="Arial Narrow" panose="020B0606020202030204" pitchFamily="34" charset="0"/>
              </a:rPr>
              <a:t> &amp; TEST</a:t>
            </a:r>
          </a:p>
        </p:txBody>
      </p:sp>
      <p:sp>
        <p:nvSpPr>
          <p:cNvPr id="36877" name="Rectangle 13"/>
          <p:cNvSpPr>
            <a:spLocks noChangeArrowheads="1"/>
          </p:cNvSpPr>
          <p:nvPr/>
        </p:nvSpPr>
        <p:spPr bwMode="auto">
          <a:xfrm>
            <a:off x="1501140" y="1524000"/>
            <a:ext cx="1143000" cy="546100"/>
          </a:xfrm>
          <a:prstGeom prst="rect">
            <a:avLst/>
          </a:prstGeom>
          <a:solidFill>
            <a:schemeClr val="bg1"/>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dirty="0">
                <a:solidFill>
                  <a:srgbClr val="FF0000"/>
                </a:solidFill>
                <a:latin typeface="Arial Narrow" panose="020B0606020202030204" pitchFamily="34" charset="0"/>
              </a:rPr>
              <a:t>FEASIBILITY</a:t>
            </a:r>
          </a:p>
        </p:txBody>
      </p:sp>
      <p:sp>
        <p:nvSpPr>
          <p:cNvPr id="36878" name="Rectangle 14"/>
          <p:cNvSpPr>
            <a:spLocks noChangeArrowheads="1"/>
          </p:cNvSpPr>
          <p:nvPr/>
        </p:nvSpPr>
        <p:spPr bwMode="auto">
          <a:xfrm>
            <a:off x="-7620" y="1524000"/>
            <a:ext cx="1143000" cy="547688"/>
          </a:xfrm>
          <a:prstGeom prst="rect">
            <a:avLst/>
          </a:prstGeom>
          <a:solidFill>
            <a:srgbClr val="FF9900"/>
          </a:solidFill>
          <a:ln w="19050">
            <a:solidFill>
              <a:schemeClr val="tx1"/>
            </a:solidFill>
            <a:miter lim="800000"/>
            <a:headEnd/>
            <a:tailEnd/>
          </a:ln>
          <a:effectLst>
            <a:outerShdw dist="35921" dir="2700000" algn="ctr" rotWithShape="0">
              <a:srgbClr val="808080"/>
            </a:outerShdw>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1400" b="1">
                <a:solidFill>
                  <a:srgbClr val="FFFFFF"/>
                </a:solidFill>
                <a:latin typeface="Arial Narrow" panose="020B0606020202030204" pitchFamily="34" charset="0"/>
              </a:rPr>
              <a:t>GENESIS</a:t>
            </a:r>
          </a:p>
        </p:txBody>
      </p:sp>
      <p:sp>
        <p:nvSpPr>
          <p:cNvPr id="2" name="Striped Right Arrow 1"/>
          <p:cNvSpPr/>
          <p:nvPr/>
        </p:nvSpPr>
        <p:spPr>
          <a:xfrm>
            <a:off x="507124" y="5031008"/>
            <a:ext cx="7577959" cy="1082565"/>
          </a:xfrm>
          <a:prstGeom prst="stripedRightArrow">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bg1"/>
                </a:solidFill>
              </a:rPr>
              <a:t>Capacity Gap at Municipal Level</a:t>
            </a:r>
            <a:endParaRPr lang="en-US" b="1" dirty="0">
              <a:solidFill>
                <a:schemeClr val="bg1"/>
              </a:solidFill>
            </a:endParaRPr>
          </a:p>
        </p:txBody>
      </p:sp>
    </p:spTree>
    <p:extLst>
      <p:ext uri="{BB962C8B-B14F-4D97-AF65-F5344CB8AC3E}">
        <p14:creationId xmlns:p14="http://schemas.microsoft.com/office/powerpoint/2010/main" val="1499919528"/>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6" y="509468"/>
            <a:ext cx="8229600" cy="1143000"/>
          </a:xfrm>
        </p:spPr>
        <p:txBody>
          <a:bodyPr>
            <a:normAutofit/>
          </a:bodyPr>
          <a:lstStyle/>
          <a:p>
            <a:r>
              <a:rPr lang="en-US" altLang="en-US" sz="2800" b="1" u="sng" dirty="0" smtClean="0">
                <a:solidFill>
                  <a:srgbClr val="CC0000"/>
                </a:solidFill>
              </a:rPr>
              <a:t>Issues </a:t>
            </a:r>
            <a:r>
              <a:rPr lang="en-US" altLang="en-US" sz="2800" b="1" u="sng" dirty="0">
                <a:solidFill>
                  <a:srgbClr val="CC0000"/>
                </a:solidFill>
              </a:rPr>
              <a:t>Facing </a:t>
            </a:r>
            <a:r>
              <a:rPr lang="en-US" altLang="en-US" sz="2800" b="1" u="sng" dirty="0" smtClean="0">
                <a:solidFill>
                  <a:srgbClr val="CC0000"/>
                </a:solidFill>
              </a:rPr>
              <a:t>in Municipal PPPs </a:t>
            </a:r>
            <a:r>
              <a:rPr lang="en-US" altLang="en-US" sz="2800" b="1" u="sng" dirty="0">
                <a:solidFill>
                  <a:srgbClr val="CC0000"/>
                </a:solidFill>
              </a:rPr>
              <a:t>Today</a:t>
            </a:r>
            <a:br>
              <a:rPr lang="en-US" altLang="en-US" sz="2800" b="1" u="sng" dirty="0">
                <a:solidFill>
                  <a:srgbClr val="CC0000"/>
                </a:solidFill>
              </a:rPr>
            </a:br>
            <a:r>
              <a:rPr lang="en-US" sz="2800" b="1" dirty="0" smtClean="0">
                <a:solidFill>
                  <a:srgbClr val="C00000"/>
                </a:solidFill>
              </a:rPr>
              <a:t/>
            </a:r>
            <a:br>
              <a:rPr lang="en-US" sz="2800" b="1" dirty="0" smtClean="0">
                <a:solidFill>
                  <a:srgbClr val="C00000"/>
                </a:solidFill>
              </a:rPr>
            </a:br>
            <a:endParaRPr lang="en-US" sz="3600" b="1" i="1" dirty="0">
              <a:solidFill>
                <a:srgbClr val="0070C0"/>
              </a:solidFill>
            </a:endParaRPr>
          </a:p>
        </p:txBody>
      </p:sp>
      <p:sp>
        <p:nvSpPr>
          <p:cNvPr id="5" name="Slide Number Placeholder 4"/>
          <p:cNvSpPr>
            <a:spLocks noGrp="1"/>
          </p:cNvSpPr>
          <p:nvPr>
            <p:ph type="sldNum" sz="quarter" idx="12"/>
          </p:nvPr>
        </p:nvSpPr>
        <p:spPr/>
        <p:txBody>
          <a:bodyPr/>
          <a:lstStyle/>
          <a:p>
            <a:fld id="{C230868D-020E-40AE-92EB-AC92C5E29182}" type="slidenum">
              <a:rPr lang="en-US" smtClean="0"/>
              <a:t>17</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Rectangle 3" descr="Rectangle: Click to edit Master text styles&#10;Second level&#10;Third level&#10;Fourth level&#10;Fifth level"/>
          <p:cNvSpPr>
            <a:spLocks noGrp="1" noChangeArrowheads="1"/>
          </p:cNvSpPr>
          <p:nvPr>
            <p:ph idx="1"/>
          </p:nvPr>
        </p:nvSpPr>
        <p:spPr>
          <a:xfrm>
            <a:off x="152400" y="1066800"/>
            <a:ext cx="8839200" cy="4953000"/>
          </a:xfrm>
        </p:spPr>
        <p:txBody>
          <a:bodyPr/>
          <a:lstStyle/>
          <a:p>
            <a:pPr eaLnBrk="1" hangingPunct="1"/>
            <a:r>
              <a:rPr lang="en-US" altLang="en-US" sz="2800" b="1" dirty="0" smtClean="0"/>
              <a:t>PPP Project Pipeline:</a:t>
            </a:r>
            <a:r>
              <a:rPr lang="en-US" altLang="en-US" sz="2800" dirty="0" smtClean="0"/>
              <a:t> Biggest current constraint to PPPs in urban infrastructure is no inadequate legal frameworks, but the limited number of candidate PPP projects being identified and prepared. </a:t>
            </a:r>
            <a:r>
              <a:rPr lang="en-US" altLang="en-US" sz="2800" u="sng" dirty="0" err="1" smtClean="0">
                <a:solidFill>
                  <a:srgbClr val="CC0000"/>
                </a:solidFill>
              </a:rPr>
              <a:t>Govts</a:t>
            </a:r>
            <a:r>
              <a:rPr lang="en-US" altLang="en-US" sz="2800" u="sng" dirty="0" smtClean="0">
                <a:solidFill>
                  <a:srgbClr val="CC0000"/>
                </a:solidFill>
              </a:rPr>
              <a:t>. should focus on building the PPP project pipeline.</a:t>
            </a:r>
          </a:p>
          <a:p>
            <a:pPr eaLnBrk="1" hangingPunct="1"/>
            <a:r>
              <a:rPr lang="en-US" altLang="en-US" sz="2800" b="1" dirty="0" smtClean="0"/>
              <a:t>Public Sector Risk-Sharing in PPPs:</a:t>
            </a:r>
            <a:r>
              <a:rPr lang="en-US" altLang="en-US" sz="2800" dirty="0" smtClean="0"/>
              <a:t> During past 1 year private urban infrastructure project developers (and lenders) are requiring more and clearer forms of public sector support, risk-sharing, and contingent liabilities than before. </a:t>
            </a:r>
            <a:r>
              <a:rPr lang="en-US" altLang="en-US" sz="2800" u="sng" dirty="0" smtClean="0">
                <a:solidFill>
                  <a:srgbClr val="CC0000"/>
                </a:solidFill>
              </a:rPr>
              <a:t>PPP Frameworks must be ready to manage these requests.</a:t>
            </a:r>
          </a:p>
        </p:txBody>
      </p:sp>
    </p:spTree>
    <p:extLst>
      <p:ext uri="{BB962C8B-B14F-4D97-AF65-F5344CB8AC3E}">
        <p14:creationId xmlns:p14="http://schemas.microsoft.com/office/powerpoint/2010/main" val="12883488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6" y="509468"/>
            <a:ext cx="8229600" cy="1143000"/>
          </a:xfrm>
        </p:spPr>
        <p:txBody>
          <a:bodyPr>
            <a:normAutofit/>
          </a:bodyPr>
          <a:lstStyle/>
          <a:p>
            <a:r>
              <a:rPr lang="en-US" sz="2800" b="1" dirty="0" smtClean="0">
                <a:solidFill>
                  <a:srgbClr val="C00000"/>
                </a:solidFill>
              </a:rPr>
              <a:t>PUBLIC PRIVATE PARTNERSHIPS</a:t>
            </a:r>
            <a:br>
              <a:rPr lang="en-US" sz="2800" b="1" dirty="0" smtClean="0">
                <a:solidFill>
                  <a:srgbClr val="C00000"/>
                </a:solidFill>
              </a:rPr>
            </a:br>
            <a:r>
              <a:rPr lang="en-US" sz="3600" b="1" dirty="0" smtClean="0">
                <a:solidFill>
                  <a:srgbClr val="0070C0"/>
                </a:solidFill>
              </a:rPr>
              <a:t>AGENDA</a:t>
            </a:r>
            <a:endParaRPr lang="en-US" sz="3600" i="1" dirty="0">
              <a:solidFill>
                <a:srgbClr val="0070C0"/>
              </a:solidFill>
            </a:endParaRPr>
          </a:p>
        </p:txBody>
      </p:sp>
      <p:sp>
        <p:nvSpPr>
          <p:cNvPr id="3" name="Content Placeholder 2"/>
          <p:cNvSpPr>
            <a:spLocks noGrp="1"/>
          </p:cNvSpPr>
          <p:nvPr>
            <p:ph idx="1"/>
          </p:nvPr>
        </p:nvSpPr>
        <p:spPr>
          <a:xfrm>
            <a:off x="533400" y="1828800"/>
            <a:ext cx="8229600" cy="4525963"/>
          </a:xfrm>
        </p:spPr>
        <p:txBody>
          <a:bodyPr>
            <a:normAutofit/>
          </a:bodyPr>
          <a:lstStyle/>
          <a:p>
            <a:pPr marL="1485900" indent="-514350">
              <a:buFont typeface="+mj-lt"/>
              <a:buAutoNum type="romanUcPeriod"/>
            </a:pPr>
            <a:r>
              <a:rPr lang="en-US" sz="2400" b="1" dirty="0" smtClean="0">
                <a:solidFill>
                  <a:srgbClr val="0070C0"/>
                </a:solidFill>
              </a:rPr>
              <a:t>Understanding PPP transactions</a:t>
            </a:r>
            <a:endParaRPr lang="en-US" sz="2400" dirty="0">
              <a:solidFill>
                <a:srgbClr val="0070C0"/>
              </a:solidFill>
            </a:endParaRPr>
          </a:p>
          <a:p>
            <a:pPr marL="1485900" indent="-514350">
              <a:buFont typeface="+mj-lt"/>
              <a:buAutoNum type="romanUcPeriod"/>
            </a:pPr>
            <a:r>
              <a:rPr lang="en-GB" sz="2400" b="1" dirty="0"/>
              <a:t>Feasibility Study: Project Description </a:t>
            </a:r>
            <a:endParaRPr lang="en-GB" sz="2400" b="1" dirty="0" smtClean="0"/>
          </a:p>
          <a:p>
            <a:pPr marL="1485900" indent="-514350">
              <a:buFont typeface="+mj-lt"/>
              <a:buAutoNum type="romanUcPeriod"/>
            </a:pPr>
            <a:r>
              <a:rPr lang="en-GB" sz="2400" dirty="0"/>
              <a:t>Preconditions for Successful Tender </a:t>
            </a:r>
            <a:r>
              <a:rPr lang="en-GB" sz="2400" dirty="0" smtClean="0"/>
              <a:t>under PPP</a:t>
            </a:r>
          </a:p>
          <a:p>
            <a:pPr marL="1485900" indent="-514350">
              <a:buFont typeface="+mj-lt"/>
              <a:buAutoNum type="romanUcPeriod"/>
            </a:pPr>
            <a:r>
              <a:rPr lang="en-US" sz="2400" dirty="0"/>
              <a:t>Environmental and Social Analysis </a:t>
            </a:r>
            <a:endParaRPr lang="en-US" sz="2400" dirty="0" smtClean="0"/>
          </a:p>
          <a:p>
            <a:pPr marL="1485900" indent="-514350">
              <a:buFont typeface="+mj-lt"/>
              <a:buAutoNum type="romanUcPeriod"/>
            </a:pPr>
            <a:r>
              <a:rPr lang="en-US" sz="2400" b="1" dirty="0" smtClean="0">
                <a:solidFill>
                  <a:srgbClr val="0070C0"/>
                </a:solidFill>
              </a:rPr>
              <a:t>Financial and Economic Viability Check</a:t>
            </a:r>
          </a:p>
          <a:p>
            <a:pPr marL="1485900" indent="-514350">
              <a:buFont typeface="+mj-lt"/>
              <a:buAutoNum type="romanUcPeriod"/>
            </a:pPr>
            <a:r>
              <a:rPr lang="en-US" sz="2400" dirty="0" smtClean="0"/>
              <a:t>Contract Documents</a:t>
            </a:r>
          </a:p>
          <a:p>
            <a:pPr marL="1485900" indent="-514350">
              <a:buFont typeface="+mj-lt"/>
              <a:buAutoNum type="romanUcPeriod"/>
            </a:pPr>
            <a:r>
              <a:rPr lang="en-US" sz="2400" b="1" dirty="0" smtClean="0">
                <a:solidFill>
                  <a:srgbClr val="0070C0"/>
                </a:solidFill>
              </a:rPr>
              <a:t>The way forward: Perspectives in Nepalese municipalities</a:t>
            </a:r>
          </a:p>
          <a:p>
            <a:pPr marL="0" indent="0">
              <a:buNone/>
            </a:pPr>
            <a:endParaRPr lang="en-US" sz="2400" dirty="0"/>
          </a:p>
        </p:txBody>
      </p:sp>
      <p:sp>
        <p:nvSpPr>
          <p:cNvPr id="5" name="Slide Number Placeholder 4"/>
          <p:cNvSpPr>
            <a:spLocks noGrp="1"/>
          </p:cNvSpPr>
          <p:nvPr>
            <p:ph type="sldNum" sz="quarter" idx="12"/>
          </p:nvPr>
        </p:nvSpPr>
        <p:spPr/>
        <p:txBody>
          <a:bodyPr/>
          <a:lstStyle/>
          <a:p>
            <a:fld id="{C230868D-020E-40AE-92EB-AC92C5E29182}" type="slidenum">
              <a:rPr lang="en-US" smtClean="0"/>
              <a:t>2</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636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9576" y="509468"/>
            <a:ext cx="8229600" cy="1143000"/>
          </a:xfrm>
        </p:spPr>
        <p:txBody>
          <a:bodyPr>
            <a:normAutofit/>
          </a:bodyPr>
          <a:lstStyle/>
          <a:p>
            <a:r>
              <a:rPr lang="en-US" sz="2800" b="1" dirty="0" smtClean="0">
                <a:solidFill>
                  <a:srgbClr val="C00000"/>
                </a:solidFill>
              </a:rPr>
              <a:t>PUBLIC PRIVATE PARTNERSHIPS</a:t>
            </a:r>
            <a:br>
              <a:rPr lang="en-US" sz="2800" b="1" dirty="0" smtClean="0">
                <a:solidFill>
                  <a:srgbClr val="C00000"/>
                </a:solidFill>
              </a:rPr>
            </a:br>
            <a:r>
              <a:rPr lang="en-US" sz="3600" b="1" i="1" dirty="0" smtClean="0">
                <a:solidFill>
                  <a:srgbClr val="0070C0"/>
                </a:solidFill>
              </a:rPr>
              <a:t>What they are…</a:t>
            </a:r>
            <a:endParaRPr lang="en-US" sz="3600" i="1" dirty="0">
              <a:solidFill>
                <a:srgbClr val="0070C0"/>
              </a:solidFill>
            </a:endParaRPr>
          </a:p>
        </p:txBody>
      </p:sp>
      <p:sp>
        <p:nvSpPr>
          <p:cNvPr id="5" name="Slide Number Placeholder 4"/>
          <p:cNvSpPr>
            <a:spLocks noGrp="1"/>
          </p:cNvSpPr>
          <p:nvPr>
            <p:ph type="sldNum" sz="quarter" idx="12"/>
          </p:nvPr>
        </p:nvSpPr>
        <p:spPr/>
        <p:txBody>
          <a:bodyPr/>
          <a:lstStyle/>
          <a:p>
            <a:fld id="{C230868D-020E-40AE-92EB-AC92C5E29182}" type="slidenum">
              <a:rPr lang="en-US" smtClean="0"/>
              <a:t>3</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
          </p:nvPr>
        </p:nvSpPr>
        <p:spPr>
          <a:prstGeom prst="rect">
            <a:avLst/>
          </a:prstGeom>
        </p:spPr>
        <p:txBody>
          <a:bodyPr lIns="85112" tIns="42556" rIns="85112" bIns="42556"/>
          <a:lstStyle/>
          <a:p>
            <a:pPr marL="0" indent="0" algn="just">
              <a:buNone/>
              <a:defRPr/>
            </a:pPr>
            <a:endParaRPr lang="en-US" sz="2600" b="1" i="1" dirty="0" smtClean="0">
              <a:solidFill>
                <a:srgbClr val="FF0000"/>
              </a:solidFill>
            </a:endParaRPr>
          </a:p>
          <a:p>
            <a:pPr marL="0" indent="0" algn="just">
              <a:buNone/>
              <a:defRPr/>
            </a:pPr>
            <a:endParaRPr lang="en-US" sz="2600" b="1" i="1" dirty="0" smtClean="0">
              <a:solidFill>
                <a:srgbClr val="FF0000"/>
              </a:solidFill>
            </a:endParaRPr>
          </a:p>
          <a:p>
            <a:pPr marL="0" indent="0" algn="just">
              <a:buNone/>
              <a:defRPr/>
            </a:pPr>
            <a:r>
              <a:rPr lang="en-US" sz="2600" b="1" i="1" dirty="0" smtClean="0">
                <a:solidFill>
                  <a:srgbClr val="FF0000"/>
                </a:solidFill>
              </a:rPr>
              <a:t>“A cooperative venture between the public and private sectors, built on the expertise of each partner, that best meets clearly defined public needs through the appropriate allocation of resources, risks and rewards.”</a:t>
            </a:r>
          </a:p>
          <a:p>
            <a:pPr>
              <a:buFont typeface="Wingdings" pitchFamily="2" charset="2"/>
              <a:buNone/>
              <a:defRPr/>
            </a:pPr>
            <a:endParaRPr lang="en-US" dirty="0" smtClean="0"/>
          </a:p>
          <a:p>
            <a:pPr marL="0" indent="0" algn="r">
              <a:buNone/>
              <a:defRPr/>
            </a:pPr>
            <a:r>
              <a:rPr lang="en-US" dirty="0" smtClean="0"/>
              <a:t>The Canadian Council for Public-Private Partnerships</a:t>
            </a:r>
            <a:endParaRPr lang="en-US" dirty="0"/>
          </a:p>
        </p:txBody>
      </p:sp>
    </p:spTree>
    <p:extLst>
      <p:ext uri="{BB962C8B-B14F-4D97-AF65-F5344CB8AC3E}">
        <p14:creationId xmlns:p14="http://schemas.microsoft.com/office/powerpoint/2010/main" val="4001389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4</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457200" y="922020"/>
            <a:ext cx="8229600" cy="4525963"/>
          </a:xfrm>
        </p:spPr>
        <p:txBody>
          <a:bodyPr/>
          <a:lstStyle/>
          <a:p>
            <a:pPr marL="974725" indent="-631825">
              <a:buFont typeface="+mj-lt"/>
              <a:buAutoNum type="romanUcPeriod"/>
            </a:pPr>
            <a:r>
              <a:rPr lang="en-GB" dirty="0" smtClean="0"/>
              <a:t>Physical </a:t>
            </a:r>
            <a:r>
              <a:rPr lang="en-GB" dirty="0"/>
              <a:t>Description of the Facility </a:t>
            </a:r>
          </a:p>
          <a:p>
            <a:pPr marL="974725" indent="-631825">
              <a:buFont typeface="+mj-lt"/>
              <a:buAutoNum type="romanUcPeriod"/>
            </a:pPr>
            <a:r>
              <a:rPr lang="en-GB" dirty="0" smtClean="0"/>
              <a:t>Service </a:t>
            </a:r>
            <a:r>
              <a:rPr lang="en-GB" dirty="0"/>
              <a:t>Area </a:t>
            </a:r>
          </a:p>
          <a:p>
            <a:pPr marL="974725" indent="-631825">
              <a:buFont typeface="+mj-lt"/>
              <a:buAutoNum type="romanUcPeriod"/>
            </a:pPr>
            <a:r>
              <a:rPr lang="en-GB" dirty="0" smtClean="0"/>
              <a:t>Estimated </a:t>
            </a:r>
            <a:r>
              <a:rPr lang="en-GB" dirty="0"/>
              <a:t>Project Costs </a:t>
            </a:r>
          </a:p>
          <a:p>
            <a:pPr marL="974725" indent="-631825">
              <a:buFont typeface="+mj-lt"/>
              <a:buAutoNum type="romanUcPeriod"/>
            </a:pPr>
            <a:r>
              <a:rPr lang="en-GB" dirty="0" smtClean="0"/>
              <a:t>Project </a:t>
            </a:r>
            <a:r>
              <a:rPr lang="en-GB" dirty="0"/>
              <a:t>Implementation Schemes </a:t>
            </a:r>
          </a:p>
          <a:p>
            <a:pPr marL="974725" indent="-631825">
              <a:buFont typeface="+mj-lt"/>
              <a:buAutoNum type="romanUcPeriod"/>
            </a:pPr>
            <a:r>
              <a:rPr lang="en-GB" dirty="0" smtClean="0"/>
              <a:t>Project </a:t>
            </a:r>
            <a:r>
              <a:rPr lang="en-GB" dirty="0"/>
              <a:t>Financing </a:t>
            </a:r>
          </a:p>
          <a:p>
            <a:pPr marL="974725" indent="-631825">
              <a:buFont typeface="+mj-lt"/>
              <a:buAutoNum type="romanUcPeriod"/>
            </a:pPr>
            <a:r>
              <a:rPr lang="en-GB" dirty="0" smtClean="0"/>
              <a:t>Sources </a:t>
            </a:r>
            <a:r>
              <a:rPr lang="en-GB" dirty="0"/>
              <a:t>of Revenue </a:t>
            </a:r>
          </a:p>
          <a:p>
            <a:pPr marL="974725" indent="-631825">
              <a:buFont typeface="+mj-lt"/>
              <a:buAutoNum type="romanUcPeriod"/>
            </a:pPr>
            <a:r>
              <a:rPr lang="en-GB" dirty="0" smtClean="0"/>
              <a:t>Performance </a:t>
            </a:r>
            <a:r>
              <a:rPr lang="en-GB" dirty="0"/>
              <a:t>Standards/Specifications </a:t>
            </a:r>
          </a:p>
          <a:p>
            <a:pPr marL="974725" indent="-631825">
              <a:buFont typeface="+mj-lt"/>
              <a:buAutoNum type="romanUcPeriod"/>
            </a:pPr>
            <a:endParaRPr lang="en-US" dirty="0"/>
          </a:p>
        </p:txBody>
      </p:sp>
      <p:sp>
        <p:nvSpPr>
          <p:cNvPr id="4" name="Title 3"/>
          <p:cNvSpPr>
            <a:spLocks noGrp="1"/>
          </p:cNvSpPr>
          <p:nvPr>
            <p:ph type="title"/>
          </p:nvPr>
        </p:nvSpPr>
        <p:spPr/>
        <p:txBody>
          <a:bodyPr/>
          <a:lstStyle/>
          <a:p>
            <a:r>
              <a:rPr lang="en-GB" dirty="0" smtClean="0"/>
              <a:t/>
            </a:r>
            <a:br>
              <a:rPr lang="en-GB" dirty="0" smtClean="0"/>
            </a:br>
            <a:r>
              <a:rPr lang="en-GB" sz="3600" b="1" dirty="0" smtClean="0"/>
              <a:t>Feasibility Study: Project </a:t>
            </a:r>
            <a:r>
              <a:rPr lang="en-GB" sz="3600" b="1" dirty="0"/>
              <a:t>Description </a:t>
            </a:r>
            <a:br>
              <a:rPr lang="en-GB" sz="3600" b="1" dirty="0"/>
            </a:br>
            <a:r>
              <a:rPr lang="en-GB" dirty="0"/>
              <a:t/>
            </a:r>
            <a:br>
              <a:rPr lang="en-GB" dirty="0"/>
            </a:br>
            <a:endParaRPr lang="en-US" dirty="0"/>
          </a:p>
        </p:txBody>
      </p:sp>
    </p:spTree>
    <p:extLst>
      <p:ext uri="{BB962C8B-B14F-4D97-AF65-F5344CB8AC3E}">
        <p14:creationId xmlns:p14="http://schemas.microsoft.com/office/powerpoint/2010/main" val="2931038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5</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noAutofit/>
          </a:bodyPr>
          <a:lstStyle/>
          <a:p>
            <a:pPr marL="514350" indent="-514350">
              <a:buFont typeface="+mj-lt"/>
              <a:buAutoNum type="romanUcPeriod"/>
            </a:pPr>
            <a:r>
              <a:rPr lang="en-GB" sz="2000" b="1" dirty="0" smtClean="0">
                <a:solidFill>
                  <a:srgbClr val="C00000"/>
                </a:solidFill>
              </a:rPr>
              <a:t>Legal Instruments </a:t>
            </a:r>
            <a:r>
              <a:rPr lang="en-GB" sz="2000" dirty="0" smtClean="0"/>
              <a:t>(PPP Policy, PPP Act, Guidelines, PPP focus SBD....)</a:t>
            </a:r>
          </a:p>
          <a:p>
            <a:pPr marL="514350" indent="-514350">
              <a:buFont typeface="+mj-lt"/>
              <a:buAutoNum type="romanUcPeriod"/>
            </a:pPr>
            <a:r>
              <a:rPr lang="en-GB" sz="2000" b="1" dirty="0" smtClean="0">
                <a:solidFill>
                  <a:srgbClr val="C00000"/>
                </a:solidFill>
              </a:rPr>
              <a:t>good </a:t>
            </a:r>
            <a:r>
              <a:rPr lang="en-GB" sz="2000" b="1" dirty="0">
                <a:solidFill>
                  <a:srgbClr val="C00000"/>
                </a:solidFill>
              </a:rPr>
              <a:t>transaction skills </a:t>
            </a:r>
            <a:r>
              <a:rPr lang="en-GB" sz="2000" dirty="0"/>
              <a:t>on the part of the public sector partner (including legal, financial, negotiation and industry specific skills</a:t>
            </a:r>
            <a:r>
              <a:rPr lang="en-GB" sz="2000" dirty="0" smtClean="0"/>
              <a:t>)</a:t>
            </a:r>
          </a:p>
          <a:p>
            <a:pPr marL="514350" indent="-514350">
              <a:buFont typeface="+mj-lt"/>
              <a:buAutoNum type="romanUcPeriod"/>
            </a:pPr>
            <a:r>
              <a:rPr lang="en-GB" sz="2000" b="1" i="1" dirty="0" smtClean="0">
                <a:solidFill>
                  <a:srgbClr val="C00000"/>
                </a:solidFill>
              </a:rPr>
              <a:t>an </a:t>
            </a:r>
            <a:r>
              <a:rPr lang="en-GB" sz="2000" b="1" i="1" dirty="0">
                <a:solidFill>
                  <a:srgbClr val="C00000"/>
                </a:solidFill>
              </a:rPr>
              <a:t>experienced service provider </a:t>
            </a:r>
            <a:r>
              <a:rPr lang="en-GB" sz="2000" dirty="0"/>
              <a:t>from the private sector</a:t>
            </a:r>
            <a:r>
              <a:rPr lang="en-GB" sz="2000" dirty="0" smtClean="0"/>
              <a:t>.</a:t>
            </a:r>
          </a:p>
          <a:p>
            <a:pPr marL="514350" indent="-514350">
              <a:buFont typeface="+mj-lt"/>
              <a:buAutoNum type="romanUcPeriod"/>
            </a:pPr>
            <a:r>
              <a:rPr lang="en-GB" sz="2000" b="1" dirty="0" smtClean="0">
                <a:solidFill>
                  <a:srgbClr val="C00000"/>
                </a:solidFill>
              </a:rPr>
              <a:t>Political Commitment </a:t>
            </a:r>
          </a:p>
          <a:p>
            <a:endParaRPr lang="en-GB" sz="2000" dirty="0" smtClean="0"/>
          </a:p>
          <a:p>
            <a:pPr marL="0" indent="0">
              <a:buNone/>
            </a:pPr>
            <a:endParaRPr lang="en-US" sz="2000" dirty="0"/>
          </a:p>
        </p:txBody>
      </p:sp>
      <p:sp>
        <p:nvSpPr>
          <p:cNvPr id="4" name="Title 3"/>
          <p:cNvSpPr>
            <a:spLocks noGrp="1"/>
          </p:cNvSpPr>
          <p:nvPr>
            <p:ph type="title"/>
          </p:nvPr>
        </p:nvSpPr>
        <p:spPr/>
        <p:txBody>
          <a:bodyPr>
            <a:noAutofit/>
          </a:bodyPr>
          <a:lstStyle/>
          <a:p>
            <a:r>
              <a:rPr lang="en-GB" sz="3600" b="1" dirty="0">
                <a:solidFill>
                  <a:srgbClr val="C00000"/>
                </a:solidFill>
              </a:rPr>
              <a:t>Successful PPPs require</a:t>
            </a:r>
            <a:endParaRPr lang="en-US" sz="3600" b="1" dirty="0">
              <a:solidFill>
                <a:srgbClr val="C00000"/>
              </a:solidFill>
            </a:endParaRPr>
          </a:p>
        </p:txBody>
      </p:sp>
    </p:spTree>
    <p:extLst>
      <p:ext uri="{BB962C8B-B14F-4D97-AF65-F5344CB8AC3E}">
        <p14:creationId xmlns:p14="http://schemas.microsoft.com/office/powerpoint/2010/main" val="37137354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6</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marL="571500" indent="-571500">
              <a:buFont typeface="+mj-lt"/>
              <a:buAutoNum type="romanUcPeriod"/>
            </a:pPr>
            <a:r>
              <a:rPr lang="en-GB" dirty="0" smtClean="0"/>
              <a:t>Available </a:t>
            </a:r>
            <a:r>
              <a:rPr lang="en-GB" dirty="0"/>
              <a:t>Site </a:t>
            </a:r>
          </a:p>
          <a:p>
            <a:pPr marL="571500" indent="-571500">
              <a:buFont typeface="+mj-lt"/>
              <a:buAutoNum type="romanUcPeriod"/>
            </a:pPr>
            <a:r>
              <a:rPr lang="en-GB" dirty="0" smtClean="0"/>
              <a:t>Local </a:t>
            </a:r>
            <a:r>
              <a:rPr lang="en-GB" dirty="0"/>
              <a:t>Support </a:t>
            </a:r>
          </a:p>
          <a:p>
            <a:pPr marL="571500" indent="-571500">
              <a:buFont typeface="+mj-lt"/>
              <a:buAutoNum type="romanUcPeriod"/>
            </a:pPr>
            <a:r>
              <a:rPr lang="en-GB" dirty="0" smtClean="0"/>
              <a:t>Adequate </a:t>
            </a:r>
            <a:r>
              <a:rPr lang="en-GB" dirty="0"/>
              <a:t>Consumer Base </a:t>
            </a:r>
          </a:p>
          <a:p>
            <a:pPr marL="571500" indent="-571500">
              <a:buFont typeface="+mj-lt"/>
              <a:buAutoNum type="romanUcPeriod"/>
            </a:pPr>
            <a:r>
              <a:rPr lang="en-GB" dirty="0" smtClean="0"/>
              <a:t>Absence </a:t>
            </a:r>
            <a:r>
              <a:rPr lang="en-GB" dirty="0"/>
              <a:t>of Competitive Complexes </a:t>
            </a:r>
          </a:p>
          <a:p>
            <a:pPr marL="571500" indent="-571500">
              <a:buFont typeface="+mj-lt"/>
              <a:buAutoNum type="romanUcPeriod"/>
            </a:pPr>
            <a:r>
              <a:rPr lang="en-GB" dirty="0" smtClean="0"/>
              <a:t>Favourable </a:t>
            </a:r>
            <a:r>
              <a:rPr lang="en-GB" dirty="0"/>
              <a:t>Market Conditions </a:t>
            </a:r>
          </a:p>
          <a:p>
            <a:pPr marL="571500" indent="-571500">
              <a:buFont typeface="+mj-lt"/>
              <a:buAutoNum type="romanUcPeriod"/>
            </a:pPr>
            <a:endParaRPr lang="en-US" dirty="0"/>
          </a:p>
        </p:txBody>
      </p:sp>
      <p:sp>
        <p:nvSpPr>
          <p:cNvPr id="4" name="Title 3"/>
          <p:cNvSpPr>
            <a:spLocks noGrp="1"/>
          </p:cNvSpPr>
          <p:nvPr>
            <p:ph type="title"/>
          </p:nvPr>
        </p:nvSpPr>
        <p:spPr/>
        <p:txBody>
          <a:bodyPr/>
          <a:lstStyle/>
          <a:p>
            <a:r>
              <a:rPr lang="en-GB" dirty="0"/>
              <a:t>Preconditions for Successful Tender </a:t>
            </a:r>
            <a:br>
              <a:rPr lang="en-GB" dirty="0"/>
            </a:br>
            <a:endParaRPr lang="en-US" dirty="0"/>
          </a:p>
        </p:txBody>
      </p:sp>
    </p:spTree>
    <p:extLst>
      <p:ext uri="{BB962C8B-B14F-4D97-AF65-F5344CB8AC3E}">
        <p14:creationId xmlns:p14="http://schemas.microsoft.com/office/powerpoint/2010/main" val="42430261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7</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r>
              <a:rPr lang="en-US" dirty="0" smtClean="0"/>
              <a:t>General Environmental and Social Screening</a:t>
            </a:r>
          </a:p>
          <a:p>
            <a:r>
              <a:rPr lang="en-US" dirty="0" err="1" smtClean="0"/>
              <a:t>IEE</a:t>
            </a:r>
            <a:r>
              <a:rPr lang="en-US" dirty="0" smtClean="0"/>
              <a:t>, EIA, </a:t>
            </a:r>
            <a:r>
              <a:rPr lang="en-US" dirty="0" err="1" smtClean="0"/>
              <a:t>EMP</a:t>
            </a:r>
            <a:endParaRPr lang="en-US" dirty="0"/>
          </a:p>
        </p:txBody>
      </p:sp>
      <p:sp>
        <p:nvSpPr>
          <p:cNvPr id="4" name="Title 3"/>
          <p:cNvSpPr>
            <a:spLocks noGrp="1"/>
          </p:cNvSpPr>
          <p:nvPr>
            <p:ph type="title"/>
          </p:nvPr>
        </p:nvSpPr>
        <p:spPr/>
        <p:txBody>
          <a:bodyPr/>
          <a:lstStyle/>
          <a:p>
            <a:r>
              <a:rPr lang="en-US" dirty="0"/>
              <a:t>Environmental and Social Analysis </a:t>
            </a:r>
          </a:p>
        </p:txBody>
      </p:sp>
    </p:spTree>
    <p:extLst>
      <p:ext uri="{BB962C8B-B14F-4D97-AF65-F5344CB8AC3E}">
        <p14:creationId xmlns:p14="http://schemas.microsoft.com/office/powerpoint/2010/main" val="21815217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8</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marL="571500" indent="-571500">
              <a:buFont typeface="+mj-lt"/>
              <a:buAutoNum type="romanUcPeriod"/>
            </a:pPr>
            <a:r>
              <a:rPr lang="en-US" dirty="0" smtClean="0"/>
              <a:t>Financial Analysis </a:t>
            </a:r>
          </a:p>
          <a:p>
            <a:pPr marL="571500" indent="-571500">
              <a:buFont typeface="+mj-lt"/>
              <a:buAutoNum type="romanUcPeriod"/>
            </a:pPr>
            <a:r>
              <a:rPr lang="en-US" dirty="0" smtClean="0"/>
              <a:t>Economic Analysis</a:t>
            </a:r>
          </a:p>
          <a:p>
            <a:pPr marL="0" indent="0" algn="ctr">
              <a:buNone/>
            </a:pPr>
            <a:r>
              <a:rPr lang="en-US" dirty="0" smtClean="0"/>
              <a:t>Because </a:t>
            </a:r>
          </a:p>
          <a:p>
            <a:pPr marL="0" indent="0" algn="ctr">
              <a:buNone/>
            </a:pPr>
            <a:r>
              <a:rPr lang="en-US" b="1" dirty="0" smtClean="0">
                <a:solidFill>
                  <a:srgbClr val="C00000"/>
                </a:solidFill>
              </a:rPr>
              <a:t>We do need value for money.</a:t>
            </a:r>
            <a:endParaRPr lang="en-US" b="1" dirty="0">
              <a:solidFill>
                <a:srgbClr val="C00000"/>
              </a:solidFill>
            </a:endParaRPr>
          </a:p>
        </p:txBody>
      </p:sp>
      <p:sp>
        <p:nvSpPr>
          <p:cNvPr id="4" name="Title 3"/>
          <p:cNvSpPr>
            <a:spLocks noGrp="1"/>
          </p:cNvSpPr>
          <p:nvPr>
            <p:ph type="title"/>
          </p:nvPr>
        </p:nvSpPr>
        <p:spPr/>
        <p:txBody>
          <a:bodyPr/>
          <a:lstStyle/>
          <a:p>
            <a:r>
              <a:rPr lang="en-US" dirty="0" smtClean="0"/>
              <a:t/>
            </a:r>
            <a:br>
              <a:rPr lang="en-US" dirty="0" smtClean="0"/>
            </a:br>
            <a:r>
              <a:rPr lang="en-US" dirty="0" smtClean="0"/>
              <a:t>Financial </a:t>
            </a:r>
            <a:r>
              <a:rPr lang="en-US" dirty="0"/>
              <a:t>Model</a:t>
            </a:r>
            <a:br>
              <a:rPr lang="en-US" dirty="0"/>
            </a:br>
            <a:endParaRPr lang="en-US" dirty="0"/>
          </a:p>
        </p:txBody>
      </p:sp>
    </p:spTree>
    <p:extLst>
      <p:ext uri="{BB962C8B-B14F-4D97-AF65-F5344CB8AC3E}">
        <p14:creationId xmlns:p14="http://schemas.microsoft.com/office/powerpoint/2010/main" val="41895861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C230868D-020E-40AE-92EB-AC92C5E29182}" type="slidenum">
              <a:rPr lang="en-US" smtClean="0"/>
              <a:t>9</a:t>
            </a:fld>
            <a:endParaRPr lang="en-US"/>
          </a:p>
        </p:txBody>
      </p:sp>
      <p:cxnSp>
        <p:nvCxnSpPr>
          <p:cNvPr id="9" name="Straight Connector 8"/>
          <p:cNvCxnSpPr/>
          <p:nvPr/>
        </p:nvCxnSpPr>
        <p:spPr>
          <a:xfrm>
            <a:off x="4800600" y="304798"/>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57200" y="314321"/>
            <a:ext cx="3810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p:txBody>
          <a:bodyPr/>
          <a:lstStyle/>
          <a:p>
            <a:pPr marL="571500" indent="-571500">
              <a:buFont typeface="+mj-lt"/>
              <a:buAutoNum type="romanUcPeriod"/>
            </a:pPr>
            <a:r>
              <a:rPr lang="en-GB" dirty="0" smtClean="0"/>
              <a:t>Financial </a:t>
            </a:r>
            <a:r>
              <a:rPr lang="en-GB" dirty="0"/>
              <a:t>Internal Rate of Return (</a:t>
            </a:r>
            <a:r>
              <a:rPr lang="en-GB" dirty="0" err="1"/>
              <a:t>FIRR</a:t>
            </a:r>
            <a:r>
              <a:rPr lang="en-GB" dirty="0"/>
              <a:t>)</a:t>
            </a:r>
          </a:p>
          <a:p>
            <a:pPr marL="571500" indent="-571500">
              <a:buFont typeface="+mj-lt"/>
              <a:buAutoNum type="romanUcPeriod"/>
            </a:pPr>
            <a:r>
              <a:rPr lang="en-GB" dirty="0" smtClean="0"/>
              <a:t>Weighted </a:t>
            </a:r>
            <a:r>
              <a:rPr lang="en-GB" dirty="0"/>
              <a:t>Average Cost of Capital (</a:t>
            </a:r>
            <a:r>
              <a:rPr lang="en-GB" dirty="0" err="1"/>
              <a:t>WACC</a:t>
            </a:r>
            <a:r>
              <a:rPr lang="en-GB" dirty="0"/>
              <a:t>)</a:t>
            </a:r>
          </a:p>
          <a:p>
            <a:pPr marL="571500" indent="-571500">
              <a:buFont typeface="+mj-lt"/>
              <a:buAutoNum type="romanUcPeriod"/>
            </a:pPr>
            <a:r>
              <a:rPr lang="en-GB" dirty="0" smtClean="0"/>
              <a:t>Internal </a:t>
            </a:r>
            <a:r>
              <a:rPr lang="en-GB" dirty="0"/>
              <a:t>Rate of Return on Equity (IRR Equity)</a:t>
            </a:r>
          </a:p>
          <a:p>
            <a:pPr marL="571500" indent="-571500">
              <a:buFont typeface="+mj-lt"/>
              <a:buAutoNum type="romanUcPeriod"/>
            </a:pPr>
            <a:r>
              <a:rPr lang="en-GB" dirty="0" smtClean="0"/>
              <a:t>Net </a:t>
            </a:r>
            <a:r>
              <a:rPr lang="en-GB" dirty="0"/>
              <a:t>Present Value on Project (</a:t>
            </a:r>
            <a:r>
              <a:rPr lang="en-GB" dirty="0" err="1"/>
              <a:t>NPV</a:t>
            </a:r>
            <a:r>
              <a:rPr lang="en-GB" dirty="0"/>
              <a:t>)</a:t>
            </a:r>
          </a:p>
          <a:p>
            <a:pPr marL="571500" indent="-571500">
              <a:buFont typeface="+mj-lt"/>
              <a:buAutoNum type="romanUcPeriod"/>
            </a:pPr>
            <a:r>
              <a:rPr lang="en-GB" dirty="0" smtClean="0"/>
              <a:t>Net </a:t>
            </a:r>
            <a:r>
              <a:rPr lang="en-GB" dirty="0"/>
              <a:t>Present Value on Equity, after financing (</a:t>
            </a:r>
            <a:r>
              <a:rPr lang="en-GB" dirty="0" err="1"/>
              <a:t>NPV</a:t>
            </a:r>
            <a:r>
              <a:rPr lang="en-GB" dirty="0"/>
              <a:t> Equity)</a:t>
            </a:r>
          </a:p>
          <a:p>
            <a:pPr marL="571500" indent="-571500">
              <a:buFont typeface="+mj-lt"/>
              <a:buAutoNum type="romanUcPeriod"/>
            </a:pPr>
            <a:r>
              <a:rPr lang="en-GB" dirty="0" smtClean="0"/>
              <a:t>Payback </a:t>
            </a:r>
            <a:r>
              <a:rPr lang="en-GB" dirty="0"/>
              <a:t>Period, after tax </a:t>
            </a:r>
          </a:p>
          <a:p>
            <a:pPr marL="0" indent="0">
              <a:buNone/>
            </a:pPr>
            <a:endParaRPr lang="en-US" dirty="0"/>
          </a:p>
        </p:txBody>
      </p:sp>
      <p:sp>
        <p:nvSpPr>
          <p:cNvPr id="4" name="Title 3"/>
          <p:cNvSpPr>
            <a:spLocks noGrp="1"/>
          </p:cNvSpPr>
          <p:nvPr>
            <p:ph type="title"/>
          </p:nvPr>
        </p:nvSpPr>
        <p:spPr/>
        <p:txBody>
          <a:bodyPr/>
          <a:lstStyle/>
          <a:p>
            <a:r>
              <a:rPr lang="en-GB" dirty="0" smtClean="0"/>
              <a:t/>
            </a:r>
            <a:br>
              <a:rPr lang="en-GB" dirty="0" smtClean="0"/>
            </a:br>
            <a:r>
              <a:rPr lang="en-GB" dirty="0" smtClean="0"/>
              <a:t>Standard </a:t>
            </a:r>
            <a:r>
              <a:rPr lang="en-GB" dirty="0"/>
              <a:t>Viability Indicators </a:t>
            </a:r>
            <a:br>
              <a:rPr lang="en-GB" dirty="0"/>
            </a:br>
            <a:endParaRPr lang="en-US" dirty="0"/>
          </a:p>
        </p:txBody>
      </p:sp>
    </p:spTree>
    <p:extLst>
      <p:ext uri="{BB962C8B-B14F-4D97-AF65-F5344CB8AC3E}">
        <p14:creationId xmlns:p14="http://schemas.microsoft.com/office/powerpoint/2010/main" val="3198106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7586</TotalTime>
  <Words>859</Words>
  <Application>Microsoft Office PowerPoint</Application>
  <PresentationFormat>On-screen Show (4:3)</PresentationFormat>
  <Paragraphs>195</Paragraphs>
  <Slides>17</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17</vt:i4>
      </vt:variant>
    </vt:vector>
  </HeadingPairs>
  <TitlesOfParts>
    <vt:vector size="26" baseType="lpstr">
      <vt:lpstr>Arial</vt:lpstr>
      <vt:lpstr>Arial Narrow</vt:lpstr>
      <vt:lpstr>Calibri</vt:lpstr>
      <vt:lpstr>Calibri Light</vt:lpstr>
      <vt:lpstr>Tahoma</vt:lpstr>
      <vt:lpstr>Times New Roman</vt:lpstr>
      <vt:lpstr>TTE2B992E0t00</vt:lpstr>
      <vt:lpstr>Wingdings</vt:lpstr>
      <vt:lpstr>Office Theme</vt:lpstr>
      <vt:lpstr>PUBLIC PRIVATE PARTNERSHIPS  FOR  CREATING AND MANAGING INFRASTRUCTURE AT SUB NATIONAL LEVEL</vt:lpstr>
      <vt:lpstr>PUBLIC PRIVATE PARTNERSHIPS AGENDA</vt:lpstr>
      <vt:lpstr>PUBLIC PRIVATE PARTNERSHIPS What they are…</vt:lpstr>
      <vt:lpstr> Feasibility Study: Project Description   </vt:lpstr>
      <vt:lpstr>Successful PPPs require</vt:lpstr>
      <vt:lpstr>Preconditions for Successful Tender  </vt:lpstr>
      <vt:lpstr>Environmental and Social Analysis </vt:lpstr>
      <vt:lpstr> Financial Model </vt:lpstr>
      <vt:lpstr> Standard Viability Indicators  </vt:lpstr>
      <vt:lpstr>Financing Conditions  </vt:lpstr>
      <vt:lpstr>Economic Viability Indicators </vt:lpstr>
      <vt:lpstr>CONTRACT DOCUMENTS </vt:lpstr>
      <vt:lpstr>Some Key Provisions </vt:lpstr>
      <vt:lpstr>The way forward: Perspectives in Nepalese municipalities </vt:lpstr>
      <vt:lpstr>The way forward: Perspectives in Nepalese municipalities </vt:lpstr>
      <vt:lpstr>PowerPoint Presentation</vt:lpstr>
      <vt:lpstr>Issues Facing in Municipal PPPs Today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PRIVATE PARTNERSHIPS</dc:title>
  <dc:creator>Maniram</dc:creator>
  <cp:lastModifiedBy>Maniram</cp:lastModifiedBy>
  <cp:revision>37</cp:revision>
  <dcterms:modified xsi:type="dcterms:W3CDTF">2017-08-01T09:06:45Z</dcterms:modified>
</cp:coreProperties>
</file>