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7"/>
  </p:notesMasterIdLst>
  <p:sldIdLst>
    <p:sldId id="256" r:id="rId2"/>
    <p:sldId id="257" r:id="rId3"/>
    <p:sldId id="314" r:id="rId4"/>
    <p:sldId id="258" r:id="rId5"/>
    <p:sldId id="290" r:id="rId6"/>
    <p:sldId id="260" r:id="rId7"/>
    <p:sldId id="301" r:id="rId8"/>
    <p:sldId id="262" r:id="rId9"/>
    <p:sldId id="274" r:id="rId10"/>
    <p:sldId id="275" r:id="rId11"/>
    <p:sldId id="276" r:id="rId12"/>
    <p:sldId id="312" r:id="rId13"/>
    <p:sldId id="297" r:id="rId14"/>
    <p:sldId id="278" r:id="rId15"/>
    <p:sldId id="279" r:id="rId16"/>
    <p:sldId id="280" r:id="rId17"/>
    <p:sldId id="313" r:id="rId18"/>
    <p:sldId id="281" r:id="rId19"/>
    <p:sldId id="282" r:id="rId20"/>
    <p:sldId id="298" r:id="rId21"/>
    <p:sldId id="271" r:id="rId22"/>
    <p:sldId id="264" r:id="rId23"/>
    <p:sldId id="265" r:id="rId24"/>
    <p:sldId id="286" r:id="rId25"/>
    <p:sldId id="266" r:id="rId26"/>
    <p:sldId id="291" r:id="rId27"/>
    <p:sldId id="283" r:id="rId28"/>
    <p:sldId id="284" r:id="rId29"/>
    <p:sldId id="302" r:id="rId30"/>
    <p:sldId id="303" r:id="rId31"/>
    <p:sldId id="304" r:id="rId32"/>
    <p:sldId id="305" r:id="rId33"/>
    <p:sldId id="307" r:id="rId34"/>
    <p:sldId id="308" r:id="rId35"/>
    <p:sldId id="309" r:id="rId36"/>
    <p:sldId id="310" r:id="rId37"/>
    <p:sldId id="311" r:id="rId38"/>
    <p:sldId id="306" r:id="rId39"/>
    <p:sldId id="269" r:id="rId40"/>
    <p:sldId id="295" r:id="rId41"/>
    <p:sldId id="296" r:id="rId42"/>
    <p:sldId id="272" r:id="rId43"/>
    <p:sldId id="287" r:id="rId44"/>
    <p:sldId id="273" r:id="rId45"/>
    <p:sldId id="285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2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0F242A-4A5B-4FD3-8832-7C4927A9223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CD2D4C-55DD-4B1D-BD43-2C1A8B9661B3}">
      <dgm:prSet phldrT="[Text]" custT="1"/>
      <dgm:spPr/>
      <dgm:t>
        <a:bodyPr/>
        <a:lstStyle/>
        <a:p>
          <a:r>
            <a:rPr lang="en-US" sz="2000" b="1" dirty="0" err="1" smtClean="0"/>
            <a:t>Organisati-onal</a:t>
          </a:r>
          <a:r>
            <a:rPr lang="en-US" sz="2000" b="1" dirty="0" smtClean="0"/>
            <a:t> Conflict </a:t>
          </a:r>
          <a:endParaRPr lang="en-US" sz="2000" b="1" dirty="0"/>
        </a:p>
      </dgm:t>
    </dgm:pt>
    <dgm:pt modelId="{9022E081-1E71-4F1B-AD8F-F962403FB4B8}" type="parTrans" cxnId="{730887BA-5260-4E5F-BC5C-7B1557B42C11}">
      <dgm:prSet/>
      <dgm:spPr/>
      <dgm:t>
        <a:bodyPr/>
        <a:lstStyle/>
        <a:p>
          <a:endParaRPr lang="en-US"/>
        </a:p>
      </dgm:t>
    </dgm:pt>
    <dgm:pt modelId="{500A73ED-8E61-4ED5-9125-58EC7F0F7E42}" type="sibTrans" cxnId="{730887BA-5260-4E5F-BC5C-7B1557B42C11}">
      <dgm:prSet/>
      <dgm:spPr/>
      <dgm:t>
        <a:bodyPr/>
        <a:lstStyle/>
        <a:p>
          <a:endParaRPr lang="en-US"/>
        </a:p>
      </dgm:t>
    </dgm:pt>
    <dgm:pt modelId="{7F513607-433C-4B22-8210-BC17041CAF68}">
      <dgm:prSet phldrT="[Text]" custT="1"/>
      <dgm:spPr/>
      <dgm:t>
        <a:bodyPr/>
        <a:lstStyle/>
        <a:p>
          <a:r>
            <a:rPr lang="en-US" sz="2000" dirty="0" smtClean="0"/>
            <a:t>Incompatible goals and time horizon</a:t>
          </a:r>
          <a:endParaRPr lang="en-US" sz="2000" dirty="0"/>
        </a:p>
      </dgm:t>
    </dgm:pt>
    <dgm:pt modelId="{0F357278-4114-49B2-928D-D68B47F3F4C0}" type="parTrans" cxnId="{B78036CC-895B-4346-B833-F6152EA0AE5C}">
      <dgm:prSet/>
      <dgm:spPr/>
      <dgm:t>
        <a:bodyPr/>
        <a:lstStyle/>
        <a:p>
          <a:endParaRPr lang="en-US"/>
        </a:p>
      </dgm:t>
    </dgm:pt>
    <dgm:pt modelId="{54083CC8-485B-4B7C-98FC-47434C220627}" type="sibTrans" cxnId="{B78036CC-895B-4346-B833-F6152EA0AE5C}">
      <dgm:prSet/>
      <dgm:spPr/>
      <dgm:t>
        <a:bodyPr/>
        <a:lstStyle/>
        <a:p>
          <a:endParaRPr lang="en-US"/>
        </a:p>
      </dgm:t>
    </dgm:pt>
    <dgm:pt modelId="{CB125E8E-518A-4D43-A3F5-37F3326458CB}">
      <dgm:prSet phldrT="[Text]" custT="1"/>
      <dgm:spPr/>
      <dgm:t>
        <a:bodyPr/>
        <a:lstStyle/>
        <a:p>
          <a:r>
            <a:rPr lang="en-US" sz="2000" dirty="0" smtClean="0"/>
            <a:t>Overlapping authority</a:t>
          </a:r>
          <a:endParaRPr lang="en-US" sz="2000" dirty="0"/>
        </a:p>
      </dgm:t>
    </dgm:pt>
    <dgm:pt modelId="{26EFB0C6-FC41-4D35-8CFF-8F7D2A0A0E2F}" type="parTrans" cxnId="{CCDC1A15-06D9-4D57-BD3B-96F992C42823}">
      <dgm:prSet/>
      <dgm:spPr/>
      <dgm:t>
        <a:bodyPr/>
        <a:lstStyle/>
        <a:p>
          <a:endParaRPr lang="en-US"/>
        </a:p>
      </dgm:t>
    </dgm:pt>
    <dgm:pt modelId="{65F6C5DF-C083-4A6F-B187-9748F107AFF2}" type="sibTrans" cxnId="{CCDC1A15-06D9-4D57-BD3B-96F992C42823}">
      <dgm:prSet/>
      <dgm:spPr/>
      <dgm:t>
        <a:bodyPr/>
        <a:lstStyle/>
        <a:p>
          <a:endParaRPr lang="en-US"/>
        </a:p>
      </dgm:t>
    </dgm:pt>
    <dgm:pt modelId="{BC020592-7B68-4453-93CC-0942B1F4F3D9}">
      <dgm:prSet phldrT="[Text]" custT="1"/>
      <dgm:spPr/>
      <dgm:t>
        <a:bodyPr/>
        <a:lstStyle/>
        <a:p>
          <a:r>
            <a:rPr lang="en-US" sz="2000" dirty="0" smtClean="0"/>
            <a:t>Incompatible evaluation or Reward system</a:t>
          </a:r>
          <a:endParaRPr lang="en-US" sz="2000" dirty="0"/>
        </a:p>
      </dgm:t>
    </dgm:pt>
    <dgm:pt modelId="{11447010-F4C2-4130-894A-DD474B35F9A6}" type="parTrans" cxnId="{9B535E1B-2FAA-46FB-A872-1C15CE4D6BF6}">
      <dgm:prSet/>
      <dgm:spPr/>
      <dgm:t>
        <a:bodyPr/>
        <a:lstStyle/>
        <a:p>
          <a:endParaRPr lang="en-US"/>
        </a:p>
      </dgm:t>
    </dgm:pt>
    <dgm:pt modelId="{F3831E94-A299-4D63-8364-9A0EE84B8E0C}" type="sibTrans" cxnId="{9B535E1B-2FAA-46FB-A872-1C15CE4D6BF6}">
      <dgm:prSet/>
      <dgm:spPr/>
      <dgm:t>
        <a:bodyPr/>
        <a:lstStyle/>
        <a:p>
          <a:endParaRPr lang="en-US"/>
        </a:p>
      </dgm:t>
    </dgm:pt>
    <dgm:pt modelId="{103EE5C8-16CC-468C-A02B-C27679A3C9DE}">
      <dgm:prSet phldrT="[Text]" custT="1"/>
      <dgm:spPr/>
      <dgm:t>
        <a:bodyPr/>
        <a:lstStyle/>
        <a:p>
          <a:r>
            <a:rPr lang="en-US" sz="2000" dirty="0" smtClean="0"/>
            <a:t>Competing for Resources </a:t>
          </a:r>
          <a:endParaRPr lang="en-US" sz="2000" dirty="0"/>
        </a:p>
      </dgm:t>
    </dgm:pt>
    <dgm:pt modelId="{09A8590D-FDC6-45DB-B123-A414A5373946}" type="parTrans" cxnId="{7A19ADF4-7235-497B-9713-A3E214C2E765}">
      <dgm:prSet/>
      <dgm:spPr/>
      <dgm:t>
        <a:bodyPr/>
        <a:lstStyle/>
        <a:p>
          <a:endParaRPr lang="en-US"/>
        </a:p>
      </dgm:t>
    </dgm:pt>
    <dgm:pt modelId="{8C1DF099-3062-4754-AEFB-3FB31288784F}" type="sibTrans" cxnId="{7A19ADF4-7235-497B-9713-A3E214C2E765}">
      <dgm:prSet/>
      <dgm:spPr/>
      <dgm:t>
        <a:bodyPr/>
        <a:lstStyle/>
        <a:p>
          <a:endParaRPr lang="en-US"/>
        </a:p>
      </dgm:t>
    </dgm:pt>
    <dgm:pt modelId="{ABFB9EEE-3177-4341-BA86-914544E6B828}">
      <dgm:prSet phldrT="[Text]" custT="1"/>
      <dgm:spPr/>
      <dgm:t>
        <a:bodyPr/>
        <a:lstStyle/>
        <a:p>
          <a:endParaRPr lang="en-US" dirty="0"/>
        </a:p>
      </dgm:t>
    </dgm:pt>
    <dgm:pt modelId="{8A468D3C-FF01-45DB-875E-89523157FEDE}" type="parTrans" cxnId="{39B1DDEA-5834-4578-BF61-36D1DF73D45C}">
      <dgm:prSet/>
      <dgm:spPr/>
      <dgm:t>
        <a:bodyPr/>
        <a:lstStyle/>
        <a:p>
          <a:endParaRPr lang="en-US"/>
        </a:p>
      </dgm:t>
    </dgm:pt>
    <dgm:pt modelId="{6F324A8D-2DA5-4BB3-A959-0473F9B96ED9}" type="sibTrans" cxnId="{39B1DDEA-5834-4578-BF61-36D1DF73D45C}">
      <dgm:prSet/>
      <dgm:spPr/>
      <dgm:t>
        <a:bodyPr/>
        <a:lstStyle/>
        <a:p>
          <a:endParaRPr lang="en-US"/>
        </a:p>
      </dgm:t>
    </dgm:pt>
    <dgm:pt modelId="{EF1885BD-30A4-43F4-BE21-6C7C621679F3}">
      <dgm:prSet phldrT="[Text]" custT="1"/>
      <dgm:spPr/>
      <dgm:t>
        <a:bodyPr/>
        <a:lstStyle/>
        <a:p>
          <a:r>
            <a:rPr lang="en-US" sz="2000" dirty="0" smtClean="0"/>
            <a:t>Task </a:t>
          </a:r>
          <a:r>
            <a:rPr lang="en-US" sz="2000" dirty="0" err="1" smtClean="0"/>
            <a:t>Interdepend</a:t>
          </a:r>
          <a:r>
            <a:rPr lang="en-US" sz="2000" dirty="0" smtClean="0"/>
            <a:t>- </a:t>
          </a:r>
          <a:r>
            <a:rPr lang="en-US" sz="2000" dirty="0" err="1" smtClean="0"/>
            <a:t>encies</a:t>
          </a:r>
          <a:r>
            <a:rPr lang="en-US" sz="2000" dirty="0" smtClean="0"/>
            <a:t> </a:t>
          </a:r>
          <a:endParaRPr lang="en-US" sz="2000" dirty="0"/>
        </a:p>
      </dgm:t>
    </dgm:pt>
    <dgm:pt modelId="{85DC995B-65F4-4801-A0CB-7866513FDA88}" type="parTrans" cxnId="{40BB4696-9C69-43CD-9761-F52A6A8DC407}">
      <dgm:prSet/>
      <dgm:spPr/>
      <dgm:t>
        <a:bodyPr/>
        <a:lstStyle/>
        <a:p>
          <a:endParaRPr lang="en-US"/>
        </a:p>
      </dgm:t>
    </dgm:pt>
    <dgm:pt modelId="{5E4B6E2E-C003-48C7-B72A-68B6A6754729}" type="sibTrans" cxnId="{40BB4696-9C69-43CD-9761-F52A6A8DC407}">
      <dgm:prSet/>
      <dgm:spPr/>
      <dgm:t>
        <a:bodyPr/>
        <a:lstStyle/>
        <a:p>
          <a:endParaRPr lang="en-US"/>
        </a:p>
      </dgm:t>
    </dgm:pt>
    <dgm:pt modelId="{7532D2E6-A396-49BC-8D3B-EA90BC18E4CF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000" dirty="0" smtClean="0"/>
            <a:t>D</a:t>
          </a:r>
          <a:r>
            <a:rPr lang="ne-NP" sz="2000" dirty="0" smtClean="0"/>
            <a:t>ifferences</a:t>
          </a:r>
          <a:r>
            <a:rPr lang="en-US" sz="2000" dirty="0" smtClean="0"/>
            <a:t> in Values </a:t>
          </a:r>
        </a:p>
        <a:p>
          <a:pPr>
            <a:spcAft>
              <a:spcPts val="0"/>
            </a:spcAft>
          </a:pPr>
          <a:r>
            <a:rPr lang="en-US" sz="2000" dirty="0" smtClean="0"/>
            <a:t>and P</a:t>
          </a:r>
          <a:r>
            <a:rPr lang="ne-NP" sz="2000" dirty="0" smtClean="0"/>
            <a:t>ercept</a:t>
          </a:r>
          <a:r>
            <a:rPr lang="en-US" sz="2000" dirty="0" smtClean="0"/>
            <a:t>ions</a:t>
          </a:r>
          <a:r>
            <a:rPr lang="ne-NP" sz="2000" dirty="0" smtClean="0"/>
            <a:t> </a:t>
          </a:r>
          <a:endParaRPr lang="en-US" sz="2000" dirty="0"/>
        </a:p>
      </dgm:t>
    </dgm:pt>
    <dgm:pt modelId="{9D807BCC-DC7C-4BD2-9555-E804BE80619B}" type="parTrans" cxnId="{4BE87361-4172-446D-A5F6-871F0B9056B8}">
      <dgm:prSet/>
      <dgm:spPr/>
      <dgm:t>
        <a:bodyPr/>
        <a:lstStyle/>
        <a:p>
          <a:endParaRPr lang="en-US"/>
        </a:p>
      </dgm:t>
    </dgm:pt>
    <dgm:pt modelId="{E8F10B24-9911-4DC3-B263-75801B21D760}" type="sibTrans" cxnId="{4BE87361-4172-446D-A5F6-871F0B9056B8}">
      <dgm:prSet/>
      <dgm:spPr/>
      <dgm:t>
        <a:bodyPr/>
        <a:lstStyle/>
        <a:p>
          <a:endParaRPr lang="en-US"/>
        </a:p>
      </dgm:t>
    </dgm:pt>
    <dgm:pt modelId="{8F970E61-5B02-4C04-B6CD-FB3CC7C9ED82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000" dirty="0" smtClean="0"/>
            <a:t>Change</a:t>
          </a:r>
          <a:endParaRPr lang="en-US" sz="2000" dirty="0"/>
        </a:p>
      </dgm:t>
    </dgm:pt>
    <dgm:pt modelId="{0F57A1E8-02B5-40E5-8326-FB7C7F18F26F}" type="parTrans" cxnId="{0532648D-ACD6-4E45-97E0-3921E381AECC}">
      <dgm:prSet/>
      <dgm:spPr/>
      <dgm:t>
        <a:bodyPr/>
        <a:lstStyle/>
        <a:p>
          <a:endParaRPr lang="en-US"/>
        </a:p>
      </dgm:t>
    </dgm:pt>
    <dgm:pt modelId="{4A00C0E2-F074-4F67-8F3F-4906FF20373B}" type="sibTrans" cxnId="{0532648D-ACD6-4E45-97E0-3921E381AECC}">
      <dgm:prSet/>
      <dgm:spPr/>
      <dgm:t>
        <a:bodyPr/>
        <a:lstStyle/>
        <a:p>
          <a:endParaRPr lang="en-US"/>
        </a:p>
      </dgm:t>
    </dgm:pt>
    <dgm:pt modelId="{93A0D498-F5FC-4E83-BC14-F2EB3E30D06B}" type="pres">
      <dgm:prSet presAssocID="{870F242A-4A5B-4FD3-8832-7C4927A9223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A62335-10E8-43C7-82DF-F82D7B4D3A81}" type="pres">
      <dgm:prSet presAssocID="{D1CD2D4C-55DD-4B1D-BD43-2C1A8B9661B3}" presName="centerShape" presStyleLbl="node0" presStyleIdx="0" presStyleCnt="1"/>
      <dgm:spPr/>
      <dgm:t>
        <a:bodyPr/>
        <a:lstStyle/>
        <a:p>
          <a:endParaRPr lang="en-US"/>
        </a:p>
      </dgm:t>
    </dgm:pt>
    <dgm:pt modelId="{D4909304-4CF4-4EA3-B1F2-AD763346E26E}" type="pres">
      <dgm:prSet presAssocID="{0F357278-4114-49B2-928D-D68B47F3F4C0}" presName="Name9" presStyleLbl="parChTrans1D2" presStyleIdx="0" presStyleCnt="7"/>
      <dgm:spPr/>
      <dgm:t>
        <a:bodyPr/>
        <a:lstStyle/>
        <a:p>
          <a:endParaRPr lang="en-US"/>
        </a:p>
      </dgm:t>
    </dgm:pt>
    <dgm:pt modelId="{9E2C82F7-EB16-4177-BA56-FD85BBBD1A36}" type="pres">
      <dgm:prSet presAssocID="{0F357278-4114-49B2-928D-D68B47F3F4C0}" presName="connTx" presStyleLbl="parChTrans1D2" presStyleIdx="0" presStyleCnt="7"/>
      <dgm:spPr/>
      <dgm:t>
        <a:bodyPr/>
        <a:lstStyle/>
        <a:p>
          <a:endParaRPr lang="en-US"/>
        </a:p>
      </dgm:t>
    </dgm:pt>
    <dgm:pt modelId="{E452A4E0-DECA-4503-9EB6-1EF571DF8130}" type="pres">
      <dgm:prSet presAssocID="{7F513607-433C-4B22-8210-BC17041CAF68}" presName="node" presStyleLbl="node1" presStyleIdx="0" presStyleCnt="7" custScaleX="1049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76274E-300D-4064-9B6D-B9FC751A13AB}" type="pres">
      <dgm:prSet presAssocID="{26EFB0C6-FC41-4D35-8CFF-8F7D2A0A0E2F}" presName="Name9" presStyleLbl="parChTrans1D2" presStyleIdx="1" presStyleCnt="7"/>
      <dgm:spPr/>
      <dgm:t>
        <a:bodyPr/>
        <a:lstStyle/>
        <a:p>
          <a:endParaRPr lang="en-US"/>
        </a:p>
      </dgm:t>
    </dgm:pt>
    <dgm:pt modelId="{429C041E-6E8C-4E19-8BFF-F6B40E182F69}" type="pres">
      <dgm:prSet presAssocID="{26EFB0C6-FC41-4D35-8CFF-8F7D2A0A0E2F}" presName="connTx" presStyleLbl="parChTrans1D2" presStyleIdx="1" presStyleCnt="7"/>
      <dgm:spPr/>
      <dgm:t>
        <a:bodyPr/>
        <a:lstStyle/>
        <a:p>
          <a:endParaRPr lang="en-US"/>
        </a:p>
      </dgm:t>
    </dgm:pt>
    <dgm:pt modelId="{0D91779A-A993-4750-A98B-98CA23F735A4}" type="pres">
      <dgm:prSet presAssocID="{CB125E8E-518A-4D43-A3F5-37F3326458C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24EDD4-BA38-49CC-A9E5-891368DC75D9}" type="pres">
      <dgm:prSet presAssocID="{85DC995B-65F4-4801-A0CB-7866513FDA88}" presName="Name9" presStyleLbl="parChTrans1D2" presStyleIdx="2" presStyleCnt="7"/>
      <dgm:spPr/>
      <dgm:t>
        <a:bodyPr/>
        <a:lstStyle/>
        <a:p>
          <a:endParaRPr lang="en-US"/>
        </a:p>
      </dgm:t>
    </dgm:pt>
    <dgm:pt modelId="{7C61AC39-9B6F-4181-86CB-9EA8D6E384C6}" type="pres">
      <dgm:prSet presAssocID="{85DC995B-65F4-4801-A0CB-7866513FDA88}" presName="connTx" presStyleLbl="parChTrans1D2" presStyleIdx="2" presStyleCnt="7"/>
      <dgm:spPr/>
      <dgm:t>
        <a:bodyPr/>
        <a:lstStyle/>
        <a:p>
          <a:endParaRPr lang="en-US"/>
        </a:p>
      </dgm:t>
    </dgm:pt>
    <dgm:pt modelId="{1223B675-64A2-45F0-ACAB-EF8F04CCC01B}" type="pres">
      <dgm:prSet presAssocID="{EF1885BD-30A4-43F4-BE21-6C7C621679F3}" presName="node" presStyleLbl="node1" presStyleIdx="2" presStyleCnt="7" custScaleX="1054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36CF10-BF3C-453D-A364-450754CC1C86}" type="pres">
      <dgm:prSet presAssocID="{11447010-F4C2-4130-894A-DD474B35F9A6}" presName="Name9" presStyleLbl="parChTrans1D2" presStyleIdx="3" presStyleCnt="7"/>
      <dgm:spPr/>
      <dgm:t>
        <a:bodyPr/>
        <a:lstStyle/>
        <a:p>
          <a:endParaRPr lang="en-US"/>
        </a:p>
      </dgm:t>
    </dgm:pt>
    <dgm:pt modelId="{905F256B-BB2C-4929-9546-0702E708119D}" type="pres">
      <dgm:prSet presAssocID="{11447010-F4C2-4130-894A-DD474B35F9A6}" presName="connTx" presStyleLbl="parChTrans1D2" presStyleIdx="3" presStyleCnt="7"/>
      <dgm:spPr/>
      <dgm:t>
        <a:bodyPr/>
        <a:lstStyle/>
        <a:p>
          <a:endParaRPr lang="en-US"/>
        </a:p>
      </dgm:t>
    </dgm:pt>
    <dgm:pt modelId="{D2D5498B-DAD3-40AF-843F-8C3E192E99C6}" type="pres">
      <dgm:prSet presAssocID="{BC020592-7B68-4453-93CC-0942B1F4F3D9}" presName="node" presStyleLbl="node1" presStyleIdx="3" presStyleCnt="7" custScaleX="1130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5394A-F072-4323-99AA-BD83D5E02DBE}" type="pres">
      <dgm:prSet presAssocID="{09A8590D-FDC6-45DB-B123-A414A5373946}" presName="Name9" presStyleLbl="parChTrans1D2" presStyleIdx="4" presStyleCnt="7"/>
      <dgm:spPr/>
      <dgm:t>
        <a:bodyPr/>
        <a:lstStyle/>
        <a:p>
          <a:endParaRPr lang="en-US"/>
        </a:p>
      </dgm:t>
    </dgm:pt>
    <dgm:pt modelId="{A2304D24-9506-453D-9FA3-29E845A997A2}" type="pres">
      <dgm:prSet presAssocID="{09A8590D-FDC6-45DB-B123-A414A5373946}" presName="connTx" presStyleLbl="parChTrans1D2" presStyleIdx="4" presStyleCnt="7"/>
      <dgm:spPr/>
      <dgm:t>
        <a:bodyPr/>
        <a:lstStyle/>
        <a:p>
          <a:endParaRPr lang="en-US"/>
        </a:p>
      </dgm:t>
    </dgm:pt>
    <dgm:pt modelId="{5BF157F8-4329-4F82-A3AC-EE8AF5494051}" type="pres">
      <dgm:prSet presAssocID="{103EE5C8-16CC-468C-A02B-C27679A3C9D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358EE4-7EA3-4A53-8665-54E0CAA23EC5}" type="pres">
      <dgm:prSet presAssocID="{9D807BCC-DC7C-4BD2-9555-E804BE80619B}" presName="Name9" presStyleLbl="parChTrans1D2" presStyleIdx="5" presStyleCnt="7"/>
      <dgm:spPr/>
      <dgm:t>
        <a:bodyPr/>
        <a:lstStyle/>
        <a:p>
          <a:endParaRPr lang="en-US"/>
        </a:p>
      </dgm:t>
    </dgm:pt>
    <dgm:pt modelId="{C716167F-D043-49BC-9C71-C5A17DC9CCDC}" type="pres">
      <dgm:prSet presAssocID="{9D807BCC-DC7C-4BD2-9555-E804BE80619B}" presName="connTx" presStyleLbl="parChTrans1D2" presStyleIdx="5" presStyleCnt="7"/>
      <dgm:spPr/>
      <dgm:t>
        <a:bodyPr/>
        <a:lstStyle/>
        <a:p>
          <a:endParaRPr lang="en-US"/>
        </a:p>
      </dgm:t>
    </dgm:pt>
    <dgm:pt modelId="{4AD4A304-EE58-498D-8FB0-4C50062E0275}" type="pres">
      <dgm:prSet presAssocID="{7532D2E6-A396-49BC-8D3B-EA90BC18E4C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222CF2-9C52-4AE4-9265-E8982CC1F493}" type="pres">
      <dgm:prSet presAssocID="{0F57A1E8-02B5-40E5-8326-FB7C7F18F26F}" presName="Name9" presStyleLbl="parChTrans1D2" presStyleIdx="6" presStyleCnt="7"/>
      <dgm:spPr/>
      <dgm:t>
        <a:bodyPr/>
        <a:lstStyle/>
        <a:p>
          <a:endParaRPr lang="en-US"/>
        </a:p>
      </dgm:t>
    </dgm:pt>
    <dgm:pt modelId="{F68442A7-2B30-479A-8B5A-331DA818C220}" type="pres">
      <dgm:prSet presAssocID="{0F57A1E8-02B5-40E5-8326-FB7C7F18F26F}" presName="connTx" presStyleLbl="parChTrans1D2" presStyleIdx="6" presStyleCnt="7"/>
      <dgm:spPr/>
      <dgm:t>
        <a:bodyPr/>
        <a:lstStyle/>
        <a:p>
          <a:endParaRPr lang="en-US"/>
        </a:p>
      </dgm:t>
    </dgm:pt>
    <dgm:pt modelId="{8CB9D186-FC75-4DB2-82A0-46BBC44E3B0E}" type="pres">
      <dgm:prSet presAssocID="{8F970E61-5B02-4C04-B6CD-FB3CC7C9ED82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87361-4172-446D-A5F6-871F0B9056B8}" srcId="{D1CD2D4C-55DD-4B1D-BD43-2C1A8B9661B3}" destId="{7532D2E6-A396-49BC-8D3B-EA90BC18E4CF}" srcOrd="5" destOrd="0" parTransId="{9D807BCC-DC7C-4BD2-9555-E804BE80619B}" sibTransId="{E8F10B24-9911-4DC3-B263-75801B21D760}"/>
    <dgm:cxn modelId="{956B97ED-740A-4533-8066-F7FA409541E4}" type="presOf" srcId="{7F513607-433C-4B22-8210-BC17041CAF68}" destId="{E452A4E0-DECA-4503-9EB6-1EF571DF8130}" srcOrd="0" destOrd="0" presId="urn:microsoft.com/office/officeart/2005/8/layout/radial1"/>
    <dgm:cxn modelId="{40BB4696-9C69-43CD-9761-F52A6A8DC407}" srcId="{D1CD2D4C-55DD-4B1D-BD43-2C1A8B9661B3}" destId="{EF1885BD-30A4-43F4-BE21-6C7C621679F3}" srcOrd="2" destOrd="0" parTransId="{85DC995B-65F4-4801-A0CB-7866513FDA88}" sibTransId="{5E4B6E2E-C003-48C7-B72A-68B6A6754729}"/>
    <dgm:cxn modelId="{D16DC0EB-9286-4C9E-8BAD-99CC2B68C99D}" type="presOf" srcId="{D1CD2D4C-55DD-4B1D-BD43-2C1A8B9661B3}" destId="{EEA62335-10E8-43C7-82DF-F82D7B4D3A81}" srcOrd="0" destOrd="0" presId="urn:microsoft.com/office/officeart/2005/8/layout/radial1"/>
    <dgm:cxn modelId="{15B16B15-1760-4F37-BFE4-2D7095542658}" type="presOf" srcId="{11447010-F4C2-4130-894A-DD474B35F9A6}" destId="{5136CF10-BF3C-453D-A364-450754CC1C86}" srcOrd="0" destOrd="0" presId="urn:microsoft.com/office/officeart/2005/8/layout/radial1"/>
    <dgm:cxn modelId="{E98DF70D-0E07-4E98-AEC0-9DE3C85AAF22}" type="presOf" srcId="{85DC995B-65F4-4801-A0CB-7866513FDA88}" destId="{7C61AC39-9B6F-4181-86CB-9EA8D6E384C6}" srcOrd="1" destOrd="0" presId="urn:microsoft.com/office/officeart/2005/8/layout/radial1"/>
    <dgm:cxn modelId="{3A57903E-73F1-4AB4-ACA3-A457B4017E1A}" type="presOf" srcId="{7532D2E6-A396-49BC-8D3B-EA90BC18E4CF}" destId="{4AD4A304-EE58-498D-8FB0-4C50062E0275}" srcOrd="0" destOrd="0" presId="urn:microsoft.com/office/officeart/2005/8/layout/radial1"/>
    <dgm:cxn modelId="{B78036CC-895B-4346-B833-F6152EA0AE5C}" srcId="{D1CD2D4C-55DD-4B1D-BD43-2C1A8B9661B3}" destId="{7F513607-433C-4B22-8210-BC17041CAF68}" srcOrd="0" destOrd="0" parTransId="{0F357278-4114-49B2-928D-D68B47F3F4C0}" sibTransId="{54083CC8-485B-4B7C-98FC-47434C220627}"/>
    <dgm:cxn modelId="{07205A5B-B415-4D39-B238-E7B75D6AC713}" type="presOf" srcId="{103EE5C8-16CC-468C-A02B-C27679A3C9DE}" destId="{5BF157F8-4329-4F82-A3AC-EE8AF5494051}" srcOrd="0" destOrd="0" presId="urn:microsoft.com/office/officeart/2005/8/layout/radial1"/>
    <dgm:cxn modelId="{AFF174F4-05EB-489B-B9A7-9CE5136212EA}" type="presOf" srcId="{8F970E61-5B02-4C04-B6CD-FB3CC7C9ED82}" destId="{8CB9D186-FC75-4DB2-82A0-46BBC44E3B0E}" srcOrd="0" destOrd="0" presId="urn:microsoft.com/office/officeart/2005/8/layout/radial1"/>
    <dgm:cxn modelId="{86BC8A8A-2504-4085-BCF3-ACA062F2F21E}" type="presOf" srcId="{9D807BCC-DC7C-4BD2-9555-E804BE80619B}" destId="{33358EE4-7EA3-4A53-8665-54E0CAA23EC5}" srcOrd="0" destOrd="0" presId="urn:microsoft.com/office/officeart/2005/8/layout/radial1"/>
    <dgm:cxn modelId="{0532648D-ACD6-4E45-97E0-3921E381AECC}" srcId="{D1CD2D4C-55DD-4B1D-BD43-2C1A8B9661B3}" destId="{8F970E61-5B02-4C04-B6CD-FB3CC7C9ED82}" srcOrd="6" destOrd="0" parTransId="{0F57A1E8-02B5-40E5-8326-FB7C7F18F26F}" sibTransId="{4A00C0E2-F074-4F67-8F3F-4906FF20373B}"/>
    <dgm:cxn modelId="{6ACC2C53-1DF6-438C-A789-BE624211D05B}" type="presOf" srcId="{26EFB0C6-FC41-4D35-8CFF-8F7D2A0A0E2F}" destId="{9876274E-300D-4064-9B6D-B9FC751A13AB}" srcOrd="0" destOrd="0" presId="urn:microsoft.com/office/officeart/2005/8/layout/radial1"/>
    <dgm:cxn modelId="{A86CA3BE-2C65-42F2-9689-D1C3AC54B6B1}" type="presOf" srcId="{0F357278-4114-49B2-928D-D68B47F3F4C0}" destId="{9E2C82F7-EB16-4177-BA56-FD85BBBD1A36}" srcOrd="1" destOrd="0" presId="urn:microsoft.com/office/officeart/2005/8/layout/radial1"/>
    <dgm:cxn modelId="{730887BA-5260-4E5F-BC5C-7B1557B42C11}" srcId="{870F242A-4A5B-4FD3-8832-7C4927A92238}" destId="{D1CD2D4C-55DD-4B1D-BD43-2C1A8B9661B3}" srcOrd="0" destOrd="0" parTransId="{9022E081-1E71-4F1B-AD8F-F962403FB4B8}" sibTransId="{500A73ED-8E61-4ED5-9125-58EC7F0F7E42}"/>
    <dgm:cxn modelId="{E9F3CEAB-9C58-47A4-A299-7EF8DD81F284}" type="presOf" srcId="{26EFB0C6-FC41-4D35-8CFF-8F7D2A0A0E2F}" destId="{429C041E-6E8C-4E19-8BFF-F6B40E182F69}" srcOrd="1" destOrd="0" presId="urn:microsoft.com/office/officeart/2005/8/layout/radial1"/>
    <dgm:cxn modelId="{91F41FA0-CA79-4D96-A612-A66D26860818}" type="presOf" srcId="{BC020592-7B68-4453-93CC-0942B1F4F3D9}" destId="{D2D5498B-DAD3-40AF-843F-8C3E192E99C6}" srcOrd="0" destOrd="0" presId="urn:microsoft.com/office/officeart/2005/8/layout/radial1"/>
    <dgm:cxn modelId="{CAA53790-EA85-4685-846E-32BFDC1CCA68}" type="presOf" srcId="{11447010-F4C2-4130-894A-DD474B35F9A6}" destId="{905F256B-BB2C-4929-9546-0702E708119D}" srcOrd="1" destOrd="0" presId="urn:microsoft.com/office/officeart/2005/8/layout/radial1"/>
    <dgm:cxn modelId="{81F18F27-ED61-4861-ADCF-2959A54A7806}" type="presOf" srcId="{0F57A1E8-02B5-40E5-8326-FB7C7F18F26F}" destId="{6F222CF2-9C52-4AE4-9265-E8982CC1F493}" srcOrd="0" destOrd="0" presId="urn:microsoft.com/office/officeart/2005/8/layout/radial1"/>
    <dgm:cxn modelId="{198F0E93-4F2D-4F32-B227-8BE344F157BC}" type="presOf" srcId="{EF1885BD-30A4-43F4-BE21-6C7C621679F3}" destId="{1223B675-64A2-45F0-ACAB-EF8F04CCC01B}" srcOrd="0" destOrd="0" presId="urn:microsoft.com/office/officeart/2005/8/layout/radial1"/>
    <dgm:cxn modelId="{3486C1A6-9DCE-4A7E-AC01-DCA5FEDB063D}" type="presOf" srcId="{870F242A-4A5B-4FD3-8832-7C4927A92238}" destId="{93A0D498-F5FC-4E83-BC14-F2EB3E30D06B}" srcOrd="0" destOrd="0" presId="urn:microsoft.com/office/officeart/2005/8/layout/radial1"/>
    <dgm:cxn modelId="{F86556D2-B05D-474A-BB57-22DA31D16C6D}" type="presOf" srcId="{9D807BCC-DC7C-4BD2-9555-E804BE80619B}" destId="{C716167F-D043-49BC-9C71-C5A17DC9CCDC}" srcOrd="1" destOrd="0" presId="urn:microsoft.com/office/officeart/2005/8/layout/radial1"/>
    <dgm:cxn modelId="{7A19ADF4-7235-497B-9713-A3E214C2E765}" srcId="{D1CD2D4C-55DD-4B1D-BD43-2C1A8B9661B3}" destId="{103EE5C8-16CC-468C-A02B-C27679A3C9DE}" srcOrd="4" destOrd="0" parTransId="{09A8590D-FDC6-45DB-B123-A414A5373946}" sibTransId="{8C1DF099-3062-4754-AEFB-3FB31288784F}"/>
    <dgm:cxn modelId="{4BD47072-68F3-44DA-9475-9DA21E7F1FBE}" type="presOf" srcId="{09A8590D-FDC6-45DB-B123-A414A5373946}" destId="{A2304D24-9506-453D-9FA3-29E845A997A2}" srcOrd="1" destOrd="0" presId="urn:microsoft.com/office/officeart/2005/8/layout/radial1"/>
    <dgm:cxn modelId="{39B1DDEA-5834-4578-BF61-36D1DF73D45C}" srcId="{870F242A-4A5B-4FD3-8832-7C4927A92238}" destId="{ABFB9EEE-3177-4341-BA86-914544E6B828}" srcOrd="1" destOrd="0" parTransId="{8A468D3C-FF01-45DB-875E-89523157FEDE}" sibTransId="{6F324A8D-2DA5-4BB3-A959-0473F9B96ED9}"/>
    <dgm:cxn modelId="{CCDC1A15-06D9-4D57-BD3B-96F992C42823}" srcId="{D1CD2D4C-55DD-4B1D-BD43-2C1A8B9661B3}" destId="{CB125E8E-518A-4D43-A3F5-37F3326458CB}" srcOrd="1" destOrd="0" parTransId="{26EFB0C6-FC41-4D35-8CFF-8F7D2A0A0E2F}" sibTransId="{65F6C5DF-C083-4A6F-B187-9748F107AFF2}"/>
    <dgm:cxn modelId="{24ED308A-4A53-4631-8BEE-28356F8E3F52}" type="presOf" srcId="{0F357278-4114-49B2-928D-D68B47F3F4C0}" destId="{D4909304-4CF4-4EA3-B1F2-AD763346E26E}" srcOrd="0" destOrd="0" presId="urn:microsoft.com/office/officeart/2005/8/layout/radial1"/>
    <dgm:cxn modelId="{4974CE11-65B1-4718-8471-4EF93F11B144}" type="presOf" srcId="{09A8590D-FDC6-45DB-B123-A414A5373946}" destId="{B045394A-F072-4323-99AA-BD83D5E02DBE}" srcOrd="0" destOrd="0" presId="urn:microsoft.com/office/officeart/2005/8/layout/radial1"/>
    <dgm:cxn modelId="{A043ED52-411E-45FD-B6D9-176E622B7A7E}" type="presOf" srcId="{0F57A1E8-02B5-40E5-8326-FB7C7F18F26F}" destId="{F68442A7-2B30-479A-8B5A-331DA818C220}" srcOrd="1" destOrd="0" presId="urn:microsoft.com/office/officeart/2005/8/layout/radial1"/>
    <dgm:cxn modelId="{9E964993-F30B-4D93-A5F1-FC5F12553AB3}" type="presOf" srcId="{85DC995B-65F4-4801-A0CB-7866513FDA88}" destId="{A924EDD4-BA38-49CC-A9E5-891368DC75D9}" srcOrd="0" destOrd="0" presId="urn:microsoft.com/office/officeart/2005/8/layout/radial1"/>
    <dgm:cxn modelId="{3523FBBA-CE77-47F1-93A0-BBF7DE9BF862}" type="presOf" srcId="{CB125E8E-518A-4D43-A3F5-37F3326458CB}" destId="{0D91779A-A993-4750-A98B-98CA23F735A4}" srcOrd="0" destOrd="0" presId="urn:microsoft.com/office/officeart/2005/8/layout/radial1"/>
    <dgm:cxn modelId="{9B535E1B-2FAA-46FB-A872-1C15CE4D6BF6}" srcId="{D1CD2D4C-55DD-4B1D-BD43-2C1A8B9661B3}" destId="{BC020592-7B68-4453-93CC-0942B1F4F3D9}" srcOrd="3" destOrd="0" parTransId="{11447010-F4C2-4130-894A-DD474B35F9A6}" sibTransId="{F3831E94-A299-4D63-8364-9A0EE84B8E0C}"/>
    <dgm:cxn modelId="{1C4A475F-A8FD-477E-B81F-8903E2AB28F8}" type="presParOf" srcId="{93A0D498-F5FC-4E83-BC14-F2EB3E30D06B}" destId="{EEA62335-10E8-43C7-82DF-F82D7B4D3A81}" srcOrd="0" destOrd="0" presId="urn:microsoft.com/office/officeart/2005/8/layout/radial1"/>
    <dgm:cxn modelId="{3C519D33-8D75-4C74-BADE-87FF3ADD921A}" type="presParOf" srcId="{93A0D498-F5FC-4E83-BC14-F2EB3E30D06B}" destId="{D4909304-4CF4-4EA3-B1F2-AD763346E26E}" srcOrd="1" destOrd="0" presId="urn:microsoft.com/office/officeart/2005/8/layout/radial1"/>
    <dgm:cxn modelId="{3E162EE3-CE18-4C61-AC03-481C3D60D9F4}" type="presParOf" srcId="{D4909304-4CF4-4EA3-B1F2-AD763346E26E}" destId="{9E2C82F7-EB16-4177-BA56-FD85BBBD1A36}" srcOrd="0" destOrd="0" presId="urn:microsoft.com/office/officeart/2005/8/layout/radial1"/>
    <dgm:cxn modelId="{3A7FF5E6-495A-436C-8628-1F67320C1950}" type="presParOf" srcId="{93A0D498-F5FC-4E83-BC14-F2EB3E30D06B}" destId="{E452A4E0-DECA-4503-9EB6-1EF571DF8130}" srcOrd="2" destOrd="0" presId="urn:microsoft.com/office/officeart/2005/8/layout/radial1"/>
    <dgm:cxn modelId="{AA97DD03-46FF-4A0F-8F5F-502D44E444F6}" type="presParOf" srcId="{93A0D498-F5FC-4E83-BC14-F2EB3E30D06B}" destId="{9876274E-300D-4064-9B6D-B9FC751A13AB}" srcOrd="3" destOrd="0" presId="urn:microsoft.com/office/officeart/2005/8/layout/radial1"/>
    <dgm:cxn modelId="{358E9506-929D-4406-A013-421FF4F2751F}" type="presParOf" srcId="{9876274E-300D-4064-9B6D-B9FC751A13AB}" destId="{429C041E-6E8C-4E19-8BFF-F6B40E182F69}" srcOrd="0" destOrd="0" presId="urn:microsoft.com/office/officeart/2005/8/layout/radial1"/>
    <dgm:cxn modelId="{BF4331B9-DCAC-4AAF-99AD-1FE9A8750CA8}" type="presParOf" srcId="{93A0D498-F5FC-4E83-BC14-F2EB3E30D06B}" destId="{0D91779A-A993-4750-A98B-98CA23F735A4}" srcOrd="4" destOrd="0" presId="urn:microsoft.com/office/officeart/2005/8/layout/radial1"/>
    <dgm:cxn modelId="{4215C0E3-0395-4DE7-894F-99157ADC5406}" type="presParOf" srcId="{93A0D498-F5FC-4E83-BC14-F2EB3E30D06B}" destId="{A924EDD4-BA38-49CC-A9E5-891368DC75D9}" srcOrd="5" destOrd="0" presId="urn:microsoft.com/office/officeart/2005/8/layout/radial1"/>
    <dgm:cxn modelId="{02E9E87D-B1CC-47F8-896D-CD544E10CC9C}" type="presParOf" srcId="{A924EDD4-BA38-49CC-A9E5-891368DC75D9}" destId="{7C61AC39-9B6F-4181-86CB-9EA8D6E384C6}" srcOrd="0" destOrd="0" presId="urn:microsoft.com/office/officeart/2005/8/layout/radial1"/>
    <dgm:cxn modelId="{6B3A0833-2AE1-4DF3-8FEE-95F20ACDCDE9}" type="presParOf" srcId="{93A0D498-F5FC-4E83-BC14-F2EB3E30D06B}" destId="{1223B675-64A2-45F0-ACAB-EF8F04CCC01B}" srcOrd="6" destOrd="0" presId="urn:microsoft.com/office/officeart/2005/8/layout/radial1"/>
    <dgm:cxn modelId="{A92CEB08-7C27-44C6-A0AD-15DD1500FC52}" type="presParOf" srcId="{93A0D498-F5FC-4E83-BC14-F2EB3E30D06B}" destId="{5136CF10-BF3C-453D-A364-450754CC1C86}" srcOrd="7" destOrd="0" presId="urn:microsoft.com/office/officeart/2005/8/layout/radial1"/>
    <dgm:cxn modelId="{CB879065-725A-4D2A-B4EC-11ADB83331C2}" type="presParOf" srcId="{5136CF10-BF3C-453D-A364-450754CC1C86}" destId="{905F256B-BB2C-4929-9546-0702E708119D}" srcOrd="0" destOrd="0" presId="urn:microsoft.com/office/officeart/2005/8/layout/radial1"/>
    <dgm:cxn modelId="{9411EB2E-45DE-4814-9E85-7F524FE22A8E}" type="presParOf" srcId="{93A0D498-F5FC-4E83-BC14-F2EB3E30D06B}" destId="{D2D5498B-DAD3-40AF-843F-8C3E192E99C6}" srcOrd="8" destOrd="0" presId="urn:microsoft.com/office/officeart/2005/8/layout/radial1"/>
    <dgm:cxn modelId="{FF61B5D1-2810-4478-A902-F672C3A42EAB}" type="presParOf" srcId="{93A0D498-F5FC-4E83-BC14-F2EB3E30D06B}" destId="{B045394A-F072-4323-99AA-BD83D5E02DBE}" srcOrd="9" destOrd="0" presId="urn:microsoft.com/office/officeart/2005/8/layout/radial1"/>
    <dgm:cxn modelId="{F4F5FA7F-ACC4-42E7-9CB7-F0FA38C0A2E8}" type="presParOf" srcId="{B045394A-F072-4323-99AA-BD83D5E02DBE}" destId="{A2304D24-9506-453D-9FA3-29E845A997A2}" srcOrd="0" destOrd="0" presId="urn:microsoft.com/office/officeart/2005/8/layout/radial1"/>
    <dgm:cxn modelId="{A0923549-D42C-48FB-A15C-6F4BCBE8C883}" type="presParOf" srcId="{93A0D498-F5FC-4E83-BC14-F2EB3E30D06B}" destId="{5BF157F8-4329-4F82-A3AC-EE8AF5494051}" srcOrd="10" destOrd="0" presId="urn:microsoft.com/office/officeart/2005/8/layout/radial1"/>
    <dgm:cxn modelId="{51096292-C4BB-402E-B404-18788713B020}" type="presParOf" srcId="{93A0D498-F5FC-4E83-BC14-F2EB3E30D06B}" destId="{33358EE4-7EA3-4A53-8665-54E0CAA23EC5}" srcOrd="11" destOrd="0" presId="urn:microsoft.com/office/officeart/2005/8/layout/radial1"/>
    <dgm:cxn modelId="{07F62C86-B10A-41FB-99E6-900D2B672517}" type="presParOf" srcId="{33358EE4-7EA3-4A53-8665-54E0CAA23EC5}" destId="{C716167F-D043-49BC-9C71-C5A17DC9CCDC}" srcOrd="0" destOrd="0" presId="urn:microsoft.com/office/officeart/2005/8/layout/radial1"/>
    <dgm:cxn modelId="{5828C23D-1E44-472E-8D4F-7F93800E710E}" type="presParOf" srcId="{93A0D498-F5FC-4E83-BC14-F2EB3E30D06B}" destId="{4AD4A304-EE58-498D-8FB0-4C50062E0275}" srcOrd="12" destOrd="0" presId="urn:microsoft.com/office/officeart/2005/8/layout/radial1"/>
    <dgm:cxn modelId="{7F36E4E5-D22D-4CBC-A162-9564DC0AAF38}" type="presParOf" srcId="{93A0D498-F5FC-4E83-BC14-F2EB3E30D06B}" destId="{6F222CF2-9C52-4AE4-9265-E8982CC1F493}" srcOrd="13" destOrd="0" presId="urn:microsoft.com/office/officeart/2005/8/layout/radial1"/>
    <dgm:cxn modelId="{1530FE9B-AE4F-4FC7-A94B-AF5DD09AF185}" type="presParOf" srcId="{6F222CF2-9C52-4AE4-9265-E8982CC1F493}" destId="{F68442A7-2B30-479A-8B5A-331DA818C220}" srcOrd="0" destOrd="0" presId="urn:microsoft.com/office/officeart/2005/8/layout/radial1"/>
    <dgm:cxn modelId="{82723AE5-BFBF-400B-B4C0-06695FD09878}" type="presParOf" srcId="{93A0D498-F5FC-4E83-BC14-F2EB3E30D06B}" destId="{8CB9D186-FC75-4DB2-82A0-46BBC44E3B0E}" srcOrd="14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97CBB-78D6-4065-B52C-EF771558A8D3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7D969-4D56-4DCB-A5F0-16F14AEDC5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7D969-4D56-4DCB-A5F0-16F14AEDC56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6DC329-CA19-4E67-8BC7-A0F8ACE9D126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r>
              <a:rPr lang="en-US" sz="1000" i="1">
                <a:latin typeface="Times New Roman" pitchFamily="18" charset="0"/>
              </a:rPr>
              <a:t>1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r>
              <a:rPr lang="en-US" sz="1000" i="1">
                <a:latin typeface="Times New Roman" pitchFamily="18" charset="0"/>
              </a:rPr>
              <a:t>1</a:t>
            </a:r>
          </a:p>
        </p:txBody>
      </p:sp>
      <p:sp>
        <p:nvSpPr>
          <p:cNvPr id="33801" name="Rectangle 8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Rectangle 9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3" name="Rectangle 10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3804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0488" tIns="44450" rIns="90488" bIns="44450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7BC0-B025-497E-87CD-DA2E39006503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B766A-0288-4839-A03C-2A306ACD4D58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9356-6372-4C04-AFEF-3F261E0D55FC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DDF6B-931E-479D-9779-C7B3B6081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53164-8385-4BA1-AF22-FBDEB4627E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5BBC-4FB9-412C-873B-1E867F5A1B47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588-68AC-4C81-9CEF-08EEAD6BC88C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B236-BA5A-47B4-AC7A-69DBEEBBCBE2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8C01-A4D1-4D62-9D91-927FDB05F53B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4AFF5-1F08-4444-8A71-42F2B26FD2F8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1E3F-5B11-4B84-AD6F-3E07903794A4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10A1-8E69-4C64-B9B8-9DEC5A66AFBB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92B4-750B-46FB-9D6A-E030624EFCAD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4FC7F3C-AE30-40E6-A743-CC5A04C57584}" type="datetime1">
              <a:rPr lang="en-US" smtClean="0"/>
              <a:pPr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707A123-E13A-4E2D-9569-C1F21FE50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5791200"/>
            <a:ext cx="3505200" cy="990600"/>
          </a:xfrm>
        </p:spPr>
        <p:txBody>
          <a:bodyPr>
            <a:normAutofit lnSpcReduction="10000"/>
          </a:bodyPr>
          <a:lstStyle/>
          <a:p>
            <a:pPr algn="r">
              <a:buFontTx/>
              <a:buChar char="-"/>
            </a:pPr>
            <a:r>
              <a:rPr lang="en-US" sz="2800" dirty="0" err="1" smtClean="0"/>
              <a:t>Tarak</a:t>
            </a:r>
            <a:r>
              <a:rPr lang="en-US" sz="2800" dirty="0" smtClean="0"/>
              <a:t> </a:t>
            </a:r>
            <a:r>
              <a:rPr lang="en-US" sz="2800" dirty="0" err="1" smtClean="0"/>
              <a:t>Bahadur</a:t>
            </a:r>
            <a:r>
              <a:rPr lang="en-US" sz="2800" dirty="0" smtClean="0"/>
              <a:t> KC, PhD</a:t>
            </a:r>
          </a:p>
          <a:p>
            <a:pPr algn="r">
              <a:buFontTx/>
              <a:buChar char="-"/>
            </a:pPr>
            <a:r>
              <a:rPr lang="en-US" sz="2800" dirty="0" smtClean="0"/>
              <a:t>tarakbkc@gmail.com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2296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Management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Don't let conflicts get out of control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0"/>
            <a:ext cx="2321169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http://www.hrmorning.com/wp-content/uploads/787696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124200"/>
            <a:ext cx="5361502" cy="3581400"/>
          </a:xfrm>
          <a:prstGeom prst="rect">
            <a:avLst/>
          </a:prstGeom>
          <a:noFill/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5562600" y="3581400"/>
            <a:ext cx="3505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“Working together isn’t always easy”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1612"/>
            <a:ext cx="8229600" cy="5603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Inter-personal conflict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4" descr="B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138" y="990600"/>
            <a:ext cx="6164262" cy="5029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0"/>
            <a:ext cx="254017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Inter-personal conflict</a:t>
            </a:r>
            <a:endPara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C4618-7819-4722-9B7C-24877E89F30E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0600" y="1295400"/>
            <a:ext cx="7286625" cy="4876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7724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Intra–group conflict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38200" y="533400"/>
            <a:ext cx="7772400" cy="990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3600" dirty="0" smtClean="0"/>
              <a:t>Among individuals within a group</a:t>
            </a:r>
          </a:p>
          <a:p>
            <a:pPr>
              <a:spcBef>
                <a:spcPts val="0"/>
              </a:spcBef>
            </a:pPr>
            <a:r>
              <a:rPr lang="en-US" sz="3600" dirty="0" smtClean="0"/>
              <a:t>Arises from difference in views and ideas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752600"/>
            <a:ext cx="8229600" cy="636588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4. Inter–group conflict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14400" y="2236788"/>
            <a:ext cx="8229600" cy="4267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Changes within each group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Cohesiveness increase between members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Loyalty to the group becomes important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Changes in relations between groups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Negative attitude and hostility towards the rival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Communication between groups decreases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Close monitoring of rivals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229600" cy="838200"/>
          </a:xfrm>
        </p:spPr>
        <p:txBody>
          <a:bodyPr/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Intra-organisational 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31837"/>
            <a:ext cx="83820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4400" dirty="0" smtClean="0"/>
              <a:t>Disagreement by individuals or groups within the organization, which can center on factors ranging from resource allocation and divisions of responsibility to the overall direction of the organization. </a:t>
            </a:r>
          </a:p>
          <a:p>
            <a:pPr>
              <a:spcBef>
                <a:spcPts val="0"/>
              </a:spcBef>
            </a:pPr>
            <a:r>
              <a:rPr lang="en-US" sz="4400" dirty="0" smtClean="0"/>
              <a:t>A common example -</a:t>
            </a:r>
            <a:r>
              <a:rPr lang="en-US" sz="4400" i="1" dirty="0" smtClean="0"/>
              <a:t> employees advocate for more facilities and the management wants facilities to remain the same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76200" y="381000"/>
            <a:ext cx="89916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ne-NP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imensions of organisational conflict</a:t>
            </a:r>
            <a:endPara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4078F-CF96-4D08-8981-49725E12A95A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36675"/>
            <a:ext cx="8229600" cy="4530725"/>
          </a:xfrm>
        </p:spPr>
        <p:txBody>
          <a:bodyPr>
            <a:normAutofit/>
          </a:bodyPr>
          <a:lstStyle/>
          <a:p>
            <a:pPr marL="914400" indent="-560388">
              <a:defRPr/>
            </a:pPr>
            <a:r>
              <a:rPr lang="en-GB" sz="5400" dirty="0" smtClean="0"/>
              <a:t>Vertical / Hierarchical</a:t>
            </a:r>
            <a:endParaRPr lang="en-US" sz="5400" dirty="0" smtClean="0"/>
          </a:p>
          <a:p>
            <a:pPr marL="914400" indent="-560388">
              <a:defRPr/>
            </a:pPr>
            <a:r>
              <a:rPr lang="en-GB" sz="5400" dirty="0" smtClean="0"/>
              <a:t>Horizontal </a:t>
            </a:r>
          </a:p>
          <a:p>
            <a:pPr marL="914400" indent="-560388">
              <a:defRPr/>
            </a:pPr>
            <a:r>
              <a:rPr lang="en-GB" sz="5400" dirty="0" smtClean="0"/>
              <a:t>Functional</a:t>
            </a:r>
            <a:endParaRPr lang="en-US" sz="5400" dirty="0" smtClean="0"/>
          </a:p>
          <a:p>
            <a:pPr marL="914400" indent="-560388">
              <a:defRPr/>
            </a:pPr>
            <a:r>
              <a:rPr lang="en-GB" sz="5400" dirty="0" smtClean="0"/>
              <a:t>Line - staff </a:t>
            </a:r>
            <a:endParaRPr lang="en-US" sz="5400" dirty="0" smtClean="0"/>
          </a:p>
          <a:p>
            <a:pPr>
              <a:buFont typeface="Wingdings" pitchFamily="2" charset="2"/>
              <a:buNone/>
              <a:defRPr/>
            </a:pPr>
            <a:r>
              <a:rPr lang="en-GB" sz="4000" dirty="0" smtClean="0"/>
              <a:t>	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20650"/>
            <a:ext cx="9144000" cy="5635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and organizational performance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A80A9-A92B-488B-AFC9-F014813E9B58}" type="slidenum">
              <a:rPr lang="en-US" altLang="en-US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32770" name="Picture 2" descr="jon69447_1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8382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EA9A8-0165-4348-8887-EE9A8CF606E1}" type="slidenum">
              <a:rPr lang="en-US" altLang="en-US"/>
              <a:pPr/>
              <a:t>16</a:t>
            </a:fld>
            <a:endParaRPr lang="en-US" altLang="en-US"/>
          </a:p>
        </p:txBody>
      </p:sp>
      <p:graphicFrame>
        <p:nvGraphicFramePr>
          <p:cNvPr id="22620" name="Group 92"/>
          <p:cNvGraphicFramePr>
            <a:graphicFrameLocks noGrp="1"/>
          </p:cNvGraphicFramePr>
          <p:nvPr/>
        </p:nvGraphicFramePr>
        <p:xfrm>
          <a:off x="381000" y="76200"/>
          <a:ext cx="8610600" cy="5765800"/>
        </p:xfrm>
        <a:graphic>
          <a:graphicData uri="http://schemas.openxmlformats.org/drawingml/2006/table">
            <a:tbl>
              <a:tblPr/>
              <a:tblGrid>
                <a:gridCol w="2759075"/>
                <a:gridCol w="3108325"/>
                <a:gridCol w="2743200"/>
              </a:tblGrid>
              <a:tr h="1062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Level of Conflict</a:t>
                      </a:r>
                      <a:endParaRPr kumimoji="0" lang="en-GB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Organisation's Internal Characteristics</a:t>
                      </a:r>
                      <a:endParaRPr kumimoji="0" lang="en-GB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Organisation Effectiveness Outcome</a:t>
                      </a:r>
                      <a:endParaRPr kumimoji="0" lang="en-GB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Low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or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None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neva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‘A’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Apathetic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Stagnant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Non-responsive to change 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Lack of new ideas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Low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Optimal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neva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‘B’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Viable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Self-critical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Innovative 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High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High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neva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‘C’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Disruptive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Chaotic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Uncooperative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cs typeface="Times New Roman" pitchFamily="18" charset="0"/>
                        </a:rPr>
                        <a:t>Low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5943600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6. Inter-organisational conflict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228600"/>
            <a:ext cx="7772400" cy="1143000"/>
          </a:xfrm>
        </p:spPr>
        <p:txBody>
          <a:bodyPr anchor="ctr">
            <a:norm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of conflict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382000" cy="4572000"/>
          </a:xfrm>
        </p:spPr>
        <p:txBody>
          <a:bodyPr>
            <a:noAutofit/>
          </a:bodyPr>
          <a:lstStyle/>
          <a:p>
            <a:pPr marL="742950" indent="-742950">
              <a:buAutoNum type="arabicPeriod"/>
            </a:pPr>
            <a:r>
              <a:rPr lang="en-US" sz="4400" b="1" dirty="0" smtClean="0"/>
              <a:t>Functional (or Constructive)</a:t>
            </a:r>
          </a:p>
          <a:p>
            <a:pPr marL="795338" lvl="1" indent="-742950">
              <a:buNone/>
            </a:pPr>
            <a:r>
              <a:rPr lang="en-US" sz="4000" dirty="0" smtClean="0"/>
              <a:t>	Results in positive benefits to individuals, the group, or the </a:t>
            </a:r>
            <a:r>
              <a:rPr lang="en-US" sz="4000" dirty="0" err="1" smtClean="0"/>
              <a:t>organisation</a:t>
            </a:r>
            <a:r>
              <a:rPr lang="en-US" sz="4000" dirty="0" smtClean="0"/>
              <a:t> </a:t>
            </a:r>
          </a:p>
          <a:p>
            <a:pPr marL="742950" indent="-742950">
              <a:buAutoNum type="arabicPeriod"/>
            </a:pPr>
            <a:r>
              <a:rPr lang="en-US" sz="4400" b="1" dirty="0" err="1" smtClean="0"/>
              <a:t>Dyfunctional</a:t>
            </a:r>
            <a:r>
              <a:rPr lang="en-US" sz="4400" b="1" dirty="0" smtClean="0"/>
              <a:t> (or Destructive)</a:t>
            </a:r>
          </a:p>
          <a:p>
            <a:pPr marL="742950" indent="-742950">
              <a:buNone/>
            </a:pPr>
            <a:r>
              <a:rPr lang="en-US" sz="4400" dirty="0" smtClean="0"/>
              <a:t>	</a:t>
            </a:r>
            <a:r>
              <a:rPr lang="en-US" sz="4000" dirty="0" smtClean="0"/>
              <a:t>Works to the disadvantage of individuals, the group, or the </a:t>
            </a:r>
            <a:r>
              <a:rPr lang="en-US" sz="4000" dirty="0" err="1" smtClean="0"/>
              <a:t>organisation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Bin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90600"/>
            <a:ext cx="5599112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77788"/>
            <a:ext cx="82296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4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Causes / Sources of </a:t>
            </a:r>
            <a:r>
              <a:rPr lang="en-US" sz="48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conflict</a:t>
            </a:r>
            <a:endParaRPr lang="en-US" sz="4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3" descr="C:\Documents and Settings\user\Desktop\Conflict\confli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4038600"/>
            <a:ext cx="3051990" cy="228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46DA46-9B0E-435A-83DA-ABD3B57F219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371600" y="5146506"/>
          <a:ext cx="6096000" cy="1628055"/>
        </p:xfrm>
        <a:graphic>
          <a:graphicData uri="http://schemas.openxmlformats.org/drawingml/2006/table">
            <a:tbl>
              <a:tblPr/>
              <a:tblGrid>
                <a:gridCol w="2183943"/>
                <a:gridCol w="2183943"/>
                <a:gridCol w="1728114"/>
              </a:tblGrid>
              <a:tr h="45720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Mangal"/>
                        </a:rPr>
                        <a:t>Causes / sources </a:t>
                      </a:r>
                      <a:endParaRPr lang="en-US" sz="24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Mangal"/>
                        </a:rPr>
                        <a:t>Consequences</a:t>
                      </a:r>
                      <a:endParaRPr lang="en-US" sz="24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47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Mangal"/>
                        </a:rPr>
                        <a:t>Positive</a:t>
                      </a:r>
                      <a:endParaRPr lang="en-US" sz="24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Mangal"/>
                        </a:rPr>
                        <a:t>Negative </a:t>
                      </a:r>
                      <a:endParaRPr lang="en-US" sz="24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0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19200" y="3017068"/>
          <a:ext cx="6248401" cy="1629354"/>
        </p:xfrm>
        <a:graphic>
          <a:graphicData uri="http://schemas.openxmlformats.org/drawingml/2006/table">
            <a:tbl>
              <a:tblPr/>
              <a:tblGrid>
                <a:gridCol w="2238542"/>
                <a:gridCol w="2238542"/>
                <a:gridCol w="1771317"/>
              </a:tblGrid>
              <a:tr h="38099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Mangal"/>
                        </a:rPr>
                        <a:t>Causes / Sources</a:t>
                      </a:r>
                      <a:endParaRPr lang="en-US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Mangal"/>
                        </a:rPr>
                        <a:t>Consequences</a:t>
                      </a:r>
                      <a:endParaRPr lang="en-US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9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Mangal"/>
                        </a:rPr>
                        <a:t>Positive</a:t>
                      </a:r>
                      <a:endParaRPr lang="en-US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Mangal"/>
                        </a:rPr>
                        <a:t>Negative </a:t>
                      </a:r>
                      <a:endParaRPr lang="en-US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1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091" marR="68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81000" y="2647890"/>
            <a:ext cx="2412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b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Individual Response</a:t>
            </a:r>
            <a:endParaRPr lang="en-US" sz="105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58788" y="4781490"/>
            <a:ext cx="1996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b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Group Response</a:t>
            </a:r>
            <a:endParaRPr lang="en-US" sz="2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52400" y="0"/>
            <a:ext cx="8763000" cy="563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600" b="1" u="sng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Causes / Sources and </a:t>
            </a:r>
            <a:r>
              <a:rPr lang="en-US" sz="2600" b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Consequences of </a:t>
            </a:r>
            <a:r>
              <a:rPr lang="en-US" sz="2600" b="1" u="sng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conflict</a:t>
            </a:r>
          </a:p>
          <a:p>
            <a:pPr>
              <a:defRPr/>
            </a:pPr>
            <a:endParaRPr lang="en-US" sz="2600" b="1" u="sng" kern="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en-US" sz="2600" b="1" u="sng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8600" y="434876"/>
            <a:ext cx="8915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Instructions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 the questions given below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Write down your answers  as an individual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Share your outcomes with other members of the group, and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Prepare a common list for presentation in the plenary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Question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What are causes and consequences of conflict?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Assignment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77724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Session outline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458200" cy="4572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dirty="0" smtClean="0"/>
              <a:t>Meaning, Symptoms, Levels and Types of Conflict</a:t>
            </a:r>
          </a:p>
          <a:p>
            <a:pPr>
              <a:spcBef>
                <a:spcPts val="0"/>
              </a:spcBef>
            </a:pPr>
            <a:r>
              <a:rPr lang="en-US" sz="5400" dirty="0" smtClean="0"/>
              <a:t>Causes and Consequences of Conflict</a:t>
            </a:r>
          </a:p>
          <a:p>
            <a:pPr>
              <a:spcBef>
                <a:spcPts val="0"/>
              </a:spcBef>
            </a:pPr>
            <a:r>
              <a:rPr lang="en-US" sz="5400" dirty="0" smtClean="0"/>
              <a:t>Managing Conflict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7772400" cy="609600"/>
          </a:xfrm>
        </p:spPr>
        <p:txBody>
          <a:bodyPr anchor="t"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 of conflicts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-76200"/>
          <a:ext cx="8686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 of conflict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609600"/>
            <a:ext cx="86106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2800" b="1" dirty="0" smtClean="0"/>
              <a:t>Katz: </a:t>
            </a:r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Structural conflict</a:t>
            </a:r>
            <a:r>
              <a:rPr lang="en-US" dirty="0" smtClean="0"/>
              <a:t> (conflict arising out of the need to manage the interdependence between different organizational sub-units)</a:t>
            </a:r>
            <a:endParaRPr lang="en-US" sz="2800" dirty="0" smtClean="0"/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Role conflict </a:t>
            </a:r>
            <a:r>
              <a:rPr lang="en-US" dirty="0" smtClean="0"/>
              <a:t>(conflict arising from sets of prescribed </a:t>
            </a:r>
            <a:r>
              <a:rPr lang="en-US" dirty="0" err="1" smtClean="0"/>
              <a:t>behaviour</a:t>
            </a:r>
            <a:r>
              <a:rPr lang="en-US" dirty="0" smtClean="0"/>
              <a:t>)</a:t>
            </a:r>
            <a:endParaRPr lang="en-US" sz="2800" dirty="0" smtClean="0"/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Resources conflict </a:t>
            </a:r>
            <a:r>
              <a:rPr lang="en-US" dirty="0" smtClean="0"/>
              <a:t>(conflict stemming from interest groups competing for organizational resources)</a:t>
            </a:r>
            <a:endParaRPr lang="en-US" sz="2800" dirty="0" smtClean="0"/>
          </a:p>
          <a:p>
            <a:pPr>
              <a:spcBef>
                <a:spcPts val="0"/>
              </a:spcBef>
              <a:buNone/>
            </a:pPr>
            <a:r>
              <a:rPr lang="en-US" sz="2800" b="1" dirty="0" smtClean="0"/>
              <a:t>Robbins:</a:t>
            </a:r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Communicational </a:t>
            </a:r>
            <a:r>
              <a:rPr lang="en-US" dirty="0" smtClean="0"/>
              <a:t>(conflicts arising from misunderstandings etc.)</a:t>
            </a:r>
            <a:r>
              <a:rPr lang="en-US" sz="2800" dirty="0" smtClean="0"/>
              <a:t> </a:t>
            </a:r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Structural (conflicts related to organizational roles) </a:t>
            </a:r>
          </a:p>
          <a:p>
            <a:pPr marL="971550" lvl="1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/>
              <a:t>Personal (conflicts stemming from individual differences)</a:t>
            </a:r>
          </a:p>
          <a:p>
            <a:pPr marL="1371600" lvl="2" indent="-514350">
              <a:spcBef>
                <a:spcPts val="0"/>
              </a:spcBef>
              <a:buFont typeface="+mj-lt"/>
              <a:buAutoNum type="arabicPeriod"/>
            </a:pPr>
            <a:r>
              <a:rPr lang="en-GB" sz="2400" dirty="0" smtClean="0"/>
              <a:t>Priority or value differences</a:t>
            </a:r>
          </a:p>
          <a:p>
            <a:pPr marL="1371600" lvl="2" indent="-514350">
              <a:spcBef>
                <a:spcPts val="0"/>
              </a:spcBef>
              <a:buFont typeface="+mj-lt"/>
              <a:buAutoNum type="arabicPeriod"/>
            </a:pPr>
            <a:r>
              <a:rPr lang="en-US" sz="2400" dirty="0" smtClean="0"/>
              <a:t>Conflict of interest</a:t>
            </a:r>
          </a:p>
          <a:p>
            <a:pPr marL="1371600" lvl="2" indent="-514350">
              <a:spcBef>
                <a:spcPts val="0"/>
              </a:spcBef>
              <a:buFont typeface="+mj-lt"/>
              <a:buAutoNum type="arabicPeriod"/>
            </a:pPr>
            <a:r>
              <a:rPr lang="en-US" sz="2400" dirty="0" smtClean="0"/>
              <a:t>Lack of cooperation</a:t>
            </a:r>
          </a:p>
          <a:p>
            <a:pPr marL="1371600" lvl="2" indent="-514350">
              <a:spcBef>
                <a:spcPts val="0"/>
              </a:spcBef>
              <a:buFont typeface="+mj-lt"/>
              <a:buAutoNum type="arabicPeriod"/>
            </a:pPr>
            <a:r>
              <a:rPr lang="en-US" sz="2400" dirty="0" smtClean="0"/>
              <a:t>Unresolved prior conflicts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80" y="-76200"/>
            <a:ext cx="82296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Consequences / Effects of conflict 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BBA90FE8-F14C-4186-9B06-5C6AFC6BDF4D}" type="slidenum">
              <a:rPr lang="en-US" smtClean="0">
                <a:latin typeface="Arial" charset="0"/>
              </a:rPr>
              <a:pPr/>
              <a:t>22</a:t>
            </a:fld>
            <a:endParaRPr lang="en-US" smtClean="0">
              <a:latin typeface="Arial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195414"/>
            <a:ext cx="8534400" cy="4900586"/>
          </a:xfrm>
        </p:spPr>
        <p:txBody>
          <a:bodyPr>
            <a:normAutofit/>
          </a:bodyPr>
          <a:lstStyle/>
          <a:p>
            <a:pPr marL="463550" indent="-461963" eaLnBrk="1" hangingPunct="1">
              <a:lnSpc>
                <a:spcPct val="90000"/>
              </a:lnSpc>
              <a:buFontTx/>
              <a:buAutoNum type="arabicPeriod"/>
            </a:pPr>
            <a:r>
              <a:rPr lang="en-GB" sz="4400" b="1" dirty="0" smtClean="0"/>
              <a:t>Positive / Constructive / Functional effects</a:t>
            </a:r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r>
              <a:rPr lang="en-GB" b="1" dirty="0" smtClean="0"/>
              <a:t>	</a:t>
            </a:r>
            <a:r>
              <a:rPr lang="en-GB" sz="4000" dirty="0" smtClean="0"/>
              <a:t>Results in positive benefits.</a:t>
            </a:r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endParaRPr lang="en-GB" sz="1800" b="1" dirty="0" smtClean="0"/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endParaRPr lang="en-GB" sz="2800" b="1" dirty="0" smtClean="0"/>
          </a:p>
          <a:p>
            <a:pPr marL="463550" indent="-461963" eaLnBrk="1" hangingPunct="1">
              <a:lnSpc>
                <a:spcPct val="90000"/>
              </a:lnSpc>
              <a:buFontTx/>
              <a:buAutoNum type="arabicPeriod" startAt="2"/>
            </a:pPr>
            <a:r>
              <a:rPr lang="en-GB" sz="4400" b="1" dirty="0" smtClean="0"/>
              <a:t>Negative / Destructive / Dysfunctional effects</a:t>
            </a:r>
            <a:r>
              <a:rPr lang="en-GB" sz="4400" b="1" u="sng" dirty="0" smtClean="0"/>
              <a:t> </a:t>
            </a:r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r>
              <a:rPr lang="en-GB" dirty="0" smtClean="0"/>
              <a:t>	</a:t>
            </a:r>
            <a:r>
              <a:rPr lang="en-GB" sz="4000" dirty="0" smtClean="0"/>
              <a:t>Works to the disadvantage.</a:t>
            </a:r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endParaRPr lang="en-GB" dirty="0" smtClean="0"/>
          </a:p>
          <a:p>
            <a:pPr marL="463550" indent="-461963" eaLnBrk="1" hangingPunct="1">
              <a:lnSpc>
                <a:spcPct val="90000"/>
              </a:lnSpc>
              <a:buFontTx/>
              <a:buNone/>
            </a:pPr>
            <a:endParaRPr lang="en-US" sz="2800" dirty="0" smtClean="0"/>
          </a:p>
        </p:txBody>
      </p:sp>
      <p:pic>
        <p:nvPicPr>
          <p:cNvPr id="10245" name="Picture 4" descr="Helping Others Resolve Differen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3468" y="3429000"/>
            <a:ext cx="232768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229600" cy="609600"/>
          </a:xfrm>
        </p:spPr>
        <p:txBody>
          <a:bodyPr anchor="t">
            <a:noAutofit/>
          </a:bodyPr>
          <a:lstStyle/>
          <a:p>
            <a:pPr marL="838200" indent="-838200" algn="ctr" eaLnBrk="1" hangingPunct="1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Likely positive effects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01DBFA1C-058C-49F0-8BE8-7CA6B8848EDE}" type="slidenum">
              <a:rPr lang="en-US" smtClean="0">
                <a:latin typeface="Arial" charset="0"/>
              </a:rPr>
              <a:pPr/>
              <a:t>23</a:t>
            </a:fld>
            <a:endParaRPr lang="en-US" smtClean="0">
              <a:latin typeface="Arial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838200"/>
            <a:ext cx="8458200" cy="5486400"/>
          </a:xfrm>
        </p:spPr>
        <p:txBody>
          <a:bodyPr>
            <a:noAutofit/>
          </a:bodyPr>
          <a:lstStyle/>
          <a:p>
            <a:pPr marL="457200" indent="-457200" eaLnBrk="1" hangingPunct="1">
              <a:spcBef>
                <a:spcPts val="0"/>
              </a:spcBef>
            </a:pPr>
            <a:r>
              <a:rPr lang="en-GB" sz="4800" dirty="0" smtClean="0"/>
              <a:t>Long-standing problems surfaced and dealt with them,</a:t>
            </a:r>
          </a:p>
          <a:p>
            <a:pPr marL="457200" indent="-457200" eaLnBrk="1" hangingPunct="1">
              <a:spcBef>
                <a:spcPts val="0"/>
              </a:spcBef>
            </a:pPr>
            <a:r>
              <a:rPr lang="en-GB" sz="4800" dirty="0" smtClean="0"/>
              <a:t>Clarifies people's viewpoints,</a:t>
            </a:r>
          </a:p>
          <a:p>
            <a:pPr marL="457200" indent="-457200" eaLnBrk="1" hangingPunct="1">
              <a:spcBef>
                <a:spcPts val="0"/>
              </a:spcBef>
            </a:pPr>
            <a:r>
              <a:rPr lang="en-GB" sz="4800" dirty="0" smtClean="0"/>
              <a:t>Produces better ideas and forces people to search for new approaches,</a:t>
            </a:r>
          </a:p>
          <a:p>
            <a:pPr marL="457200" indent="-457200" eaLnBrk="1" hangingPunct="1">
              <a:spcBef>
                <a:spcPts val="0"/>
              </a:spcBef>
            </a:pPr>
            <a:r>
              <a:rPr lang="en-GB" sz="4800" dirty="0" smtClean="0"/>
              <a:t>Provides opportunities for creativity,</a:t>
            </a:r>
          </a:p>
          <a:p>
            <a:pPr marL="457200" indent="-457200" eaLnBrk="1" hangingPunct="1">
              <a:spcBef>
                <a:spcPts val="0"/>
              </a:spcBef>
            </a:pPr>
            <a:endParaRPr lang="en-US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229600" cy="4525963"/>
          </a:xfrm>
        </p:spPr>
        <p:txBody>
          <a:bodyPr>
            <a:noAutofit/>
          </a:bodyPr>
          <a:lstStyle/>
          <a:p>
            <a:r>
              <a:rPr lang="en-GB" sz="4800" dirty="0" smtClean="0"/>
              <a:t>People feel challenged and they receive the opportunity to test their abilities,</a:t>
            </a:r>
            <a:endParaRPr lang="en-US" sz="4800" dirty="0" smtClean="0"/>
          </a:p>
          <a:p>
            <a:r>
              <a:rPr lang="en-US" sz="4800" dirty="0" smtClean="0"/>
              <a:t>Increase group cohesion and performance, and </a:t>
            </a:r>
          </a:p>
          <a:p>
            <a:r>
              <a:rPr lang="en-US" sz="4800" dirty="0" smtClean="0"/>
              <a:t>Demonstrate the power or ability of the conflicting parties. </a:t>
            </a:r>
            <a:endParaRPr lang="en-US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8437"/>
            <a:ext cx="8229600" cy="56356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Likely negative effects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D80B21A5-749E-41B3-AA92-483F4CBA7E3C}" type="slidenum">
              <a:rPr lang="en-US" smtClean="0">
                <a:latin typeface="Arial" charset="0"/>
              </a:rPr>
              <a:pPr/>
              <a:t>25</a:t>
            </a:fld>
            <a:endParaRPr lang="en-US" smtClean="0"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990600"/>
            <a:ext cx="8686800" cy="5257800"/>
          </a:xfrm>
        </p:spPr>
        <p:txBody>
          <a:bodyPr>
            <a:noAutofit/>
          </a:bodyPr>
          <a:lstStyle/>
          <a:p>
            <a:pPr marL="457200" indent="-457200">
              <a:spcBef>
                <a:spcPts val="0"/>
              </a:spcBef>
            </a:pPr>
            <a:r>
              <a:rPr lang="en-US" sz="4400" dirty="0" smtClean="0"/>
              <a:t>Conflicts cause </a:t>
            </a:r>
            <a:r>
              <a:rPr lang="en-US" sz="4400" i="1" dirty="0" smtClean="0"/>
              <a:t>stress</a:t>
            </a:r>
            <a:r>
              <a:rPr lang="en-US" sz="4400" dirty="0" smtClean="0"/>
              <a:t>, which reduces worker satisfaction. This diminished satisfaction can lead to increases in </a:t>
            </a:r>
            <a:r>
              <a:rPr lang="en-US" sz="4400" i="1" dirty="0" smtClean="0"/>
              <a:t>absenteeism</a:t>
            </a:r>
            <a:r>
              <a:rPr lang="en-US" sz="4400" dirty="0" smtClean="0"/>
              <a:t> and </a:t>
            </a:r>
            <a:r>
              <a:rPr lang="en-US" sz="4400" i="1" dirty="0" smtClean="0"/>
              <a:t>turnover.</a:t>
            </a:r>
            <a:r>
              <a:rPr lang="en-US" sz="4400" dirty="0" smtClean="0"/>
              <a:t> </a:t>
            </a:r>
          </a:p>
          <a:p>
            <a:pPr marL="457200" indent="-457200">
              <a:spcBef>
                <a:spcPts val="0"/>
              </a:spcBef>
            </a:pPr>
            <a:r>
              <a:rPr lang="en-US" sz="4400" dirty="0" smtClean="0"/>
              <a:t>Could hinder smooth working resulting in reduced productivity</a:t>
            </a:r>
            <a:endParaRPr lang="en-GB" sz="4400" dirty="0" smtClean="0"/>
          </a:p>
          <a:p>
            <a:pPr marL="457200" indent="-457200">
              <a:spcBef>
                <a:spcPts val="0"/>
              </a:spcBef>
            </a:pPr>
            <a:r>
              <a:rPr lang="en-GB" sz="4400" dirty="0" smtClean="0"/>
              <a:t>Develops suspicion and distrust climate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228600"/>
            <a:ext cx="8534400" cy="4525963"/>
          </a:xfrm>
        </p:spPr>
        <p:txBody>
          <a:bodyPr>
            <a:noAutofit/>
          </a:bodyPr>
          <a:lstStyle/>
          <a:p>
            <a:pPr marL="457200" indent="-457200">
              <a:spcBef>
                <a:spcPts val="0"/>
              </a:spcBef>
            </a:pPr>
            <a:r>
              <a:rPr lang="en-GB" sz="4400" dirty="0" smtClean="0"/>
              <a:t>Some feel defeated, embarrassed, and demoralised / decline in morale</a:t>
            </a:r>
          </a:p>
          <a:p>
            <a:pPr marL="457200" indent="-457200">
              <a:spcBef>
                <a:spcPts val="0"/>
              </a:spcBef>
            </a:pPr>
            <a:r>
              <a:rPr lang="en-GB" sz="4400" dirty="0" smtClean="0"/>
              <a:t>Distracts people from the important goals of an  organisation and cause valuable time to be wasted on non-productive arguing</a:t>
            </a:r>
          </a:p>
          <a:p>
            <a:pPr marL="457200" indent="-457200">
              <a:spcBef>
                <a:spcPts val="0"/>
              </a:spcBef>
            </a:pPr>
            <a:r>
              <a:rPr lang="en-GB" sz="4400" dirty="0" smtClean="0"/>
              <a:t>Reduces contact between people and some stop communicating with each other</a:t>
            </a:r>
            <a:endParaRPr lang="en-US" sz="4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65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Responses to conflict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0A440A-D8E1-423C-839F-92C7072EB682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60475"/>
            <a:ext cx="8229600" cy="4530725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en-US" sz="36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How people response conflicts?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Work as an individual and then in group to answer the question.</a:t>
            </a:r>
          </a:p>
          <a:p>
            <a:pPr>
              <a:buFont typeface="Wingdings" pitchFamily="2" charset="2"/>
              <a:buNone/>
              <a:defRPr/>
            </a:pPr>
            <a:endParaRPr lang="en-US" sz="1400" b="1" i="1" u="sng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4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Individual </a:t>
            </a:r>
          </a:p>
          <a:p>
            <a:pPr>
              <a:buFont typeface="Wingdings" pitchFamily="2" charset="2"/>
              <a:buNone/>
              <a:defRPr/>
            </a:pPr>
            <a:endParaRPr lang="en-US" sz="4400" b="1" i="1" u="sng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4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Group </a:t>
            </a:r>
            <a:endParaRPr lang="en-US" sz="6000" b="1" i="1" u="sng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01612"/>
            <a:ext cx="8763000" cy="7127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 responses to conflict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6E15FE-0950-4EED-8FF7-F5DBA936DD32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184275"/>
            <a:ext cx="8305800" cy="4530725"/>
          </a:xfrm>
        </p:spPr>
        <p:txBody>
          <a:bodyPr>
            <a:noAutofit/>
          </a:bodyPr>
          <a:lstStyle/>
          <a:p>
            <a:pPr marL="457200" indent="-457200" eaLnBrk="1" hangingPunct="1">
              <a:lnSpc>
                <a:spcPct val="90000"/>
              </a:lnSpc>
            </a:pPr>
            <a:r>
              <a:rPr lang="en-US" sz="4800" dirty="0" smtClean="0">
                <a:cs typeface="Times New Roman" pitchFamily="18" charset="0"/>
              </a:rPr>
              <a:t>Avoiding the issue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n-US" sz="4800" dirty="0" smtClean="0">
                <a:cs typeface="Times New Roman" pitchFamily="18" charset="0"/>
              </a:rPr>
              <a:t>Jump into battle with guns blazing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n-US" sz="4800" dirty="0" smtClean="0">
                <a:cs typeface="Times New Roman" pitchFamily="18" charset="0"/>
              </a:rPr>
              <a:t>Finding a quick fix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n-US" sz="4800" dirty="0" smtClean="0">
                <a:cs typeface="Times New Roman" pitchFamily="18" charset="0"/>
              </a:rPr>
              <a:t>Wait for things to get sorted out on its own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2612"/>
            <a:ext cx="8229600" cy="7889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Approaches  / Styles for Conflict Management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930525"/>
          </a:xfrm>
        </p:spPr>
        <p:txBody>
          <a:bodyPr>
            <a:noAutofit/>
          </a:bodyPr>
          <a:lstStyle/>
          <a:p>
            <a:r>
              <a:rPr lang="en-US" sz="4400" dirty="0" smtClean="0"/>
              <a:t>How do you handle conflict? </a:t>
            </a:r>
            <a:r>
              <a:rPr lang="en-US" sz="4400" b="1" dirty="0" smtClean="0"/>
              <a:t>Exercise:</a:t>
            </a:r>
            <a:r>
              <a:rPr lang="en-US" sz="4400" dirty="0" smtClean="0"/>
              <a:t> </a:t>
            </a:r>
            <a:r>
              <a:rPr lang="en-US" sz="4000" dirty="0" smtClean="0"/>
              <a:t>Learning about yourself</a:t>
            </a:r>
          </a:p>
          <a:p>
            <a:endParaRPr lang="en-US" sz="4000" dirty="0" smtClean="0"/>
          </a:p>
          <a:p>
            <a:endParaRPr lang="en-US" sz="4400" dirty="0" smtClean="0"/>
          </a:p>
          <a:p>
            <a:r>
              <a:rPr lang="en-US" sz="4400" dirty="0" smtClean="0"/>
              <a:t>What are basic </a:t>
            </a:r>
            <a:r>
              <a:rPr lang="en-GB" sz="4800" dirty="0" smtClean="0"/>
              <a:t>approaches and styles for resolving conflicts? </a:t>
            </a:r>
            <a:endParaRPr lang="en-US" sz="4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F8212B-C598-4413-AA60-11705C0D634A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715962"/>
          </a:xfrm>
        </p:spPr>
        <p:txBody>
          <a:bodyPr anchor="t">
            <a:no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ne-NP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 us define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143000"/>
            <a:ext cx="8229600" cy="4572000"/>
          </a:xfrm>
        </p:spPr>
        <p:txBody>
          <a:bodyPr vert="horz">
            <a:noAutofit/>
          </a:bodyPr>
          <a:lstStyle/>
          <a:p>
            <a:r>
              <a:rPr lang="en-US" sz="4800" dirty="0"/>
              <a:t>Work in group</a:t>
            </a:r>
          </a:p>
          <a:p>
            <a:r>
              <a:rPr lang="en-US" sz="4800" dirty="0"/>
              <a:t>Present your thoughts in  picture/ diagram/symbol to explain what does </a:t>
            </a:r>
            <a:r>
              <a:rPr lang="en-US" sz="4800" dirty="0" smtClean="0"/>
              <a:t>conflict means </a:t>
            </a:r>
            <a:r>
              <a:rPr lang="en-US" sz="4800" dirty="0"/>
              <a:t>to </a:t>
            </a:r>
            <a:r>
              <a:rPr lang="en-US" sz="4800" dirty="0" smtClean="0"/>
              <a:t>you as an individual and </a:t>
            </a:r>
            <a:r>
              <a:rPr lang="en-US" sz="4800" dirty="0"/>
              <a:t>at your workspace.</a:t>
            </a:r>
          </a:p>
          <a:p>
            <a:r>
              <a:rPr lang="en-US" sz="4800" dirty="0"/>
              <a:t>Each group have 15 minutes to prepare and 5 minutes to present.</a:t>
            </a:r>
          </a:p>
        </p:txBody>
      </p:sp>
    </p:spTree>
    <p:extLst>
      <p:ext uri="{BB962C8B-B14F-4D97-AF65-F5344CB8AC3E}">
        <p14:creationId xmlns="" xmlns:p14="http://schemas.microsoft.com/office/powerpoint/2010/main" val="260558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C0E679-58CF-4481-8633-F801CCDCCD3D}" type="slidenum">
              <a:rPr lang="en-US" altLang="en-US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1981200"/>
            <a:ext cx="7927975" cy="3433763"/>
          </a:xfrm>
        </p:spPr>
        <p:txBody>
          <a:bodyPr lIns="90488" tIns="44450" rIns="90488" bIns="44450"/>
          <a:lstStyle/>
          <a:p>
            <a:pPr eaLnBrk="1" hangingPunct="1">
              <a:buClr>
                <a:schemeClr val="bg2"/>
              </a:buClr>
              <a:buFont typeface="Wingdings" pitchFamily="2" charset="2"/>
              <a:buNone/>
              <a:defRPr/>
            </a:pPr>
            <a:r>
              <a:rPr lang="en-US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 </a:t>
            </a: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136525" y="1804988"/>
            <a:ext cx="69532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365125" y="2871788"/>
            <a:ext cx="42100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04800" y="1676400"/>
            <a:ext cx="8382000" cy="4953000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FF0066"/>
              </a:solidFill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886075" y="2209800"/>
            <a:ext cx="5257800" cy="320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2971800" y="2362200"/>
            <a:ext cx="1905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n-US" sz="2800" b="1" dirty="0">
                <a:latin typeface="Times New Roman" pitchFamily="18" charset="0"/>
              </a:rPr>
              <a:t>Domination 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5791200" y="2362200"/>
            <a:ext cx="2209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</a:rPr>
              <a:t>Collaboration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4498975" y="3535363"/>
            <a:ext cx="20320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</a:rPr>
              <a:t>Compromise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2971800" y="4724400"/>
            <a:ext cx="14605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Avoiding</a:t>
            </a: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5472113" y="4724400"/>
            <a:ext cx="259205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4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Accommodation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81000" y="2209800"/>
            <a:ext cx="2182813" cy="733425"/>
            <a:chOff x="-680" y="339"/>
            <a:chExt cx="4853" cy="1173"/>
          </a:xfrm>
        </p:grpSpPr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-514" y="339"/>
              <a:ext cx="3138" cy="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defRPr/>
              </a:pPr>
              <a:r>
                <a:rPr lang="en-US" sz="1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              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High </a:t>
              </a:r>
            </a:p>
          </p:txBody>
        </p:sp>
        <p:sp>
          <p:nvSpPr>
            <p:cNvPr id="52238" name="Rectangle 14"/>
            <p:cNvSpPr>
              <a:spLocks noChangeArrowheads="1"/>
            </p:cNvSpPr>
            <p:nvPr/>
          </p:nvSpPr>
          <p:spPr bwMode="auto">
            <a:xfrm>
              <a:off x="-680" y="829"/>
              <a:ext cx="4853" cy="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Assertiveness</a:t>
              </a:r>
            </a:p>
          </p:txBody>
        </p:sp>
      </p:grpSp>
      <p:sp>
        <p:nvSpPr>
          <p:cNvPr id="52239" name="Rectangle 15"/>
          <p:cNvSpPr>
            <a:spLocks noChangeArrowheads="1"/>
          </p:cNvSpPr>
          <p:nvPr/>
        </p:nvSpPr>
        <p:spPr bwMode="auto">
          <a:xfrm rot="16200000">
            <a:off x="1397794" y="3555206"/>
            <a:ext cx="25082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Concern for </a:t>
            </a:r>
            <a:r>
              <a:rPr lang="en-US" sz="28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Self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81000" y="4648200"/>
            <a:ext cx="2133600" cy="706438"/>
            <a:chOff x="-632" y="7152"/>
            <a:chExt cx="4756" cy="1242"/>
          </a:xfrm>
        </p:grpSpPr>
        <p:sp>
          <p:nvSpPr>
            <p:cNvPr id="52241" name="Rectangle 17"/>
            <p:cNvSpPr>
              <a:spLocks noChangeArrowheads="1"/>
            </p:cNvSpPr>
            <p:nvPr/>
          </p:nvSpPr>
          <p:spPr bwMode="auto">
            <a:xfrm>
              <a:off x="-423" y="7152"/>
              <a:ext cx="2912" cy="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defRPr/>
              </a:pPr>
              <a:r>
                <a:rPr lang="en-US" sz="1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             </a:t>
              </a: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Low </a:t>
              </a:r>
            </a:p>
          </p:txBody>
        </p:sp>
        <p:sp>
          <p:nvSpPr>
            <p:cNvPr id="52242" name="Rectangle 18"/>
            <p:cNvSpPr>
              <a:spLocks noChangeArrowheads="1"/>
            </p:cNvSpPr>
            <p:nvPr/>
          </p:nvSpPr>
          <p:spPr bwMode="auto">
            <a:xfrm>
              <a:off x="-632" y="7643"/>
              <a:ext cx="4756" cy="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Assertiveness</a:t>
              </a:r>
            </a:p>
          </p:txBody>
        </p:sp>
      </p:grp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2362200" y="5718175"/>
            <a:ext cx="23526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Low </a:t>
            </a:r>
          </a:p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Responsiveness</a:t>
            </a:r>
          </a:p>
        </p:txBody>
      </p:sp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5907088" y="5718175"/>
            <a:ext cx="23304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High </a:t>
            </a:r>
          </a:p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Responsiveness</a:t>
            </a:r>
          </a:p>
        </p:txBody>
      </p:sp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3886200" y="5410200"/>
            <a:ext cx="3032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defRPr/>
            </a:pPr>
            <a:r>
              <a:rPr 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Concern for </a:t>
            </a:r>
            <a:r>
              <a:rPr lang="en-US" sz="28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Others</a:t>
            </a:r>
          </a:p>
        </p:txBody>
      </p:sp>
      <p:sp>
        <p:nvSpPr>
          <p:cNvPr id="52247" name="Text Box 23"/>
          <p:cNvSpPr txBox="1">
            <a:spLocks noChangeArrowheads="1"/>
          </p:cNvSpPr>
          <p:nvPr/>
        </p:nvSpPr>
        <p:spPr bwMode="auto">
          <a:xfrm>
            <a:off x="7299325" y="23733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US" sz="20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152400" y="0"/>
            <a:ext cx="8763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5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Approaches /Styles for Conflict Management</a:t>
            </a:r>
            <a:endParaRPr lang="en-US" sz="35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2251" name="Rectangle 27"/>
          <p:cNvSpPr>
            <a:spLocks noChangeArrowheads="1"/>
          </p:cNvSpPr>
          <p:nvPr/>
        </p:nvSpPr>
        <p:spPr bwMode="auto">
          <a:xfrm>
            <a:off x="304800" y="533400"/>
            <a:ext cx="8686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GB" sz="3200" dirty="0"/>
              <a:t>The approach and style for resolving conflict depends on </a:t>
            </a:r>
            <a:r>
              <a:rPr lang="en-GB" sz="3200" b="1" dirty="0"/>
              <a:t>assertiveness</a:t>
            </a:r>
            <a:r>
              <a:rPr lang="en-GB" sz="3200" dirty="0"/>
              <a:t> and </a:t>
            </a:r>
            <a:r>
              <a:rPr lang="en-GB" sz="3200" b="1" dirty="0"/>
              <a:t>responsiveness</a:t>
            </a:r>
            <a:r>
              <a:rPr lang="en-GB" sz="3200" dirty="0"/>
              <a:t> skills of a manager. </a:t>
            </a:r>
            <a:endParaRPr lang="en-US" sz="3200" dirty="0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>
            <a:off x="1371600" y="2895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H="1">
            <a:off x="3962400" y="6019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  <p:bldP spid="52230" grpId="0" animBg="1"/>
      <p:bldP spid="52231" grpId="0"/>
      <p:bldP spid="52232" grpId="0"/>
      <p:bldP spid="52233" grpId="0"/>
      <p:bldP spid="52234" grpId="0"/>
      <p:bldP spid="52235" grpId="0"/>
      <p:bldP spid="52239" grpId="0"/>
      <p:bldP spid="52243" grpId="0"/>
      <p:bldP spid="52244" grpId="0"/>
      <p:bldP spid="52245" grpId="0"/>
      <p:bldP spid="52250" grpId="0"/>
      <p:bldP spid="52251" grpId="0"/>
      <p:bldP spid="52257" grpId="0" animBg="1"/>
      <p:bldP spid="5225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456716-027A-44AC-9412-90CA6C387EB0}" type="slidenum">
              <a:rPr lang="en-US" altLang="en-US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152400"/>
            <a:ext cx="8291512" cy="533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 outcome from each Style</a:t>
            </a:r>
          </a:p>
        </p:txBody>
      </p:sp>
      <p:graphicFrame>
        <p:nvGraphicFramePr>
          <p:cNvPr id="66583" name="Group 23"/>
          <p:cNvGraphicFramePr>
            <a:graphicFrameLocks noGrp="1"/>
          </p:cNvGraphicFramePr>
          <p:nvPr>
            <p:ph idx="1"/>
          </p:nvPr>
        </p:nvGraphicFramePr>
        <p:xfrm>
          <a:off x="76200" y="1143000"/>
          <a:ext cx="9020175" cy="4703763"/>
        </p:xfrm>
        <a:graphic>
          <a:graphicData uri="http://schemas.openxmlformats.org/drawingml/2006/table">
            <a:tbl>
              <a:tblPr/>
              <a:tblGrid>
                <a:gridCol w="4087813"/>
                <a:gridCol w="4932362"/>
              </a:tblGrid>
              <a:tr h="650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Approach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288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Domination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Accommodation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Avoiding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Compromise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Tx/>
                        <a:buAutoNum type="arabicPeriod"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Collaboration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 – Lose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Lose – Win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Lose – Lose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 some – Lose some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 – Win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4989A2-574C-4C5C-811C-7F1651B4661F}" type="slidenum">
              <a:rPr lang="en-US" altLang="en-US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107950"/>
            <a:ext cx="8215312" cy="7254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Deciding preferred approach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686800" cy="5105400"/>
          </a:xfrm>
        </p:spPr>
        <p:txBody>
          <a:bodyPr>
            <a:noAutofit/>
          </a:bodyPr>
          <a:lstStyle/>
          <a:p>
            <a:pPr marL="466725" indent="-466725" eaLnBrk="1" hangingPunct="1"/>
            <a:r>
              <a:rPr lang="en-US" sz="4400" dirty="0" smtClean="0"/>
              <a:t>Lowest transaction costs ? </a:t>
            </a:r>
            <a:r>
              <a:rPr lang="en-US" sz="4000" dirty="0" smtClean="0"/>
              <a:t>(time, money, energy, emotion)</a:t>
            </a:r>
          </a:p>
          <a:p>
            <a:pPr marL="466725" indent="-466725" eaLnBrk="1" hangingPunct="1"/>
            <a:r>
              <a:rPr lang="en-US" sz="4400" dirty="0" smtClean="0"/>
              <a:t>Greatest satisfaction? </a:t>
            </a:r>
            <a:r>
              <a:rPr lang="en-US" sz="4000" dirty="0" smtClean="0"/>
              <a:t>(outcome &amp; process)</a:t>
            </a:r>
          </a:p>
          <a:p>
            <a:pPr marL="466725" indent="-466725" eaLnBrk="1" hangingPunct="1"/>
            <a:r>
              <a:rPr lang="en-US" sz="4400" dirty="0" smtClean="0"/>
              <a:t>Most positive / least negative effects on the long term relationship between parties?</a:t>
            </a:r>
          </a:p>
          <a:p>
            <a:pPr marL="466725" indent="-466725" eaLnBrk="1" hangingPunct="1"/>
            <a:r>
              <a:rPr lang="en-US" sz="4400" dirty="0" smtClean="0"/>
              <a:t>Most likely to “resolve” the dispute?</a:t>
            </a:r>
            <a:endParaRPr lang="en-US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F925-1E61-4FF3-86CA-95E9E4E2A938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153400" cy="609600"/>
          </a:xfrm>
        </p:spPr>
        <p:txBody>
          <a:bodyPr>
            <a:normAutofit fontScale="90000"/>
          </a:bodyPr>
          <a:lstStyle/>
          <a:p>
            <a:r>
              <a:rPr lang="en-GB" sz="3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Conditions for Appropriate Approach</a:t>
            </a:r>
            <a:endParaRPr lang="en-US" sz="3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533400"/>
            <a:ext cx="8763000" cy="54864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GB" sz="3200" dirty="0"/>
              <a:t>The </a:t>
            </a:r>
            <a:r>
              <a:rPr lang="en-GB" sz="3200" b="1" dirty="0"/>
              <a:t>Dominating/Forcing Approach</a:t>
            </a:r>
            <a:r>
              <a:rPr lang="en-GB" sz="3200" dirty="0"/>
              <a:t> </a:t>
            </a:r>
            <a:r>
              <a:rPr lang="en-GB" sz="3200" dirty="0" smtClean="0"/>
              <a:t>                       is </a:t>
            </a:r>
            <a:r>
              <a:rPr lang="en-GB" sz="3200" dirty="0"/>
              <a:t>most appropriate when: 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you know you are right;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unpopular actions must be taken for the benefit of all;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a conflict of values or perspectives is involved and one feels compelled to defend the 'correct' position;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a superior- subordinate relationship is involved;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maintaining a close, supportive relationship is not critical; and</a:t>
            </a:r>
          </a:p>
          <a:p>
            <a:pPr marL="568325" lvl="1" indent="-344488">
              <a:lnSpc>
                <a:spcPct val="90000"/>
              </a:lnSpc>
              <a:spcBef>
                <a:spcPct val="0"/>
              </a:spcBef>
            </a:pPr>
            <a:r>
              <a:rPr lang="en-GB" sz="3600" dirty="0"/>
              <a:t>there is a sense of urgency, and quick, decisive action is vital.</a:t>
            </a:r>
          </a:p>
        </p:txBody>
      </p:sp>
      <p:pic>
        <p:nvPicPr>
          <p:cNvPr id="7170" name="Picture 2" descr="C:\Documents and Settings\user\Desktop\Conflict\Compet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5556" y="152400"/>
            <a:ext cx="1615044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D553D-8DF4-4033-AE59-1EA467A2FA45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22238"/>
            <a:ext cx="8839200" cy="639762"/>
          </a:xfrm>
        </p:spPr>
        <p:txBody>
          <a:bodyPr>
            <a:normAutofit fontScale="90000"/>
          </a:bodyPr>
          <a:lstStyle/>
          <a:p>
            <a:r>
              <a:rPr lang="en-GB" sz="3600" b="1" u="sng" dirty="0"/>
              <a:t>Conditions </a:t>
            </a:r>
            <a:r>
              <a:rPr lang="en-GB" sz="3600" b="1" dirty="0" smtClean="0"/>
              <a:t> </a:t>
            </a:r>
            <a:r>
              <a:rPr lang="en-GB" sz="2800" i="1" dirty="0" smtClean="0"/>
              <a:t>...</a:t>
            </a:r>
            <a:endParaRPr lang="en-US" sz="2800" i="1" dirty="0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09600"/>
            <a:ext cx="8763000" cy="60960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GB" sz="3600" dirty="0"/>
              <a:t>The </a:t>
            </a:r>
            <a:r>
              <a:rPr lang="en-GB" sz="3200" b="1" dirty="0"/>
              <a:t>Accommodating </a:t>
            </a:r>
            <a:r>
              <a:rPr lang="en-GB" sz="3200" b="1" dirty="0" smtClean="0"/>
              <a:t>Approach </a:t>
            </a:r>
            <a:r>
              <a:rPr lang="en-GB" sz="3600" dirty="0" smtClean="0"/>
              <a:t>                           </a:t>
            </a:r>
            <a:r>
              <a:rPr lang="en-GB" sz="3200" dirty="0" smtClean="0"/>
              <a:t>is </a:t>
            </a:r>
            <a:r>
              <a:rPr lang="en-GB" sz="3200" dirty="0"/>
              <a:t>most</a:t>
            </a:r>
            <a:r>
              <a:rPr lang="en-GB" sz="3600" dirty="0"/>
              <a:t> </a:t>
            </a:r>
            <a:r>
              <a:rPr lang="en-GB" sz="3200" dirty="0"/>
              <a:t>appropriate when:</a:t>
            </a:r>
          </a:p>
          <a:p>
            <a:pPr marL="690563" lvl="1" indent="-466725">
              <a:lnSpc>
                <a:spcPct val="90000"/>
              </a:lnSpc>
            </a:pPr>
            <a:r>
              <a:rPr lang="en-GB" sz="3600" dirty="0"/>
              <a:t>the importance of maintaining a good working relationship outweighs all other considerations (a close relationship is important than the issue);</a:t>
            </a:r>
          </a:p>
          <a:p>
            <a:pPr marL="690563" lvl="1" indent="-466725">
              <a:lnSpc>
                <a:spcPct val="90000"/>
              </a:lnSpc>
            </a:pPr>
            <a:r>
              <a:rPr lang="en-GB" sz="3600" dirty="0"/>
              <a:t>the issues are not vital to your interests and the problem must be resolved quickly;</a:t>
            </a:r>
          </a:p>
          <a:p>
            <a:pPr marL="690563" lvl="1" indent="-466725">
              <a:lnSpc>
                <a:spcPct val="90000"/>
              </a:lnSpc>
            </a:pPr>
            <a:r>
              <a:rPr lang="en-GB" sz="3600" dirty="0"/>
              <a:t>it is important to please the other;</a:t>
            </a:r>
          </a:p>
          <a:p>
            <a:pPr marL="690563" lvl="1" indent="-466725">
              <a:lnSpc>
                <a:spcPct val="90000"/>
              </a:lnSpc>
            </a:pPr>
            <a:r>
              <a:rPr lang="en-GB" sz="3600" dirty="0"/>
              <a:t>you have no other option;</a:t>
            </a:r>
          </a:p>
          <a:p>
            <a:pPr marL="690563" lvl="1" indent="-466725">
              <a:lnSpc>
                <a:spcPct val="90000"/>
              </a:lnSpc>
            </a:pPr>
            <a:r>
              <a:rPr lang="en-GB" sz="3600" dirty="0"/>
              <a:t>you know you are wrong and to show your reasonableness.</a:t>
            </a:r>
            <a:endParaRPr lang="en-US" sz="3600" dirty="0"/>
          </a:p>
        </p:txBody>
      </p:sp>
      <p:pic>
        <p:nvPicPr>
          <p:cNvPr id="4098" name="Picture 2" descr="C:\Documents and Settings\user\Desktop\Conflict\Accomodat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533400"/>
            <a:ext cx="2838450" cy="86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D5F8-2445-4FC9-9DDC-B8212E15ACC2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6038"/>
            <a:ext cx="8458200" cy="563562"/>
          </a:xfrm>
        </p:spPr>
        <p:txBody>
          <a:bodyPr>
            <a:normAutofit fontScale="90000"/>
          </a:bodyPr>
          <a:lstStyle/>
          <a:p>
            <a:r>
              <a:rPr lang="en-GB" sz="3500" b="1" u="sng" dirty="0"/>
              <a:t>Conditions </a:t>
            </a:r>
            <a:r>
              <a:rPr lang="en-GB" sz="2800" i="1" dirty="0" smtClean="0"/>
              <a:t>Contd...</a:t>
            </a:r>
            <a:endParaRPr lang="en-US" sz="2800" i="1" dirty="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8763000" cy="48006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GB" sz="3200" dirty="0"/>
              <a:t>The </a:t>
            </a:r>
            <a:r>
              <a:rPr lang="en-GB" sz="3200" b="1" dirty="0"/>
              <a:t>Avoidance </a:t>
            </a:r>
            <a:r>
              <a:rPr lang="en-GB" sz="3200" b="1" dirty="0" smtClean="0"/>
              <a:t>Approach                      </a:t>
            </a:r>
            <a:r>
              <a:rPr lang="en-GB" sz="3200" dirty="0" smtClean="0"/>
              <a:t>  is </a:t>
            </a:r>
            <a:r>
              <a:rPr lang="en-GB" sz="3200" dirty="0"/>
              <a:t>most appropriate when: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one's stake in an issue is not high;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there is not a strong interpersonal reason for getting involved;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the danger of confronting a conflict exceeds the benefits of trying to resolve it;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others can resolve the conflict more effectively and the relationship is not critical;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the issue is unimportant / trivial;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need more time to gather information;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to allow people to cool down, reduce tensions; </a:t>
            </a:r>
          </a:p>
          <a:p>
            <a:pPr marL="579438" lvl="1" indent="-350838">
              <a:lnSpc>
                <a:spcPct val="90000"/>
              </a:lnSpc>
              <a:spcBef>
                <a:spcPct val="0"/>
              </a:spcBef>
            </a:pPr>
            <a:r>
              <a:rPr lang="en-GB" sz="3400" dirty="0"/>
              <a:t>the timing is not right.</a:t>
            </a:r>
          </a:p>
        </p:txBody>
      </p:sp>
      <p:pic>
        <p:nvPicPr>
          <p:cNvPr id="3074" name="Picture 2" descr="C:\Documents and Settings\user\Desktop\Conflict\AVOID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2975" y="333375"/>
            <a:ext cx="2105025" cy="1343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0C05-BACA-44EC-8710-A44F73CAF29D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36550" y="152400"/>
            <a:ext cx="8807450" cy="685800"/>
          </a:xfrm>
        </p:spPr>
        <p:txBody>
          <a:bodyPr/>
          <a:lstStyle/>
          <a:p>
            <a:r>
              <a:rPr lang="en-GB" sz="3600" b="1" u="sng" dirty="0"/>
              <a:t>Conditions </a:t>
            </a:r>
            <a:r>
              <a:rPr lang="en-GB" sz="2900" i="1" dirty="0" smtClean="0"/>
              <a:t>Contd...</a:t>
            </a:r>
            <a:endParaRPr lang="en-US" sz="2900" i="1" dirty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534400" cy="579120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tabLst>
                <a:tab pos="228600" algn="l"/>
              </a:tabLst>
            </a:pPr>
            <a:r>
              <a:rPr lang="en-GB" sz="4000" dirty="0"/>
              <a:t>The </a:t>
            </a:r>
            <a:r>
              <a:rPr lang="en-GB" sz="3600" b="1" dirty="0"/>
              <a:t>Compromising </a:t>
            </a:r>
            <a:r>
              <a:rPr lang="en-GB" sz="3600" b="1" dirty="0" smtClean="0"/>
              <a:t>Approach              </a:t>
            </a:r>
            <a:r>
              <a:rPr lang="en-GB" sz="3600" dirty="0" smtClean="0"/>
              <a:t>   </a:t>
            </a:r>
            <a:r>
              <a:rPr lang="en-GB" sz="3200" dirty="0" smtClean="0"/>
              <a:t>is </a:t>
            </a:r>
            <a:r>
              <a:rPr lang="en-GB" sz="3200" dirty="0"/>
              <a:t>most appropriate when:</a:t>
            </a:r>
          </a:p>
          <a:p>
            <a:pPr marL="914400" lvl="1" indent="-457200">
              <a:tabLst>
                <a:tab pos="228600" algn="l"/>
              </a:tabLst>
            </a:pPr>
            <a:r>
              <a:rPr lang="en-GB" sz="4000" dirty="0"/>
              <a:t>the issues are very complex and moderately important for both parties;</a:t>
            </a:r>
          </a:p>
          <a:p>
            <a:pPr marL="914400" lvl="1" indent="-457200">
              <a:tabLst>
                <a:tab pos="228600" algn="l"/>
              </a:tabLst>
            </a:pPr>
            <a:r>
              <a:rPr lang="en-GB" sz="4000" dirty="0"/>
              <a:t>there are no simple solutions, and</a:t>
            </a:r>
          </a:p>
          <a:p>
            <a:pPr marL="914400" lvl="1" indent="-457200">
              <a:tabLst>
                <a:tab pos="228600" algn="l"/>
              </a:tabLst>
            </a:pPr>
            <a:r>
              <a:rPr lang="en-GB" sz="4000" dirty="0"/>
              <a:t>both parties have a strong interest in different facets of the problem;</a:t>
            </a:r>
          </a:p>
          <a:p>
            <a:pPr marL="914400" lvl="1" indent="-457200">
              <a:tabLst>
                <a:tab pos="228600" algn="l"/>
              </a:tabLst>
            </a:pPr>
            <a:r>
              <a:rPr lang="en-GB" sz="4000" dirty="0"/>
              <a:t>to achieve temporary solution;</a:t>
            </a:r>
          </a:p>
          <a:p>
            <a:pPr marL="914400" lvl="1" indent="-457200">
              <a:tabLst>
                <a:tab pos="228600" algn="l"/>
              </a:tabLst>
            </a:pPr>
            <a:r>
              <a:rPr lang="en-GB" sz="4000" dirty="0"/>
              <a:t>collaboration or domination fail.</a:t>
            </a:r>
          </a:p>
          <a:p>
            <a:pPr marL="0" indent="0">
              <a:tabLst>
                <a:tab pos="228600" algn="l"/>
              </a:tabLst>
            </a:pPr>
            <a:endParaRPr lang="en-US" sz="4000" dirty="0"/>
          </a:p>
        </p:txBody>
      </p:sp>
      <p:pic>
        <p:nvPicPr>
          <p:cNvPr id="6146" name="Picture 2" descr="C:\Documents and Settings\user\Desktop\Conflict\Compromis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7620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152C8-59E3-43B7-9C41-C0995F68933E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2238"/>
            <a:ext cx="8610600" cy="563562"/>
          </a:xfrm>
        </p:spPr>
        <p:txBody>
          <a:bodyPr>
            <a:normAutofit fontScale="90000"/>
          </a:bodyPr>
          <a:lstStyle/>
          <a:p>
            <a:r>
              <a:rPr lang="en-GB" sz="3600" b="1" u="sng" dirty="0"/>
              <a:t>Conditions </a:t>
            </a:r>
            <a:r>
              <a:rPr lang="en-GB" sz="2900" i="1" dirty="0" smtClean="0"/>
              <a:t>Contd...</a:t>
            </a:r>
            <a:endParaRPr lang="en-US" sz="2900" b="1" i="1" u="sng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763000" cy="6096000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tabLst>
                <a:tab pos="228600" algn="l"/>
              </a:tabLst>
            </a:pPr>
            <a:r>
              <a:rPr lang="en-GB" sz="3200" dirty="0"/>
              <a:t>The </a:t>
            </a:r>
            <a:r>
              <a:rPr lang="en-GB" sz="3200" b="1" dirty="0"/>
              <a:t>Collaborating Approach</a:t>
            </a:r>
            <a:r>
              <a:rPr lang="en-GB" sz="3200" dirty="0"/>
              <a:t> </a:t>
            </a:r>
            <a:r>
              <a:rPr lang="en-GB" sz="3200" dirty="0" smtClean="0"/>
              <a:t>               is </a:t>
            </a:r>
            <a:r>
              <a:rPr lang="en-GB" sz="3200" dirty="0"/>
              <a:t>most appropriate when:</a:t>
            </a:r>
          </a:p>
          <a:p>
            <a:pPr marL="746125" lvl="1" indent="-457200">
              <a:spcBef>
                <a:spcPct val="0"/>
              </a:spcBef>
              <a:tabLst>
                <a:tab pos="228600" algn="l"/>
              </a:tabLst>
            </a:pPr>
            <a:r>
              <a:rPr lang="en-GB" sz="4400" dirty="0"/>
              <a:t>the issues are critical; </a:t>
            </a:r>
          </a:p>
          <a:p>
            <a:pPr marL="746125" lvl="1" indent="-457200">
              <a:spcBef>
                <a:spcPct val="0"/>
              </a:spcBef>
              <a:tabLst>
                <a:tab pos="228600" algn="l"/>
              </a:tabLst>
            </a:pPr>
            <a:r>
              <a:rPr lang="en-GB" sz="4400" dirty="0"/>
              <a:t>maintaining / strengthening an ongoing supportive relationship between peers is important, and </a:t>
            </a:r>
          </a:p>
          <a:p>
            <a:pPr marL="746125" lvl="1" indent="-457200">
              <a:spcBef>
                <a:spcPct val="0"/>
              </a:spcBef>
              <a:tabLst>
                <a:tab pos="228600" algn="l"/>
              </a:tabLst>
            </a:pPr>
            <a:r>
              <a:rPr lang="en-GB" sz="4400" dirty="0"/>
              <a:t>time constraints are not pressing; </a:t>
            </a:r>
          </a:p>
          <a:p>
            <a:pPr marL="746125" lvl="1" indent="-457200">
              <a:spcBef>
                <a:spcPct val="0"/>
              </a:spcBef>
              <a:tabLst>
                <a:tab pos="228600" algn="l"/>
              </a:tabLst>
            </a:pPr>
            <a:r>
              <a:rPr lang="en-GB" sz="4400" dirty="0"/>
              <a:t>to create the value, make the pie </a:t>
            </a:r>
            <a:r>
              <a:rPr lang="en-GB" sz="4400" dirty="0" smtClean="0"/>
              <a:t>bigger.</a:t>
            </a:r>
            <a:endParaRPr lang="en-GB" sz="4400" dirty="0"/>
          </a:p>
        </p:txBody>
      </p:sp>
      <p:pic>
        <p:nvPicPr>
          <p:cNvPr id="5122" name="Picture 2" descr="C:\Documents and Settings\user\Desktop\Conflict\Collaborat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81000"/>
            <a:ext cx="1447800" cy="1784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3823C-227E-48FF-A3D8-7AAA507F1BB3}" type="slidenum">
              <a:rPr lang="en-US" altLang="en-US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Techniques of Conflict Management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90600"/>
            <a:ext cx="8839200" cy="5562600"/>
          </a:xfrm>
        </p:spPr>
        <p:txBody>
          <a:bodyPr>
            <a:noAutofit/>
          </a:bodyPr>
          <a:lstStyle/>
          <a:p>
            <a:pPr marL="762000" indent="-479425" eaLnBrk="1" hangingPunct="1">
              <a:buFont typeface="Wingdings" pitchFamily="2" charset="2"/>
              <a:buAutoNum type="arabicPeriod"/>
            </a:pPr>
            <a:r>
              <a:rPr lang="en-GB" sz="3600" b="1" dirty="0" smtClean="0"/>
              <a:t>Peaceful coexistence </a:t>
            </a:r>
          </a:p>
          <a:p>
            <a:pPr marL="762000" indent="-479425" eaLnBrk="1" hangingPunct="1">
              <a:buFont typeface="Wingdings" pitchFamily="2" charset="2"/>
              <a:buAutoNum type="arabicPeriod"/>
            </a:pPr>
            <a:r>
              <a:rPr lang="en-GB" sz="3600" b="1" dirty="0" smtClean="0"/>
              <a:t>Compromise </a:t>
            </a:r>
          </a:p>
          <a:p>
            <a:pPr marL="762000" indent="-479425" eaLnBrk="1" hangingPunct="1">
              <a:buFont typeface="Wingdings" pitchFamily="2" charset="2"/>
              <a:buAutoNum type="arabicPeriod"/>
            </a:pPr>
            <a:r>
              <a:rPr lang="en-GB" sz="3600" b="1" dirty="0" smtClean="0"/>
              <a:t>Problem-solving:</a:t>
            </a:r>
            <a:r>
              <a:rPr lang="en-GB" sz="3600" dirty="0" smtClean="0"/>
              <a:t> 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Create a positive environment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Define the problem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Generate possible solutions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Evaluate various solutions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Reach an agreement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Implement the agreement</a:t>
            </a:r>
          </a:p>
          <a:p>
            <a:pPr marL="1536700" lvl="1" indent="-660400" eaLnBrk="1" hangingPunct="1">
              <a:buFont typeface="Wingdings" pitchFamily="2" charset="2"/>
              <a:buAutoNum type="romanUcPeriod"/>
            </a:pPr>
            <a:r>
              <a:rPr lang="en-GB" sz="3200" dirty="0" smtClean="0"/>
              <a:t>Evaluate the solution and continue to refine it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737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Techniques …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762000"/>
            <a:ext cx="8001000" cy="5486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b="1" dirty="0" smtClean="0"/>
              <a:t>Step 1: Defining the problem.</a:t>
            </a:r>
            <a:r>
              <a:rPr lang="en-US" sz="4000" dirty="0" smtClean="0"/>
              <a:t> </a:t>
            </a:r>
            <a:r>
              <a:rPr lang="en-US" sz="3600" dirty="0" smtClean="0"/>
              <a:t>Actively listen as feelings come.  Take time. Be sure the other person understands your commitment to finding a solution acceptable to both. 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4000" b="1" dirty="0" smtClean="0"/>
              <a:t>Step 2: Generating possible solutions (brainstorming).</a:t>
            </a:r>
            <a:r>
              <a:rPr lang="en-US" sz="4000" dirty="0" smtClean="0"/>
              <a:t>  </a:t>
            </a:r>
            <a:r>
              <a:rPr lang="en-US" sz="3600" dirty="0" smtClean="0"/>
              <a:t>Think divergently</a:t>
            </a:r>
            <a:r>
              <a:rPr lang="en-US" sz="3600" dirty="0" smtClean="0">
                <a:sym typeface="Symbol"/>
              </a:rPr>
              <a:t>.</a:t>
            </a:r>
            <a:r>
              <a:rPr lang="en-US" sz="3600" dirty="0" smtClean="0"/>
              <a:t>  Ask the other person to suggest solutions first</a:t>
            </a:r>
            <a:r>
              <a:rPr lang="en-US" sz="3600" dirty="0" smtClean="0">
                <a:sym typeface="Symbol"/>
              </a:rPr>
              <a:t>.</a:t>
            </a:r>
            <a:r>
              <a:rPr lang="en-US" sz="3600" dirty="0" smtClean="0"/>
              <a:t>  Avoid all evaluation for now</a:t>
            </a:r>
            <a:r>
              <a:rPr lang="en-US" sz="3600" dirty="0" smtClean="0">
                <a:sym typeface="Symbol"/>
              </a:rPr>
              <a:t>.</a:t>
            </a:r>
            <a:endParaRPr lang="en-US" sz="4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715962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04800" y="844689"/>
            <a:ext cx="86868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96875" indent="-34925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en-GB" sz="4000" dirty="0" smtClean="0"/>
              <a:t>A conflict is:</a:t>
            </a:r>
          </a:p>
          <a:p>
            <a:pPr marL="396875" indent="-349250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4000" dirty="0" smtClean="0"/>
              <a:t>difference in  interests, beliefs, values, perception, actions, views, opinions, ideas, requirements, or directions.</a:t>
            </a:r>
            <a:endParaRPr lang="en-GB" sz="4000" dirty="0" smtClean="0"/>
          </a:p>
          <a:p>
            <a:pPr marL="396875" indent="-349250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4000" dirty="0" smtClean="0"/>
              <a:t>“an expressed struggle between at least two interdependent parties who perceive incompatible goals, scare resources, and interference from others in achieving their goals”.</a:t>
            </a:r>
            <a:r>
              <a:rPr lang="en-US" sz="3200" dirty="0" smtClean="0"/>
              <a:t> </a:t>
            </a:r>
            <a:r>
              <a:rPr lang="en-US" sz="3600" i="1" dirty="0" smtClean="0"/>
              <a:t>(Wilmot and </a:t>
            </a:r>
            <a:r>
              <a:rPr lang="en-US" sz="3600" i="1" dirty="0" err="1" smtClean="0"/>
              <a:t>Hocker</a:t>
            </a:r>
            <a:r>
              <a:rPr lang="en-US" sz="3600" i="1" dirty="0" smtClean="0"/>
              <a:t>, 1998)</a:t>
            </a:r>
            <a:endParaRPr lang="en-US" sz="4400" i="1" dirty="0" smtClean="0"/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4000" dirty="0" smtClean="0"/>
              <a:t>natural, yet uncomfortable for most of us.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2237"/>
            <a:ext cx="85344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000" b="1" dirty="0" smtClean="0"/>
              <a:t>Step 3: Evaluating the various solutions.</a:t>
            </a:r>
            <a:r>
              <a:rPr lang="en-US" sz="4000" dirty="0" smtClean="0"/>
              <a:t>  </a:t>
            </a:r>
            <a:r>
              <a:rPr lang="en-US" sz="3600" dirty="0" smtClean="0"/>
              <a:t>Honestly and reality are now important</a:t>
            </a:r>
            <a:r>
              <a:rPr lang="en-US" sz="3600" dirty="0" smtClean="0">
                <a:sym typeface="Symbol"/>
              </a:rPr>
              <a:t>. </a:t>
            </a:r>
            <a:r>
              <a:rPr lang="en-US" sz="3600" dirty="0" smtClean="0"/>
              <a:t>Actively listen and genuinely consider the other person’s preferences. One solution to make sure you both understand</a:t>
            </a:r>
            <a:r>
              <a:rPr lang="en-US" sz="3600" dirty="0" smtClean="0">
                <a:sym typeface="Symbol"/>
              </a:rPr>
              <a:t>.</a:t>
            </a:r>
            <a:r>
              <a:rPr lang="en-US" sz="3600" dirty="0" smtClean="0"/>
              <a:t> 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4000" b="1" dirty="0" smtClean="0"/>
              <a:t>Step 4: Deciding on a mutually acceptable solution.</a:t>
            </a:r>
            <a:r>
              <a:rPr lang="en-US" sz="3600" dirty="0" smtClean="0"/>
              <a:t>  Be careful, not to push your solution</a:t>
            </a:r>
            <a:r>
              <a:rPr lang="en-US" sz="3600" dirty="0" smtClean="0">
                <a:sym typeface="Symbol"/>
              </a:rPr>
              <a:t>.</a:t>
            </a:r>
            <a:r>
              <a:rPr lang="en-US" sz="3600" dirty="0" smtClean="0"/>
              <a:t>  When close to agreement, state the tentative</a:t>
            </a:r>
            <a:r>
              <a:rPr lang="en-US" sz="3600" dirty="0" smtClean="0">
                <a:sym typeface="Symbol"/>
              </a:rPr>
              <a:t> s</a:t>
            </a:r>
            <a:r>
              <a:rPr lang="en-US" sz="3600" dirty="0" smtClean="0"/>
              <a:t>olution to make sure you both understand.</a:t>
            </a:r>
            <a:endParaRPr lang="en-US" sz="4000" dirty="0" smtClean="0"/>
          </a:p>
          <a:p>
            <a:pPr>
              <a:buNone/>
            </a:pP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4582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b="1" dirty="0" smtClean="0"/>
              <a:t>Step 5: Implementing the solution.</a:t>
            </a:r>
            <a:r>
              <a:rPr lang="en-US" sz="4400" dirty="0" smtClean="0"/>
              <a:t>  </a:t>
            </a:r>
            <a:r>
              <a:rPr lang="en-US" sz="4000" dirty="0" smtClean="0"/>
              <a:t>Decide who will do what and when</a:t>
            </a:r>
            <a:r>
              <a:rPr lang="en-US" sz="4000" dirty="0" smtClean="0">
                <a:sym typeface="Symbol"/>
              </a:rPr>
              <a:t>.</a:t>
            </a:r>
            <a:r>
              <a:rPr lang="en-US" sz="4000" dirty="0" smtClean="0"/>
              <a:t>  Trust the other person to do his part rather than talk about failure contingencies. 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4400" b="1" dirty="0" smtClean="0"/>
              <a:t>Step 6: Evaluating the solution.</a:t>
            </a:r>
            <a:r>
              <a:rPr lang="en-US" sz="4000" dirty="0" smtClean="0"/>
              <a:t>  All decisions are open to modification or repeal, but not unilaterally.</a:t>
            </a:r>
            <a:endParaRPr lang="en-US" sz="4400" dirty="0" smtClean="0"/>
          </a:p>
          <a:p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Tips for managing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onflict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ffectively</a:t>
            </a:r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A2B784F3-CDA9-48DA-BF31-FAD41317EFAA}" type="slidenum">
              <a:rPr lang="en-US" smtClean="0">
                <a:latin typeface="Arial" charset="0"/>
              </a:rPr>
              <a:pPr/>
              <a:t>42</a:t>
            </a:fld>
            <a:endParaRPr lang="en-US" smtClean="0">
              <a:latin typeface="Arial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885812"/>
            <a:ext cx="8305800" cy="5286388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4800" dirty="0" smtClean="0"/>
              <a:t>Attack the problem, not the person</a:t>
            </a:r>
          </a:p>
          <a:p>
            <a:pPr eaLnBrk="1" hangingPunct="1">
              <a:spcBef>
                <a:spcPts val="0"/>
              </a:spcBef>
            </a:pPr>
            <a:r>
              <a:rPr lang="en-US" sz="4800" dirty="0" smtClean="0"/>
              <a:t>Focus on what can be done, not what can’t be done</a:t>
            </a:r>
          </a:p>
          <a:p>
            <a:pPr eaLnBrk="1" hangingPunct="1">
              <a:spcBef>
                <a:spcPts val="0"/>
              </a:spcBef>
            </a:pPr>
            <a:r>
              <a:rPr lang="en-US" sz="4800" dirty="0" smtClean="0"/>
              <a:t>Encourage different points of view and honest dialogue</a:t>
            </a:r>
          </a:p>
          <a:p>
            <a:pPr eaLnBrk="1" hangingPunct="1">
              <a:spcBef>
                <a:spcPts val="0"/>
              </a:spcBef>
            </a:pPr>
            <a:r>
              <a:rPr lang="en-US" sz="4800" dirty="0" smtClean="0"/>
              <a:t>Express feelings in a way that does not blame</a:t>
            </a:r>
          </a:p>
          <a:p>
            <a:pPr eaLnBrk="1" hangingPunct="1">
              <a:spcBef>
                <a:spcPts val="0"/>
              </a:spcBef>
            </a:pPr>
            <a:r>
              <a:rPr lang="en-US" sz="4800" dirty="0" smtClean="0"/>
              <a:t>Be willing to forgive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4400" dirty="0" smtClean="0"/>
              <a:t>Accept ownership appropriately for all or part of the problem</a:t>
            </a:r>
          </a:p>
          <a:p>
            <a:pPr>
              <a:spcBef>
                <a:spcPts val="0"/>
              </a:spcBef>
            </a:pPr>
            <a:r>
              <a:rPr lang="en-US" sz="4400" dirty="0" smtClean="0"/>
              <a:t>Listen to understand the other person’s point of view before giving your own</a:t>
            </a:r>
          </a:p>
          <a:p>
            <a:pPr>
              <a:spcBef>
                <a:spcPts val="0"/>
              </a:spcBef>
            </a:pPr>
            <a:r>
              <a:rPr lang="en-US" sz="4400" dirty="0" smtClean="0"/>
              <a:t>Show respect for the other person’s point of view</a:t>
            </a:r>
          </a:p>
          <a:p>
            <a:pPr>
              <a:spcBef>
                <a:spcPts val="0"/>
              </a:spcBef>
            </a:pPr>
            <a:r>
              <a:rPr lang="en-US" sz="4400" dirty="0" smtClean="0"/>
              <a:t>Solve problem while building the relationship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-76200"/>
            <a:ext cx="7772400" cy="762000"/>
          </a:xfrm>
        </p:spPr>
        <p:txBody>
          <a:bodyPr anchor="t"/>
          <a:lstStyle/>
          <a:p>
            <a:r>
              <a:rPr lang="en-US" b="1" dirty="0" smtClean="0"/>
              <a:t>Tips ...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22237"/>
            <a:ext cx="7253310" cy="56356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96EA553F-DBC3-4C89-A869-F3A91C6463CF}" type="slidenum">
              <a:rPr lang="en-US" smtClean="0">
                <a:latin typeface="Arial" charset="0"/>
              </a:rPr>
              <a:pPr/>
              <a:t>44</a:t>
            </a:fld>
            <a:endParaRPr lang="en-US" smtClean="0">
              <a:latin typeface="Arial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457200"/>
            <a:ext cx="8643998" cy="5362548"/>
          </a:xfrm>
        </p:spPr>
        <p:txBody>
          <a:bodyPr>
            <a:noAutofit/>
          </a:bodyPr>
          <a:lstStyle/>
          <a:p>
            <a:pPr marL="465138" indent="-465138">
              <a:spcBef>
                <a:spcPts val="0"/>
              </a:spcBef>
            </a:pPr>
            <a:r>
              <a:rPr lang="en-GB" sz="3400" dirty="0" smtClean="0"/>
              <a:t>Conflict is inevitable and a reality of life, which is neither bad nor is always avoidable in any ongoing relationship, whether at home, work or social living. </a:t>
            </a:r>
          </a:p>
          <a:p>
            <a:pPr marL="465138" indent="-465138">
              <a:spcBef>
                <a:spcPts val="0"/>
              </a:spcBef>
            </a:pPr>
            <a:r>
              <a:rPr lang="en-GB" sz="3400" dirty="0" smtClean="0"/>
              <a:t>Conflict is the life blood of vibrant, progressive, stimulating organisations. It sparks creativity, stimulates innovations and encourages personal improvement. But, it will never turn out like you plan. </a:t>
            </a:r>
          </a:p>
          <a:p>
            <a:pPr marL="465138" indent="-465138">
              <a:spcBef>
                <a:spcPts val="0"/>
              </a:spcBef>
            </a:pPr>
            <a:r>
              <a:rPr lang="en-GB" sz="3400" dirty="0" smtClean="0"/>
              <a:t>It is an inevitable part of organisational life. </a:t>
            </a:r>
          </a:p>
          <a:p>
            <a:pPr marL="465138" indent="-465138">
              <a:spcBef>
                <a:spcPts val="0"/>
              </a:spcBef>
            </a:pPr>
            <a:r>
              <a:rPr lang="en-GB" sz="3400" dirty="0" smtClean="0"/>
              <a:t>Th</a:t>
            </a:r>
            <a:r>
              <a:rPr lang="en-GB" sz="3600" dirty="0" smtClean="0"/>
              <a:t>erefore, </a:t>
            </a:r>
            <a:r>
              <a:rPr lang="en-US" sz="3600" dirty="0" smtClean="0"/>
              <a:t>accept conflict as an opportunity for creativity  and</a:t>
            </a:r>
            <a:r>
              <a:rPr lang="en-US" sz="3600" b="1" dirty="0" smtClean="0"/>
              <a:t> </a:t>
            </a:r>
            <a:r>
              <a:rPr lang="en-GB" sz="3600" dirty="0" smtClean="0"/>
              <a:t>manage it effectively.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0" y="5715000"/>
            <a:ext cx="51816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7200" b="1" dirty="0" smtClean="0">
                <a:solidFill>
                  <a:srgbClr val="00B050"/>
                </a:solidFill>
              </a:rPr>
              <a:t>Good Luck</a:t>
            </a:r>
            <a:endParaRPr lang="en-US" sz="7200" b="1" dirty="0">
              <a:solidFill>
                <a:srgbClr val="00B050"/>
              </a:solidFill>
            </a:endParaRPr>
          </a:p>
        </p:txBody>
      </p:sp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490B22-C4BF-4891-A773-88235B765FA9}" type="slidenum">
              <a:rPr lang="en-US" altLang="en-US" smtClean="0"/>
              <a:pPr/>
              <a:t>45</a:t>
            </a:fld>
            <a:endParaRPr lang="en-US" altLang="en-US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104900"/>
            <a:ext cx="478790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Content Placeholder 4" descr="bd07017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011238"/>
            <a:ext cx="4735513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33400" y="18871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"To be alive is to be in conflict. To be effective is to be in conflict." - </a:t>
            </a:r>
            <a:r>
              <a:rPr lang="en-US" sz="2000" dirty="0" err="1" smtClean="0"/>
              <a:t>Tjosvold</a:t>
            </a:r>
            <a:r>
              <a:rPr lang="en-US" sz="2000" dirty="0" smtClean="0"/>
              <a:t> and Johnson</a:t>
            </a:r>
            <a:endParaRPr lang="en-US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8229600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4400" dirty="0" smtClean="0"/>
              <a:t>Sometimes necessary, even desirable to achieve a truly collaborative outcome, therefore,</a:t>
            </a:r>
          </a:p>
          <a:p>
            <a:pPr lvl="1">
              <a:lnSpc>
                <a:spcPct val="90000"/>
              </a:lnSpc>
              <a:defRPr/>
            </a:pPr>
            <a:r>
              <a:rPr lang="en-US" sz="4000" dirty="0" smtClean="0"/>
              <a:t>very important to address and not avoid.</a:t>
            </a:r>
            <a:endParaRPr lang="en-US" sz="3200" dirty="0" smtClean="0"/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4000" dirty="0" smtClean="0"/>
              <a:t>Disagreement among people is the underlying basis of conflict. People disagree because they </a:t>
            </a:r>
          </a:p>
          <a:p>
            <a:pPr marL="0" indent="0">
              <a:lnSpc>
                <a:spcPct val="90000"/>
              </a:lnSpc>
              <a:defRPr/>
            </a:pPr>
            <a:r>
              <a:rPr lang="en-US" sz="4000" dirty="0" smtClean="0"/>
              <a:t>see things differently, </a:t>
            </a:r>
          </a:p>
          <a:p>
            <a:pPr marL="0" indent="0">
              <a:lnSpc>
                <a:spcPct val="90000"/>
              </a:lnSpc>
              <a:defRPr/>
            </a:pPr>
            <a:r>
              <a:rPr lang="en-US" sz="4000" dirty="0" smtClean="0"/>
              <a:t>want different things, </a:t>
            </a:r>
          </a:p>
          <a:p>
            <a:pPr marL="0" indent="0">
              <a:lnSpc>
                <a:spcPct val="90000"/>
              </a:lnSpc>
              <a:defRPr/>
            </a:pPr>
            <a:r>
              <a:rPr lang="en-US" sz="4000" dirty="0" smtClean="0"/>
              <a:t>have thinking styles which encourage them to disagree, or are predisposed to disagree. </a:t>
            </a:r>
            <a:endParaRPr lang="en-US" sz="4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Conditions for Conflict</a:t>
            </a:r>
          </a:p>
        </p:txBody>
      </p:sp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E0402AF5-8EBD-4400-87D7-D673DC39377D}" type="slidenum">
              <a:rPr lang="en-US" smtClean="0">
                <a:latin typeface="Arial" charset="0"/>
              </a:rPr>
              <a:pPr/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5125" name="Oval 4"/>
          <p:cNvSpPr>
            <a:spLocks noChangeArrowheads="1"/>
          </p:cNvSpPr>
          <p:nvPr/>
        </p:nvSpPr>
        <p:spPr bwMode="auto">
          <a:xfrm>
            <a:off x="609600" y="3748110"/>
            <a:ext cx="13716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Line 5"/>
          <p:cNvSpPr>
            <a:spLocks noChangeShapeType="1"/>
          </p:cNvSpPr>
          <p:nvPr/>
        </p:nvSpPr>
        <p:spPr bwMode="auto">
          <a:xfrm flipV="1">
            <a:off x="1981200" y="1614510"/>
            <a:ext cx="4572000" cy="2728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7" name="Line 6"/>
          <p:cNvSpPr>
            <a:spLocks noChangeShapeType="1"/>
          </p:cNvSpPr>
          <p:nvPr/>
        </p:nvSpPr>
        <p:spPr bwMode="auto">
          <a:xfrm>
            <a:off x="1981200" y="4357710"/>
            <a:ext cx="45720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8" name="Line 7"/>
          <p:cNvSpPr>
            <a:spLocks noChangeShapeType="1"/>
          </p:cNvSpPr>
          <p:nvPr/>
        </p:nvSpPr>
        <p:spPr bwMode="auto">
          <a:xfrm>
            <a:off x="6538913" y="1614510"/>
            <a:ext cx="0" cy="502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9" name="Text Box 8"/>
          <p:cNvSpPr txBox="1">
            <a:spLocks noChangeArrowheads="1"/>
          </p:cNvSpPr>
          <p:nvPr/>
        </p:nvSpPr>
        <p:spPr bwMode="auto">
          <a:xfrm>
            <a:off x="2362200" y="2376510"/>
            <a:ext cx="2133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Your goal</a:t>
            </a:r>
          </a:p>
        </p:txBody>
      </p:sp>
      <p:sp>
        <p:nvSpPr>
          <p:cNvPr id="5130" name="Text Box 9"/>
          <p:cNvSpPr txBox="1">
            <a:spLocks noChangeArrowheads="1"/>
          </p:cNvSpPr>
          <p:nvPr/>
        </p:nvSpPr>
        <p:spPr bwMode="auto">
          <a:xfrm>
            <a:off x="1981200" y="5818210"/>
            <a:ext cx="3505200" cy="45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4000" dirty="0" smtClean="0"/>
              <a:t>Others’ goal</a:t>
            </a:r>
            <a:endParaRPr lang="en-US" sz="4000" dirty="0"/>
          </a:p>
        </p:txBody>
      </p:sp>
      <p:sp>
        <p:nvSpPr>
          <p:cNvPr id="5131" name="Text Box 10"/>
          <p:cNvSpPr txBox="1">
            <a:spLocks noChangeArrowheads="1"/>
          </p:cNvSpPr>
          <p:nvPr/>
        </p:nvSpPr>
        <p:spPr bwMode="auto">
          <a:xfrm>
            <a:off x="6705600" y="3365523"/>
            <a:ext cx="17954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Degree of conflict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125" grpId="0" animBg="1"/>
      <p:bldP spid="5126" grpId="0" animBg="1"/>
      <p:bldP spid="5127" grpId="0" animBg="1"/>
      <p:bldP spid="5128" grpId="0" animBg="1"/>
      <p:bldP spid="5129" grpId="0"/>
      <p:bldP spid="5130" grpId="0"/>
      <p:bldP spid="51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85800"/>
          </a:xfrm>
        </p:spPr>
        <p:txBody>
          <a:bodyPr>
            <a:no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Symptoms of conflict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533400"/>
            <a:ext cx="7772400" cy="4572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GB" sz="4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Symptoms of Conflict?</a:t>
            </a:r>
            <a:endParaRPr lang="en-GB" sz="4000" dirty="0" smtClean="0"/>
          </a:p>
          <a:p>
            <a:pPr>
              <a:spcBef>
                <a:spcPts val="0"/>
              </a:spcBef>
            </a:pPr>
            <a:r>
              <a:rPr lang="en-GB" sz="4000" dirty="0" smtClean="0"/>
              <a:t>Angry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Anxiety 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Hurt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Defensive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Non-supportive / Passive / Aggressive behaviour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Absenteeism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Complaining / Verbal abuse</a:t>
            </a:r>
          </a:p>
          <a:p>
            <a:pPr>
              <a:spcBef>
                <a:spcPts val="0"/>
              </a:spcBef>
            </a:pPr>
            <a:r>
              <a:rPr lang="en-GB" sz="4000" dirty="0" smtClean="0"/>
              <a:t>Physical violence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7A123-E13A-4E2D-9569-C1F21FE504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Levels of Conflict</a:t>
            </a: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E399C39A-9CD4-47A3-A8B9-AD05F84DAD7D}" type="slidenum">
              <a:rPr lang="en-US" smtClean="0">
                <a:latin typeface="Arial" charset="0"/>
              </a:rPr>
              <a:pPr/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066800"/>
            <a:ext cx="8610600" cy="4525963"/>
          </a:xfrm>
        </p:spPr>
        <p:txBody>
          <a:bodyPr>
            <a:noAutofit/>
          </a:bodyPr>
          <a:lstStyle/>
          <a:p>
            <a:pPr marL="690563" indent="-690563" eaLnBrk="1" hangingPunct="1">
              <a:buFont typeface="+mj-lt"/>
              <a:buAutoNum type="arabicPeriod"/>
            </a:pPr>
            <a:r>
              <a:rPr lang="en-GB" sz="5400" dirty="0" smtClean="0"/>
              <a:t>Intra-Personal</a:t>
            </a:r>
          </a:p>
          <a:p>
            <a:pPr marL="690563" indent="-690563" eaLnBrk="1" hangingPunct="1">
              <a:buFont typeface="+mj-lt"/>
              <a:buAutoNum type="arabicPeriod"/>
            </a:pPr>
            <a:r>
              <a:rPr lang="en-GB" sz="5400" dirty="0" smtClean="0"/>
              <a:t>Inter-personal</a:t>
            </a:r>
          </a:p>
          <a:p>
            <a:pPr marL="690563" indent="-690563">
              <a:buFont typeface="+mj-lt"/>
              <a:buAutoNum type="arabicPeriod"/>
            </a:pPr>
            <a:r>
              <a:rPr lang="en-GB" sz="5400" dirty="0" smtClean="0"/>
              <a:t>Intra-group</a:t>
            </a:r>
          </a:p>
          <a:p>
            <a:pPr marL="690563" indent="-690563">
              <a:buFont typeface="+mj-lt"/>
              <a:buAutoNum type="arabicPeriod"/>
            </a:pPr>
            <a:r>
              <a:rPr lang="en-GB" sz="5400" dirty="0" smtClean="0"/>
              <a:t>Inter-group</a:t>
            </a:r>
          </a:p>
          <a:p>
            <a:pPr marL="690563" indent="-690563">
              <a:buFont typeface="+mj-lt"/>
              <a:buAutoNum type="arabicPeriod"/>
            </a:pPr>
            <a:r>
              <a:rPr lang="en-GB" sz="5400" dirty="0" smtClean="0"/>
              <a:t>Intra-organisational</a:t>
            </a:r>
          </a:p>
          <a:p>
            <a:pPr marL="690563" indent="-690563">
              <a:buFont typeface="+mj-lt"/>
              <a:buAutoNum type="arabicPeriod"/>
            </a:pPr>
            <a:r>
              <a:rPr lang="en-GB" sz="5400" dirty="0" smtClean="0"/>
              <a:t>Inter-organisational</a:t>
            </a:r>
          </a:p>
          <a:p>
            <a:pPr marL="690563" indent="-690563" eaLnBrk="1" hangingPunct="1">
              <a:buFont typeface="+mj-lt"/>
              <a:buAutoNum type="arabicPeriod"/>
            </a:pPr>
            <a:endParaRPr lang="en-US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7889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Intra-personal conflict </a:t>
            </a:r>
            <a:endPara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859ED-9D21-4432-8E84-FD530C695C80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1126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066800"/>
            <a:ext cx="8534400" cy="5562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1099</TotalTime>
  <Words>1793</Words>
  <Application>Microsoft Office PowerPoint</Application>
  <PresentationFormat>On-screen Show (4:3)</PresentationFormat>
  <Paragraphs>346</Paragraphs>
  <Slides>45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Equity</vt:lpstr>
      <vt:lpstr>Conflict Management</vt:lpstr>
      <vt:lpstr>Session outline</vt:lpstr>
      <vt:lpstr>Let us define conflict</vt:lpstr>
      <vt:lpstr>Conflict </vt:lpstr>
      <vt:lpstr> </vt:lpstr>
      <vt:lpstr>Conditions for Conflict</vt:lpstr>
      <vt:lpstr>Symptoms of conflict</vt:lpstr>
      <vt:lpstr>Levels of Conflict</vt:lpstr>
      <vt:lpstr>1. Intra-personal conflict </vt:lpstr>
      <vt:lpstr>2. Inter-personal conflict</vt:lpstr>
      <vt:lpstr>Inter-personal conflict</vt:lpstr>
      <vt:lpstr>3. Intra–group conflict</vt:lpstr>
      <vt:lpstr>5. Intra-organisational conflict</vt:lpstr>
      <vt:lpstr>Dimensions of organisational conflict</vt:lpstr>
      <vt:lpstr>Conflict and organizational performance</vt:lpstr>
      <vt:lpstr>Slide 16</vt:lpstr>
      <vt:lpstr>Types of conflict</vt:lpstr>
      <vt:lpstr>Slide 18</vt:lpstr>
      <vt:lpstr>Slide 19</vt:lpstr>
      <vt:lpstr>Causes of conflicts</vt:lpstr>
      <vt:lpstr>Sources of conflict</vt:lpstr>
      <vt:lpstr>Consequences / Effects of conflict </vt:lpstr>
      <vt:lpstr>1. Likely positive effects</vt:lpstr>
      <vt:lpstr>Slide 24</vt:lpstr>
      <vt:lpstr>2. Likely negative effects</vt:lpstr>
      <vt:lpstr>Slide 26</vt:lpstr>
      <vt:lpstr>Responses to conflict</vt:lpstr>
      <vt:lpstr>Typical responses to conflict </vt:lpstr>
      <vt:lpstr>Approaches  / Styles for Conflict Management</vt:lpstr>
      <vt:lpstr>Slide 30</vt:lpstr>
      <vt:lpstr>Possible outcome from each Style</vt:lpstr>
      <vt:lpstr>Deciding preferred approach</vt:lpstr>
      <vt:lpstr>Conditions for Appropriate Approach</vt:lpstr>
      <vt:lpstr>Conditions  ...</vt:lpstr>
      <vt:lpstr>Conditions Contd...</vt:lpstr>
      <vt:lpstr>Conditions Contd...</vt:lpstr>
      <vt:lpstr>Conditions Contd...</vt:lpstr>
      <vt:lpstr>Techniques of Conflict Management</vt:lpstr>
      <vt:lpstr>Techniques …</vt:lpstr>
      <vt:lpstr>Slide 40</vt:lpstr>
      <vt:lpstr>Slide 41</vt:lpstr>
      <vt:lpstr>Tips for managing conflict effectively</vt:lpstr>
      <vt:lpstr>Tips ...</vt:lpstr>
      <vt:lpstr>Conclusion </vt:lpstr>
      <vt:lpstr>Good Luck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Organisational Conflict Management</dc:title>
  <dc:creator>lenovo</dc:creator>
  <cp:lastModifiedBy>Asus</cp:lastModifiedBy>
  <cp:revision>71</cp:revision>
  <dcterms:created xsi:type="dcterms:W3CDTF">2017-04-14T09:14:30Z</dcterms:created>
  <dcterms:modified xsi:type="dcterms:W3CDTF">2017-07-20T05:58:28Z</dcterms:modified>
</cp:coreProperties>
</file>