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859" r:id="rId2"/>
    <p:sldId id="858" r:id="rId3"/>
    <p:sldId id="1000" r:id="rId4"/>
    <p:sldId id="977" r:id="rId5"/>
    <p:sldId id="990" r:id="rId6"/>
    <p:sldId id="1001" r:id="rId7"/>
    <p:sldId id="998" r:id="rId8"/>
    <p:sldId id="999" r:id="rId9"/>
    <p:sldId id="991" r:id="rId10"/>
    <p:sldId id="1002" r:id="rId11"/>
    <p:sldId id="993" r:id="rId12"/>
    <p:sldId id="996" r:id="rId13"/>
    <p:sldId id="995" r:id="rId14"/>
    <p:sldId id="957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bw" frameSlides="1"/>
  <p:clrMru>
    <a:srgbClr val="0000FF"/>
    <a:srgbClr val="FF0000"/>
    <a:srgbClr val="205502"/>
    <a:srgbClr val="FFFF00"/>
    <a:srgbClr val="006600"/>
    <a:srgbClr val="66FFFF"/>
    <a:srgbClr val="EE3677"/>
    <a:srgbClr val="71311E"/>
    <a:srgbClr val="4F4F4F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87" autoAdjust="0"/>
    <p:restoredTop sz="94265" autoAdjust="0"/>
  </p:normalViewPr>
  <p:slideViewPr>
    <p:cSldViewPr>
      <p:cViewPr varScale="1">
        <p:scale>
          <a:sx n="65" d="100"/>
          <a:sy n="65" d="100"/>
        </p:scale>
        <p:origin x="178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3688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ABD35E-4FD8-4918-B932-94AABE2B722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1F3F5E-BE96-4346-B25E-4DBC03D8F8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2545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4B0336-561B-4ED3-BCA7-C81B033D048B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31FE67-E86D-40A0-B60A-7E0C7F918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8307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82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96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67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82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8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82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600" dirty="0" err="1" smtClean="0"/>
              <a:t>Kartik</a:t>
            </a:r>
            <a:r>
              <a:rPr lang="en-US" sz="1600" baseline="0" dirty="0" smtClean="0"/>
              <a:t> and </a:t>
            </a:r>
            <a:r>
              <a:rPr lang="en-US" sz="1600" baseline="0" dirty="0" err="1" smtClean="0"/>
              <a:t>chaitra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1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600" dirty="0" err="1" smtClean="0"/>
              <a:t>Kartik</a:t>
            </a:r>
            <a:r>
              <a:rPr lang="en-US" sz="1600" baseline="0" dirty="0" smtClean="0"/>
              <a:t> and </a:t>
            </a:r>
            <a:r>
              <a:rPr lang="en-US" sz="1600" baseline="0" dirty="0" err="1" smtClean="0"/>
              <a:t>chaitra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1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1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1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164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600" dirty="0" err="1" smtClean="0"/>
              <a:t>Kartik</a:t>
            </a:r>
            <a:r>
              <a:rPr lang="en-US" sz="1600" baseline="0" dirty="0" smtClean="0"/>
              <a:t> and </a:t>
            </a:r>
            <a:r>
              <a:rPr lang="en-US" sz="1600" baseline="0" dirty="0" err="1" smtClean="0"/>
              <a:t>chaitra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1FE67-E86D-40A0-B60A-7E0C7F918B6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1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E9B1D-1203-E647-BE58-1627BC0C1C05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A1F0B-0DB4-46D1-BAF6-8B788AB3A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6648F-4F8D-E447-8DED-1DB4ED83F73C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31BE2-DB42-4F28-8064-5882006C3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E9B89-566E-894F-A521-AB174A611A73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EDD0D-F1F5-449F-A914-7E31D7C8D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54ACFA-E521-424E-BE60-3F775426575D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B757764-29EB-4E83-B185-56776CF007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B8C1819-0BB7-4948-9F43-AAFBACCE8CA9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9BDD67B-FE28-4C3C-BDCC-73C80886B4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5492-C7E4-B944-8803-831A64090565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957BF-FB74-4834-A9CF-1548B302A9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D7EAB4D-BEE6-584D-B451-4FE5D0922DF5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768E481-C137-4BF1-9072-68D2F515C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28A2-DF16-2C47-9703-C31A80C04F75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6C253-6853-4C12-8D54-EB3A1879E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7C9B2-F61C-7D48-B3A5-E26DC47AD4A2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BD246-A50C-46DD-9392-864106F41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667D5-2E1F-A246-AE49-D45F9BFE9333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82D56-BE9A-4809-ABEE-F30709CEF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27154-372B-074F-8C0C-C4D6A79B02A8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AE193-AD3E-4076-8682-345375DB9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67A96-8556-9242-A4ED-3ECAA479EC1B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317C3-D20E-4D1B-BC49-F6B20C328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BCB9E-A817-8645-A623-80AFD83C215F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35B29-635B-490F-A1FE-2418B255F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DBBD4-647A-D745-8167-A14B5E5EA0EE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9D167-0B62-4F00-BD1D-1D07A7659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B94FBF-3BB6-DE49-AA5B-B2982C1F76E5}" type="datetime1">
              <a:rPr lang="en-US" smtClean="0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2D3CE4-7A8F-4145-99D5-2DC0601DCB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927" r:id="rId1"/>
    <p:sldLayoutId id="2147487928" r:id="rId2"/>
    <p:sldLayoutId id="2147487929" r:id="rId3"/>
    <p:sldLayoutId id="2147487930" r:id="rId4"/>
    <p:sldLayoutId id="2147487931" r:id="rId5"/>
    <p:sldLayoutId id="2147487932" r:id="rId6"/>
    <p:sldLayoutId id="2147487933" r:id="rId7"/>
    <p:sldLayoutId id="2147487934" r:id="rId8"/>
    <p:sldLayoutId id="2147487935" r:id="rId9"/>
    <p:sldLayoutId id="2147487936" r:id="rId10"/>
    <p:sldLayoutId id="2147487937" r:id="rId11"/>
    <p:sldLayoutId id="2147487944" r:id="rId12"/>
    <p:sldLayoutId id="2147487945" r:id="rId13"/>
    <p:sldLayoutId id="2147487951" r:id="rId14"/>
    <p:sldLayoutId id="2147487952" r:id="rId15"/>
    <p:sldLayoutId id="2147487953" r:id="rId16"/>
    <p:sldLayoutId id="2147487954" r:id="rId17"/>
    <p:sldLayoutId id="2147487955" r:id="rId18"/>
    <p:sldLayoutId id="2147487956" r:id="rId19"/>
    <p:sldLayoutId id="2147487957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2702004"/>
            <a:ext cx="6781800" cy="11079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 smtClean="0">
                <a:solidFill>
                  <a:srgbClr val="3333CC"/>
                </a:solidFill>
                <a:latin typeface="+mj-lt"/>
              </a:rPr>
              <a:t>VISIT REPORT- GROUP 4</a:t>
            </a:r>
          </a:p>
          <a:p>
            <a:pPr algn="ctr"/>
            <a:r>
              <a:rPr lang="en-US" sz="2800" b="1" dirty="0" smtClean="0">
                <a:solidFill>
                  <a:srgbClr val="3333CC"/>
                </a:solidFill>
                <a:latin typeface="+mj-lt"/>
              </a:rPr>
              <a:t>10 DEC, 2017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495800"/>
            <a:ext cx="3886200" cy="19389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Umesh</a:t>
            </a:r>
            <a:r>
              <a:rPr lang="en-US" sz="2400" dirty="0" smtClean="0"/>
              <a:t> </a:t>
            </a:r>
            <a:r>
              <a:rPr lang="en-US" sz="2400" dirty="0" err="1" smtClean="0"/>
              <a:t>Shrestha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Arjun</a:t>
            </a:r>
            <a:r>
              <a:rPr lang="en-US" sz="2400" dirty="0" smtClean="0"/>
              <a:t> </a:t>
            </a:r>
            <a:r>
              <a:rPr lang="en-US" sz="2400" dirty="0" err="1" smtClean="0"/>
              <a:t>Dulal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Manoj</a:t>
            </a:r>
            <a:r>
              <a:rPr lang="en-US" sz="2400" dirty="0" smtClean="0"/>
              <a:t> </a:t>
            </a:r>
            <a:r>
              <a:rPr lang="en-US" sz="2400" dirty="0" err="1" smtClean="0"/>
              <a:t>Karki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Bhupendra</a:t>
            </a:r>
            <a:r>
              <a:rPr lang="en-US" sz="2400" dirty="0" smtClean="0"/>
              <a:t> </a:t>
            </a:r>
            <a:r>
              <a:rPr lang="en-US" sz="2400" dirty="0" err="1" smtClean="0"/>
              <a:t>Godar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Bal </a:t>
            </a:r>
            <a:r>
              <a:rPr lang="en-US" sz="2400" dirty="0" err="1" smtClean="0"/>
              <a:t>Mukunda</a:t>
            </a:r>
            <a:r>
              <a:rPr lang="en-US" sz="2400" dirty="0" smtClean="0"/>
              <a:t> </a:t>
            </a:r>
            <a:r>
              <a:rPr lang="en-US" sz="2400" dirty="0" err="1" smtClean="0"/>
              <a:t>Bista</a:t>
            </a:r>
            <a:endParaRPr lang="en-US" sz="2400" dirty="0" smtClean="0"/>
          </a:p>
        </p:txBody>
      </p:sp>
      <p:pic>
        <p:nvPicPr>
          <p:cNvPr id="1026" name="Picture 2" descr="C:\Users\User\Desktop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04800"/>
            <a:ext cx="4572000" cy="2209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95800" y="4419600"/>
            <a:ext cx="4191000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Milan </a:t>
            </a:r>
            <a:r>
              <a:rPr lang="en-US" sz="2400" dirty="0" err="1" smtClean="0"/>
              <a:t>Thapa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Deependra</a:t>
            </a:r>
            <a:r>
              <a:rPr lang="en-US" sz="2400" dirty="0" smtClean="0"/>
              <a:t> </a:t>
            </a:r>
            <a:r>
              <a:rPr lang="en-US" sz="2400" dirty="0" err="1" smtClean="0"/>
              <a:t>Neupane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Niranjan</a:t>
            </a:r>
            <a:r>
              <a:rPr lang="en-US" sz="2400" dirty="0" smtClean="0"/>
              <a:t> </a:t>
            </a:r>
            <a:r>
              <a:rPr lang="en-US" sz="2400" dirty="0" err="1" smtClean="0"/>
              <a:t>Dhami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Sagar</a:t>
            </a:r>
            <a:r>
              <a:rPr lang="en-US" sz="2400" dirty="0" smtClean="0"/>
              <a:t> </a:t>
            </a:r>
            <a:r>
              <a:rPr lang="en-US" sz="2400" dirty="0" err="1" smtClean="0"/>
              <a:t>Thapa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Saroj</a:t>
            </a:r>
            <a:r>
              <a:rPr lang="en-US" sz="2400" dirty="0" smtClean="0"/>
              <a:t> </a:t>
            </a:r>
            <a:r>
              <a:rPr lang="en-US" sz="2400" dirty="0" err="1" smtClean="0"/>
              <a:t>Koirala</a:t>
            </a: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err="1" smtClean="0"/>
              <a:t>Maj</a:t>
            </a:r>
            <a:r>
              <a:rPr lang="en-US" sz="2400" dirty="0" smtClean="0"/>
              <a:t> </a:t>
            </a:r>
            <a:r>
              <a:rPr lang="en-US" sz="2400" dirty="0" err="1" smtClean="0"/>
              <a:t>Bishesh</a:t>
            </a:r>
            <a:r>
              <a:rPr lang="en-US" sz="2400" dirty="0" smtClean="0"/>
              <a:t> </a:t>
            </a:r>
            <a:r>
              <a:rPr lang="en-US" sz="2400" dirty="0" err="1" smtClean="0"/>
              <a:t>Poudyal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5842785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2363450"/>
            <a:ext cx="7239000" cy="14465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3333CC"/>
                </a:solidFill>
                <a:latin typeface="+mj-lt"/>
              </a:rPr>
              <a:t>CIVIL SERVICE HOSPITAL CENTRE OF EXCELLENCE </a:t>
            </a:r>
            <a:endParaRPr lang="en-US" sz="4400" b="1" dirty="0" smtClean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807698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31338"/>
            <a:ext cx="8305800" cy="129266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900" b="1" dirty="0" smtClean="0">
                <a:solidFill>
                  <a:srgbClr val="3333CC"/>
                </a:solidFill>
                <a:latin typeface="+mj-lt"/>
              </a:rPr>
              <a:t>CIVIL SERVICE HOSPITAL: A CENTER OF EXCELLENCE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2400" y="1752600"/>
            <a:ext cx="8836025" cy="1554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Limitation: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Evaluation based upon the information provided by the briefers and 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3505200"/>
            <a:ext cx="8836025" cy="32470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Analysis on Following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Ownership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Economic Transparency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Transparency in recruitment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Service to all</a:t>
            </a:r>
          </a:p>
          <a:p>
            <a:pPr marL="742950" lvl="1" indent="-285750">
              <a:spcBef>
                <a:spcPts val="600"/>
              </a:spcBef>
            </a:pPr>
            <a:endParaRPr lang="en-US" sz="30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88030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5575" y="1333411"/>
            <a:ext cx="8836025" cy="552458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Leadership: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Professional, competent, experienced and aware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Showed ownership of the vision and commitment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Conscious to the organizational challenges and committed to address issues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Responsibility taken by leadership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Management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Efficient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Responsive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progressive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Innovative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0"/>
            <a:ext cx="8305800" cy="129266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900" b="1" dirty="0" smtClean="0">
                <a:solidFill>
                  <a:srgbClr val="3333CC"/>
                </a:solidFill>
                <a:latin typeface="+mj-lt"/>
              </a:rPr>
              <a:t>CIVIL SERVICE HOSPITAL: A CENTER OF EXCELLENCE</a:t>
            </a:r>
          </a:p>
        </p:txBody>
      </p:sp>
      <p:sp>
        <p:nvSpPr>
          <p:cNvPr id="6" name="TextBox 5"/>
          <p:cNvSpPr txBox="1"/>
          <p:nvPr/>
        </p:nvSpPr>
        <p:spPr>
          <a:xfrm rot="19416639">
            <a:off x="977878" y="3677247"/>
            <a:ext cx="7471328" cy="76944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Organization is progressive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782021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145703"/>
            <a:ext cx="8991600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3333CC"/>
                </a:solidFill>
                <a:latin typeface="+mj-lt"/>
              </a:rPr>
              <a:t>CIVIL SERVICE HOSPITAL VISIT : KEY LEARNING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31775" y="1061621"/>
            <a:ext cx="8836025" cy="52629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Clear and attainable vision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Visionary leader and competent staffs driven organization achieve the institutional goals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Efficient management binds the leaders with the staffs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Software and Performance based management system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Staff training and education is a key element for organizational growth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Staff welfare is important for motivation</a:t>
            </a:r>
          </a:p>
        </p:txBody>
      </p:sp>
    </p:spTree>
    <p:extLst>
      <p:ext uri="{BB962C8B-B14F-4D97-AF65-F5344CB8AC3E}">
        <p14:creationId xmlns:p14="http://schemas.microsoft.com/office/powerpoint/2010/main" val="199277103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812703"/>
            <a:ext cx="76200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3333CC"/>
                </a:solidFill>
                <a:latin typeface="+mj-lt"/>
              </a:rPr>
              <a:t>THANK YOU</a:t>
            </a:r>
            <a:endParaRPr lang="en-US" sz="5400" b="1" dirty="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3283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1903"/>
            <a:ext cx="762000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  <a:latin typeface="+mj-lt"/>
              </a:rPr>
              <a:t>SEQUENCE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1335643"/>
            <a:ext cx="8610600" cy="458587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latin typeface="+mj-lt"/>
              </a:rPr>
              <a:t>Gen Overview</a:t>
            </a:r>
          </a:p>
          <a:p>
            <a:pPr marL="742950" indent="-7429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latin typeface="+mj-lt"/>
              </a:rPr>
              <a:t>Management System</a:t>
            </a:r>
          </a:p>
          <a:p>
            <a:pPr marL="742950" indent="-7429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latin typeface="+mj-lt"/>
              </a:rPr>
              <a:t>Distinguishable Features of Civil service Hospital</a:t>
            </a:r>
          </a:p>
          <a:p>
            <a:pPr marL="742950" indent="-7429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latin typeface="+mj-lt"/>
              </a:rPr>
              <a:t>Civil Service hospital: A Center of Excellence</a:t>
            </a:r>
          </a:p>
          <a:p>
            <a:pPr marL="742950" indent="-7429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latin typeface="+mj-lt"/>
              </a:rPr>
              <a:t>Key </a:t>
            </a:r>
            <a:r>
              <a:rPr lang="en-US" sz="3600" dirty="0" err="1" smtClean="0">
                <a:latin typeface="+mj-lt"/>
              </a:rPr>
              <a:t>Learnings</a:t>
            </a:r>
            <a:endParaRPr lang="en-US" sz="3600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086600" y="6349035"/>
            <a:ext cx="1905000" cy="609600"/>
          </a:xfrm>
        </p:spPr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4963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5957BF-FB74-4834-A9CF-1548B302A96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1026" name="Picture 2" descr="C:\Users\User\Desktop\viber image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28600"/>
            <a:ext cx="4267200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Users\User\Desktop\viber 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581400"/>
            <a:ext cx="4267200" cy="30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C:\Users\User\Desktop\viber image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581400"/>
            <a:ext cx="3962400" cy="30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30" name="Picture 6" descr="C:\Users\User\Desktop\Hospita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" y="228600"/>
            <a:ext cx="4006427" cy="32194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152400"/>
            <a:ext cx="5715000" cy="76944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333CC"/>
                </a:solidFill>
                <a:latin typeface="+mj-lt"/>
              </a:rPr>
              <a:t>GEN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1183987"/>
            <a:ext cx="8763000" cy="52168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6075" indent="-346075" algn="just">
              <a:spcBef>
                <a:spcPts val="1200"/>
              </a:spcBef>
              <a:spcAft>
                <a:spcPts val="600"/>
              </a:spcAft>
              <a:buFont typeface="Arial"/>
              <a:buChar char="•"/>
            </a:pPr>
            <a:r>
              <a:rPr lang="en-US" sz="3600" dirty="0" smtClean="0">
                <a:latin typeface="+mj-lt"/>
              </a:rPr>
              <a:t>Visit as a part of the Leadership and Management package of NASC.</a:t>
            </a:r>
          </a:p>
          <a:p>
            <a:pPr marL="346075" indent="-346075" algn="just">
              <a:spcBef>
                <a:spcPts val="1200"/>
              </a:spcBef>
              <a:spcAft>
                <a:spcPts val="600"/>
              </a:spcAft>
              <a:buFont typeface="Arial"/>
              <a:buChar char="•"/>
            </a:pPr>
            <a:r>
              <a:rPr lang="en-US" sz="3600" dirty="0" smtClean="0">
                <a:latin typeface="+mj-lt"/>
              </a:rPr>
              <a:t>Objective was to learn about the roles, functions, leadership and management aspects of Hospital.</a:t>
            </a:r>
          </a:p>
          <a:p>
            <a:pPr marL="346075" indent="-346075" algn="just">
              <a:spcBef>
                <a:spcPts val="1200"/>
              </a:spcBef>
              <a:spcAft>
                <a:spcPts val="600"/>
              </a:spcAft>
              <a:buFont typeface="Arial"/>
              <a:buChar char="•"/>
            </a:pPr>
            <a:r>
              <a:rPr lang="en-US" sz="3600" dirty="0">
                <a:latin typeface="+mj-lt"/>
              </a:rPr>
              <a:t>Brief by the </a:t>
            </a:r>
            <a:r>
              <a:rPr lang="en-US" sz="3600" dirty="0" smtClean="0">
                <a:latin typeface="+mj-lt"/>
              </a:rPr>
              <a:t>Deputy Director Dr </a:t>
            </a:r>
            <a:r>
              <a:rPr lang="en-US" sz="3600" dirty="0" err="1" smtClean="0">
                <a:latin typeface="+mj-lt"/>
              </a:rPr>
              <a:t>Bimal</a:t>
            </a:r>
            <a:r>
              <a:rPr lang="en-US" sz="3600" dirty="0" smtClean="0">
                <a:latin typeface="+mj-lt"/>
              </a:rPr>
              <a:t> Kumar </a:t>
            </a:r>
            <a:r>
              <a:rPr lang="en-US" sz="3600" dirty="0" err="1" smtClean="0">
                <a:latin typeface="+mj-lt"/>
              </a:rPr>
              <a:t>Thapa</a:t>
            </a:r>
            <a:r>
              <a:rPr lang="en-US" sz="3600" dirty="0" smtClean="0">
                <a:latin typeface="+mj-lt"/>
              </a:rPr>
              <a:t>.</a:t>
            </a:r>
            <a:endParaRPr lang="en-US" sz="3600" dirty="0">
              <a:latin typeface="+mj-lt"/>
            </a:endParaRPr>
          </a:p>
          <a:p>
            <a:pPr marL="346075" indent="-346075" algn="just">
              <a:spcBef>
                <a:spcPts val="1200"/>
              </a:spcBef>
              <a:spcAft>
                <a:spcPts val="600"/>
              </a:spcAft>
              <a:buFont typeface="Arial"/>
              <a:buChar char="•"/>
            </a:pPr>
            <a:r>
              <a:rPr lang="en-US" sz="3600" dirty="0" smtClean="0">
                <a:latin typeface="+mj-lt"/>
              </a:rPr>
              <a:t>Discussions.</a:t>
            </a:r>
            <a:endParaRPr lang="en-US" sz="3600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2086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0" y="68759"/>
            <a:ext cx="5181600" cy="76944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333CC"/>
                </a:solidFill>
                <a:latin typeface="+mj-lt"/>
              </a:rPr>
              <a:t>GEN OVERVIEW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975" y="918656"/>
            <a:ext cx="8607425" cy="586314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Estb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in 2065 BS,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Initial Cost 650 Million, assistance of Chinese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Govt</a:t>
            </a:r>
            <a:endParaRPr lang="en-US" sz="3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Initial capacity of 132 beds, Expanded to 157 beds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Health service - Civil servant(Serving, Retired and their dependent), Gen public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Service provided to Civil Servant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50% - Non gazette Officer and dependent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40% - Gazette officers and dependent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50% - Retired Personnel and dependent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10%-  Pharmacy and Ticket</a:t>
            </a:r>
          </a:p>
        </p:txBody>
      </p:sp>
    </p:spTree>
    <p:extLst>
      <p:ext uri="{BB962C8B-B14F-4D97-AF65-F5344CB8AC3E}">
        <p14:creationId xmlns:p14="http://schemas.microsoft.com/office/powerpoint/2010/main" val="46807698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0" y="3116759"/>
            <a:ext cx="5181600" cy="76944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3333CC"/>
                </a:solidFill>
                <a:latin typeface="+mj-lt"/>
              </a:rPr>
              <a:t>MANAGEMENT </a:t>
            </a:r>
            <a:endParaRPr lang="en-US" sz="4400" b="1" dirty="0" smtClean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807698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152400"/>
            <a:ext cx="5105400" cy="76944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290513" algn="l"/>
              </a:tabLst>
            </a:pPr>
            <a:r>
              <a:rPr lang="en-US" sz="4400" b="1" dirty="0" smtClean="0">
                <a:solidFill>
                  <a:srgbClr val="3333CC"/>
                </a:solidFill>
                <a:latin typeface="+mj-lt"/>
              </a:rPr>
              <a:t>MANAGEMENT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5575" y="1080060"/>
            <a:ext cx="8836025" cy="56323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Management Committee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Chief Secretary,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GoN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- President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Secy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of Gen Admin Ministry- Member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Secy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of Finance Ministry- Member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Secy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of Health Ministry- Member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Secy</a:t>
            </a: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of Law, Justice and Parliamentary Affair    Ministry- Member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000" dirty="0" smtClean="0">
                <a:latin typeface="Times New Roman" charset="0"/>
                <a:ea typeface="Times New Roman" charset="0"/>
                <a:cs typeface="Times New Roman" charset="0"/>
              </a:rPr>
              <a:t> Director, Civil Service Hospital – Member </a:t>
            </a:r>
            <a:r>
              <a:rPr lang="en-US" sz="3000" dirty="0" err="1" smtClean="0">
                <a:latin typeface="Times New Roman" charset="0"/>
                <a:ea typeface="Times New Roman" charset="0"/>
                <a:cs typeface="Times New Roman" charset="0"/>
              </a:rPr>
              <a:t>Secy</a:t>
            </a:r>
            <a:endParaRPr lang="en-US" sz="30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07698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68759"/>
            <a:ext cx="5715000" cy="76944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290513" algn="l"/>
              </a:tabLst>
            </a:pPr>
            <a:r>
              <a:rPr lang="en-US" sz="4400" b="1" dirty="0" smtClean="0">
                <a:solidFill>
                  <a:srgbClr val="3333CC"/>
                </a:solidFill>
                <a:latin typeface="+mj-lt"/>
              </a:rPr>
              <a:t>MANAGEMENT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5575" y="914400"/>
            <a:ext cx="8836025" cy="50013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Resource Management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Assistance from </a:t>
            </a:r>
            <a:r>
              <a:rPr lang="en-US" sz="2900" dirty="0" err="1" smtClean="0">
                <a:latin typeface="Times New Roman" charset="0"/>
                <a:ea typeface="Times New Roman" charset="0"/>
                <a:cs typeface="Times New Roman" charset="0"/>
              </a:rPr>
              <a:t>GoN</a:t>
            </a: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(Infrastructure and Eqpt)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Funds received from Service provided by hospital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Human resource management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As per the procedure of Public Service Commission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Contractors (cleaning, security and gardener)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Part Time – Consultant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 Performance based management system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Doctors and Consultants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900" dirty="0" smtClean="0">
                <a:latin typeface="Times New Roman" charset="0"/>
                <a:ea typeface="Times New Roman" charset="0"/>
                <a:cs typeface="Times New Roman" charset="0"/>
              </a:rPr>
              <a:t>Other Staff ( Tech and non Tech)- 10% self incentive fund</a:t>
            </a:r>
          </a:p>
        </p:txBody>
      </p:sp>
    </p:spTree>
    <p:extLst>
      <p:ext uri="{BB962C8B-B14F-4D97-AF65-F5344CB8AC3E}">
        <p14:creationId xmlns:p14="http://schemas.microsoft.com/office/powerpoint/2010/main" val="46807698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 descr="Image result for flag cross of Nepal and Sri Lanka"/>
          <p:cNvSpPr>
            <a:spLocks noChangeAspect="1" noChangeArrowheads="1"/>
          </p:cNvSpPr>
          <p:nvPr/>
        </p:nvSpPr>
        <p:spPr bwMode="auto">
          <a:xfrm>
            <a:off x="155575" y="841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76200"/>
            <a:ext cx="7620000" cy="6924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900" b="1" dirty="0" smtClean="0">
                <a:solidFill>
                  <a:srgbClr val="3333CC"/>
                </a:solidFill>
                <a:latin typeface="+mj-lt"/>
              </a:rPr>
              <a:t>DISTINGUISHABLE FEATURES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F06BC-A9E3-4F84-9BB2-5F213A17C7A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5575" y="926842"/>
            <a:ext cx="8836025" cy="55092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Affiliation with University of Illinois, USA.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u="sng" dirty="0" smtClean="0">
                <a:latin typeface="Times New Roman" charset="0"/>
                <a:ea typeface="Times New Roman" charset="0"/>
                <a:cs typeface="Times New Roman" charset="0"/>
              </a:rPr>
              <a:t>Vision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Quality Service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Quality Manpower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Working environment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u="sng" dirty="0" smtClean="0">
                <a:latin typeface="Times New Roman" charset="0"/>
                <a:ea typeface="Times New Roman" charset="0"/>
                <a:cs typeface="Times New Roman" charset="0"/>
              </a:rPr>
              <a:t> Services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Bone Marrow Transplant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Blood Eradication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Stem cell lab (2</a:t>
            </a:r>
            <a:r>
              <a:rPr lang="en-US" sz="3200" baseline="30000" dirty="0" smtClean="0">
                <a:latin typeface="Times New Roman" charset="0"/>
                <a:ea typeface="Times New Roman" charset="0"/>
                <a:cs typeface="Times New Roman" charset="0"/>
              </a:rPr>
              <a:t>nd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in Asia)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Specialist in OPD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Organizational Behavior Study</a:t>
            </a:r>
          </a:p>
        </p:txBody>
      </p:sp>
    </p:spTree>
    <p:extLst>
      <p:ext uri="{BB962C8B-B14F-4D97-AF65-F5344CB8AC3E}">
        <p14:creationId xmlns:p14="http://schemas.microsoft.com/office/powerpoint/2010/main" val="207343007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21244</TotalTime>
  <Words>511</Words>
  <Application>Microsoft Office PowerPoint</Application>
  <PresentationFormat>On-screen Show (4:3)</PresentationFormat>
  <Paragraphs>125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IOC</dc:creator>
  <cp:lastModifiedBy>Sumann PC</cp:lastModifiedBy>
  <cp:revision>2370</cp:revision>
  <cp:lastPrinted>2017-05-10T15:37:50Z</cp:lastPrinted>
  <dcterms:created xsi:type="dcterms:W3CDTF">2006-08-16T00:00:00Z</dcterms:created>
  <dcterms:modified xsi:type="dcterms:W3CDTF">2017-12-11T09:41:13Z</dcterms:modified>
</cp:coreProperties>
</file>