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8"/>
  </p:notesMasterIdLst>
  <p:sldIdLst>
    <p:sldId id="256" r:id="rId2"/>
    <p:sldId id="328" r:id="rId3"/>
    <p:sldId id="313" r:id="rId4"/>
    <p:sldId id="314" r:id="rId5"/>
    <p:sldId id="317" r:id="rId6"/>
    <p:sldId id="323" r:id="rId7"/>
    <p:sldId id="293" r:id="rId8"/>
    <p:sldId id="294" r:id="rId9"/>
    <p:sldId id="295" r:id="rId10"/>
    <p:sldId id="296" r:id="rId11"/>
    <p:sldId id="298" r:id="rId12"/>
    <p:sldId id="329" r:id="rId13"/>
    <p:sldId id="330" r:id="rId14"/>
    <p:sldId id="331" r:id="rId15"/>
    <p:sldId id="332" r:id="rId16"/>
    <p:sldId id="333" r:id="rId17"/>
    <p:sldId id="334" r:id="rId18"/>
    <p:sldId id="299" r:id="rId19"/>
    <p:sldId id="341" r:id="rId20"/>
    <p:sldId id="335" r:id="rId21"/>
    <p:sldId id="336" r:id="rId22"/>
    <p:sldId id="337" r:id="rId23"/>
    <p:sldId id="338" r:id="rId24"/>
    <p:sldId id="339" r:id="rId25"/>
    <p:sldId id="340" r:id="rId26"/>
    <p:sldId id="300" r:id="rId27"/>
    <p:sldId id="301" r:id="rId28"/>
    <p:sldId id="324" r:id="rId29"/>
    <p:sldId id="270" r:id="rId30"/>
    <p:sldId id="271" r:id="rId31"/>
    <p:sldId id="272" r:id="rId32"/>
    <p:sldId id="273" r:id="rId33"/>
    <p:sldId id="274" r:id="rId34"/>
    <p:sldId id="302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303" r:id="rId43"/>
    <p:sldId id="304" r:id="rId44"/>
    <p:sldId id="326" r:id="rId45"/>
    <p:sldId id="305" r:id="rId46"/>
    <p:sldId id="325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15C3B-5D4F-4164-BE44-3BD253E6D673}" type="datetimeFigureOut">
              <a:rPr lang="en-US" smtClean="0"/>
              <a:pPr/>
              <a:t>03-Aug-17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E3A12-DED9-4EBB-9E68-7650C56172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453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E3A12-DED9-4EBB-9E68-7650C56172B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675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 more harm than good by feeding into war economy, eroding</a:t>
            </a:r>
            <a:r>
              <a:rPr lang="en-US" baseline="0" dirty="0" smtClean="0"/>
              <a:t> </a:t>
            </a:r>
            <a:r>
              <a:rPr lang="en-US" dirty="0" smtClean="0"/>
              <a:t>the social</a:t>
            </a:r>
            <a:r>
              <a:rPr lang="en-US" baseline="0" dirty="0" smtClean="0"/>
              <a:t> contract between govt. and people, legitimating warring groups, undermining local coping </a:t>
            </a:r>
            <a:r>
              <a:rPr lang="en-US" baseline="0" dirty="0" err="1" smtClean="0"/>
              <a:t>stragegirs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0E4CA7-2050-477C-B4DD-D0164EED650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723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E3A12-DED9-4EBB-9E68-7650C56172B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78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" name="Picture 14" descr="tn?sid=887972904&amp;mid=AO8mvs4AARuhTOuNUQoiIB7MJtY&amp;midoffset=1_448&amp;partid=3&amp;f=393&amp;fid=Inbo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2875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5ABC19-75BA-4D2B-A0CF-4FBF45B449D4}" type="datetime1">
              <a:rPr lang="en-US" smtClean="0"/>
              <a:t>03-Aug-17</a:t>
            </a:fld>
            <a:endParaRPr lang="en-US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1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DDA2F2-49CD-4A14-92F2-4B28D589E47A}" type="datetime1">
              <a:rPr lang="en-US" smtClean="0"/>
              <a:t>03-Aug-17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SHA_NASC</a:t>
            </a: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fld id="{046F14F0-B884-4A1B-9FC5-9859C4DBD34C}" type="datetime1">
              <a:rPr lang="en-US" smtClean="0"/>
              <a:t>03-Aug-17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SHA_NASC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tn?sid=887972904&amp;mid=AO8mvs4AARuhTOuNUQoiIB7MJtY&amp;midoffset=1_448&amp;partid=3&amp;f=393&amp;fid=Inbo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8" y="0"/>
            <a:ext cx="142875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B8812C-0ECA-47EB-B33B-1B41B21C4947}" type="datetime1">
              <a:rPr lang="en-US" smtClean="0"/>
              <a:t>03-Aug-17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SHA_NASC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E6A04F-38E8-4206-9B60-FA916AFB8B01}" type="datetime1">
              <a:rPr lang="en-US" smtClean="0"/>
              <a:t>03-Aug-17</a:t>
            </a:fld>
            <a:endParaRPr lang="en-US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SHA_NASC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ECA4B26-E8FE-4D26-BA16-4D12304F096A}" type="datetime1">
              <a:rPr lang="en-US" smtClean="0"/>
              <a:t>03-Aug-17</a:t>
            </a:fld>
            <a:endParaRPr lang="en-US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r>
              <a:rPr lang="en-US" smtClean="0"/>
              <a:t>SHA_NASC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EDAE1E4-E7B4-4298-BDC0-83A98485B559}" type="datetime1">
              <a:rPr lang="en-US" smtClean="0"/>
              <a:t>03-Aug-17</a:t>
            </a:fld>
            <a:endParaRPr lang="en-US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r>
              <a:rPr lang="en-US" smtClean="0"/>
              <a:t>SHA_NASC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1047B9-CF5B-461A-A765-FD043283AE88}" type="datetime1">
              <a:rPr lang="en-US" smtClean="0"/>
              <a:t>03-Aug-17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SHA_NASC</a:t>
            </a: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AE1341-5CE1-41AB-A8A7-DAEEDFA7697E}" type="datetime1">
              <a:rPr lang="en-US" smtClean="0"/>
              <a:t>03-Aug-17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SHA_NASC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444755-AB2C-497C-9B84-18458B8F61EC}" type="datetime1">
              <a:rPr lang="en-US" smtClean="0"/>
              <a:t>03-Aug-17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SHA_NASC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fld id="{23DFA849-2AA1-4186-9F7F-81DE988006D6}" type="datetime1">
              <a:rPr lang="en-US" smtClean="0"/>
              <a:t>03-Aug-17</a:t>
            </a:fld>
            <a:endParaRPr lang="en-US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r>
              <a:rPr lang="en-US" smtClean="0"/>
              <a:t>SHA_NASC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7CF47BC0-0A6D-4631-BB97-1283E61C74FB}" type="datetime1">
              <a:rPr lang="en-US" smtClean="0"/>
              <a:t>03-Aug-17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en-US" smtClean="0"/>
              <a:t>SHA_NASC</a:t>
            </a: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fld id="{C48CEE1E-D226-4937-9761-4D4F28FBB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828800"/>
            <a:ext cx="8382000" cy="1828800"/>
          </a:xfrm>
        </p:spPr>
        <p:txBody>
          <a:bodyPr/>
          <a:lstStyle/>
          <a:p>
            <a:pPr algn="ctr"/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Conflict Sensitivity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aPPROACH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5105400"/>
            <a:ext cx="6705600" cy="792237"/>
          </a:xfrm>
        </p:spPr>
        <p:txBody>
          <a:bodyPr>
            <a:noAutofit/>
          </a:bodyPr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Seven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Steps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DNH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spcBef>
                <a:spcPts val="600"/>
              </a:spcBef>
              <a:spcAft>
                <a:spcPts val="1200"/>
              </a:spcAft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en-US" sz="2400" dirty="0"/>
              <a:t>Understanding the </a:t>
            </a:r>
            <a:r>
              <a:rPr lang="en-US" sz="2400" dirty="0">
                <a:solidFill>
                  <a:srgbClr val="0000CC"/>
                </a:solidFill>
              </a:rPr>
              <a:t>context</a:t>
            </a:r>
          </a:p>
          <a:p>
            <a:pPr marL="457200" indent="-457200">
              <a:spcBef>
                <a:spcPts val="600"/>
              </a:spcBef>
              <a:spcAft>
                <a:spcPts val="1200"/>
              </a:spcAft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en-US" sz="2400" dirty="0"/>
              <a:t>Analyzing </a:t>
            </a:r>
            <a:r>
              <a:rPr lang="en-US" sz="2400" dirty="0">
                <a:solidFill>
                  <a:srgbClr val="0000CC"/>
                </a:solidFill>
              </a:rPr>
              <a:t>dividers</a:t>
            </a:r>
            <a:r>
              <a:rPr lang="en-US" sz="2400" dirty="0"/>
              <a:t> or sources of tension</a:t>
            </a:r>
          </a:p>
          <a:p>
            <a:pPr marL="457200" indent="-457200">
              <a:spcBef>
                <a:spcPts val="600"/>
              </a:spcBef>
              <a:spcAft>
                <a:spcPts val="1200"/>
              </a:spcAft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en-US" sz="2400" dirty="0"/>
              <a:t>Analyzing </a:t>
            </a:r>
            <a:r>
              <a:rPr lang="en-US" sz="2400" dirty="0">
                <a:solidFill>
                  <a:srgbClr val="0000CC"/>
                </a:solidFill>
              </a:rPr>
              <a:t>connectors </a:t>
            </a:r>
            <a:r>
              <a:rPr lang="en-US" sz="2400" dirty="0"/>
              <a:t>or local capacities for peace</a:t>
            </a:r>
          </a:p>
          <a:p>
            <a:pPr marL="457200" indent="-457200">
              <a:spcBef>
                <a:spcPts val="600"/>
              </a:spcBef>
              <a:spcAft>
                <a:spcPts val="1200"/>
              </a:spcAft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en-US" sz="2400" dirty="0"/>
              <a:t>Analyzing the </a:t>
            </a:r>
            <a:r>
              <a:rPr lang="en-US" sz="2400" dirty="0">
                <a:solidFill>
                  <a:srgbClr val="0000CC"/>
                </a:solidFill>
              </a:rPr>
              <a:t>assistance </a:t>
            </a:r>
            <a:r>
              <a:rPr lang="en-US" sz="2400" dirty="0" smtClean="0">
                <a:solidFill>
                  <a:srgbClr val="0000CC"/>
                </a:solidFill>
              </a:rPr>
              <a:t>program/project/intervention</a:t>
            </a:r>
          </a:p>
          <a:p>
            <a:pPr marL="457200" indent="-457200">
              <a:spcBef>
                <a:spcPts val="600"/>
              </a:spcBef>
              <a:spcAft>
                <a:spcPts val="1200"/>
              </a:spcAft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en-US" sz="2400" dirty="0" smtClean="0"/>
              <a:t>Analyzing </a:t>
            </a:r>
            <a:r>
              <a:rPr lang="en-US" sz="2400" dirty="0"/>
              <a:t>the assistance </a:t>
            </a:r>
            <a:r>
              <a:rPr lang="en-US" sz="2400" dirty="0" smtClean="0"/>
              <a:t>program’s </a:t>
            </a:r>
            <a:r>
              <a:rPr lang="en-US" sz="2400" dirty="0"/>
              <a:t>impact on </a:t>
            </a:r>
            <a:r>
              <a:rPr lang="en-US" sz="2400" dirty="0" smtClean="0"/>
              <a:t>dividers </a:t>
            </a:r>
            <a:r>
              <a:rPr lang="en-US" sz="2400" dirty="0"/>
              <a:t>&amp; </a:t>
            </a:r>
            <a:r>
              <a:rPr lang="en-US" sz="2400" dirty="0" smtClean="0"/>
              <a:t>connectors (using RT </a:t>
            </a:r>
            <a:r>
              <a:rPr lang="en-US" sz="2400" dirty="0"/>
              <a:t>and IEM)</a:t>
            </a:r>
          </a:p>
          <a:p>
            <a:pPr marL="457200" indent="-457200">
              <a:spcBef>
                <a:spcPts val="600"/>
              </a:spcBef>
              <a:spcAft>
                <a:spcPts val="1200"/>
              </a:spcAft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en-US" sz="2400" dirty="0"/>
              <a:t>Considering (and generating) programming options</a:t>
            </a:r>
          </a:p>
          <a:p>
            <a:pPr marL="457200" indent="-457200">
              <a:spcBef>
                <a:spcPts val="600"/>
              </a:spcBef>
              <a:spcAft>
                <a:spcPts val="1200"/>
              </a:spcAft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en-US" sz="2400" dirty="0"/>
              <a:t>Test programming options and redesign project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I: Understanding the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24400"/>
          </a:xfrm>
        </p:spPr>
        <p:txBody>
          <a:bodyPr/>
          <a:lstStyle/>
          <a:p>
            <a:r>
              <a:rPr lang="en-US" dirty="0" smtClean="0"/>
              <a:t>Societies have groups with different interests and identities that contend with other groups. </a:t>
            </a:r>
          </a:p>
          <a:p>
            <a:endParaRPr lang="en-US" sz="1050" dirty="0" smtClean="0"/>
          </a:p>
          <a:p>
            <a:r>
              <a:rPr lang="en-US" dirty="0" smtClean="0"/>
              <a:t>Impacts on the socio-political context that cause, or have the potential to cause, destruction or violence between groups. </a:t>
            </a:r>
          </a:p>
          <a:p>
            <a:endParaRPr lang="en-US" sz="900" dirty="0" smtClean="0"/>
          </a:p>
          <a:p>
            <a:r>
              <a:rPr lang="en-US" dirty="0" smtClean="0"/>
              <a:t>There are many tools to analyze the context. The three most useful are timeline, actor mapping and conflict tree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Components Of Context Analysis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val 3"/>
          <p:cNvSpPr/>
          <p:nvPr/>
        </p:nvSpPr>
        <p:spPr>
          <a:xfrm>
            <a:off x="38100" y="1574040"/>
            <a:ext cx="1752600" cy="13716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 smtClean="0"/>
              <a:t>Dynamics</a:t>
            </a:r>
            <a:endParaRPr lang="en-US" sz="2000" dirty="0"/>
          </a:p>
        </p:txBody>
      </p:sp>
      <p:sp>
        <p:nvSpPr>
          <p:cNvPr id="6" name="Oval 5"/>
          <p:cNvSpPr/>
          <p:nvPr/>
        </p:nvSpPr>
        <p:spPr>
          <a:xfrm>
            <a:off x="76200" y="5394844"/>
            <a:ext cx="1676400" cy="13716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b="1" dirty="0" smtClean="0"/>
              <a:t>Structure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876834" y="1688340"/>
            <a:ext cx="3507475" cy="1143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b="1"/>
              <a:t>Trend and pattern?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876834" y="3570307"/>
            <a:ext cx="3507475" cy="10898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Who are the actors of the conflict? relationship </a:t>
            </a:r>
            <a:r>
              <a:rPr lang="en-US" sz="2000" b="1" dirty="0" smtClean="0"/>
              <a:t>?</a:t>
            </a:r>
            <a:endParaRPr lang="en-US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2861856" y="5519379"/>
            <a:ext cx="3507475" cy="12192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What are the causes and consequences of it</a:t>
            </a:r>
            <a:r>
              <a:rPr lang="en-US" sz="2000" b="1" dirty="0" smtClean="0"/>
              <a:t>?</a:t>
            </a:r>
            <a:endParaRPr lang="en-US" sz="20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7478588" y="1551863"/>
            <a:ext cx="1524000" cy="12573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b="1"/>
              <a:t>Timeline</a:t>
            </a:r>
            <a:endParaRPr lang="en-US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7402388" y="3525101"/>
            <a:ext cx="1600200" cy="111286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/>
              <a:t>Actor map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478588" y="5498908"/>
            <a:ext cx="1524000" cy="1219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b="1"/>
              <a:t>Conflict tree </a:t>
            </a:r>
            <a:endParaRPr lang="en-US" b="1" dirty="0"/>
          </a:p>
        </p:txBody>
      </p:sp>
      <p:sp>
        <p:nvSpPr>
          <p:cNvPr id="15" name="Oval 14"/>
          <p:cNvSpPr/>
          <p:nvPr/>
        </p:nvSpPr>
        <p:spPr>
          <a:xfrm>
            <a:off x="38100" y="3501217"/>
            <a:ext cx="1752600" cy="12954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000" b="1" dirty="0" smtClean="0"/>
              <a:t>Actor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261328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Sample Timeline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/>
          </p:nvPr>
        </p:nvGraphicFramePr>
        <p:xfrm>
          <a:off x="245657" y="1600200"/>
          <a:ext cx="8718832" cy="490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79430"/>
                <a:gridCol w="613940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Date/Year</a:t>
                      </a:r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Event</a:t>
                      </a:r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4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4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4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1471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97893"/>
            <a:ext cx="7632848" cy="60391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vents of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Nepali polity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0" y="1061113"/>
            <a:ext cx="9144000" cy="579688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200" b="1" dirty="0" smtClean="0"/>
              <a:t>		2006 </a:t>
            </a:r>
            <a:r>
              <a:rPr lang="en-US" sz="2200" dirty="0"/>
              <a:t>The government and Maoists signed the Comprehensive Peace Accord, declaring a formal end to a 10-year rebel insurgency, and transforming the Nepali state. </a:t>
            </a:r>
            <a:r>
              <a:rPr lang="en-US" sz="2200" b="1" dirty="0" smtClean="0"/>
              <a:t>2001 </a:t>
            </a:r>
            <a:r>
              <a:rPr lang="en-US" sz="2200" dirty="0" smtClean="0"/>
              <a:t>A </a:t>
            </a:r>
            <a:r>
              <a:rPr lang="en-US" sz="2200" dirty="0"/>
              <a:t>state of emergency was declared after more than 100 people were killed in four days of conflict. </a:t>
            </a:r>
            <a:r>
              <a:rPr lang="en-US" sz="2200" b="1" dirty="0"/>
              <a:t>2008 </a:t>
            </a:r>
            <a:r>
              <a:rPr lang="en-US" sz="2200" dirty="0"/>
              <a:t>The Nepal Government and the United Democratic </a:t>
            </a:r>
            <a:r>
              <a:rPr lang="en-US" sz="2200" dirty="0" err="1"/>
              <a:t>Madhesi</a:t>
            </a:r>
            <a:r>
              <a:rPr lang="en-US" sz="2200" dirty="0"/>
              <a:t> Front signed an </a:t>
            </a:r>
            <a:r>
              <a:rPr lang="en-US" sz="2200" dirty="0" err="1"/>
              <a:t>eightpoint</a:t>
            </a:r>
            <a:r>
              <a:rPr lang="en-US" sz="2200" dirty="0"/>
              <a:t> agreement, which brought to an end a 16-day long general strike in the </a:t>
            </a:r>
            <a:r>
              <a:rPr lang="en-US" sz="2200" dirty="0" err="1"/>
              <a:t>Tarai</a:t>
            </a:r>
            <a:r>
              <a:rPr lang="en-US" sz="2200" dirty="0"/>
              <a:t>. </a:t>
            </a:r>
            <a:r>
              <a:rPr lang="en-US" sz="2200" b="1" dirty="0" smtClean="0"/>
              <a:t>2005 </a:t>
            </a:r>
            <a:r>
              <a:rPr lang="en-US" sz="2200" dirty="0" smtClean="0"/>
              <a:t>King </a:t>
            </a:r>
            <a:r>
              <a:rPr lang="en-US" sz="2200" dirty="0" err="1"/>
              <a:t>Gyanendra</a:t>
            </a:r>
            <a:r>
              <a:rPr lang="en-US" sz="2200" dirty="0"/>
              <a:t> dismissed Prime Minister </a:t>
            </a:r>
            <a:r>
              <a:rPr lang="en-US" sz="2200" dirty="0" err="1"/>
              <a:t>Deuba</a:t>
            </a:r>
            <a:r>
              <a:rPr lang="en-US" sz="2200" dirty="0"/>
              <a:t> and his government, declared a state of emergency, and assumed direct power, citing the need to defeat Maoist rebels. </a:t>
            </a:r>
            <a:r>
              <a:rPr lang="en-US" sz="2200" b="1" dirty="0" smtClean="0"/>
              <a:t>2006 </a:t>
            </a:r>
            <a:r>
              <a:rPr lang="en-US" sz="2200" dirty="0" smtClean="0"/>
              <a:t>King </a:t>
            </a:r>
            <a:r>
              <a:rPr lang="en-US" sz="2200" dirty="0" err="1"/>
              <a:t>Gyanendra</a:t>
            </a:r>
            <a:r>
              <a:rPr lang="en-US" sz="2200" dirty="0"/>
              <a:t> agreed to reinstate parliament following a 19-day </a:t>
            </a:r>
            <a:r>
              <a:rPr lang="en-US" sz="2200" dirty="0" err="1"/>
              <a:t>Janandolan</a:t>
            </a:r>
            <a:r>
              <a:rPr lang="en-US" sz="2200" dirty="0"/>
              <a:t> (people’s movement or uprising) with violent strikes and protests against </a:t>
            </a:r>
            <a:r>
              <a:rPr lang="en-US" sz="2200" dirty="0" err="1"/>
              <a:t>directroyal</a:t>
            </a:r>
            <a:r>
              <a:rPr lang="en-US" sz="2200" dirty="0"/>
              <a:t> rule. GP </a:t>
            </a:r>
            <a:r>
              <a:rPr lang="en-US" sz="2200" dirty="0" err="1"/>
              <a:t>Koirala</a:t>
            </a:r>
            <a:r>
              <a:rPr lang="en-US" sz="2200" dirty="0"/>
              <a:t> was appointed Prime Minister. </a:t>
            </a:r>
            <a:r>
              <a:rPr lang="en-US" sz="2200" b="1" dirty="0" smtClean="0"/>
              <a:t>2007 </a:t>
            </a:r>
            <a:r>
              <a:rPr lang="en-US" sz="2200" dirty="0" smtClean="0"/>
              <a:t>Maoist </a:t>
            </a:r>
            <a:r>
              <a:rPr lang="en-US" sz="2200" dirty="0"/>
              <a:t>leaders were elected to parliament under the terms of the Interim Constitution of 2007</a:t>
            </a:r>
            <a:r>
              <a:rPr lang="en-US" sz="2200" dirty="0" smtClean="0"/>
              <a:t>. </a:t>
            </a:r>
            <a:r>
              <a:rPr lang="en-US" sz="2200" b="1" dirty="0"/>
              <a:t>1990 </a:t>
            </a:r>
            <a:r>
              <a:rPr lang="en-US" sz="2200" dirty="0"/>
              <a:t>The multi-party system was revived and a new 1990 constitution of Nepal was prepared. </a:t>
            </a:r>
            <a:r>
              <a:rPr lang="en-US" sz="2200" b="1" dirty="0" smtClean="0"/>
              <a:t>2008 </a:t>
            </a:r>
            <a:r>
              <a:rPr lang="en-US" sz="2200" dirty="0" smtClean="0"/>
              <a:t>A </a:t>
            </a:r>
            <a:r>
              <a:rPr lang="en-US" sz="2200" dirty="0"/>
              <a:t>Constituent Assembly election was </a:t>
            </a:r>
            <a:r>
              <a:rPr lang="en-US" sz="2200" dirty="0" smtClean="0"/>
              <a:t>held throughout </a:t>
            </a:r>
            <a:r>
              <a:rPr lang="en-US" sz="2200" dirty="0"/>
              <a:t>the </a:t>
            </a:r>
            <a:r>
              <a:rPr lang="en-US" sz="2200" dirty="0" smtClean="0"/>
              <a:t>country. </a:t>
            </a:r>
            <a:r>
              <a:rPr lang="en-US" sz="2200" b="1" dirty="0" smtClean="0"/>
              <a:t>2008 </a:t>
            </a:r>
            <a:r>
              <a:rPr lang="en-US" sz="2200" dirty="0" smtClean="0"/>
              <a:t>The </a:t>
            </a:r>
            <a:r>
              <a:rPr lang="en-US" sz="2200" dirty="0"/>
              <a:t>first meeting of the Constituent </a:t>
            </a:r>
            <a:r>
              <a:rPr lang="en-US" sz="2200" dirty="0" smtClean="0"/>
              <a:t>Assembly was </a:t>
            </a:r>
            <a:r>
              <a:rPr lang="en-US" sz="2200" dirty="0"/>
              <a:t>held; it formally </a:t>
            </a:r>
            <a:r>
              <a:rPr lang="en-US" sz="2200" dirty="0" smtClean="0"/>
              <a:t>abolished the </a:t>
            </a:r>
            <a:r>
              <a:rPr lang="en-US" sz="2200" dirty="0"/>
              <a:t>monarchy and proclaimed Nepal a </a:t>
            </a:r>
            <a:r>
              <a:rPr lang="en-US" sz="2200" dirty="0" smtClean="0"/>
              <a:t>republic as </a:t>
            </a:r>
            <a:r>
              <a:rPr lang="en-US" sz="2200" dirty="0"/>
              <a:t>stated in the Interim </a:t>
            </a:r>
            <a:r>
              <a:rPr lang="en-US" sz="2200" dirty="0" smtClean="0"/>
              <a:t>Constitution of </a:t>
            </a:r>
            <a:r>
              <a:rPr lang="en-US" sz="2200" dirty="0"/>
              <a:t>2007</a:t>
            </a:r>
            <a:r>
              <a:rPr lang="en-US" sz="2200" dirty="0" smtClean="0"/>
              <a:t>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1272263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Sample Actor Map </a:t>
            </a:r>
          </a:p>
        </p:txBody>
      </p:sp>
      <p:pic>
        <p:nvPicPr>
          <p:cNvPr id="27651" name="Picture 2" descr="C:\Users\prem.ojha\AppData\Local\Microsoft\Windows\Temporary Internet Files\Content.Outlook\6V0THP3G\20141103_1346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1524000"/>
            <a:ext cx="8077200" cy="5334000"/>
          </a:xfrm>
          <a:noFill/>
        </p:spPr>
      </p:pic>
    </p:spTree>
    <p:extLst>
      <p:ext uri="{BB962C8B-B14F-4D97-AF65-F5344CB8AC3E}">
        <p14:creationId xmlns:p14="http://schemas.microsoft.com/office/powerpoint/2010/main" val="2047010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Symbols </a:t>
            </a:r>
          </a:p>
        </p:txBody>
      </p:sp>
      <p:pic>
        <p:nvPicPr>
          <p:cNvPr id="28675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524000"/>
            <a:ext cx="7848600" cy="5105400"/>
          </a:xfrm>
        </p:spPr>
      </p:pic>
    </p:spTree>
    <p:extLst>
      <p:ext uri="{BB962C8B-B14F-4D97-AF65-F5344CB8AC3E}">
        <p14:creationId xmlns:p14="http://schemas.microsoft.com/office/powerpoint/2010/main" val="2625921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Figure 1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1066800"/>
            <a:ext cx="6248400" cy="5791200"/>
          </a:xfrm>
          <a:noFill/>
        </p:spPr>
      </p:pic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3200400" y="2057400"/>
            <a:ext cx="1905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Effects</a:t>
            </a: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2362200" y="4191000"/>
            <a:ext cx="2895600" cy="3698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b="1" dirty="0">
                <a:solidFill>
                  <a:srgbClr val="FF0000"/>
                </a:solidFill>
                <a:latin typeface="Arial" charset="0"/>
                <a:cs typeface="Arial" charset="0"/>
              </a:rPr>
              <a:t>Specific   conflict  </a:t>
            </a:r>
            <a:endParaRPr lang="en-US" sz="105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2819400" y="5983288"/>
            <a:ext cx="2743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Root causes </a:t>
            </a:r>
            <a:endParaRPr lang="en-US" altLang="en-US" sz="1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750" name="Rectangle 1"/>
          <p:cNvSpPr>
            <a:spLocks noChangeArrowheads="1"/>
          </p:cNvSpPr>
          <p:nvPr/>
        </p:nvSpPr>
        <p:spPr bwMode="auto">
          <a:xfrm>
            <a:off x="3886200" y="2752725"/>
            <a:ext cx="1905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Effects</a:t>
            </a: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1751" name="Rectangle 1"/>
          <p:cNvSpPr>
            <a:spLocks noChangeArrowheads="1"/>
          </p:cNvSpPr>
          <p:nvPr/>
        </p:nvSpPr>
        <p:spPr bwMode="auto">
          <a:xfrm>
            <a:off x="2133600" y="2676525"/>
            <a:ext cx="1905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Effects</a:t>
            </a: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1752" name="Rectangle 6"/>
          <p:cNvSpPr>
            <a:spLocks noChangeArrowheads="1"/>
          </p:cNvSpPr>
          <p:nvPr/>
        </p:nvSpPr>
        <p:spPr bwMode="auto">
          <a:xfrm>
            <a:off x="4648200" y="5105400"/>
            <a:ext cx="2743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Root causes </a:t>
            </a:r>
            <a:endParaRPr lang="en-US" altLang="en-US" sz="1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753" name="Rectangle 6"/>
          <p:cNvSpPr>
            <a:spLocks noChangeArrowheads="1"/>
          </p:cNvSpPr>
          <p:nvPr/>
        </p:nvSpPr>
        <p:spPr bwMode="auto">
          <a:xfrm>
            <a:off x="1143000" y="5105400"/>
            <a:ext cx="2743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Root causes </a:t>
            </a:r>
            <a:endParaRPr lang="en-US" altLang="en-US" sz="1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331640" y="144865"/>
            <a:ext cx="7632848" cy="990600"/>
          </a:xfrm>
        </p:spPr>
        <p:txBody>
          <a:bodyPr vert="horz" anchor="ctr">
            <a:normAutofit/>
          </a:bodyPr>
          <a:lstStyle/>
          <a:p>
            <a:r>
              <a:rPr lang="en-US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Sample Conflict Tree </a:t>
            </a:r>
          </a:p>
        </p:txBody>
      </p:sp>
    </p:spTree>
    <p:extLst>
      <p:ext uri="{BB962C8B-B14F-4D97-AF65-F5344CB8AC3E}">
        <p14:creationId xmlns:p14="http://schemas.microsoft.com/office/powerpoint/2010/main" val="817107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II: Analyzing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Dividers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Sources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Tension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F:\DCIM\100CANON\IMG_515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00200"/>
            <a:ext cx="6709171" cy="44958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239000" y="1676400"/>
            <a:ext cx="1600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Factors that people are fighting about or cause tension among individuals or groups.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III: Analyzing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Connectors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 Capacities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Peace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F:\DCIM\100CANON\IMG_516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2400" y="1600200"/>
            <a:ext cx="6741636" cy="4495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086600" y="1600200"/>
            <a:ext cx="1752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Factors that bring people together and/or tend to reduce tension among individuals/groups.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69109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Issue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381000" y="6438900"/>
            <a:ext cx="3276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r>
              <a:rPr lang="en-US" sz="1400" dirty="0"/>
              <a:t>http://therisingnepal.org.np/news/1825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28600" y="1485900"/>
            <a:ext cx="6096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r>
              <a:rPr lang="en-US" sz="3600" dirty="0" smtClean="0">
                <a:solidFill>
                  <a:schemeClr val="tx1"/>
                </a:solidFill>
              </a:rPr>
              <a:t>Extension of State Services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{</a:t>
            </a:r>
            <a:r>
              <a:rPr lang="en-US" sz="2800" dirty="0" err="1" smtClean="0">
                <a:solidFill>
                  <a:schemeClr val="tx1"/>
                </a:solidFill>
              </a:rPr>
              <a:t>Kalaiya</a:t>
            </a:r>
            <a:r>
              <a:rPr lang="en-US" sz="2800" dirty="0" smtClean="0">
                <a:solidFill>
                  <a:schemeClr val="tx1"/>
                </a:solidFill>
              </a:rPr>
              <a:t>-based </a:t>
            </a:r>
            <a:r>
              <a:rPr lang="en-US" sz="2800" dirty="0">
                <a:solidFill>
                  <a:schemeClr val="tx1"/>
                </a:solidFill>
              </a:rPr>
              <a:t>government </a:t>
            </a:r>
            <a:r>
              <a:rPr lang="en-US" sz="2800" dirty="0" smtClean="0">
                <a:solidFill>
                  <a:schemeClr val="tx1"/>
                </a:solidFill>
              </a:rPr>
              <a:t>services (land </a:t>
            </a:r>
            <a:r>
              <a:rPr lang="en-US" sz="2800" dirty="0">
                <a:solidFill>
                  <a:schemeClr val="tx1"/>
                </a:solidFill>
              </a:rPr>
              <a:t>revenue and survey </a:t>
            </a:r>
            <a:r>
              <a:rPr lang="en-US" sz="2800" dirty="0" smtClean="0">
                <a:solidFill>
                  <a:schemeClr val="tx1"/>
                </a:solidFill>
              </a:rPr>
              <a:t>offices) to </a:t>
            </a:r>
            <a:r>
              <a:rPr lang="en-US" sz="2800" dirty="0" err="1">
                <a:solidFill>
                  <a:schemeClr val="tx1"/>
                </a:solidFill>
              </a:rPr>
              <a:t>Simara</a:t>
            </a:r>
            <a:r>
              <a:rPr lang="en-US" sz="2800" dirty="0">
                <a:solidFill>
                  <a:schemeClr val="tx1"/>
                </a:solidFill>
              </a:rPr>
              <a:t> of the same </a:t>
            </a:r>
            <a:r>
              <a:rPr lang="en-US" sz="2800" dirty="0" smtClean="0">
                <a:solidFill>
                  <a:schemeClr val="tx1"/>
                </a:solidFill>
              </a:rPr>
              <a:t>district}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Perception: District </a:t>
            </a:r>
            <a:r>
              <a:rPr lang="en-US" sz="3200" dirty="0">
                <a:solidFill>
                  <a:schemeClr val="tx1"/>
                </a:solidFill>
              </a:rPr>
              <a:t>headquarters was being shifted from </a:t>
            </a:r>
            <a:r>
              <a:rPr lang="en-US" sz="3200" dirty="0" err="1">
                <a:solidFill>
                  <a:schemeClr val="tx1"/>
                </a:solidFill>
              </a:rPr>
              <a:t>Kalaiya</a:t>
            </a:r>
            <a:r>
              <a:rPr lang="en-US" sz="3200" dirty="0">
                <a:solidFill>
                  <a:schemeClr val="tx1"/>
                </a:solidFill>
              </a:rPr>
              <a:t> to </a:t>
            </a:r>
            <a:r>
              <a:rPr lang="en-US" sz="3200" dirty="0" err="1" smtClean="0">
                <a:solidFill>
                  <a:schemeClr val="tx1"/>
                </a:solidFill>
              </a:rPr>
              <a:t>Simara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The </a:t>
            </a:r>
            <a:r>
              <a:rPr lang="en-US" sz="3200" dirty="0">
                <a:solidFill>
                  <a:schemeClr val="tx1"/>
                </a:solidFill>
              </a:rPr>
              <a:t>government </a:t>
            </a:r>
            <a:r>
              <a:rPr lang="en-US" sz="3200" dirty="0" smtClean="0">
                <a:solidFill>
                  <a:schemeClr val="tx1"/>
                </a:solidFill>
              </a:rPr>
              <a:t>withdrew </a:t>
            </a:r>
            <a:r>
              <a:rPr lang="en-US" sz="3200" dirty="0">
                <a:solidFill>
                  <a:schemeClr val="tx1"/>
                </a:solidFill>
              </a:rPr>
              <a:t>the </a:t>
            </a:r>
            <a:r>
              <a:rPr lang="en-US" sz="3200" dirty="0" smtClean="0">
                <a:solidFill>
                  <a:schemeClr val="tx1"/>
                </a:solidFill>
              </a:rPr>
              <a:t>decision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 smtClean="0">
                <a:solidFill>
                  <a:schemeClr val="tx1"/>
                </a:solidFill>
              </a:rPr>
              <a:t>Simara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>
                <a:solidFill>
                  <a:schemeClr val="tx1"/>
                </a:solidFill>
              </a:rPr>
              <a:t>people to demonstrate against the decision</a:t>
            </a:r>
          </a:p>
        </p:txBody>
      </p:sp>
      <p:pic>
        <p:nvPicPr>
          <p:cNvPr id="9" name="Picture 2" descr="Simara protest rages, more than 100 hur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466850"/>
            <a:ext cx="2806890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58847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…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6" name="Picture 2" descr="F:\DCIM\100CANON\IMG_515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00622"/>
            <a:ext cx="4343400" cy="449718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76600" y="1567241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Dividers Vs Connectors</a:t>
            </a:r>
            <a:endParaRPr lang="en-US" sz="2000" b="1" dirty="0"/>
          </a:p>
        </p:txBody>
      </p:sp>
      <p:pic>
        <p:nvPicPr>
          <p:cNvPr id="8" name="Picture 4" descr="F:\DCIM\100CANON\IMG_5163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876800" y="1997402"/>
            <a:ext cx="4251101" cy="4495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344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447800" y="1567241"/>
            <a:ext cx="685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System and Institutions</a:t>
            </a:r>
            <a:endParaRPr lang="en-US" sz="2000" b="1" dirty="0"/>
          </a:p>
        </p:txBody>
      </p:sp>
      <p:pic>
        <p:nvPicPr>
          <p:cNvPr id="9" name="Picture 2" descr="F:\DCIM\100CANON\IMG_515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1981200"/>
            <a:ext cx="4267200" cy="4495800"/>
          </a:xfrm>
          <a:prstGeom prst="rect">
            <a:avLst/>
          </a:prstGeom>
          <a:noFill/>
        </p:spPr>
      </p:pic>
      <p:pic>
        <p:nvPicPr>
          <p:cNvPr id="10" name="Picture 2" descr="F:\DCIM\100CANON\IMG_5170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800600" y="1995049"/>
            <a:ext cx="4267200" cy="4495800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 vert="horz" anchor="ctr"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…</a:t>
            </a:r>
          </a:p>
        </p:txBody>
      </p:sp>
    </p:spTree>
    <p:extLst>
      <p:ext uri="{BB962C8B-B14F-4D97-AF65-F5344CB8AC3E}">
        <p14:creationId xmlns:p14="http://schemas.microsoft.com/office/powerpoint/2010/main" val="329346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76400" y="1567241"/>
            <a:ext cx="571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Attitudes and Action</a:t>
            </a:r>
            <a:endParaRPr lang="en-US" sz="2000" b="1" dirty="0"/>
          </a:p>
        </p:txBody>
      </p:sp>
      <p:pic>
        <p:nvPicPr>
          <p:cNvPr id="11" name="Picture 2" descr="F:\DCIM\100CANON\IMG_515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600" y="1981200"/>
            <a:ext cx="4267200" cy="4495800"/>
          </a:xfrm>
          <a:prstGeom prst="rect">
            <a:avLst/>
          </a:prstGeom>
          <a:noFill/>
        </p:spPr>
      </p:pic>
      <p:pic>
        <p:nvPicPr>
          <p:cNvPr id="12" name="Picture 2" descr="F:\DCIM\100CANON\IMG_5169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814015" y="1981200"/>
            <a:ext cx="4253785" cy="4495800"/>
          </a:xfrm>
          <a:prstGeom prst="rect">
            <a:avLst/>
          </a:prstGeom>
          <a:noFill/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 vert="horz" anchor="ctr"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…</a:t>
            </a:r>
          </a:p>
        </p:txBody>
      </p:sp>
    </p:spTree>
    <p:extLst>
      <p:ext uri="{BB962C8B-B14F-4D97-AF65-F5344CB8AC3E}">
        <p14:creationId xmlns:p14="http://schemas.microsoft.com/office/powerpoint/2010/main" val="145802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85800" y="1567241"/>
            <a:ext cx="792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Values and Interests </a:t>
            </a:r>
            <a:endParaRPr lang="en-US" sz="2000" b="1" dirty="0"/>
          </a:p>
        </p:txBody>
      </p:sp>
      <p:pic>
        <p:nvPicPr>
          <p:cNvPr id="10" name="Picture 2" descr="F:\DCIM\100CANON\IMG_516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53887" y="1981200"/>
            <a:ext cx="4337714" cy="4495800"/>
          </a:xfrm>
          <a:prstGeom prst="rect">
            <a:avLst/>
          </a:prstGeom>
          <a:noFill/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 vert="horz" anchor="ctr"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…</a:t>
            </a:r>
          </a:p>
        </p:txBody>
      </p:sp>
      <p:pic>
        <p:nvPicPr>
          <p:cNvPr id="14" name="Picture 2" descr="F:\DCIM\100CANON\IMG_515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91068" y="1981200"/>
            <a:ext cx="4094330" cy="4495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6571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76400" y="1567241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Experiences </a:t>
            </a:r>
            <a:endParaRPr lang="en-US" sz="2000" b="1" dirty="0"/>
          </a:p>
        </p:txBody>
      </p:sp>
      <p:pic>
        <p:nvPicPr>
          <p:cNvPr id="8" name="Picture 2" descr="F:\DCIM\100CANON\IMG_516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6159" y="1986669"/>
            <a:ext cx="4281641" cy="4495800"/>
          </a:xfrm>
          <a:prstGeom prst="rect">
            <a:avLst/>
          </a:prstGeom>
          <a:noFill/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 vert="horz" anchor="ctr"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…</a:t>
            </a:r>
          </a:p>
        </p:txBody>
      </p:sp>
      <p:pic>
        <p:nvPicPr>
          <p:cNvPr id="12" name="Picture 2" descr="F:\DCIM\100CANON\IMG_5159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18364" y="2004884"/>
            <a:ext cx="4380931" cy="4495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090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19200" y="1576900"/>
            <a:ext cx="784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Symbols and Occasions</a:t>
            </a:r>
            <a:endParaRPr lang="en-US" sz="2000" b="1" dirty="0"/>
          </a:p>
        </p:txBody>
      </p:sp>
      <p:pic>
        <p:nvPicPr>
          <p:cNvPr id="11" name="Picture 2" descr="F:\DCIM\100CANON\IMG_516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31307" y="1956619"/>
            <a:ext cx="4160293" cy="4495800"/>
          </a:xfrm>
          <a:prstGeom prst="rect">
            <a:avLst/>
          </a:prstGeom>
          <a:noFill/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 vert="horz" anchor="ctr"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…</a:t>
            </a:r>
          </a:p>
        </p:txBody>
      </p:sp>
      <p:pic>
        <p:nvPicPr>
          <p:cNvPr id="9" name="Picture 2" descr="F:\DCIM\100CANON\IMG_5143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41197" y="1966815"/>
            <a:ext cx="4007974" cy="4495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374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IV: Analyzing the Project/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rogramme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2511552" cy="4495800"/>
          </a:xfrm>
        </p:spPr>
        <p:txBody>
          <a:bodyPr/>
          <a:lstStyle/>
          <a:p>
            <a:r>
              <a:rPr lang="en-US" dirty="0" smtClean="0"/>
              <a:t>Why?</a:t>
            </a:r>
          </a:p>
          <a:p>
            <a:r>
              <a:rPr lang="en-US" dirty="0" smtClean="0"/>
              <a:t>Where?</a:t>
            </a:r>
          </a:p>
          <a:p>
            <a:r>
              <a:rPr lang="en-US" dirty="0" smtClean="0"/>
              <a:t>What?</a:t>
            </a:r>
          </a:p>
          <a:p>
            <a:r>
              <a:rPr lang="en-US" dirty="0" smtClean="0"/>
              <a:t>When?</a:t>
            </a:r>
          </a:p>
          <a:p>
            <a:r>
              <a:rPr lang="en-US" dirty="0" smtClean="0"/>
              <a:t>With whom?</a:t>
            </a:r>
          </a:p>
          <a:p>
            <a:r>
              <a:rPr lang="en-US" dirty="0" smtClean="0"/>
              <a:t>By whom?</a:t>
            </a:r>
          </a:p>
          <a:p>
            <a:r>
              <a:rPr lang="en-US" dirty="0" smtClean="0"/>
              <a:t>How?</a:t>
            </a:r>
          </a:p>
        </p:txBody>
      </p:sp>
      <p:pic>
        <p:nvPicPr>
          <p:cNvPr id="7" name="Picture 2" descr="F:\DCIM\100CANON\IMG_51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124200" y="1524000"/>
            <a:ext cx="5638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0"/>
            <a:ext cx="7632848" cy="1828800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V: Analyzing the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Project’s Impact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D &amp; C (using RT and IEM)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endParaRPr lang="en-US" sz="3200" dirty="0" smtClean="0"/>
          </a:p>
          <a:p>
            <a:pPr>
              <a:spcAft>
                <a:spcPts val="1200"/>
              </a:spcAft>
            </a:pPr>
            <a:r>
              <a:rPr lang="en-US" sz="3200" dirty="0" smtClean="0"/>
              <a:t>Assistance is a vehicle for providing resources to people who need them. </a:t>
            </a:r>
          </a:p>
          <a:p>
            <a:pPr>
              <a:spcAft>
                <a:spcPts val="12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Resource T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ransfers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sz="3200" dirty="0"/>
              <a:t>The transfers of resources (i.e. money, goods, and services) from one entity to another. </a:t>
            </a:r>
          </a:p>
          <a:p>
            <a:pPr>
              <a:spcAft>
                <a:spcPts val="1200"/>
              </a:spcAft>
            </a:pPr>
            <a:r>
              <a:rPr lang="en-US" sz="3200" dirty="0"/>
              <a:t>Resources in a conflict environment represent wealth and power and thus may become part of the conflict.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8847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Theft</a:t>
            </a:r>
            <a:endParaRPr lang="en-US" dirty="0"/>
          </a:p>
        </p:txBody>
      </p:sp>
      <p:pic>
        <p:nvPicPr>
          <p:cNvPr id="13314" name="Picture 2" descr="F:\DCIM\100CANON\IMG_518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600" y="1600200"/>
            <a:ext cx="6741636" cy="4495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391400" y="1676400"/>
            <a:ext cx="152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Assistance can be stolen and support conflict efforts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Conflict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Operational definition:</a:t>
            </a:r>
          </a:p>
          <a:p>
            <a:pPr lvl="1" algn="just"/>
            <a:r>
              <a:rPr lang="en-US" sz="2800" dirty="0" smtClean="0"/>
              <a:t>a relationship between two or more parties (individuals or groups), who have or think they have, incompatible goals.</a:t>
            </a:r>
          </a:p>
        </p:txBody>
      </p:sp>
    </p:spTree>
    <p:extLst>
      <p:ext uri="{BB962C8B-B14F-4D97-AF65-F5344CB8AC3E}">
        <p14:creationId xmlns:p14="http://schemas.microsoft.com/office/powerpoint/2010/main" val="6935623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effects</a:t>
            </a:r>
            <a:endParaRPr lang="en-US" dirty="0"/>
          </a:p>
        </p:txBody>
      </p:sp>
      <p:pic>
        <p:nvPicPr>
          <p:cNvPr id="14338" name="Picture 2" descr="F:\DCIM\100CANON\IMG_517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6200" y="1600200"/>
            <a:ext cx="6741636" cy="4495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391400" y="1676400"/>
            <a:ext cx="152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Assistance affects prices, wages and profits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Distributional effects</a:t>
            </a:r>
            <a:endParaRPr lang="en-US" dirty="0"/>
          </a:p>
        </p:txBody>
      </p:sp>
      <p:pic>
        <p:nvPicPr>
          <p:cNvPr id="15362" name="Picture 2" descr="F:\DCIM\100CANON\IMG_517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1600200"/>
            <a:ext cx="6741636" cy="4495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391400" y="1676400"/>
            <a:ext cx="152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Assistance creates divisions among the population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Substitution effects</a:t>
            </a:r>
            <a:endParaRPr lang="en-US" dirty="0"/>
          </a:p>
        </p:txBody>
      </p:sp>
      <p:pic>
        <p:nvPicPr>
          <p:cNvPr id="16386" name="Picture 2" descr="F:\DCIM\100CANON\IMG_517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6200" y="1600200"/>
            <a:ext cx="6741636" cy="4495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391400" y="1676400"/>
            <a:ext cx="152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Assistance can substitute for local resources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Legitimization effect	</a:t>
            </a:r>
            <a:endParaRPr lang="en-US" dirty="0"/>
          </a:p>
        </p:txBody>
      </p:sp>
      <p:pic>
        <p:nvPicPr>
          <p:cNvPr id="17410" name="Picture 2" descr="F:\DCIM\100CANON\IMG_517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6200" y="1600200"/>
            <a:ext cx="6741636" cy="4495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391400" y="1676400"/>
            <a:ext cx="1524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Assistance legitimizes some people and actions and weakens or sidelines others.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Implicit Ethical Messages (IEM)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Project or </a:t>
            </a:r>
            <a:r>
              <a:rPr lang="en-US" dirty="0" err="1" smtClean="0"/>
              <a:t>programme</a:t>
            </a:r>
            <a:r>
              <a:rPr lang="en-US" dirty="0" smtClean="0"/>
              <a:t> may carry IEMs determined by the way resources have been generated and distributed. </a:t>
            </a:r>
          </a:p>
          <a:p>
            <a:endParaRPr lang="en-US" dirty="0" smtClean="0"/>
          </a:p>
          <a:p>
            <a:r>
              <a:rPr lang="en-US" dirty="0" smtClean="0"/>
              <a:t>IEMs are often unrecognized by the providers but could easily be misinterpreted by the recipients.</a:t>
            </a:r>
          </a:p>
          <a:p>
            <a:endParaRPr lang="en-US" dirty="0" smtClean="0"/>
          </a:p>
          <a:p>
            <a:r>
              <a:rPr lang="en-US" dirty="0" smtClean="0"/>
              <a:t>These are the effects of institutional and individual </a:t>
            </a:r>
            <a:r>
              <a:rPr lang="en-US" dirty="0" err="1" smtClean="0"/>
              <a:t>behaviours</a:t>
            </a:r>
            <a:r>
              <a:rPr lang="en-US" dirty="0" smtClean="0"/>
              <a:t>, actions and attitudes on the context.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Competition among agencies: disrespect &amp; mistrust </a:t>
            </a:r>
            <a:endParaRPr lang="en-US" sz="4000" dirty="0"/>
          </a:p>
        </p:txBody>
      </p:sp>
      <p:pic>
        <p:nvPicPr>
          <p:cNvPr id="7" name="Picture 2" descr="F:\DCIM\100CANON\IMG_518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18657" y="1600200"/>
            <a:ext cx="674163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Publicity </a:t>
            </a:r>
            <a:endParaRPr lang="en-US" dirty="0"/>
          </a:p>
        </p:txBody>
      </p:sp>
      <p:pic>
        <p:nvPicPr>
          <p:cNvPr id="19458" name="Picture 2" descr="F:\DCIM\100CANON\IMG_518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18657" y="1600200"/>
            <a:ext cx="6741636" cy="4495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Powerlessness </a:t>
            </a:r>
            <a:endParaRPr lang="en-US" dirty="0"/>
          </a:p>
        </p:txBody>
      </p:sp>
      <p:pic>
        <p:nvPicPr>
          <p:cNvPr id="20482" name="Picture 2" descr="F:\DCIM\100CANON\IMG_518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18657" y="1600200"/>
            <a:ext cx="6741636" cy="4495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values for different lives</a:t>
            </a:r>
            <a:endParaRPr lang="en-US" dirty="0"/>
          </a:p>
        </p:txBody>
      </p:sp>
      <p:pic>
        <p:nvPicPr>
          <p:cNvPr id="21506" name="Picture 2" descr="F:\DCIM\100CANON\IMG_518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18657" y="1600200"/>
            <a:ext cx="6741636" cy="4495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/>
          <a:lstStyle/>
          <a:p>
            <a:r>
              <a:rPr lang="en-US" dirty="0" smtClean="0"/>
              <a:t>Assistance workers and impunity</a:t>
            </a:r>
            <a:endParaRPr lang="en-US" dirty="0"/>
          </a:p>
        </p:txBody>
      </p:sp>
      <p:pic>
        <p:nvPicPr>
          <p:cNvPr id="22530" name="Picture 2" descr="F:\DCIM\100CANON\IMG_518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18657" y="1600200"/>
            <a:ext cx="6741636" cy="4495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Conflict sensitivity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/>
          <a:lstStyle/>
          <a:p>
            <a:r>
              <a:rPr lang="en-US" dirty="0" smtClean="0"/>
              <a:t>Conflict Sensitivity is defined as the </a:t>
            </a:r>
            <a:r>
              <a:rPr lang="en-US" b="1" i="1" dirty="0" smtClean="0">
                <a:solidFill>
                  <a:srgbClr val="0000CC"/>
                </a:solidFill>
              </a:rPr>
              <a:t>capacity to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Understand the context in which a project operates;</a:t>
            </a:r>
          </a:p>
          <a:p>
            <a:pPr lvl="1"/>
            <a:r>
              <a:rPr lang="en-US" dirty="0" smtClean="0"/>
              <a:t>Understand the interactions between project operations and the context; and</a:t>
            </a:r>
          </a:p>
          <a:p>
            <a:pPr lvl="1"/>
            <a:r>
              <a:rPr lang="en-US" dirty="0" smtClean="0"/>
              <a:t>Act upon the understanding of this interaction in order to avoid negative impacts and maximize positive impacts on the context and intervention. </a:t>
            </a:r>
          </a:p>
        </p:txBody>
      </p:sp>
    </p:spTree>
    <p:extLst>
      <p:ext uri="{BB962C8B-B14F-4D97-AF65-F5344CB8AC3E}">
        <p14:creationId xmlns:p14="http://schemas.microsoft.com/office/powerpoint/2010/main" val="37571037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Suspicion: Tension</a:t>
            </a:r>
            <a:endParaRPr lang="en-US" dirty="0"/>
          </a:p>
        </p:txBody>
      </p:sp>
      <p:pic>
        <p:nvPicPr>
          <p:cNvPr id="8" name="Picture 2" descr="F:\DCIM\100CANON\IMG_518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19702" y="1600200"/>
            <a:ext cx="6739546" cy="4495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Arms and powers</a:t>
            </a:r>
            <a:endParaRPr lang="en-US" dirty="0"/>
          </a:p>
        </p:txBody>
      </p:sp>
      <p:pic>
        <p:nvPicPr>
          <p:cNvPr id="24578" name="Picture 2" descr="F:\DCIM\100CANON\IMG_518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18657" y="1600200"/>
            <a:ext cx="6741636" cy="4495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0"/>
            <a:ext cx="7632848" cy="1600200"/>
          </a:xfrm>
        </p:spPr>
        <p:txBody>
          <a:bodyPr/>
          <a:lstStyle/>
          <a:p>
            <a:pPr marL="514350" indent="-514350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VI: Considering (and Generating) Programing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ptions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US" dirty="0" smtClean="0"/>
              <a:t>We must think about how to provide the same program in a way that eliminates or minimizes its negative (conflict-worsening) impacts.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US" dirty="0" smtClean="0"/>
              <a:t>If we realize that we have overlooked the local peace capacities or connectors then we should redesign our program in order to strengthen the connectors.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0720" y="228600"/>
            <a:ext cx="7632848" cy="99060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VII: Test Programing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ptions and Redesign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roject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Once we have selected better programming options based on the previously </a:t>
            </a:r>
            <a:r>
              <a:rPr lang="en-US" smtClean="0"/>
              <a:t>discussed issues, </a:t>
            </a:r>
            <a:r>
              <a:rPr lang="en-US" dirty="0" smtClean="0"/>
              <a:t>it is crucial to re-check the impacts of our new approach on the dividers and connectors.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Necessary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5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4724400"/>
            <a:ext cx="1828800" cy="762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Development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00800" y="4648200"/>
            <a:ext cx="2438400" cy="762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Conflict sensitive </a:t>
            </a:r>
            <a:r>
              <a:rPr lang="en-US" dirty="0" err="1" smtClean="0">
                <a:solidFill>
                  <a:schemeClr val="tx1"/>
                </a:solidFill>
              </a:rPr>
              <a:t>programme</a:t>
            </a:r>
            <a:r>
              <a:rPr lang="en-US" dirty="0" smtClean="0">
                <a:solidFill>
                  <a:schemeClr val="tx1"/>
                </a:solidFill>
              </a:rPr>
              <a:t> design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600200"/>
            <a:ext cx="2438400" cy="2819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Ownership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Alignment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Harmonization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Result based monitoring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Mutual accountability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Produce more value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Transparent 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48400" y="1676400"/>
            <a:ext cx="2743200" cy="2819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Understanding</a:t>
            </a:r>
          </a:p>
          <a:p>
            <a:pPr lvl="1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 Context</a:t>
            </a:r>
          </a:p>
          <a:p>
            <a:pPr lvl="1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Interaction between   intervention and context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Action to avoid negative impacts and maximize positive one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362673" y="5518245"/>
            <a:ext cx="8927" cy="8063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371600" y="6324600"/>
            <a:ext cx="19812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429000" y="5943600"/>
            <a:ext cx="1828800" cy="762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Conflict sensitive development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rot="5400000">
            <a:off x="7163594" y="5943600"/>
            <a:ext cx="913606" cy="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334000" y="6400800"/>
            <a:ext cx="22860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>
            <a:off x="1143794" y="4571206"/>
            <a:ext cx="304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7390606" y="4572000"/>
            <a:ext cx="153194" cy="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6187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sz="4800" dirty="0" smtClean="0"/>
              <a:t>Let’s act conflict sensitively. </a:t>
            </a:r>
            <a:endParaRPr lang="en-US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1152" y="152400"/>
            <a:ext cx="7632848" cy="99060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 Materials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800600"/>
          </a:xfrm>
        </p:spPr>
        <p:txBody>
          <a:bodyPr/>
          <a:lstStyle/>
          <a:p>
            <a:r>
              <a:rPr lang="en-US" dirty="0" err="1" smtClean="0">
                <a:latin typeface="Calibri" pitchFamily="34" charset="0"/>
                <a:cs typeface="Calibri" pitchFamily="34" charset="0"/>
              </a:rPr>
              <a:t>Bellu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Lorenzo G, 2011, Development and Development Paradigms, Rome, Italy.</a:t>
            </a:r>
          </a:p>
          <a:p>
            <a:r>
              <a:rPr lang="en-GB" dirty="0" err="1" smtClean="0">
                <a:latin typeface="Calibri" pitchFamily="34" charset="0"/>
                <a:cs typeface="Calibri" pitchFamily="34" charset="0"/>
              </a:rPr>
              <a:t>Ebong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Inyang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, 2013, Peace building and Development, a paper presented in Women in Public Service Institute Workshop, Pennsylvania, USA.</a:t>
            </a:r>
          </a:p>
          <a:p>
            <a:r>
              <a:rPr lang="en-GB" dirty="0" smtClean="0">
                <a:latin typeface="Calibri" pitchFamily="34" charset="0"/>
                <a:cs typeface="Calibri" pitchFamily="34" charset="0"/>
              </a:rPr>
              <a:t>UNDP, 1990-2013, Human Development Reports, New York, USA</a:t>
            </a:r>
          </a:p>
          <a:p>
            <a:endParaRPr lang="en-GB" dirty="0" smtClean="0">
              <a:latin typeface="Calibri" pitchFamily="34" charset="0"/>
              <a:cs typeface="Calibri" pitchFamily="34" charset="0"/>
            </a:endParaRPr>
          </a:p>
          <a:p>
            <a:endParaRPr lang="en-GB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9547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457200" y="1828800"/>
            <a:ext cx="2286000" cy="1143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Conflict Sensitivity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and Conflict Sensitivity</a:t>
            </a:r>
          </a:p>
        </p:txBody>
      </p:sp>
      <p:pic>
        <p:nvPicPr>
          <p:cNvPr id="1026" name="Picture 2" descr="C:\Users\Rajendra Wagle\Desktop\ying yang fig.g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81400" y="1981200"/>
            <a:ext cx="2819401" cy="3200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67000" y="2895600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Development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5800" y="3581400"/>
            <a:ext cx="434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Dark side/ </a:t>
            </a:r>
            <a:r>
              <a:rPr lang="en-US" sz="3200" dirty="0" smtClean="0"/>
              <a:t>Negative risk</a:t>
            </a:r>
          </a:p>
        </p:txBody>
      </p:sp>
      <p:sp>
        <p:nvSpPr>
          <p:cNvPr id="10" name="Oval 9"/>
          <p:cNvSpPr/>
          <p:nvPr/>
        </p:nvSpPr>
        <p:spPr>
          <a:xfrm>
            <a:off x="6629400" y="5257800"/>
            <a:ext cx="2286000" cy="1143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Conflict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76200" y="5062716"/>
            <a:ext cx="4343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675" lvl="1" indent="0">
              <a:buNone/>
            </a:pPr>
            <a:r>
              <a:rPr lang="en-US" sz="2800" dirty="0"/>
              <a:t>“Development is not only affected by conflict – it often has an effect on conflict too</a:t>
            </a:r>
            <a:r>
              <a:rPr lang="en-US" sz="2800" dirty="0" smtClean="0"/>
              <a:t>.”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9374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7" grpId="0"/>
      <p:bldP spid="10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CS in Nepal?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8848" cy="4724400"/>
          </a:xfrm>
        </p:spPr>
        <p:txBody>
          <a:bodyPr/>
          <a:lstStyle/>
          <a:p>
            <a:r>
              <a:rPr lang="en-US" dirty="0"/>
              <a:t>The Constitution of Nepal 2015</a:t>
            </a:r>
          </a:p>
          <a:p>
            <a:r>
              <a:rPr lang="en-US" dirty="0" smtClean="0"/>
              <a:t>Three Year Plan (2013/14-2015/16)</a:t>
            </a:r>
          </a:p>
          <a:p>
            <a:r>
              <a:rPr lang="en-US" dirty="0" smtClean="0"/>
              <a:t>Peace and Development Strategy (2010-15)</a:t>
            </a:r>
          </a:p>
          <a:p>
            <a:r>
              <a:rPr lang="en-US" dirty="0"/>
              <a:t>High </a:t>
            </a:r>
            <a:r>
              <a:rPr lang="en-US" dirty="0" smtClean="0"/>
              <a:t>Level </a:t>
            </a:r>
            <a:r>
              <a:rPr lang="en-US" dirty="0"/>
              <a:t>F</a:t>
            </a:r>
            <a:r>
              <a:rPr lang="en-US" dirty="0" smtClean="0"/>
              <a:t>orum </a:t>
            </a:r>
            <a:r>
              <a:rPr lang="en-US" dirty="0"/>
              <a:t>on Aid Effectiveness, Accra, </a:t>
            </a:r>
            <a:r>
              <a:rPr lang="en-US" dirty="0" smtClean="0"/>
              <a:t>2008</a:t>
            </a:r>
          </a:p>
          <a:p>
            <a:pPr lvl="1"/>
            <a:r>
              <a:rPr lang="en-US" dirty="0" smtClean="0"/>
              <a:t>South and south triangular cooperation</a:t>
            </a:r>
            <a:endParaRPr lang="en-US" dirty="0"/>
          </a:p>
          <a:p>
            <a:r>
              <a:rPr lang="en-US" dirty="0" smtClean="0"/>
              <a:t>Focus on Development Effectiveness, Busan, 2011</a:t>
            </a:r>
          </a:p>
          <a:p>
            <a:pPr lvl="1"/>
            <a:r>
              <a:rPr lang="en-US" dirty="0" smtClean="0"/>
              <a:t>Inclusive global partnership</a:t>
            </a:r>
          </a:p>
          <a:p>
            <a:r>
              <a:rPr lang="en-US" dirty="0" smtClean="0"/>
              <a:t>Comprehensive Peace Accord 2006</a:t>
            </a:r>
          </a:p>
          <a:p>
            <a:r>
              <a:rPr lang="en-US" dirty="0" smtClean="0"/>
              <a:t>Interim Constitution 2007</a:t>
            </a:r>
          </a:p>
        </p:txBody>
      </p:sp>
    </p:spTree>
    <p:extLst>
      <p:ext uri="{BB962C8B-B14F-4D97-AF65-F5344CB8AC3E}">
        <p14:creationId xmlns:p14="http://schemas.microsoft.com/office/powerpoint/2010/main" val="4126045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Conflict Sensitivity Analysis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/>
          <a:lstStyle/>
          <a:p>
            <a:pPr>
              <a:lnSpc>
                <a:spcPct val="150000"/>
              </a:lnSpc>
            </a:pPr>
            <a:r>
              <a:rPr lang="en-US" sz="3200" b="1" dirty="0" smtClean="0"/>
              <a:t>Do No Harm (DNH)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Peace and Conflict Impact Assessment (PCIA)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Peace-building Tool (PBT)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No Harm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828800"/>
            <a:ext cx="8153400" cy="42672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dirty="0" smtClean="0"/>
              <a:t>A simple and widely accepted instrument of CS.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dirty="0" smtClean="0"/>
              <a:t>It was developed from the experience of development and humanitarian workers.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dirty="0" smtClean="0"/>
              <a:t>Developed by </a:t>
            </a:r>
            <a:r>
              <a:rPr lang="en-US" dirty="0" smtClean="0">
                <a:solidFill>
                  <a:srgbClr val="0000CC"/>
                </a:solidFill>
              </a:rPr>
              <a:t>Mary B. Anderson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0000CC"/>
                </a:solidFill>
              </a:rPr>
              <a:t>Collaborative for Development Action (CDA)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No Harm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It is possible – and useful – to apply DNH in conflict-prone, active conflict and post-conflict situations.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It can be used to plan/design, monitor and evaluate public service, humanitarian and development assistance </a:t>
            </a:r>
            <a:r>
              <a:rPr lang="en-US" dirty="0" smtClean="0"/>
              <a:t>programs</a:t>
            </a:r>
            <a:r>
              <a:rPr lang="en-US" dirty="0"/>
              <a:t>. 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It helps us see how decisions we make affect intergroup relations.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2492</TotalTime>
  <Words>1045</Words>
  <Application>Microsoft Office PowerPoint</Application>
  <PresentationFormat>On-screen Show (4:3)</PresentationFormat>
  <Paragraphs>175</Paragraphs>
  <Slides>46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Tw Cen MT</vt:lpstr>
      <vt:lpstr>Wingdings</vt:lpstr>
      <vt:lpstr>Wingdings 2</vt:lpstr>
      <vt:lpstr>Theme1</vt:lpstr>
      <vt:lpstr>Conflict Sensitivity aPPROACH</vt:lpstr>
      <vt:lpstr>Issue</vt:lpstr>
      <vt:lpstr>Conflict </vt:lpstr>
      <vt:lpstr>Conflict sensitivity</vt:lpstr>
      <vt:lpstr>Development and Conflict Sensitivity</vt:lpstr>
      <vt:lpstr>Why CS in Nepal?</vt:lpstr>
      <vt:lpstr>Conflict Sensitivity Analysis Tools</vt:lpstr>
      <vt:lpstr>Do No Harm </vt:lpstr>
      <vt:lpstr>Do No Harm</vt:lpstr>
      <vt:lpstr>Seven Steps of DNH Framework</vt:lpstr>
      <vt:lpstr>Step I: Understanding the Context</vt:lpstr>
      <vt:lpstr>Key Components Of Context Analysis</vt:lpstr>
      <vt:lpstr>Sample Timeline</vt:lpstr>
      <vt:lpstr>Events of Nepali polity</vt:lpstr>
      <vt:lpstr>Sample Actor Map </vt:lpstr>
      <vt:lpstr>Symbols </vt:lpstr>
      <vt:lpstr>Sample Conflict Tree </vt:lpstr>
      <vt:lpstr>Step II: Analyzing Dividers or Sources of Tension</vt:lpstr>
      <vt:lpstr>Step III: Analyzing Connectors or Local Capacities for Peace</vt:lpstr>
      <vt:lpstr>How …</vt:lpstr>
      <vt:lpstr>How …</vt:lpstr>
      <vt:lpstr>How …</vt:lpstr>
      <vt:lpstr>How …</vt:lpstr>
      <vt:lpstr>How …</vt:lpstr>
      <vt:lpstr>How …</vt:lpstr>
      <vt:lpstr>Step IV: Analyzing the Project/Programme</vt:lpstr>
      <vt:lpstr>Step V: Analyzing the Project’s Impact on D &amp; C (using RT and IEM)</vt:lpstr>
      <vt:lpstr>Resource Transfers</vt:lpstr>
      <vt:lpstr>Theft</vt:lpstr>
      <vt:lpstr>Market effects</vt:lpstr>
      <vt:lpstr>Distributional effects</vt:lpstr>
      <vt:lpstr>Substitution effects</vt:lpstr>
      <vt:lpstr>Legitimization effect </vt:lpstr>
      <vt:lpstr>Implicit Ethical Messages (IEM)</vt:lpstr>
      <vt:lpstr>Competition among agencies: disrespect &amp; mistrust </vt:lpstr>
      <vt:lpstr>Publicity </vt:lpstr>
      <vt:lpstr>Powerlessness </vt:lpstr>
      <vt:lpstr>Different values for different lives</vt:lpstr>
      <vt:lpstr>Assistance workers and impunity</vt:lpstr>
      <vt:lpstr>Suspicion: Tension</vt:lpstr>
      <vt:lpstr>Arms and powers</vt:lpstr>
      <vt:lpstr>Step VI: Considering (and Generating) Programing Options</vt:lpstr>
      <vt:lpstr>Step VII: Test Programing Options and Redesign Project</vt:lpstr>
      <vt:lpstr>Necessary Action</vt:lpstr>
      <vt:lpstr>Conclusion</vt:lpstr>
      <vt:lpstr>Reading Materials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Shiva Adhikari</dc:creator>
  <cp:lastModifiedBy>NASC</cp:lastModifiedBy>
  <cp:revision>94</cp:revision>
  <dcterms:created xsi:type="dcterms:W3CDTF">2013-04-21T00:17:26Z</dcterms:created>
  <dcterms:modified xsi:type="dcterms:W3CDTF">2017-08-03T18:47:02Z</dcterms:modified>
</cp:coreProperties>
</file>