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13" r:id="rId1"/>
  </p:sldMasterIdLst>
  <p:notesMasterIdLst>
    <p:notesMasterId r:id="rId43"/>
  </p:notesMasterIdLst>
  <p:handoutMasterIdLst>
    <p:handoutMasterId r:id="rId44"/>
  </p:handoutMasterIdLst>
  <p:sldIdLst>
    <p:sldId id="638" r:id="rId2"/>
    <p:sldId id="736" r:id="rId3"/>
    <p:sldId id="748" r:id="rId4"/>
    <p:sldId id="749" r:id="rId5"/>
    <p:sldId id="737" r:id="rId6"/>
    <p:sldId id="720" r:id="rId7"/>
    <p:sldId id="722" r:id="rId8"/>
    <p:sldId id="747" r:id="rId9"/>
    <p:sldId id="745" r:id="rId10"/>
    <p:sldId id="678" r:id="rId11"/>
    <p:sldId id="724" r:id="rId12"/>
    <p:sldId id="711" r:id="rId13"/>
    <p:sldId id="712" r:id="rId14"/>
    <p:sldId id="713" r:id="rId15"/>
    <p:sldId id="726" r:id="rId16"/>
    <p:sldId id="714" r:id="rId17"/>
    <p:sldId id="715" r:id="rId18"/>
    <p:sldId id="738" r:id="rId19"/>
    <p:sldId id="741" r:id="rId20"/>
    <p:sldId id="703" r:id="rId21"/>
    <p:sldId id="716" r:id="rId22"/>
    <p:sldId id="746" r:id="rId23"/>
    <p:sldId id="694" r:id="rId24"/>
    <p:sldId id="696" r:id="rId25"/>
    <p:sldId id="697" r:id="rId26"/>
    <p:sldId id="679" r:id="rId27"/>
    <p:sldId id="680" r:id="rId28"/>
    <p:sldId id="682" r:id="rId29"/>
    <p:sldId id="695" r:id="rId30"/>
    <p:sldId id="742" r:id="rId31"/>
    <p:sldId id="684" r:id="rId32"/>
    <p:sldId id="743" r:id="rId33"/>
    <p:sldId id="744" r:id="rId34"/>
    <p:sldId id="730" r:id="rId35"/>
    <p:sldId id="729" r:id="rId36"/>
    <p:sldId id="728" r:id="rId37"/>
    <p:sldId id="710" r:id="rId38"/>
    <p:sldId id="707" r:id="rId39"/>
    <p:sldId id="685" r:id="rId40"/>
    <p:sldId id="686" r:id="rId41"/>
    <p:sldId id="670" r:id="rId42"/>
  </p:sldIdLst>
  <p:sldSz cx="9144000" cy="6858000" type="screen4x3"/>
  <p:notesSz cx="9866313" cy="673576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D005D5"/>
    <a:srgbClr val="3333FF"/>
    <a:srgbClr val="FF3300"/>
    <a:srgbClr val="CC0000"/>
    <a:srgbClr val="CCFF99"/>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91" autoAdjust="0"/>
    <p:restoredTop sz="94660"/>
  </p:normalViewPr>
  <p:slideViewPr>
    <p:cSldViewPr>
      <p:cViewPr>
        <p:scale>
          <a:sx n="68" d="100"/>
          <a:sy n="68" d="100"/>
        </p:scale>
        <p:origin x="-1212" y="-25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78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AA23A8-99FA-4555-ACAC-25807496224C}" type="doc">
      <dgm:prSet loTypeId="urn:microsoft.com/office/officeart/2005/8/layout/radial5" loCatId="relationship" qsTypeId="urn:microsoft.com/office/officeart/2005/8/quickstyle/simple1" qsCatId="simple" csTypeId="urn:microsoft.com/office/officeart/2005/8/colors/colorful1" csCatId="colorful" phldr="1"/>
      <dgm:spPr/>
      <dgm:t>
        <a:bodyPr/>
        <a:lstStyle/>
        <a:p>
          <a:endParaRPr lang="en-US"/>
        </a:p>
      </dgm:t>
    </dgm:pt>
    <dgm:pt modelId="{449C50BA-B0F8-4488-B015-D0FA4EFF6F2F}">
      <dgm:prSet phldrT="[Text]" custT="1"/>
      <dgm:spPr/>
      <dgm:t>
        <a:bodyPr/>
        <a:lstStyle/>
        <a:p>
          <a:r>
            <a:rPr lang="en-US" sz="2800" b="1" dirty="0" smtClean="0">
              <a:solidFill>
                <a:schemeClr val="tx1"/>
              </a:solidFill>
            </a:rPr>
            <a:t>Primary</a:t>
          </a:r>
          <a:endParaRPr lang="en-US" sz="2800" b="1" dirty="0">
            <a:solidFill>
              <a:schemeClr val="tx1"/>
            </a:solidFill>
          </a:endParaRPr>
        </a:p>
      </dgm:t>
    </dgm:pt>
    <dgm:pt modelId="{3ABCFFD0-5443-428E-9EBD-3500B1C3AE76}" type="parTrans" cxnId="{A68CBA52-C54D-4E01-A801-AF01AC3D5937}">
      <dgm:prSet/>
      <dgm:spPr/>
      <dgm:t>
        <a:bodyPr/>
        <a:lstStyle/>
        <a:p>
          <a:endParaRPr lang="en-US"/>
        </a:p>
      </dgm:t>
    </dgm:pt>
    <dgm:pt modelId="{2AB2D629-071A-432E-8955-026B2519A06D}" type="sibTrans" cxnId="{A68CBA52-C54D-4E01-A801-AF01AC3D5937}">
      <dgm:prSet/>
      <dgm:spPr/>
      <dgm:t>
        <a:bodyPr/>
        <a:lstStyle/>
        <a:p>
          <a:endParaRPr lang="en-US"/>
        </a:p>
      </dgm:t>
    </dgm:pt>
    <dgm:pt modelId="{C6A73042-0621-4A04-92FD-CFF4F096C17E}">
      <dgm:prSet phldrT="[Text]" custT="1"/>
      <dgm:spPr/>
      <dgm:t>
        <a:bodyPr/>
        <a:lstStyle/>
        <a:p>
          <a:r>
            <a:rPr lang="en-US" sz="1800" b="1" dirty="0" smtClean="0">
              <a:solidFill>
                <a:schemeClr val="tx1"/>
              </a:solidFill>
            </a:rPr>
            <a:t>Ethnicity</a:t>
          </a:r>
          <a:endParaRPr lang="en-US" sz="1800" b="1" dirty="0">
            <a:solidFill>
              <a:schemeClr val="tx1"/>
            </a:solidFill>
          </a:endParaRPr>
        </a:p>
      </dgm:t>
    </dgm:pt>
    <dgm:pt modelId="{AEC83532-030F-4CFD-BAE8-385434B3EE9E}" type="parTrans" cxnId="{68A2137E-AF75-449C-B31B-2234469CE4E8}">
      <dgm:prSet/>
      <dgm:spPr/>
      <dgm:t>
        <a:bodyPr/>
        <a:lstStyle/>
        <a:p>
          <a:endParaRPr lang="en-US"/>
        </a:p>
      </dgm:t>
    </dgm:pt>
    <dgm:pt modelId="{402A1C6E-9492-4944-81E4-350D00EAA0D8}" type="sibTrans" cxnId="{68A2137E-AF75-449C-B31B-2234469CE4E8}">
      <dgm:prSet/>
      <dgm:spPr/>
      <dgm:t>
        <a:bodyPr/>
        <a:lstStyle/>
        <a:p>
          <a:endParaRPr lang="en-US"/>
        </a:p>
      </dgm:t>
    </dgm:pt>
    <dgm:pt modelId="{C6171A9F-68A1-4C12-8866-2260DB10BD95}">
      <dgm:prSet phldrT="[Text]" custT="1"/>
      <dgm:spPr/>
      <dgm:t>
        <a:bodyPr/>
        <a:lstStyle/>
        <a:p>
          <a:r>
            <a:rPr lang="en-US" sz="1800" b="1" dirty="0" smtClean="0">
              <a:solidFill>
                <a:schemeClr val="tx1"/>
              </a:solidFill>
            </a:rPr>
            <a:t>Race</a:t>
          </a:r>
          <a:endParaRPr lang="en-US" sz="1800" b="1" dirty="0">
            <a:solidFill>
              <a:schemeClr val="tx1"/>
            </a:solidFill>
          </a:endParaRPr>
        </a:p>
      </dgm:t>
    </dgm:pt>
    <dgm:pt modelId="{DB47E318-E9CA-4E84-A974-3F51561B0F5F}" type="parTrans" cxnId="{AE528163-0651-402B-B116-E215DDDB1B0B}">
      <dgm:prSet/>
      <dgm:spPr/>
      <dgm:t>
        <a:bodyPr/>
        <a:lstStyle/>
        <a:p>
          <a:endParaRPr lang="en-US"/>
        </a:p>
      </dgm:t>
    </dgm:pt>
    <dgm:pt modelId="{48DA2AB2-6093-46E7-B573-40A532980D72}" type="sibTrans" cxnId="{AE528163-0651-402B-B116-E215DDDB1B0B}">
      <dgm:prSet/>
      <dgm:spPr/>
      <dgm:t>
        <a:bodyPr/>
        <a:lstStyle/>
        <a:p>
          <a:endParaRPr lang="en-US"/>
        </a:p>
      </dgm:t>
    </dgm:pt>
    <dgm:pt modelId="{31DC7CF9-7FDD-4639-8456-97CB67522A87}">
      <dgm:prSet phldrT="[Text]" custT="1"/>
      <dgm:spPr/>
      <dgm:t>
        <a:bodyPr/>
        <a:lstStyle/>
        <a:p>
          <a:r>
            <a:rPr lang="en-US" sz="1800" b="1" dirty="0" smtClean="0">
              <a:solidFill>
                <a:schemeClr val="tx1"/>
              </a:solidFill>
            </a:rPr>
            <a:t>Sexual Orientation </a:t>
          </a:r>
          <a:endParaRPr lang="en-US" sz="1800" b="1" dirty="0">
            <a:solidFill>
              <a:schemeClr val="tx1"/>
            </a:solidFill>
          </a:endParaRPr>
        </a:p>
      </dgm:t>
    </dgm:pt>
    <dgm:pt modelId="{41A63251-9CFF-440A-8EF0-7DA9B510D95F}" type="parTrans" cxnId="{68FB7CEF-32E4-4B3A-A674-C2AD856A00E2}">
      <dgm:prSet/>
      <dgm:spPr/>
      <dgm:t>
        <a:bodyPr/>
        <a:lstStyle/>
        <a:p>
          <a:endParaRPr lang="en-US"/>
        </a:p>
      </dgm:t>
    </dgm:pt>
    <dgm:pt modelId="{0933DAA7-EFC3-441B-8CA0-6C3525BC7966}" type="sibTrans" cxnId="{68FB7CEF-32E4-4B3A-A674-C2AD856A00E2}">
      <dgm:prSet/>
      <dgm:spPr/>
      <dgm:t>
        <a:bodyPr/>
        <a:lstStyle/>
        <a:p>
          <a:endParaRPr lang="en-US"/>
        </a:p>
      </dgm:t>
    </dgm:pt>
    <dgm:pt modelId="{649BEFFF-7182-4ACE-95AF-1C407B62FD32}">
      <dgm:prSet phldrT="[Text]"/>
      <dgm:spPr/>
      <dgm:t>
        <a:bodyPr/>
        <a:lstStyle/>
        <a:p>
          <a:endParaRPr lang="en-US"/>
        </a:p>
      </dgm:t>
    </dgm:pt>
    <dgm:pt modelId="{380D0099-ABFB-4F0B-9824-2791B0A0FE68}" type="parTrans" cxnId="{273F12D3-6B9C-469F-BC8F-E5C0E5CAD328}">
      <dgm:prSet/>
      <dgm:spPr/>
      <dgm:t>
        <a:bodyPr/>
        <a:lstStyle/>
        <a:p>
          <a:endParaRPr lang="en-US"/>
        </a:p>
      </dgm:t>
    </dgm:pt>
    <dgm:pt modelId="{E6A50C87-D0AE-4E35-AC08-21852F1F9E05}" type="sibTrans" cxnId="{273F12D3-6B9C-469F-BC8F-E5C0E5CAD328}">
      <dgm:prSet/>
      <dgm:spPr/>
      <dgm:t>
        <a:bodyPr/>
        <a:lstStyle/>
        <a:p>
          <a:endParaRPr lang="en-US"/>
        </a:p>
      </dgm:t>
    </dgm:pt>
    <dgm:pt modelId="{9BBF6ACB-6D4B-4AF5-B842-4580ED8937BA}">
      <dgm:prSet custT="1"/>
      <dgm:spPr/>
      <dgm:t>
        <a:bodyPr/>
        <a:lstStyle/>
        <a:p>
          <a:r>
            <a:rPr lang="en-US" sz="1800" b="1" dirty="0" smtClean="0">
              <a:solidFill>
                <a:schemeClr val="tx1"/>
              </a:solidFill>
            </a:rPr>
            <a:t>Mental/ Physical Abilities</a:t>
          </a:r>
          <a:endParaRPr lang="en-US" sz="1800" b="1" dirty="0">
            <a:solidFill>
              <a:schemeClr val="tx1"/>
            </a:solidFill>
          </a:endParaRPr>
        </a:p>
      </dgm:t>
    </dgm:pt>
    <dgm:pt modelId="{91A08B0A-8784-4C62-908A-6281A285FD8B}" type="parTrans" cxnId="{28BB5918-0DCB-4A04-BF98-92F3C1DE3F4A}">
      <dgm:prSet/>
      <dgm:spPr/>
      <dgm:t>
        <a:bodyPr/>
        <a:lstStyle/>
        <a:p>
          <a:endParaRPr lang="en-US"/>
        </a:p>
      </dgm:t>
    </dgm:pt>
    <dgm:pt modelId="{88DA9732-9614-4A0C-B659-C5D28AF7DF55}" type="sibTrans" cxnId="{28BB5918-0DCB-4A04-BF98-92F3C1DE3F4A}">
      <dgm:prSet/>
      <dgm:spPr/>
      <dgm:t>
        <a:bodyPr/>
        <a:lstStyle/>
        <a:p>
          <a:endParaRPr lang="en-US"/>
        </a:p>
      </dgm:t>
    </dgm:pt>
    <dgm:pt modelId="{61FDE32B-2E25-4434-B4EE-FBBA44E6EA87}">
      <dgm:prSet custT="1"/>
      <dgm:spPr/>
      <dgm:t>
        <a:bodyPr/>
        <a:lstStyle/>
        <a:p>
          <a:r>
            <a:rPr lang="en-US" sz="1800" b="1" dirty="0" smtClean="0">
              <a:solidFill>
                <a:schemeClr val="tx1"/>
              </a:solidFill>
            </a:rPr>
            <a:t>Age</a:t>
          </a:r>
          <a:endParaRPr lang="en-US" sz="1800" b="1" dirty="0">
            <a:solidFill>
              <a:schemeClr val="tx1"/>
            </a:solidFill>
          </a:endParaRPr>
        </a:p>
      </dgm:t>
    </dgm:pt>
    <dgm:pt modelId="{C0EA45D5-AA13-4B35-B382-1702B0228B68}" type="parTrans" cxnId="{02600ED6-524F-4D79-9236-9F7946C27A7E}">
      <dgm:prSet/>
      <dgm:spPr/>
      <dgm:t>
        <a:bodyPr/>
        <a:lstStyle/>
        <a:p>
          <a:endParaRPr lang="en-US"/>
        </a:p>
      </dgm:t>
    </dgm:pt>
    <dgm:pt modelId="{017BC9F4-B8B6-4993-A6A9-BD9D830AE497}" type="sibTrans" cxnId="{02600ED6-524F-4D79-9236-9F7946C27A7E}">
      <dgm:prSet/>
      <dgm:spPr/>
      <dgm:t>
        <a:bodyPr/>
        <a:lstStyle/>
        <a:p>
          <a:endParaRPr lang="en-US"/>
        </a:p>
      </dgm:t>
    </dgm:pt>
    <dgm:pt modelId="{9E70EAD7-DF64-44C7-9493-7109C69BAAB9}" type="pres">
      <dgm:prSet presAssocID="{A6AA23A8-99FA-4555-ACAC-25807496224C}" presName="Name0" presStyleCnt="0">
        <dgm:presLayoutVars>
          <dgm:chMax val="1"/>
          <dgm:dir/>
          <dgm:animLvl val="ctr"/>
          <dgm:resizeHandles val="exact"/>
        </dgm:presLayoutVars>
      </dgm:prSet>
      <dgm:spPr/>
      <dgm:t>
        <a:bodyPr/>
        <a:lstStyle/>
        <a:p>
          <a:endParaRPr lang="en-US"/>
        </a:p>
      </dgm:t>
    </dgm:pt>
    <dgm:pt modelId="{D082583D-A556-4460-B6D9-AA20E2EA42C8}" type="pres">
      <dgm:prSet presAssocID="{449C50BA-B0F8-4488-B015-D0FA4EFF6F2F}" presName="centerShape" presStyleLbl="node0" presStyleIdx="0" presStyleCnt="1" custScaleX="153754"/>
      <dgm:spPr/>
      <dgm:t>
        <a:bodyPr/>
        <a:lstStyle/>
        <a:p>
          <a:endParaRPr lang="en-US"/>
        </a:p>
      </dgm:t>
    </dgm:pt>
    <dgm:pt modelId="{1F442F5F-246E-4813-AAB3-9A444425865F}" type="pres">
      <dgm:prSet presAssocID="{AEC83532-030F-4CFD-BAE8-385434B3EE9E}" presName="parTrans" presStyleLbl="sibTrans2D1" presStyleIdx="0" presStyleCnt="5"/>
      <dgm:spPr/>
      <dgm:t>
        <a:bodyPr/>
        <a:lstStyle/>
        <a:p>
          <a:endParaRPr lang="en-US"/>
        </a:p>
      </dgm:t>
    </dgm:pt>
    <dgm:pt modelId="{DCA455FA-6579-42ED-A6E0-768980AC5252}" type="pres">
      <dgm:prSet presAssocID="{AEC83532-030F-4CFD-BAE8-385434B3EE9E}" presName="connectorText" presStyleLbl="sibTrans2D1" presStyleIdx="0" presStyleCnt="5"/>
      <dgm:spPr/>
      <dgm:t>
        <a:bodyPr/>
        <a:lstStyle/>
        <a:p>
          <a:endParaRPr lang="en-US"/>
        </a:p>
      </dgm:t>
    </dgm:pt>
    <dgm:pt modelId="{78BF849E-55E5-4851-AC06-5BD21CA035C0}" type="pres">
      <dgm:prSet presAssocID="{C6A73042-0621-4A04-92FD-CFF4F096C17E}" presName="node" presStyleLbl="node1" presStyleIdx="0" presStyleCnt="5">
        <dgm:presLayoutVars>
          <dgm:bulletEnabled val="1"/>
        </dgm:presLayoutVars>
      </dgm:prSet>
      <dgm:spPr/>
      <dgm:t>
        <a:bodyPr/>
        <a:lstStyle/>
        <a:p>
          <a:endParaRPr lang="en-US"/>
        </a:p>
      </dgm:t>
    </dgm:pt>
    <dgm:pt modelId="{2D2C3E70-D5DE-4C9A-A0B5-7D454D8E6051}" type="pres">
      <dgm:prSet presAssocID="{DB47E318-E9CA-4E84-A974-3F51561B0F5F}" presName="parTrans" presStyleLbl="sibTrans2D1" presStyleIdx="1" presStyleCnt="5"/>
      <dgm:spPr/>
      <dgm:t>
        <a:bodyPr/>
        <a:lstStyle/>
        <a:p>
          <a:endParaRPr lang="en-US"/>
        </a:p>
      </dgm:t>
    </dgm:pt>
    <dgm:pt modelId="{A25B3A11-E5C2-48DF-95C1-D50F8EC52549}" type="pres">
      <dgm:prSet presAssocID="{DB47E318-E9CA-4E84-A974-3F51561B0F5F}" presName="connectorText" presStyleLbl="sibTrans2D1" presStyleIdx="1" presStyleCnt="5"/>
      <dgm:spPr/>
      <dgm:t>
        <a:bodyPr/>
        <a:lstStyle/>
        <a:p>
          <a:endParaRPr lang="en-US"/>
        </a:p>
      </dgm:t>
    </dgm:pt>
    <dgm:pt modelId="{63427F7E-3935-4016-9DCD-8A38C58469EA}" type="pres">
      <dgm:prSet presAssocID="{C6171A9F-68A1-4C12-8866-2260DB10BD95}" presName="node" presStyleLbl="node1" presStyleIdx="1" presStyleCnt="5">
        <dgm:presLayoutVars>
          <dgm:bulletEnabled val="1"/>
        </dgm:presLayoutVars>
      </dgm:prSet>
      <dgm:spPr/>
      <dgm:t>
        <a:bodyPr/>
        <a:lstStyle/>
        <a:p>
          <a:endParaRPr lang="en-US"/>
        </a:p>
      </dgm:t>
    </dgm:pt>
    <dgm:pt modelId="{DA6CAC24-3D90-4655-ADC1-438DBFA968C3}" type="pres">
      <dgm:prSet presAssocID="{41A63251-9CFF-440A-8EF0-7DA9B510D95F}" presName="parTrans" presStyleLbl="sibTrans2D1" presStyleIdx="2" presStyleCnt="5"/>
      <dgm:spPr/>
      <dgm:t>
        <a:bodyPr/>
        <a:lstStyle/>
        <a:p>
          <a:endParaRPr lang="en-US"/>
        </a:p>
      </dgm:t>
    </dgm:pt>
    <dgm:pt modelId="{221B1545-F120-47BF-8AD5-3179B1BB87D1}" type="pres">
      <dgm:prSet presAssocID="{41A63251-9CFF-440A-8EF0-7DA9B510D95F}" presName="connectorText" presStyleLbl="sibTrans2D1" presStyleIdx="2" presStyleCnt="5"/>
      <dgm:spPr/>
      <dgm:t>
        <a:bodyPr/>
        <a:lstStyle/>
        <a:p>
          <a:endParaRPr lang="en-US"/>
        </a:p>
      </dgm:t>
    </dgm:pt>
    <dgm:pt modelId="{04874DD1-6D89-4B81-99EF-7E1D6AEB567D}" type="pres">
      <dgm:prSet presAssocID="{31DC7CF9-7FDD-4639-8456-97CB67522A87}" presName="node" presStyleLbl="node1" presStyleIdx="2" presStyleCnt="5" custScaleX="128256">
        <dgm:presLayoutVars>
          <dgm:bulletEnabled val="1"/>
        </dgm:presLayoutVars>
      </dgm:prSet>
      <dgm:spPr/>
      <dgm:t>
        <a:bodyPr/>
        <a:lstStyle/>
        <a:p>
          <a:endParaRPr lang="en-US"/>
        </a:p>
      </dgm:t>
    </dgm:pt>
    <dgm:pt modelId="{85B40BC2-3E3A-4F5F-B3E6-146718FBCB14}" type="pres">
      <dgm:prSet presAssocID="{91A08B0A-8784-4C62-908A-6281A285FD8B}" presName="parTrans" presStyleLbl="sibTrans2D1" presStyleIdx="3" presStyleCnt="5"/>
      <dgm:spPr/>
      <dgm:t>
        <a:bodyPr/>
        <a:lstStyle/>
        <a:p>
          <a:endParaRPr lang="en-US"/>
        </a:p>
      </dgm:t>
    </dgm:pt>
    <dgm:pt modelId="{278587B6-14D4-4D34-B126-4742BF84280A}" type="pres">
      <dgm:prSet presAssocID="{91A08B0A-8784-4C62-908A-6281A285FD8B}" presName="connectorText" presStyleLbl="sibTrans2D1" presStyleIdx="3" presStyleCnt="5"/>
      <dgm:spPr/>
      <dgm:t>
        <a:bodyPr/>
        <a:lstStyle/>
        <a:p>
          <a:endParaRPr lang="en-US"/>
        </a:p>
      </dgm:t>
    </dgm:pt>
    <dgm:pt modelId="{71B8394F-E9F5-45BA-B7D3-C126D51AFE2C}" type="pres">
      <dgm:prSet presAssocID="{9BBF6ACB-6D4B-4AF5-B842-4580ED8937BA}" presName="node" presStyleLbl="node1" presStyleIdx="3" presStyleCnt="5">
        <dgm:presLayoutVars>
          <dgm:bulletEnabled val="1"/>
        </dgm:presLayoutVars>
      </dgm:prSet>
      <dgm:spPr/>
      <dgm:t>
        <a:bodyPr/>
        <a:lstStyle/>
        <a:p>
          <a:endParaRPr lang="en-US"/>
        </a:p>
      </dgm:t>
    </dgm:pt>
    <dgm:pt modelId="{926ECC64-213C-4A2D-8440-0D0147EB52C6}" type="pres">
      <dgm:prSet presAssocID="{C0EA45D5-AA13-4B35-B382-1702B0228B68}" presName="parTrans" presStyleLbl="sibTrans2D1" presStyleIdx="4" presStyleCnt="5"/>
      <dgm:spPr/>
      <dgm:t>
        <a:bodyPr/>
        <a:lstStyle/>
        <a:p>
          <a:endParaRPr lang="en-US"/>
        </a:p>
      </dgm:t>
    </dgm:pt>
    <dgm:pt modelId="{89346807-87F1-4473-83D2-9CFB958C6049}" type="pres">
      <dgm:prSet presAssocID="{C0EA45D5-AA13-4B35-B382-1702B0228B68}" presName="connectorText" presStyleLbl="sibTrans2D1" presStyleIdx="4" presStyleCnt="5"/>
      <dgm:spPr/>
      <dgm:t>
        <a:bodyPr/>
        <a:lstStyle/>
        <a:p>
          <a:endParaRPr lang="en-US"/>
        </a:p>
      </dgm:t>
    </dgm:pt>
    <dgm:pt modelId="{8A285D5B-9DA4-4D42-B069-BBEE0A3F8D8E}" type="pres">
      <dgm:prSet presAssocID="{61FDE32B-2E25-4434-B4EE-FBBA44E6EA87}" presName="node" presStyleLbl="node1" presStyleIdx="4" presStyleCnt="5" custScaleX="111611" custScaleY="112392">
        <dgm:presLayoutVars>
          <dgm:bulletEnabled val="1"/>
        </dgm:presLayoutVars>
      </dgm:prSet>
      <dgm:spPr/>
      <dgm:t>
        <a:bodyPr/>
        <a:lstStyle/>
        <a:p>
          <a:endParaRPr lang="en-US"/>
        </a:p>
      </dgm:t>
    </dgm:pt>
  </dgm:ptLst>
  <dgm:cxnLst>
    <dgm:cxn modelId="{F4389FC5-00AE-4A99-8E5C-9722AFFDC1BC}" type="presOf" srcId="{9BBF6ACB-6D4B-4AF5-B842-4580ED8937BA}" destId="{71B8394F-E9F5-45BA-B7D3-C126D51AFE2C}" srcOrd="0" destOrd="0" presId="urn:microsoft.com/office/officeart/2005/8/layout/radial5"/>
    <dgm:cxn modelId="{A40DC494-AFFD-4501-8B66-AB1003A01690}" type="presOf" srcId="{C0EA45D5-AA13-4B35-B382-1702B0228B68}" destId="{89346807-87F1-4473-83D2-9CFB958C6049}" srcOrd="1" destOrd="0" presId="urn:microsoft.com/office/officeart/2005/8/layout/radial5"/>
    <dgm:cxn modelId="{47921A51-FA78-454D-A532-9AB826C0D58D}" type="presOf" srcId="{C6171A9F-68A1-4C12-8866-2260DB10BD95}" destId="{63427F7E-3935-4016-9DCD-8A38C58469EA}" srcOrd="0" destOrd="0" presId="urn:microsoft.com/office/officeart/2005/8/layout/radial5"/>
    <dgm:cxn modelId="{55495F6C-AD18-49EB-B4C3-234AB10B06A6}" type="presOf" srcId="{91A08B0A-8784-4C62-908A-6281A285FD8B}" destId="{85B40BC2-3E3A-4F5F-B3E6-146718FBCB14}" srcOrd="0" destOrd="0" presId="urn:microsoft.com/office/officeart/2005/8/layout/radial5"/>
    <dgm:cxn modelId="{9B50ABEC-62F1-4877-9004-C507A5598510}" type="presOf" srcId="{91A08B0A-8784-4C62-908A-6281A285FD8B}" destId="{278587B6-14D4-4D34-B126-4742BF84280A}" srcOrd="1" destOrd="0" presId="urn:microsoft.com/office/officeart/2005/8/layout/radial5"/>
    <dgm:cxn modelId="{4DE1696A-A79A-4487-A4A8-643FB32E144A}" type="presOf" srcId="{C6A73042-0621-4A04-92FD-CFF4F096C17E}" destId="{78BF849E-55E5-4851-AC06-5BD21CA035C0}" srcOrd="0" destOrd="0" presId="urn:microsoft.com/office/officeart/2005/8/layout/radial5"/>
    <dgm:cxn modelId="{1AFDDB74-1A56-44B4-B110-F21BB265DA1C}" type="presOf" srcId="{41A63251-9CFF-440A-8EF0-7DA9B510D95F}" destId="{DA6CAC24-3D90-4655-ADC1-438DBFA968C3}" srcOrd="0" destOrd="0" presId="urn:microsoft.com/office/officeart/2005/8/layout/radial5"/>
    <dgm:cxn modelId="{63FB7D86-398E-4216-BADC-159E67D98486}" type="presOf" srcId="{449C50BA-B0F8-4488-B015-D0FA4EFF6F2F}" destId="{D082583D-A556-4460-B6D9-AA20E2EA42C8}" srcOrd="0" destOrd="0" presId="urn:microsoft.com/office/officeart/2005/8/layout/radial5"/>
    <dgm:cxn modelId="{8E9D5DBD-87AD-469F-93E5-EB73AAE55012}" type="presOf" srcId="{A6AA23A8-99FA-4555-ACAC-25807496224C}" destId="{9E70EAD7-DF64-44C7-9493-7109C69BAAB9}" srcOrd="0" destOrd="0" presId="urn:microsoft.com/office/officeart/2005/8/layout/radial5"/>
    <dgm:cxn modelId="{28BB5918-0DCB-4A04-BF98-92F3C1DE3F4A}" srcId="{449C50BA-B0F8-4488-B015-D0FA4EFF6F2F}" destId="{9BBF6ACB-6D4B-4AF5-B842-4580ED8937BA}" srcOrd="3" destOrd="0" parTransId="{91A08B0A-8784-4C62-908A-6281A285FD8B}" sibTransId="{88DA9732-9614-4A0C-B659-C5D28AF7DF55}"/>
    <dgm:cxn modelId="{A68CBA52-C54D-4E01-A801-AF01AC3D5937}" srcId="{A6AA23A8-99FA-4555-ACAC-25807496224C}" destId="{449C50BA-B0F8-4488-B015-D0FA4EFF6F2F}" srcOrd="0" destOrd="0" parTransId="{3ABCFFD0-5443-428E-9EBD-3500B1C3AE76}" sibTransId="{2AB2D629-071A-432E-8955-026B2519A06D}"/>
    <dgm:cxn modelId="{6252649E-5359-452D-9ED3-AD813DB93205}" type="presOf" srcId="{41A63251-9CFF-440A-8EF0-7DA9B510D95F}" destId="{221B1545-F120-47BF-8AD5-3179B1BB87D1}" srcOrd="1" destOrd="0" presId="urn:microsoft.com/office/officeart/2005/8/layout/radial5"/>
    <dgm:cxn modelId="{F4B5C053-0173-41BF-AB1C-FCA5148D6ACC}" type="presOf" srcId="{AEC83532-030F-4CFD-BAE8-385434B3EE9E}" destId="{DCA455FA-6579-42ED-A6E0-768980AC5252}" srcOrd="1" destOrd="0" presId="urn:microsoft.com/office/officeart/2005/8/layout/radial5"/>
    <dgm:cxn modelId="{F9916EE8-EED2-409A-928B-FDB5C76D6F45}" type="presOf" srcId="{61FDE32B-2E25-4434-B4EE-FBBA44E6EA87}" destId="{8A285D5B-9DA4-4D42-B069-BBEE0A3F8D8E}" srcOrd="0" destOrd="0" presId="urn:microsoft.com/office/officeart/2005/8/layout/radial5"/>
    <dgm:cxn modelId="{9C058EC9-2D91-45D6-AC5C-E14D9E891FCC}" type="presOf" srcId="{31DC7CF9-7FDD-4639-8456-97CB67522A87}" destId="{04874DD1-6D89-4B81-99EF-7E1D6AEB567D}" srcOrd="0" destOrd="0" presId="urn:microsoft.com/office/officeart/2005/8/layout/radial5"/>
    <dgm:cxn modelId="{AE528163-0651-402B-B116-E215DDDB1B0B}" srcId="{449C50BA-B0F8-4488-B015-D0FA4EFF6F2F}" destId="{C6171A9F-68A1-4C12-8866-2260DB10BD95}" srcOrd="1" destOrd="0" parTransId="{DB47E318-E9CA-4E84-A974-3F51561B0F5F}" sibTransId="{48DA2AB2-6093-46E7-B573-40A532980D72}"/>
    <dgm:cxn modelId="{EC3E91EA-A2B7-483F-ACF8-7FE121E3AB7A}" type="presOf" srcId="{DB47E318-E9CA-4E84-A974-3F51561B0F5F}" destId="{2D2C3E70-D5DE-4C9A-A0B5-7D454D8E6051}" srcOrd="0" destOrd="0" presId="urn:microsoft.com/office/officeart/2005/8/layout/radial5"/>
    <dgm:cxn modelId="{E133B42D-5D39-4C7B-BF19-D71A1CF2DB49}" type="presOf" srcId="{AEC83532-030F-4CFD-BAE8-385434B3EE9E}" destId="{1F442F5F-246E-4813-AAB3-9A444425865F}" srcOrd="0" destOrd="0" presId="urn:microsoft.com/office/officeart/2005/8/layout/radial5"/>
    <dgm:cxn modelId="{EBA768F1-D587-4AAE-84A2-5C97DD1372DE}" type="presOf" srcId="{DB47E318-E9CA-4E84-A974-3F51561B0F5F}" destId="{A25B3A11-E5C2-48DF-95C1-D50F8EC52549}" srcOrd="1" destOrd="0" presId="urn:microsoft.com/office/officeart/2005/8/layout/radial5"/>
    <dgm:cxn modelId="{273F12D3-6B9C-469F-BC8F-E5C0E5CAD328}" srcId="{A6AA23A8-99FA-4555-ACAC-25807496224C}" destId="{649BEFFF-7182-4ACE-95AF-1C407B62FD32}" srcOrd="1" destOrd="0" parTransId="{380D0099-ABFB-4F0B-9824-2791B0A0FE68}" sibTransId="{E6A50C87-D0AE-4E35-AC08-21852F1F9E05}"/>
    <dgm:cxn modelId="{68A2137E-AF75-449C-B31B-2234469CE4E8}" srcId="{449C50BA-B0F8-4488-B015-D0FA4EFF6F2F}" destId="{C6A73042-0621-4A04-92FD-CFF4F096C17E}" srcOrd="0" destOrd="0" parTransId="{AEC83532-030F-4CFD-BAE8-385434B3EE9E}" sibTransId="{402A1C6E-9492-4944-81E4-350D00EAA0D8}"/>
    <dgm:cxn modelId="{68FB7CEF-32E4-4B3A-A674-C2AD856A00E2}" srcId="{449C50BA-B0F8-4488-B015-D0FA4EFF6F2F}" destId="{31DC7CF9-7FDD-4639-8456-97CB67522A87}" srcOrd="2" destOrd="0" parTransId="{41A63251-9CFF-440A-8EF0-7DA9B510D95F}" sibTransId="{0933DAA7-EFC3-441B-8CA0-6C3525BC7966}"/>
    <dgm:cxn modelId="{02600ED6-524F-4D79-9236-9F7946C27A7E}" srcId="{449C50BA-B0F8-4488-B015-D0FA4EFF6F2F}" destId="{61FDE32B-2E25-4434-B4EE-FBBA44E6EA87}" srcOrd="4" destOrd="0" parTransId="{C0EA45D5-AA13-4B35-B382-1702B0228B68}" sibTransId="{017BC9F4-B8B6-4993-A6A9-BD9D830AE497}"/>
    <dgm:cxn modelId="{39FD55AA-023E-43AE-81BF-385C0015A093}" type="presOf" srcId="{C0EA45D5-AA13-4B35-B382-1702B0228B68}" destId="{926ECC64-213C-4A2D-8440-0D0147EB52C6}" srcOrd="0" destOrd="0" presId="urn:microsoft.com/office/officeart/2005/8/layout/radial5"/>
    <dgm:cxn modelId="{8DDCDDED-CCE2-47BC-B63F-421F56E69AC4}" type="presParOf" srcId="{9E70EAD7-DF64-44C7-9493-7109C69BAAB9}" destId="{D082583D-A556-4460-B6D9-AA20E2EA42C8}" srcOrd="0" destOrd="0" presId="urn:microsoft.com/office/officeart/2005/8/layout/radial5"/>
    <dgm:cxn modelId="{E529A1A5-9200-49C7-8E67-5BDCCDE079F6}" type="presParOf" srcId="{9E70EAD7-DF64-44C7-9493-7109C69BAAB9}" destId="{1F442F5F-246E-4813-AAB3-9A444425865F}" srcOrd="1" destOrd="0" presId="urn:microsoft.com/office/officeart/2005/8/layout/radial5"/>
    <dgm:cxn modelId="{F730A104-7847-40BA-B4D8-4DC956B83CC1}" type="presParOf" srcId="{1F442F5F-246E-4813-AAB3-9A444425865F}" destId="{DCA455FA-6579-42ED-A6E0-768980AC5252}" srcOrd="0" destOrd="0" presId="urn:microsoft.com/office/officeart/2005/8/layout/radial5"/>
    <dgm:cxn modelId="{B6E4F0C8-8DBE-489E-8E4B-B7F9CB53BC00}" type="presParOf" srcId="{9E70EAD7-DF64-44C7-9493-7109C69BAAB9}" destId="{78BF849E-55E5-4851-AC06-5BD21CA035C0}" srcOrd="2" destOrd="0" presId="urn:microsoft.com/office/officeart/2005/8/layout/radial5"/>
    <dgm:cxn modelId="{98576A25-166F-4722-9996-3D42C2D8B706}" type="presParOf" srcId="{9E70EAD7-DF64-44C7-9493-7109C69BAAB9}" destId="{2D2C3E70-D5DE-4C9A-A0B5-7D454D8E6051}" srcOrd="3" destOrd="0" presId="urn:microsoft.com/office/officeart/2005/8/layout/radial5"/>
    <dgm:cxn modelId="{A0158937-CDE4-4A60-9644-BA4CDC5CE19B}" type="presParOf" srcId="{2D2C3E70-D5DE-4C9A-A0B5-7D454D8E6051}" destId="{A25B3A11-E5C2-48DF-95C1-D50F8EC52549}" srcOrd="0" destOrd="0" presId="urn:microsoft.com/office/officeart/2005/8/layout/radial5"/>
    <dgm:cxn modelId="{25008E6B-A5C0-4207-AD3F-3464C561C9F5}" type="presParOf" srcId="{9E70EAD7-DF64-44C7-9493-7109C69BAAB9}" destId="{63427F7E-3935-4016-9DCD-8A38C58469EA}" srcOrd="4" destOrd="0" presId="urn:microsoft.com/office/officeart/2005/8/layout/radial5"/>
    <dgm:cxn modelId="{8B7779A8-53AE-46DB-BCFE-8FC6289E9474}" type="presParOf" srcId="{9E70EAD7-DF64-44C7-9493-7109C69BAAB9}" destId="{DA6CAC24-3D90-4655-ADC1-438DBFA968C3}" srcOrd="5" destOrd="0" presId="urn:microsoft.com/office/officeart/2005/8/layout/radial5"/>
    <dgm:cxn modelId="{D09E2D56-3223-4B25-AA44-8AF395F354B2}" type="presParOf" srcId="{DA6CAC24-3D90-4655-ADC1-438DBFA968C3}" destId="{221B1545-F120-47BF-8AD5-3179B1BB87D1}" srcOrd="0" destOrd="0" presId="urn:microsoft.com/office/officeart/2005/8/layout/radial5"/>
    <dgm:cxn modelId="{F4917A30-F215-434E-BF05-8B3B7B836A6F}" type="presParOf" srcId="{9E70EAD7-DF64-44C7-9493-7109C69BAAB9}" destId="{04874DD1-6D89-4B81-99EF-7E1D6AEB567D}" srcOrd="6" destOrd="0" presId="urn:microsoft.com/office/officeart/2005/8/layout/radial5"/>
    <dgm:cxn modelId="{75EEFCEC-0BD4-49E0-A11E-85FD31B14E44}" type="presParOf" srcId="{9E70EAD7-DF64-44C7-9493-7109C69BAAB9}" destId="{85B40BC2-3E3A-4F5F-B3E6-146718FBCB14}" srcOrd="7" destOrd="0" presId="urn:microsoft.com/office/officeart/2005/8/layout/radial5"/>
    <dgm:cxn modelId="{D4883B98-CB47-4E5C-9235-4C97AB422A4F}" type="presParOf" srcId="{85B40BC2-3E3A-4F5F-B3E6-146718FBCB14}" destId="{278587B6-14D4-4D34-B126-4742BF84280A}" srcOrd="0" destOrd="0" presId="urn:microsoft.com/office/officeart/2005/8/layout/radial5"/>
    <dgm:cxn modelId="{24FDC0CB-BC3C-4E89-8240-646709D4A397}" type="presParOf" srcId="{9E70EAD7-DF64-44C7-9493-7109C69BAAB9}" destId="{71B8394F-E9F5-45BA-B7D3-C126D51AFE2C}" srcOrd="8" destOrd="0" presId="urn:microsoft.com/office/officeart/2005/8/layout/radial5"/>
    <dgm:cxn modelId="{FF959FFA-876B-4A15-87E4-2CC5D907014F}" type="presParOf" srcId="{9E70EAD7-DF64-44C7-9493-7109C69BAAB9}" destId="{926ECC64-213C-4A2D-8440-0D0147EB52C6}" srcOrd="9" destOrd="0" presId="urn:microsoft.com/office/officeart/2005/8/layout/radial5"/>
    <dgm:cxn modelId="{629F4A16-0A94-45A2-AAE1-DF4D1CEA2DF1}" type="presParOf" srcId="{926ECC64-213C-4A2D-8440-0D0147EB52C6}" destId="{89346807-87F1-4473-83D2-9CFB958C6049}" srcOrd="0" destOrd="0" presId="urn:microsoft.com/office/officeart/2005/8/layout/radial5"/>
    <dgm:cxn modelId="{CDB6E249-12F7-4B82-A78C-4431014801F4}" type="presParOf" srcId="{9E70EAD7-DF64-44C7-9493-7109C69BAAB9}" destId="{8A285D5B-9DA4-4D42-B069-BBEE0A3F8D8E}"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EE7304-504B-4F9B-A37A-B1943DB27E6F}" type="doc">
      <dgm:prSet loTypeId="urn:microsoft.com/office/officeart/2005/8/layout/radial5" loCatId="relationship" qsTypeId="urn:microsoft.com/office/officeart/2005/8/quickstyle/simple1" qsCatId="simple" csTypeId="urn:microsoft.com/office/officeart/2005/8/colors/colorful4" csCatId="colorful" phldr="1"/>
      <dgm:spPr/>
      <dgm:t>
        <a:bodyPr/>
        <a:lstStyle/>
        <a:p>
          <a:endParaRPr lang="en-US"/>
        </a:p>
      </dgm:t>
    </dgm:pt>
    <dgm:pt modelId="{83263F04-B7A5-4601-A0D1-E8F72DD9060E}">
      <dgm:prSet phldrT="[Text]" custT="1"/>
      <dgm:spPr/>
      <dgm:t>
        <a:bodyPr/>
        <a:lstStyle/>
        <a:p>
          <a:r>
            <a:rPr lang="en-US" sz="1800" b="1" dirty="0" smtClean="0">
              <a:solidFill>
                <a:schemeClr val="tx1"/>
              </a:solidFill>
            </a:rPr>
            <a:t>Secondary</a:t>
          </a:r>
          <a:endParaRPr lang="en-US" sz="1400" b="1" dirty="0">
            <a:solidFill>
              <a:schemeClr val="tx1"/>
            </a:solidFill>
          </a:endParaRPr>
        </a:p>
      </dgm:t>
    </dgm:pt>
    <dgm:pt modelId="{EFBE0C36-4CBE-4055-A430-05A0058E8921}" type="parTrans" cxnId="{68768DAB-A7FA-4804-A4DD-73A6D05E77DB}">
      <dgm:prSet/>
      <dgm:spPr/>
      <dgm:t>
        <a:bodyPr/>
        <a:lstStyle/>
        <a:p>
          <a:endParaRPr lang="en-US"/>
        </a:p>
      </dgm:t>
    </dgm:pt>
    <dgm:pt modelId="{44EC561B-1B4E-4F8E-968F-AB5960ECBB27}" type="sibTrans" cxnId="{68768DAB-A7FA-4804-A4DD-73A6D05E77DB}">
      <dgm:prSet/>
      <dgm:spPr/>
      <dgm:t>
        <a:bodyPr/>
        <a:lstStyle/>
        <a:p>
          <a:endParaRPr lang="en-US"/>
        </a:p>
      </dgm:t>
    </dgm:pt>
    <dgm:pt modelId="{A64C5E1A-ABCE-4653-B4C6-5AEEFC60EC55}">
      <dgm:prSet phldrT="[Text]" custT="1"/>
      <dgm:spPr/>
      <dgm:t>
        <a:bodyPr/>
        <a:lstStyle/>
        <a:p>
          <a:r>
            <a:rPr lang="en-US" sz="2000" b="1" dirty="0" smtClean="0">
              <a:solidFill>
                <a:schemeClr val="tx1"/>
              </a:solidFill>
            </a:rPr>
            <a:t>Income</a:t>
          </a:r>
          <a:endParaRPr lang="en-US" sz="1400" b="1" dirty="0">
            <a:solidFill>
              <a:schemeClr val="tx1"/>
            </a:solidFill>
          </a:endParaRPr>
        </a:p>
      </dgm:t>
    </dgm:pt>
    <dgm:pt modelId="{B0DD82F6-320A-4BF6-9ECB-3896E5E0FFD9}" type="parTrans" cxnId="{202DD05C-3598-4D52-8F17-83BF9CCE8DAD}">
      <dgm:prSet/>
      <dgm:spPr/>
      <dgm:t>
        <a:bodyPr/>
        <a:lstStyle/>
        <a:p>
          <a:endParaRPr lang="en-US"/>
        </a:p>
      </dgm:t>
    </dgm:pt>
    <dgm:pt modelId="{0735146A-AC1B-44A1-8C41-69F8D48AB9CE}" type="sibTrans" cxnId="{202DD05C-3598-4D52-8F17-83BF9CCE8DAD}">
      <dgm:prSet/>
      <dgm:spPr/>
      <dgm:t>
        <a:bodyPr/>
        <a:lstStyle/>
        <a:p>
          <a:endParaRPr lang="en-US"/>
        </a:p>
      </dgm:t>
    </dgm:pt>
    <dgm:pt modelId="{07FFD931-FCBE-4FAC-90C8-0DBE1F57C0F5}">
      <dgm:prSet phldrT="[Text]" custT="1"/>
      <dgm:spPr/>
      <dgm:t>
        <a:bodyPr/>
        <a:lstStyle/>
        <a:p>
          <a:r>
            <a:rPr lang="en-US" sz="2000" b="1" dirty="0" smtClean="0">
              <a:solidFill>
                <a:schemeClr val="tx1"/>
              </a:solidFill>
            </a:rPr>
            <a:t>Education </a:t>
          </a:r>
          <a:endParaRPr lang="en-US" sz="1600" b="1" dirty="0">
            <a:solidFill>
              <a:schemeClr val="tx1"/>
            </a:solidFill>
          </a:endParaRPr>
        </a:p>
      </dgm:t>
    </dgm:pt>
    <dgm:pt modelId="{229BD060-8D26-4E97-BA5D-D26F0201A581}" type="parTrans" cxnId="{6BE5B97B-57F7-4B31-8C26-B0D31D224685}">
      <dgm:prSet/>
      <dgm:spPr/>
      <dgm:t>
        <a:bodyPr/>
        <a:lstStyle/>
        <a:p>
          <a:endParaRPr lang="en-US"/>
        </a:p>
      </dgm:t>
    </dgm:pt>
    <dgm:pt modelId="{ACECA4AB-AC5B-4400-A4BE-0D6C05FF07FB}" type="sibTrans" cxnId="{6BE5B97B-57F7-4B31-8C26-B0D31D224685}">
      <dgm:prSet/>
      <dgm:spPr/>
      <dgm:t>
        <a:bodyPr/>
        <a:lstStyle/>
        <a:p>
          <a:endParaRPr lang="en-US"/>
        </a:p>
      </dgm:t>
    </dgm:pt>
    <dgm:pt modelId="{2FB3D6DD-05E2-4072-93B8-BA00082DDF94}">
      <dgm:prSet phldrT="[Text]" custT="1"/>
      <dgm:spPr/>
      <dgm:t>
        <a:bodyPr/>
        <a:lstStyle/>
        <a:p>
          <a:r>
            <a:rPr lang="en-US" sz="2000" b="1" dirty="0" smtClean="0">
              <a:solidFill>
                <a:schemeClr val="tx1"/>
              </a:solidFill>
            </a:rPr>
            <a:t>Religion</a:t>
          </a:r>
          <a:endParaRPr lang="en-US" sz="2400" b="1" dirty="0">
            <a:solidFill>
              <a:schemeClr val="tx1"/>
            </a:solidFill>
          </a:endParaRPr>
        </a:p>
      </dgm:t>
    </dgm:pt>
    <dgm:pt modelId="{C79EFE86-83A7-41B6-8E38-5B517E5D15F8}" type="parTrans" cxnId="{C1AAB66E-99BE-415E-AE15-57AE2E136437}">
      <dgm:prSet/>
      <dgm:spPr/>
      <dgm:t>
        <a:bodyPr/>
        <a:lstStyle/>
        <a:p>
          <a:endParaRPr lang="en-US"/>
        </a:p>
      </dgm:t>
    </dgm:pt>
    <dgm:pt modelId="{E47A2149-7696-446A-BBD4-6E3581C3296E}" type="sibTrans" cxnId="{C1AAB66E-99BE-415E-AE15-57AE2E136437}">
      <dgm:prSet/>
      <dgm:spPr/>
      <dgm:t>
        <a:bodyPr/>
        <a:lstStyle/>
        <a:p>
          <a:endParaRPr lang="en-US"/>
        </a:p>
      </dgm:t>
    </dgm:pt>
    <dgm:pt modelId="{5CBFC3B3-A769-4657-8B31-5178F100B448}">
      <dgm:prSet phldrT="[Text]" custT="1"/>
      <dgm:spPr/>
      <dgm:t>
        <a:bodyPr/>
        <a:lstStyle/>
        <a:p>
          <a:r>
            <a:rPr lang="en-US" sz="2000" b="1" dirty="0" smtClean="0">
              <a:solidFill>
                <a:schemeClr val="tx1"/>
              </a:solidFill>
            </a:rPr>
            <a:t>Family Status</a:t>
          </a:r>
          <a:endParaRPr lang="en-US" sz="2000" b="1" dirty="0">
            <a:solidFill>
              <a:schemeClr val="tx1"/>
            </a:solidFill>
          </a:endParaRPr>
        </a:p>
      </dgm:t>
    </dgm:pt>
    <dgm:pt modelId="{D10C2B57-86E7-456B-9368-827BA46782AD}" type="parTrans" cxnId="{F528F97F-8D52-4F29-8DC1-067595DD8618}">
      <dgm:prSet/>
      <dgm:spPr/>
      <dgm:t>
        <a:bodyPr/>
        <a:lstStyle/>
        <a:p>
          <a:endParaRPr lang="en-US"/>
        </a:p>
      </dgm:t>
    </dgm:pt>
    <dgm:pt modelId="{F134B9FE-48AD-465E-8E1A-B1FF348D01A5}" type="sibTrans" cxnId="{F528F97F-8D52-4F29-8DC1-067595DD8618}">
      <dgm:prSet/>
      <dgm:spPr/>
      <dgm:t>
        <a:bodyPr/>
        <a:lstStyle/>
        <a:p>
          <a:endParaRPr lang="en-US"/>
        </a:p>
      </dgm:t>
    </dgm:pt>
    <dgm:pt modelId="{698A192F-622B-49C5-9CD5-6378696F44EE}">
      <dgm:prSet custT="1"/>
      <dgm:spPr/>
      <dgm:t>
        <a:bodyPr/>
        <a:lstStyle/>
        <a:p>
          <a:r>
            <a:rPr lang="en-US" sz="2000" b="1" dirty="0" smtClean="0">
              <a:solidFill>
                <a:schemeClr val="tx1"/>
              </a:solidFill>
            </a:rPr>
            <a:t>Marital Status</a:t>
          </a:r>
          <a:endParaRPr lang="en-US" sz="2000" b="1" dirty="0">
            <a:solidFill>
              <a:schemeClr val="tx1"/>
            </a:solidFill>
          </a:endParaRPr>
        </a:p>
      </dgm:t>
    </dgm:pt>
    <dgm:pt modelId="{7EB63B8D-CD5A-4540-BB1C-27F86A581A56}" type="parTrans" cxnId="{BF8DC9E8-97D1-45EC-8DD9-BE515739B818}">
      <dgm:prSet/>
      <dgm:spPr/>
      <dgm:t>
        <a:bodyPr/>
        <a:lstStyle/>
        <a:p>
          <a:endParaRPr lang="en-US"/>
        </a:p>
      </dgm:t>
    </dgm:pt>
    <dgm:pt modelId="{5D430591-D5EF-440E-84B8-1A6688353187}" type="sibTrans" cxnId="{BF8DC9E8-97D1-45EC-8DD9-BE515739B818}">
      <dgm:prSet/>
      <dgm:spPr/>
      <dgm:t>
        <a:bodyPr/>
        <a:lstStyle/>
        <a:p>
          <a:endParaRPr lang="en-US"/>
        </a:p>
      </dgm:t>
    </dgm:pt>
    <dgm:pt modelId="{3786A433-2529-4668-939F-9501B354E5DB}">
      <dgm:prSet custT="1"/>
      <dgm:spPr/>
      <dgm:t>
        <a:bodyPr/>
        <a:lstStyle/>
        <a:p>
          <a:r>
            <a:rPr lang="en-US" sz="1800" b="1" dirty="0" smtClean="0">
              <a:solidFill>
                <a:schemeClr val="tx1"/>
              </a:solidFill>
            </a:rPr>
            <a:t>Work </a:t>
          </a:r>
          <a:r>
            <a:rPr lang="en-US" sz="2000" b="1" dirty="0" smtClean="0">
              <a:solidFill>
                <a:schemeClr val="tx1"/>
              </a:solidFill>
            </a:rPr>
            <a:t>Experience</a:t>
          </a:r>
          <a:endParaRPr lang="en-US" sz="1800" b="1" dirty="0">
            <a:solidFill>
              <a:schemeClr val="tx1"/>
            </a:solidFill>
          </a:endParaRPr>
        </a:p>
      </dgm:t>
    </dgm:pt>
    <dgm:pt modelId="{34BE2CD0-4F7A-482A-9AA1-2AD2F845B0EB}" type="parTrans" cxnId="{E9E2F9CF-DE4B-4B7E-924F-A6707F07E0E1}">
      <dgm:prSet/>
      <dgm:spPr/>
      <dgm:t>
        <a:bodyPr/>
        <a:lstStyle/>
        <a:p>
          <a:endParaRPr lang="en-US"/>
        </a:p>
      </dgm:t>
    </dgm:pt>
    <dgm:pt modelId="{9CFF461F-696E-4ADD-A225-3BBEAB810CC3}" type="sibTrans" cxnId="{E9E2F9CF-DE4B-4B7E-924F-A6707F07E0E1}">
      <dgm:prSet/>
      <dgm:spPr/>
      <dgm:t>
        <a:bodyPr/>
        <a:lstStyle/>
        <a:p>
          <a:endParaRPr lang="en-US"/>
        </a:p>
      </dgm:t>
    </dgm:pt>
    <dgm:pt modelId="{2DFF396B-5022-4462-A6CB-EB262BC0D4E2}" type="pres">
      <dgm:prSet presAssocID="{C4EE7304-504B-4F9B-A37A-B1943DB27E6F}" presName="Name0" presStyleCnt="0">
        <dgm:presLayoutVars>
          <dgm:chMax val="1"/>
          <dgm:dir/>
          <dgm:animLvl val="ctr"/>
          <dgm:resizeHandles val="exact"/>
        </dgm:presLayoutVars>
      </dgm:prSet>
      <dgm:spPr/>
      <dgm:t>
        <a:bodyPr/>
        <a:lstStyle/>
        <a:p>
          <a:endParaRPr lang="en-US"/>
        </a:p>
      </dgm:t>
    </dgm:pt>
    <dgm:pt modelId="{7A22086D-EFA0-4CE0-9D45-A94CAECA2CB3}" type="pres">
      <dgm:prSet presAssocID="{83263F04-B7A5-4601-A0D1-E8F72DD9060E}" presName="centerShape" presStyleLbl="node0" presStyleIdx="0" presStyleCnt="1" custScaleX="127510"/>
      <dgm:spPr/>
      <dgm:t>
        <a:bodyPr/>
        <a:lstStyle/>
        <a:p>
          <a:endParaRPr lang="en-US"/>
        </a:p>
      </dgm:t>
    </dgm:pt>
    <dgm:pt modelId="{2998D200-14B1-44F0-84F8-5D7DD13F59F4}" type="pres">
      <dgm:prSet presAssocID="{B0DD82F6-320A-4BF6-9ECB-3896E5E0FFD9}" presName="parTrans" presStyleLbl="sibTrans2D1" presStyleIdx="0" presStyleCnt="6"/>
      <dgm:spPr/>
      <dgm:t>
        <a:bodyPr/>
        <a:lstStyle/>
        <a:p>
          <a:endParaRPr lang="en-US"/>
        </a:p>
      </dgm:t>
    </dgm:pt>
    <dgm:pt modelId="{866DB03A-4C9A-4EFC-AE54-4A367B5597CD}" type="pres">
      <dgm:prSet presAssocID="{B0DD82F6-320A-4BF6-9ECB-3896E5E0FFD9}" presName="connectorText" presStyleLbl="sibTrans2D1" presStyleIdx="0" presStyleCnt="6"/>
      <dgm:spPr/>
      <dgm:t>
        <a:bodyPr/>
        <a:lstStyle/>
        <a:p>
          <a:endParaRPr lang="en-US"/>
        </a:p>
      </dgm:t>
    </dgm:pt>
    <dgm:pt modelId="{AD6F624C-C5F7-4600-9565-FDAA83FF3C7A}" type="pres">
      <dgm:prSet presAssocID="{A64C5E1A-ABCE-4653-B4C6-5AEEFC60EC55}" presName="node" presStyleLbl="node1" presStyleIdx="0" presStyleCnt="6" custScaleX="120283">
        <dgm:presLayoutVars>
          <dgm:bulletEnabled val="1"/>
        </dgm:presLayoutVars>
      </dgm:prSet>
      <dgm:spPr/>
      <dgm:t>
        <a:bodyPr/>
        <a:lstStyle/>
        <a:p>
          <a:endParaRPr lang="en-US"/>
        </a:p>
      </dgm:t>
    </dgm:pt>
    <dgm:pt modelId="{3B5FF028-9A5C-452D-9577-F85950482618}" type="pres">
      <dgm:prSet presAssocID="{229BD060-8D26-4E97-BA5D-D26F0201A581}" presName="parTrans" presStyleLbl="sibTrans2D1" presStyleIdx="1" presStyleCnt="6"/>
      <dgm:spPr/>
      <dgm:t>
        <a:bodyPr/>
        <a:lstStyle/>
        <a:p>
          <a:endParaRPr lang="en-US"/>
        </a:p>
      </dgm:t>
    </dgm:pt>
    <dgm:pt modelId="{91D4ACC4-B505-4FD9-B7C5-1F7798923C5E}" type="pres">
      <dgm:prSet presAssocID="{229BD060-8D26-4E97-BA5D-D26F0201A581}" presName="connectorText" presStyleLbl="sibTrans2D1" presStyleIdx="1" presStyleCnt="6"/>
      <dgm:spPr/>
      <dgm:t>
        <a:bodyPr/>
        <a:lstStyle/>
        <a:p>
          <a:endParaRPr lang="en-US"/>
        </a:p>
      </dgm:t>
    </dgm:pt>
    <dgm:pt modelId="{39BCFE8F-852F-4D87-96B4-4FEA3EF1DE3A}" type="pres">
      <dgm:prSet presAssocID="{07FFD931-FCBE-4FAC-90C8-0DBE1F57C0F5}" presName="node" presStyleLbl="node1" presStyleIdx="1" presStyleCnt="6" custScaleX="134148">
        <dgm:presLayoutVars>
          <dgm:bulletEnabled val="1"/>
        </dgm:presLayoutVars>
      </dgm:prSet>
      <dgm:spPr/>
      <dgm:t>
        <a:bodyPr/>
        <a:lstStyle/>
        <a:p>
          <a:endParaRPr lang="en-US"/>
        </a:p>
      </dgm:t>
    </dgm:pt>
    <dgm:pt modelId="{36BDA23F-0309-4B58-9745-DEA6CA114B53}" type="pres">
      <dgm:prSet presAssocID="{C79EFE86-83A7-41B6-8E38-5B517E5D15F8}" presName="parTrans" presStyleLbl="sibTrans2D1" presStyleIdx="2" presStyleCnt="6"/>
      <dgm:spPr/>
      <dgm:t>
        <a:bodyPr/>
        <a:lstStyle/>
        <a:p>
          <a:endParaRPr lang="en-US"/>
        </a:p>
      </dgm:t>
    </dgm:pt>
    <dgm:pt modelId="{2509F333-BFFF-4022-A523-E128CF1213E4}" type="pres">
      <dgm:prSet presAssocID="{C79EFE86-83A7-41B6-8E38-5B517E5D15F8}" presName="connectorText" presStyleLbl="sibTrans2D1" presStyleIdx="2" presStyleCnt="6"/>
      <dgm:spPr/>
      <dgm:t>
        <a:bodyPr/>
        <a:lstStyle/>
        <a:p>
          <a:endParaRPr lang="en-US"/>
        </a:p>
      </dgm:t>
    </dgm:pt>
    <dgm:pt modelId="{67B61779-7CC3-41CC-A4FC-8DC7979DEEEF}" type="pres">
      <dgm:prSet presAssocID="{2FB3D6DD-05E2-4072-93B8-BA00082DDF94}" presName="node" presStyleLbl="node1" presStyleIdx="2" presStyleCnt="6" custScaleX="132264">
        <dgm:presLayoutVars>
          <dgm:bulletEnabled val="1"/>
        </dgm:presLayoutVars>
      </dgm:prSet>
      <dgm:spPr/>
      <dgm:t>
        <a:bodyPr/>
        <a:lstStyle/>
        <a:p>
          <a:endParaRPr lang="en-US"/>
        </a:p>
      </dgm:t>
    </dgm:pt>
    <dgm:pt modelId="{C5557DB2-0481-4760-9D67-E12BFE6EEE4C}" type="pres">
      <dgm:prSet presAssocID="{D10C2B57-86E7-456B-9368-827BA46782AD}" presName="parTrans" presStyleLbl="sibTrans2D1" presStyleIdx="3" presStyleCnt="6"/>
      <dgm:spPr/>
      <dgm:t>
        <a:bodyPr/>
        <a:lstStyle/>
        <a:p>
          <a:endParaRPr lang="en-US"/>
        </a:p>
      </dgm:t>
    </dgm:pt>
    <dgm:pt modelId="{11A8BCCA-C01E-4CAF-86CE-B4F77B8F0145}" type="pres">
      <dgm:prSet presAssocID="{D10C2B57-86E7-456B-9368-827BA46782AD}" presName="connectorText" presStyleLbl="sibTrans2D1" presStyleIdx="3" presStyleCnt="6"/>
      <dgm:spPr/>
      <dgm:t>
        <a:bodyPr/>
        <a:lstStyle/>
        <a:p>
          <a:endParaRPr lang="en-US"/>
        </a:p>
      </dgm:t>
    </dgm:pt>
    <dgm:pt modelId="{C383F40E-A765-4E7B-8931-1710170EE543}" type="pres">
      <dgm:prSet presAssocID="{5CBFC3B3-A769-4657-8B31-5178F100B448}" presName="node" presStyleLbl="node1" presStyleIdx="3" presStyleCnt="6" custScaleX="129276">
        <dgm:presLayoutVars>
          <dgm:bulletEnabled val="1"/>
        </dgm:presLayoutVars>
      </dgm:prSet>
      <dgm:spPr/>
      <dgm:t>
        <a:bodyPr/>
        <a:lstStyle/>
        <a:p>
          <a:endParaRPr lang="en-US"/>
        </a:p>
      </dgm:t>
    </dgm:pt>
    <dgm:pt modelId="{8CCFBBEE-EA82-40AE-9106-19614A1B8FF6}" type="pres">
      <dgm:prSet presAssocID="{7EB63B8D-CD5A-4540-BB1C-27F86A581A56}" presName="parTrans" presStyleLbl="sibTrans2D1" presStyleIdx="4" presStyleCnt="6"/>
      <dgm:spPr/>
      <dgm:t>
        <a:bodyPr/>
        <a:lstStyle/>
        <a:p>
          <a:endParaRPr lang="en-US"/>
        </a:p>
      </dgm:t>
    </dgm:pt>
    <dgm:pt modelId="{68F9CBC0-AFD2-4EF3-AD44-FF13518481DB}" type="pres">
      <dgm:prSet presAssocID="{7EB63B8D-CD5A-4540-BB1C-27F86A581A56}" presName="connectorText" presStyleLbl="sibTrans2D1" presStyleIdx="4" presStyleCnt="6"/>
      <dgm:spPr/>
      <dgm:t>
        <a:bodyPr/>
        <a:lstStyle/>
        <a:p>
          <a:endParaRPr lang="en-US"/>
        </a:p>
      </dgm:t>
    </dgm:pt>
    <dgm:pt modelId="{7E21D12D-6998-4BEA-A471-E009BA1ED06B}" type="pres">
      <dgm:prSet presAssocID="{698A192F-622B-49C5-9CD5-6378696F44EE}" presName="node" presStyleLbl="node1" presStyleIdx="4" presStyleCnt="6" custScaleX="136944">
        <dgm:presLayoutVars>
          <dgm:bulletEnabled val="1"/>
        </dgm:presLayoutVars>
      </dgm:prSet>
      <dgm:spPr/>
      <dgm:t>
        <a:bodyPr/>
        <a:lstStyle/>
        <a:p>
          <a:endParaRPr lang="en-US"/>
        </a:p>
      </dgm:t>
    </dgm:pt>
    <dgm:pt modelId="{D4F02CD7-3032-47C3-9297-333D042AD51C}" type="pres">
      <dgm:prSet presAssocID="{34BE2CD0-4F7A-482A-9AA1-2AD2F845B0EB}" presName="parTrans" presStyleLbl="sibTrans2D1" presStyleIdx="5" presStyleCnt="6"/>
      <dgm:spPr/>
      <dgm:t>
        <a:bodyPr/>
        <a:lstStyle/>
        <a:p>
          <a:endParaRPr lang="en-US"/>
        </a:p>
      </dgm:t>
    </dgm:pt>
    <dgm:pt modelId="{30931C06-5583-499A-A452-D0C1A8B59B80}" type="pres">
      <dgm:prSet presAssocID="{34BE2CD0-4F7A-482A-9AA1-2AD2F845B0EB}" presName="connectorText" presStyleLbl="sibTrans2D1" presStyleIdx="5" presStyleCnt="6"/>
      <dgm:spPr/>
      <dgm:t>
        <a:bodyPr/>
        <a:lstStyle/>
        <a:p>
          <a:endParaRPr lang="en-US"/>
        </a:p>
      </dgm:t>
    </dgm:pt>
    <dgm:pt modelId="{4C062B75-4058-4560-8A59-B552509A91F4}" type="pres">
      <dgm:prSet presAssocID="{3786A433-2529-4668-939F-9501B354E5DB}" presName="node" presStyleLbl="node1" presStyleIdx="5" presStyleCnt="6" custScaleX="132205">
        <dgm:presLayoutVars>
          <dgm:bulletEnabled val="1"/>
        </dgm:presLayoutVars>
      </dgm:prSet>
      <dgm:spPr/>
      <dgm:t>
        <a:bodyPr/>
        <a:lstStyle/>
        <a:p>
          <a:endParaRPr lang="en-US"/>
        </a:p>
      </dgm:t>
    </dgm:pt>
  </dgm:ptLst>
  <dgm:cxnLst>
    <dgm:cxn modelId="{C1120103-6414-485D-8D5B-3A00D94E0C33}" type="presOf" srcId="{34BE2CD0-4F7A-482A-9AA1-2AD2F845B0EB}" destId="{30931C06-5583-499A-A452-D0C1A8B59B80}" srcOrd="1" destOrd="0" presId="urn:microsoft.com/office/officeart/2005/8/layout/radial5"/>
    <dgm:cxn modelId="{348E5CCD-032D-4A5C-86AD-7071D5477F54}" type="presOf" srcId="{C4EE7304-504B-4F9B-A37A-B1943DB27E6F}" destId="{2DFF396B-5022-4462-A6CB-EB262BC0D4E2}" srcOrd="0" destOrd="0" presId="urn:microsoft.com/office/officeart/2005/8/layout/radial5"/>
    <dgm:cxn modelId="{D82CE595-8792-4C17-B149-7CA54B071FB1}" type="presOf" srcId="{D10C2B57-86E7-456B-9368-827BA46782AD}" destId="{11A8BCCA-C01E-4CAF-86CE-B4F77B8F0145}" srcOrd="1" destOrd="0" presId="urn:microsoft.com/office/officeart/2005/8/layout/radial5"/>
    <dgm:cxn modelId="{10A4AD6D-AA25-4935-9AC5-D3DC9679AAE7}" type="presOf" srcId="{C79EFE86-83A7-41B6-8E38-5B517E5D15F8}" destId="{36BDA23F-0309-4B58-9745-DEA6CA114B53}" srcOrd="0" destOrd="0" presId="urn:microsoft.com/office/officeart/2005/8/layout/radial5"/>
    <dgm:cxn modelId="{202DD05C-3598-4D52-8F17-83BF9CCE8DAD}" srcId="{83263F04-B7A5-4601-A0D1-E8F72DD9060E}" destId="{A64C5E1A-ABCE-4653-B4C6-5AEEFC60EC55}" srcOrd="0" destOrd="0" parTransId="{B0DD82F6-320A-4BF6-9ECB-3896E5E0FFD9}" sibTransId="{0735146A-AC1B-44A1-8C41-69F8D48AB9CE}"/>
    <dgm:cxn modelId="{F998398D-0875-47B7-AFC5-FCE683DA061C}" type="presOf" srcId="{5CBFC3B3-A769-4657-8B31-5178F100B448}" destId="{C383F40E-A765-4E7B-8931-1710170EE543}" srcOrd="0" destOrd="0" presId="urn:microsoft.com/office/officeart/2005/8/layout/radial5"/>
    <dgm:cxn modelId="{F528F97F-8D52-4F29-8DC1-067595DD8618}" srcId="{83263F04-B7A5-4601-A0D1-E8F72DD9060E}" destId="{5CBFC3B3-A769-4657-8B31-5178F100B448}" srcOrd="3" destOrd="0" parTransId="{D10C2B57-86E7-456B-9368-827BA46782AD}" sibTransId="{F134B9FE-48AD-465E-8E1A-B1FF348D01A5}"/>
    <dgm:cxn modelId="{6F37E9EC-4B41-4B97-8481-8C3C3E463112}" type="presOf" srcId="{7EB63B8D-CD5A-4540-BB1C-27F86A581A56}" destId="{68F9CBC0-AFD2-4EF3-AD44-FF13518481DB}" srcOrd="1" destOrd="0" presId="urn:microsoft.com/office/officeart/2005/8/layout/radial5"/>
    <dgm:cxn modelId="{07D51356-AEEF-42B2-B3CF-AACEBF631312}" type="presOf" srcId="{7EB63B8D-CD5A-4540-BB1C-27F86A581A56}" destId="{8CCFBBEE-EA82-40AE-9106-19614A1B8FF6}" srcOrd="0" destOrd="0" presId="urn:microsoft.com/office/officeart/2005/8/layout/radial5"/>
    <dgm:cxn modelId="{BA1EF1E9-75A9-44B2-92E6-9F05DE902D14}" type="presOf" srcId="{34BE2CD0-4F7A-482A-9AA1-2AD2F845B0EB}" destId="{D4F02CD7-3032-47C3-9297-333D042AD51C}" srcOrd="0" destOrd="0" presId="urn:microsoft.com/office/officeart/2005/8/layout/radial5"/>
    <dgm:cxn modelId="{BAFEEF07-8229-45EB-8C48-9AC37C468077}" type="presOf" srcId="{C79EFE86-83A7-41B6-8E38-5B517E5D15F8}" destId="{2509F333-BFFF-4022-A523-E128CF1213E4}" srcOrd="1" destOrd="0" presId="urn:microsoft.com/office/officeart/2005/8/layout/radial5"/>
    <dgm:cxn modelId="{D84C3C29-C033-4D3F-B90A-81E72AF29239}" type="presOf" srcId="{B0DD82F6-320A-4BF6-9ECB-3896E5E0FFD9}" destId="{866DB03A-4C9A-4EFC-AE54-4A367B5597CD}" srcOrd="1" destOrd="0" presId="urn:microsoft.com/office/officeart/2005/8/layout/radial5"/>
    <dgm:cxn modelId="{E9E2F9CF-DE4B-4B7E-924F-A6707F07E0E1}" srcId="{83263F04-B7A5-4601-A0D1-E8F72DD9060E}" destId="{3786A433-2529-4668-939F-9501B354E5DB}" srcOrd="5" destOrd="0" parTransId="{34BE2CD0-4F7A-482A-9AA1-2AD2F845B0EB}" sibTransId="{9CFF461F-696E-4ADD-A225-3BBEAB810CC3}"/>
    <dgm:cxn modelId="{C1AAB66E-99BE-415E-AE15-57AE2E136437}" srcId="{83263F04-B7A5-4601-A0D1-E8F72DD9060E}" destId="{2FB3D6DD-05E2-4072-93B8-BA00082DDF94}" srcOrd="2" destOrd="0" parTransId="{C79EFE86-83A7-41B6-8E38-5B517E5D15F8}" sibTransId="{E47A2149-7696-446A-BBD4-6E3581C3296E}"/>
    <dgm:cxn modelId="{24AC43AE-C535-4D6B-9224-3568715678B1}" type="presOf" srcId="{A64C5E1A-ABCE-4653-B4C6-5AEEFC60EC55}" destId="{AD6F624C-C5F7-4600-9565-FDAA83FF3C7A}" srcOrd="0" destOrd="0" presId="urn:microsoft.com/office/officeart/2005/8/layout/radial5"/>
    <dgm:cxn modelId="{1D65671C-FFED-4A92-9948-12B65CAB0334}" type="presOf" srcId="{3786A433-2529-4668-939F-9501B354E5DB}" destId="{4C062B75-4058-4560-8A59-B552509A91F4}" srcOrd="0" destOrd="0" presId="urn:microsoft.com/office/officeart/2005/8/layout/radial5"/>
    <dgm:cxn modelId="{68768DAB-A7FA-4804-A4DD-73A6D05E77DB}" srcId="{C4EE7304-504B-4F9B-A37A-B1943DB27E6F}" destId="{83263F04-B7A5-4601-A0D1-E8F72DD9060E}" srcOrd="0" destOrd="0" parTransId="{EFBE0C36-4CBE-4055-A430-05A0058E8921}" sibTransId="{44EC561B-1B4E-4F8E-968F-AB5960ECBB27}"/>
    <dgm:cxn modelId="{5F2956A5-46A9-4BDC-978B-C6056DD59B7F}" type="presOf" srcId="{83263F04-B7A5-4601-A0D1-E8F72DD9060E}" destId="{7A22086D-EFA0-4CE0-9D45-A94CAECA2CB3}" srcOrd="0" destOrd="0" presId="urn:microsoft.com/office/officeart/2005/8/layout/radial5"/>
    <dgm:cxn modelId="{238595A7-A9D2-4102-80D6-05CEE9383511}" type="presOf" srcId="{229BD060-8D26-4E97-BA5D-D26F0201A581}" destId="{91D4ACC4-B505-4FD9-B7C5-1F7798923C5E}" srcOrd="1" destOrd="0" presId="urn:microsoft.com/office/officeart/2005/8/layout/radial5"/>
    <dgm:cxn modelId="{7B354796-803B-48E1-9B67-01A5BB349055}" type="presOf" srcId="{698A192F-622B-49C5-9CD5-6378696F44EE}" destId="{7E21D12D-6998-4BEA-A471-E009BA1ED06B}" srcOrd="0" destOrd="0" presId="urn:microsoft.com/office/officeart/2005/8/layout/radial5"/>
    <dgm:cxn modelId="{6BE5B97B-57F7-4B31-8C26-B0D31D224685}" srcId="{83263F04-B7A5-4601-A0D1-E8F72DD9060E}" destId="{07FFD931-FCBE-4FAC-90C8-0DBE1F57C0F5}" srcOrd="1" destOrd="0" parTransId="{229BD060-8D26-4E97-BA5D-D26F0201A581}" sibTransId="{ACECA4AB-AC5B-4400-A4BE-0D6C05FF07FB}"/>
    <dgm:cxn modelId="{B0C4FA64-7B78-4CF5-B507-1D2E901D21DD}" type="presOf" srcId="{D10C2B57-86E7-456B-9368-827BA46782AD}" destId="{C5557DB2-0481-4760-9D67-E12BFE6EEE4C}" srcOrd="0" destOrd="0" presId="urn:microsoft.com/office/officeart/2005/8/layout/radial5"/>
    <dgm:cxn modelId="{BAC576E0-85C6-497D-BE81-4B5CAE6A882D}" type="presOf" srcId="{B0DD82F6-320A-4BF6-9ECB-3896E5E0FFD9}" destId="{2998D200-14B1-44F0-84F8-5D7DD13F59F4}" srcOrd="0" destOrd="0" presId="urn:microsoft.com/office/officeart/2005/8/layout/radial5"/>
    <dgm:cxn modelId="{2EACBC0F-B3CB-48D2-8B80-7210724F505F}" type="presOf" srcId="{229BD060-8D26-4E97-BA5D-D26F0201A581}" destId="{3B5FF028-9A5C-452D-9577-F85950482618}" srcOrd="0" destOrd="0" presId="urn:microsoft.com/office/officeart/2005/8/layout/radial5"/>
    <dgm:cxn modelId="{726EEA68-C34F-482A-AA72-EC5A6BEB878F}" type="presOf" srcId="{2FB3D6DD-05E2-4072-93B8-BA00082DDF94}" destId="{67B61779-7CC3-41CC-A4FC-8DC7979DEEEF}" srcOrd="0" destOrd="0" presId="urn:microsoft.com/office/officeart/2005/8/layout/radial5"/>
    <dgm:cxn modelId="{BF8DC9E8-97D1-45EC-8DD9-BE515739B818}" srcId="{83263F04-B7A5-4601-A0D1-E8F72DD9060E}" destId="{698A192F-622B-49C5-9CD5-6378696F44EE}" srcOrd="4" destOrd="0" parTransId="{7EB63B8D-CD5A-4540-BB1C-27F86A581A56}" sibTransId="{5D430591-D5EF-440E-84B8-1A6688353187}"/>
    <dgm:cxn modelId="{4EEDFBE6-940E-4970-B22C-4E821864BFC8}" type="presOf" srcId="{07FFD931-FCBE-4FAC-90C8-0DBE1F57C0F5}" destId="{39BCFE8F-852F-4D87-96B4-4FEA3EF1DE3A}" srcOrd="0" destOrd="0" presId="urn:microsoft.com/office/officeart/2005/8/layout/radial5"/>
    <dgm:cxn modelId="{D08A2C76-F6D9-4A7D-B740-142CAD7E8158}" type="presParOf" srcId="{2DFF396B-5022-4462-A6CB-EB262BC0D4E2}" destId="{7A22086D-EFA0-4CE0-9D45-A94CAECA2CB3}" srcOrd="0" destOrd="0" presId="urn:microsoft.com/office/officeart/2005/8/layout/radial5"/>
    <dgm:cxn modelId="{C4463A46-1D9F-4C4C-A91A-9BDA612F9D2E}" type="presParOf" srcId="{2DFF396B-5022-4462-A6CB-EB262BC0D4E2}" destId="{2998D200-14B1-44F0-84F8-5D7DD13F59F4}" srcOrd="1" destOrd="0" presId="urn:microsoft.com/office/officeart/2005/8/layout/radial5"/>
    <dgm:cxn modelId="{1CC76DA2-CFA3-4C16-AB35-F2462A6BC625}" type="presParOf" srcId="{2998D200-14B1-44F0-84F8-5D7DD13F59F4}" destId="{866DB03A-4C9A-4EFC-AE54-4A367B5597CD}" srcOrd="0" destOrd="0" presId="urn:microsoft.com/office/officeart/2005/8/layout/radial5"/>
    <dgm:cxn modelId="{8934E155-6B93-4F34-AAF1-1F192F932548}" type="presParOf" srcId="{2DFF396B-5022-4462-A6CB-EB262BC0D4E2}" destId="{AD6F624C-C5F7-4600-9565-FDAA83FF3C7A}" srcOrd="2" destOrd="0" presId="urn:microsoft.com/office/officeart/2005/8/layout/radial5"/>
    <dgm:cxn modelId="{4A81528C-DB39-4218-8272-66DA894D23C9}" type="presParOf" srcId="{2DFF396B-5022-4462-A6CB-EB262BC0D4E2}" destId="{3B5FF028-9A5C-452D-9577-F85950482618}" srcOrd="3" destOrd="0" presId="urn:microsoft.com/office/officeart/2005/8/layout/radial5"/>
    <dgm:cxn modelId="{8BD31EF0-08E1-4EF4-9F80-1ECBDC3657EC}" type="presParOf" srcId="{3B5FF028-9A5C-452D-9577-F85950482618}" destId="{91D4ACC4-B505-4FD9-B7C5-1F7798923C5E}" srcOrd="0" destOrd="0" presId="urn:microsoft.com/office/officeart/2005/8/layout/radial5"/>
    <dgm:cxn modelId="{46715F1F-F526-4CE2-8DDD-BCA6518C6810}" type="presParOf" srcId="{2DFF396B-5022-4462-A6CB-EB262BC0D4E2}" destId="{39BCFE8F-852F-4D87-96B4-4FEA3EF1DE3A}" srcOrd="4" destOrd="0" presId="urn:microsoft.com/office/officeart/2005/8/layout/radial5"/>
    <dgm:cxn modelId="{E00A7D28-27D4-4E4B-97A6-EC5E3A5E834A}" type="presParOf" srcId="{2DFF396B-5022-4462-A6CB-EB262BC0D4E2}" destId="{36BDA23F-0309-4B58-9745-DEA6CA114B53}" srcOrd="5" destOrd="0" presId="urn:microsoft.com/office/officeart/2005/8/layout/radial5"/>
    <dgm:cxn modelId="{2C5786D8-5444-4D81-AE81-FE623711B710}" type="presParOf" srcId="{36BDA23F-0309-4B58-9745-DEA6CA114B53}" destId="{2509F333-BFFF-4022-A523-E128CF1213E4}" srcOrd="0" destOrd="0" presId="urn:microsoft.com/office/officeart/2005/8/layout/radial5"/>
    <dgm:cxn modelId="{1934B235-8AB3-4D0B-BF70-578BA229EEB6}" type="presParOf" srcId="{2DFF396B-5022-4462-A6CB-EB262BC0D4E2}" destId="{67B61779-7CC3-41CC-A4FC-8DC7979DEEEF}" srcOrd="6" destOrd="0" presId="urn:microsoft.com/office/officeart/2005/8/layout/radial5"/>
    <dgm:cxn modelId="{2D4C8386-B5B8-44CC-ADD6-807F882CE26C}" type="presParOf" srcId="{2DFF396B-5022-4462-A6CB-EB262BC0D4E2}" destId="{C5557DB2-0481-4760-9D67-E12BFE6EEE4C}" srcOrd="7" destOrd="0" presId="urn:microsoft.com/office/officeart/2005/8/layout/radial5"/>
    <dgm:cxn modelId="{9375B988-9495-40E8-B351-57EFF86943C9}" type="presParOf" srcId="{C5557DB2-0481-4760-9D67-E12BFE6EEE4C}" destId="{11A8BCCA-C01E-4CAF-86CE-B4F77B8F0145}" srcOrd="0" destOrd="0" presId="urn:microsoft.com/office/officeart/2005/8/layout/radial5"/>
    <dgm:cxn modelId="{F6E467EB-D587-4CBF-A94F-880B14F1CBE7}" type="presParOf" srcId="{2DFF396B-5022-4462-A6CB-EB262BC0D4E2}" destId="{C383F40E-A765-4E7B-8931-1710170EE543}" srcOrd="8" destOrd="0" presId="urn:microsoft.com/office/officeart/2005/8/layout/radial5"/>
    <dgm:cxn modelId="{74EBCFE4-DA1B-4814-A2CC-8886F2F9B446}" type="presParOf" srcId="{2DFF396B-5022-4462-A6CB-EB262BC0D4E2}" destId="{8CCFBBEE-EA82-40AE-9106-19614A1B8FF6}" srcOrd="9" destOrd="0" presId="urn:microsoft.com/office/officeart/2005/8/layout/radial5"/>
    <dgm:cxn modelId="{CFD3FE26-A606-4036-A9E2-415F358E17DE}" type="presParOf" srcId="{8CCFBBEE-EA82-40AE-9106-19614A1B8FF6}" destId="{68F9CBC0-AFD2-4EF3-AD44-FF13518481DB}" srcOrd="0" destOrd="0" presId="urn:microsoft.com/office/officeart/2005/8/layout/radial5"/>
    <dgm:cxn modelId="{87639381-5AC2-4B66-B31E-676090F1BC5A}" type="presParOf" srcId="{2DFF396B-5022-4462-A6CB-EB262BC0D4E2}" destId="{7E21D12D-6998-4BEA-A471-E009BA1ED06B}" srcOrd="10" destOrd="0" presId="urn:microsoft.com/office/officeart/2005/8/layout/radial5"/>
    <dgm:cxn modelId="{34CA4010-BE7D-404F-A878-BB8B852D131C}" type="presParOf" srcId="{2DFF396B-5022-4462-A6CB-EB262BC0D4E2}" destId="{D4F02CD7-3032-47C3-9297-333D042AD51C}" srcOrd="11" destOrd="0" presId="urn:microsoft.com/office/officeart/2005/8/layout/radial5"/>
    <dgm:cxn modelId="{BE0BDFF0-3FCA-461A-B4E9-388594EA6218}" type="presParOf" srcId="{D4F02CD7-3032-47C3-9297-333D042AD51C}" destId="{30931C06-5583-499A-A452-D0C1A8B59B80}" srcOrd="0" destOrd="0" presId="urn:microsoft.com/office/officeart/2005/8/layout/radial5"/>
    <dgm:cxn modelId="{D0C74A49-BA86-4938-817A-CCFB58EA1A91}" type="presParOf" srcId="{2DFF396B-5022-4462-A6CB-EB262BC0D4E2}" destId="{4C062B75-4058-4560-8A59-B552509A91F4}"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0E15D0-A284-4287-A372-8F03F561C2E3}" type="doc">
      <dgm:prSet loTypeId="urn:microsoft.com/office/officeart/2005/8/layout/radial5" loCatId="relationship" qsTypeId="urn:microsoft.com/office/officeart/2005/8/quickstyle/simple1" qsCatId="simple" csTypeId="urn:microsoft.com/office/officeart/2005/8/colors/colorful5" csCatId="colorful" phldr="1"/>
      <dgm:spPr/>
      <dgm:t>
        <a:bodyPr/>
        <a:lstStyle/>
        <a:p>
          <a:endParaRPr lang="en-US"/>
        </a:p>
      </dgm:t>
    </dgm:pt>
    <dgm:pt modelId="{BABB291C-81CF-4AE3-A780-B493EC23A2BB}">
      <dgm:prSet phldrT="[Text]" custT="1"/>
      <dgm:spPr/>
      <dgm:t>
        <a:bodyPr/>
        <a:lstStyle/>
        <a:p>
          <a:r>
            <a:rPr lang="en-US" sz="2800" b="1" dirty="0" smtClean="0">
              <a:solidFill>
                <a:schemeClr val="tx1"/>
              </a:solidFill>
            </a:rPr>
            <a:t>Tertiary</a:t>
          </a:r>
          <a:endParaRPr lang="en-US" sz="2800" b="1" dirty="0">
            <a:solidFill>
              <a:schemeClr val="tx1"/>
            </a:solidFill>
          </a:endParaRPr>
        </a:p>
      </dgm:t>
    </dgm:pt>
    <dgm:pt modelId="{93EB34E4-9969-438A-A905-49EBC782CF53}" type="parTrans" cxnId="{E3C16FD1-5157-4E9F-A14E-3267E2B0120A}">
      <dgm:prSet/>
      <dgm:spPr/>
      <dgm:t>
        <a:bodyPr/>
        <a:lstStyle/>
        <a:p>
          <a:endParaRPr lang="en-US"/>
        </a:p>
      </dgm:t>
    </dgm:pt>
    <dgm:pt modelId="{4E687627-B181-45F7-90F5-1D804ED5DF18}" type="sibTrans" cxnId="{E3C16FD1-5157-4E9F-A14E-3267E2B0120A}">
      <dgm:prSet/>
      <dgm:spPr/>
      <dgm:t>
        <a:bodyPr/>
        <a:lstStyle/>
        <a:p>
          <a:endParaRPr lang="en-US"/>
        </a:p>
      </dgm:t>
    </dgm:pt>
    <dgm:pt modelId="{AB7670D9-22FE-420E-A15F-F0A920B47ECF}">
      <dgm:prSet phldrT="[Text]" custT="1"/>
      <dgm:spPr/>
      <dgm:t>
        <a:bodyPr/>
        <a:lstStyle/>
        <a:p>
          <a:r>
            <a:rPr lang="en-US" sz="1800" b="1" dirty="0" smtClean="0">
              <a:solidFill>
                <a:schemeClr val="tx1"/>
              </a:solidFill>
            </a:rPr>
            <a:t>Beliefs</a:t>
          </a:r>
          <a:endParaRPr lang="en-US" sz="1800" b="1" dirty="0">
            <a:solidFill>
              <a:schemeClr val="tx1"/>
            </a:solidFill>
          </a:endParaRPr>
        </a:p>
      </dgm:t>
    </dgm:pt>
    <dgm:pt modelId="{5F3BD56D-84FF-4794-A735-40B9D2101CE1}" type="parTrans" cxnId="{D3353D16-C67B-4066-8912-B3F4CCCBDD4F}">
      <dgm:prSet/>
      <dgm:spPr/>
      <dgm:t>
        <a:bodyPr/>
        <a:lstStyle/>
        <a:p>
          <a:endParaRPr lang="en-US"/>
        </a:p>
      </dgm:t>
    </dgm:pt>
    <dgm:pt modelId="{66118145-AAA1-4999-A374-E47BFE5067CB}" type="sibTrans" cxnId="{D3353D16-C67B-4066-8912-B3F4CCCBDD4F}">
      <dgm:prSet/>
      <dgm:spPr/>
      <dgm:t>
        <a:bodyPr/>
        <a:lstStyle/>
        <a:p>
          <a:endParaRPr lang="en-US"/>
        </a:p>
      </dgm:t>
    </dgm:pt>
    <dgm:pt modelId="{D70177A9-57E2-417A-859A-9B08DF0299D4}">
      <dgm:prSet phldrT="[Text]" custT="1"/>
      <dgm:spPr/>
      <dgm:t>
        <a:bodyPr/>
        <a:lstStyle/>
        <a:p>
          <a:r>
            <a:rPr lang="en-US" sz="1800" b="1" dirty="0" smtClean="0">
              <a:solidFill>
                <a:schemeClr val="tx1"/>
              </a:solidFill>
            </a:rPr>
            <a:t>Assumptions</a:t>
          </a:r>
          <a:endParaRPr lang="en-US" sz="1800" b="1" dirty="0">
            <a:solidFill>
              <a:schemeClr val="tx1"/>
            </a:solidFill>
          </a:endParaRPr>
        </a:p>
      </dgm:t>
    </dgm:pt>
    <dgm:pt modelId="{A63487E6-1DE8-4753-AC6B-E8099E23ED51}" type="parTrans" cxnId="{206EE14C-0C46-4E90-96AC-120E403C73C5}">
      <dgm:prSet/>
      <dgm:spPr/>
      <dgm:t>
        <a:bodyPr/>
        <a:lstStyle/>
        <a:p>
          <a:endParaRPr lang="en-US"/>
        </a:p>
      </dgm:t>
    </dgm:pt>
    <dgm:pt modelId="{5CCC60DE-A83D-4A49-8BB1-AE9A07737F1E}" type="sibTrans" cxnId="{206EE14C-0C46-4E90-96AC-120E403C73C5}">
      <dgm:prSet/>
      <dgm:spPr/>
      <dgm:t>
        <a:bodyPr/>
        <a:lstStyle/>
        <a:p>
          <a:endParaRPr lang="en-US"/>
        </a:p>
      </dgm:t>
    </dgm:pt>
    <dgm:pt modelId="{D1172CBC-658F-416A-B3D6-CB355F4316D4}">
      <dgm:prSet phldrT="[Text]" custT="1"/>
      <dgm:spPr/>
      <dgm:t>
        <a:bodyPr/>
        <a:lstStyle/>
        <a:p>
          <a:r>
            <a:rPr lang="en-US" sz="1800" b="1" dirty="0" smtClean="0">
              <a:solidFill>
                <a:schemeClr val="tx1"/>
              </a:solidFill>
            </a:rPr>
            <a:t>Perceptions</a:t>
          </a:r>
          <a:endParaRPr lang="en-US" sz="1800" b="1" dirty="0">
            <a:solidFill>
              <a:schemeClr val="tx1"/>
            </a:solidFill>
          </a:endParaRPr>
        </a:p>
      </dgm:t>
    </dgm:pt>
    <dgm:pt modelId="{BE3701F3-29DF-4EFE-A6CC-DA6FD42C4347}" type="parTrans" cxnId="{C3523D2B-6CD2-4D0C-936D-2BFA70D49B7E}">
      <dgm:prSet/>
      <dgm:spPr/>
      <dgm:t>
        <a:bodyPr/>
        <a:lstStyle/>
        <a:p>
          <a:endParaRPr lang="en-US"/>
        </a:p>
      </dgm:t>
    </dgm:pt>
    <dgm:pt modelId="{53732D29-3D28-4B66-8A50-4E50CA2202D0}" type="sibTrans" cxnId="{C3523D2B-6CD2-4D0C-936D-2BFA70D49B7E}">
      <dgm:prSet/>
      <dgm:spPr/>
      <dgm:t>
        <a:bodyPr/>
        <a:lstStyle/>
        <a:p>
          <a:endParaRPr lang="en-US"/>
        </a:p>
      </dgm:t>
    </dgm:pt>
    <dgm:pt modelId="{B1B3AD85-3314-4A79-9A6A-74C0114A9E0C}">
      <dgm:prSet phldrT="[Text]" custT="1"/>
      <dgm:spPr/>
      <dgm:t>
        <a:bodyPr/>
        <a:lstStyle/>
        <a:p>
          <a:r>
            <a:rPr lang="en-US" sz="1800" b="1" dirty="0" smtClean="0">
              <a:solidFill>
                <a:schemeClr val="tx1"/>
              </a:solidFill>
            </a:rPr>
            <a:t>Attitudes</a:t>
          </a:r>
          <a:endParaRPr lang="en-US" sz="1800" b="1" dirty="0">
            <a:solidFill>
              <a:schemeClr val="tx1"/>
            </a:solidFill>
          </a:endParaRPr>
        </a:p>
      </dgm:t>
    </dgm:pt>
    <dgm:pt modelId="{A7AF3DFF-3132-4041-B375-0DFDAD7FA296}" type="parTrans" cxnId="{0456C539-28C1-4981-9063-AD270674A47E}">
      <dgm:prSet/>
      <dgm:spPr/>
      <dgm:t>
        <a:bodyPr/>
        <a:lstStyle/>
        <a:p>
          <a:endParaRPr lang="en-US"/>
        </a:p>
      </dgm:t>
    </dgm:pt>
    <dgm:pt modelId="{7CD1A722-7448-410B-9ADC-66168E5F98EB}" type="sibTrans" cxnId="{0456C539-28C1-4981-9063-AD270674A47E}">
      <dgm:prSet/>
      <dgm:spPr/>
      <dgm:t>
        <a:bodyPr/>
        <a:lstStyle/>
        <a:p>
          <a:endParaRPr lang="en-US"/>
        </a:p>
      </dgm:t>
    </dgm:pt>
    <dgm:pt modelId="{EFB4E904-26BB-4F5C-AD13-665914B9B768}">
      <dgm:prSet custT="1"/>
      <dgm:spPr/>
      <dgm:t>
        <a:bodyPr/>
        <a:lstStyle/>
        <a:p>
          <a:r>
            <a:rPr lang="en-US" sz="1800" b="1" dirty="0" smtClean="0">
              <a:solidFill>
                <a:schemeClr val="tx1"/>
              </a:solidFill>
            </a:rPr>
            <a:t>Feelings</a:t>
          </a:r>
          <a:endParaRPr lang="en-US" sz="1800" b="1" dirty="0">
            <a:solidFill>
              <a:schemeClr val="tx1"/>
            </a:solidFill>
          </a:endParaRPr>
        </a:p>
      </dgm:t>
    </dgm:pt>
    <dgm:pt modelId="{0BEEFB47-C0E5-4420-9EF3-A098D86CD4B1}" type="parTrans" cxnId="{72EF4185-9C13-4739-A7A9-F43DFC8C5DD0}">
      <dgm:prSet/>
      <dgm:spPr/>
      <dgm:t>
        <a:bodyPr/>
        <a:lstStyle/>
        <a:p>
          <a:endParaRPr lang="en-US"/>
        </a:p>
      </dgm:t>
    </dgm:pt>
    <dgm:pt modelId="{C67F9600-590D-4D07-99A2-C73DFC8603B1}" type="sibTrans" cxnId="{72EF4185-9C13-4739-A7A9-F43DFC8C5DD0}">
      <dgm:prSet/>
      <dgm:spPr/>
      <dgm:t>
        <a:bodyPr/>
        <a:lstStyle/>
        <a:p>
          <a:endParaRPr lang="en-US"/>
        </a:p>
      </dgm:t>
    </dgm:pt>
    <dgm:pt modelId="{CE5BA9B5-0AD4-4C87-BFC9-4566DC614E0C}">
      <dgm:prSet custT="1"/>
      <dgm:spPr/>
      <dgm:t>
        <a:bodyPr/>
        <a:lstStyle/>
        <a:p>
          <a:r>
            <a:rPr lang="en-US" sz="1800" b="1" dirty="0" smtClean="0">
              <a:solidFill>
                <a:schemeClr val="tx1"/>
              </a:solidFill>
            </a:rPr>
            <a:t>Group Norms</a:t>
          </a:r>
          <a:endParaRPr lang="en-US" sz="1800" b="1" dirty="0">
            <a:solidFill>
              <a:schemeClr val="tx1"/>
            </a:solidFill>
          </a:endParaRPr>
        </a:p>
      </dgm:t>
    </dgm:pt>
    <dgm:pt modelId="{86E3AE9D-5588-46C7-9B8F-739379C75D98}" type="parTrans" cxnId="{7CB7EC53-9B7B-4E8D-BED3-292DC0574C39}">
      <dgm:prSet/>
      <dgm:spPr/>
      <dgm:t>
        <a:bodyPr/>
        <a:lstStyle/>
        <a:p>
          <a:endParaRPr lang="en-US"/>
        </a:p>
      </dgm:t>
    </dgm:pt>
    <dgm:pt modelId="{B9C30BD2-49B6-444C-AC92-81020B4E02E8}" type="sibTrans" cxnId="{7CB7EC53-9B7B-4E8D-BED3-292DC0574C39}">
      <dgm:prSet/>
      <dgm:spPr/>
      <dgm:t>
        <a:bodyPr/>
        <a:lstStyle/>
        <a:p>
          <a:endParaRPr lang="en-US"/>
        </a:p>
      </dgm:t>
    </dgm:pt>
    <dgm:pt modelId="{79C1BD90-2448-47E8-B757-B77CE43851BD}" type="pres">
      <dgm:prSet presAssocID="{970E15D0-A284-4287-A372-8F03F561C2E3}" presName="Name0" presStyleCnt="0">
        <dgm:presLayoutVars>
          <dgm:chMax val="1"/>
          <dgm:dir/>
          <dgm:animLvl val="ctr"/>
          <dgm:resizeHandles val="exact"/>
        </dgm:presLayoutVars>
      </dgm:prSet>
      <dgm:spPr/>
      <dgm:t>
        <a:bodyPr/>
        <a:lstStyle/>
        <a:p>
          <a:endParaRPr lang="en-US"/>
        </a:p>
      </dgm:t>
    </dgm:pt>
    <dgm:pt modelId="{1C06B6A2-76EE-473B-93E4-A2168630C620}" type="pres">
      <dgm:prSet presAssocID="{BABB291C-81CF-4AE3-A780-B493EC23A2BB}" presName="centerShape" presStyleLbl="node0" presStyleIdx="0" presStyleCnt="1" custScaleX="137898"/>
      <dgm:spPr/>
      <dgm:t>
        <a:bodyPr/>
        <a:lstStyle/>
        <a:p>
          <a:endParaRPr lang="en-US"/>
        </a:p>
      </dgm:t>
    </dgm:pt>
    <dgm:pt modelId="{6C1C43D3-9FA6-4947-A922-F2AE2D7B7449}" type="pres">
      <dgm:prSet presAssocID="{5F3BD56D-84FF-4794-A735-40B9D2101CE1}" presName="parTrans" presStyleLbl="sibTrans2D1" presStyleIdx="0" presStyleCnt="6"/>
      <dgm:spPr/>
      <dgm:t>
        <a:bodyPr/>
        <a:lstStyle/>
        <a:p>
          <a:endParaRPr lang="en-US"/>
        </a:p>
      </dgm:t>
    </dgm:pt>
    <dgm:pt modelId="{F3A9F54E-11F4-4E8C-ACAC-D15891D534F8}" type="pres">
      <dgm:prSet presAssocID="{5F3BD56D-84FF-4794-A735-40B9D2101CE1}" presName="connectorText" presStyleLbl="sibTrans2D1" presStyleIdx="0" presStyleCnt="6"/>
      <dgm:spPr/>
      <dgm:t>
        <a:bodyPr/>
        <a:lstStyle/>
        <a:p>
          <a:endParaRPr lang="en-US"/>
        </a:p>
      </dgm:t>
    </dgm:pt>
    <dgm:pt modelId="{42124F7A-647B-4446-94CE-43C9218B60B2}" type="pres">
      <dgm:prSet presAssocID="{AB7670D9-22FE-420E-A15F-F0A920B47ECF}" presName="node" presStyleLbl="node1" presStyleIdx="0" presStyleCnt="6" custScaleX="129032">
        <dgm:presLayoutVars>
          <dgm:bulletEnabled val="1"/>
        </dgm:presLayoutVars>
      </dgm:prSet>
      <dgm:spPr/>
      <dgm:t>
        <a:bodyPr/>
        <a:lstStyle/>
        <a:p>
          <a:endParaRPr lang="en-US"/>
        </a:p>
      </dgm:t>
    </dgm:pt>
    <dgm:pt modelId="{C125AC65-FEA6-4E83-8BCB-C6AF24AB50E6}" type="pres">
      <dgm:prSet presAssocID="{A63487E6-1DE8-4753-AC6B-E8099E23ED51}" presName="parTrans" presStyleLbl="sibTrans2D1" presStyleIdx="1" presStyleCnt="6"/>
      <dgm:spPr/>
      <dgm:t>
        <a:bodyPr/>
        <a:lstStyle/>
        <a:p>
          <a:endParaRPr lang="en-US"/>
        </a:p>
      </dgm:t>
    </dgm:pt>
    <dgm:pt modelId="{EC0A29BC-24A1-4789-9229-9206B9CF46EA}" type="pres">
      <dgm:prSet presAssocID="{A63487E6-1DE8-4753-AC6B-E8099E23ED51}" presName="connectorText" presStyleLbl="sibTrans2D1" presStyleIdx="1" presStyleCnt="6"/>
      <dgm:spPr/>
      <dgm:t>
        <a:bodyPr/>
        <a:lstStyle/>
        <a:p>
          <a:endParaRPr lang="en-US"/>
        </a:p>
      </dgm:t>
    </dgm:pt>
    <dgm:pt modelId="{03A50F00-6DD2-4282-B2A8-F06EBF98602C}" type="pres">
      <dgm:prSet presAssocID="{D70177A9-57E2-417A-859A-9B08DF0299D4}" presName="node" presStyleLbl="node1" presStyleIdx="1" presStyleCnt="6" custScaleX="143017">
        <dgm:presLayoutVars>
          <dgm:bulletEnabled val="1"/>
        </dgm:presLayoutVars>
      </dgm:prSet>
      <dgm:spPr/>
      <dgm:t>
        <a:bodyPr/>
        <a:lstStyle/>
        <a:p>
          <a:endParaRPr lang="en-US"/>
        </a:p>
      </dgm:t>
    </dgm:pt>
    <dgm:pt modelId="{275F507C-4E76-4C21-A7A3-FD5801701016}" type="pres">
      <dgm:prSet presAssocID="{BE3701F3-29DF-4EFE-A6CC-DA6FD42C4347}" presName="parTrans" presStyleLbl="sibTrans2D1" presStyleIdx="2" presStyleCnt="6"/>
      <dgm:spPr/>
      <dgm:t>
        <a:bodyPr/>
        <a:lstStyle/>
        <a:p>
          <a:endParaRPr lang="en-US"/>
        </a:p>
      </dgm:t>
    </dgm:pt>
    <dgm:pt modelId="{537BDAC4-9CA5-4E5F-B846-7DD211EAA4E2}" type="pres">
      <dgm:prSet presAssocID="{BE3701F3-29DF-4EFE-A6CC-DA6FD42C4347}" presName="connectorText" presStyleLbl="sibTrans2D1" presStyleIdx="2" presStyleCnt="6"/>
      <dgm:spPr/>
      <dgm:t>
        <a:bodyPr/>
        <a:lstStyle/>
        <a:p>
          <a:endParaRPr lang="en-US"/>
        </a:p>
      </dgm:t>
    </dgm:pt>
    <dgm:pt modelId="{1E29AB13-F77D-4F1C-AA58-E618E3856DF2}" type="pres">
      <dgm:prSet presAssocID="{D1172CBC-658F-416A-B3D6-CB355F4316D4}" presName="node" presStyleLbl="node1" presStyleIdx="2" presStyleCnt="6" custScaleX="133670">
        <dgm:presLayoutVars>
          <dgm:bulletEnabled val="1"/>
        </dgm:presLayoutVars>
      </dgm:prSet>
      <dgm:spPr/>
      <dgm:t>
        <a:bodyPr/>
        <a:lstStyle/>
        <a:p>
          <a:endParaRPr lang="en-US"/>
        </a:p>
      </dgm:t>
    </dgm:pt>
    <dgm:pt modelId="{D830EF02-7B5E-44CF-AB9C-383DB986069F}" type="pres">
      <dgm:prSet presAssocID="{86E3AE9D-5588-46C7-9B8F-739379C75D98}" presName="parTrans" presStyleLbl="sibTrans2D1" presStyleIdx="3" presStyleCnt="6"/>
      <dgm:spPr/>
      <dgm:t>
        <a:bodyPr/>
        <a:lstStyle/>
        <a:p>
          <a:endParaRPr lang="en-US"/>
        </a:p>
      </dgm:t>
    </dgm:pt>
    <dgm:pt modelId="{6BC1CEB7-33C2-4A04-AEC4-6F64528E5962}" type="pres">
      <dgm:prSet presAssocID="{86E3AE9D-5588-46C7-9B8F-739379C75D98}" presName="connectorText" presStyleLbl="sibTrans2D1" presStyleIdx="3" presStyleCnt="6"/>
      <dgm:spPr/>
      <dgm:t>
        <a:bodyPr/>
        <a:lstStyle/>
        <a:p>
          <a:endParaRPr lang="en-US"/>
        </a:p>
      </dgm:t>
    </dgm:pt>
    <dgm:pt modelId="{133D15A1-79BA-4127-B7A7-8D0783C78379}" type="pres">
      <dgm:prSet presAssocID="{CE5BA9B5-0AD4-4C87-BFC9-4566DC614E0C}" presName="node" presStyleLbl="node1" presStyleIdx="3" presStyleCnt="6" custScaleX="129032">
        <dgm:presLayoutVars>
          <dgm:bulletEnabled val="1"/>
        </dgm:presLayoutVars>
      </dgm:prSet>
      <dgm:spPr/>
      <dgm:t>
        <a:bodyPr/>
        <a:lstStyle/>
        <a:p>
          <a:endParaRPr lang="en-US"/>
        </a:p>
      </dgm:t>
    </dgm:pt>
    <dgm:pt modelId="{BE0FA7CE-50D0-4CD5-86E5-8CA4BA359D38}" type="pres">
      <dgm:prSet presAssocID="{0BEEFB47-C0E5-4420-9EF3-A098D86CD4B1}" presName="parTrans" presStyleLbl="sibTrans2D1" presStyleIdx="4" presStyleCnt="6"/>
      <dgm:spPr/>
      <dgm:t>
        <a:bodyPr/>
        <a:lstStyle/>
        <a:p>
          <a:endParaRPr lang="en-US"/>
        </a:p>
      </dgm:t>
    </dgm:pt>
    <dgm:pt modelId="{B388A9FC-AF8A-400D-BCB8-CDD9100ED18E}" type="pres">
      <dgm:prSet presAssocID="{0BEEFB47-C0E5-4420-9EF3-A098D86CD4B1}" presName="connectorText" presStyleLbl="sibTrans2D1" presStyleIdx="4" presStyleCnt="6"/>
      <dgm:spPr/>
      <dgm:t>
        <a:bodyPr/>
        <a:lstStyle/>
        <a:p>
          <a:endParaRPr lang="en-US"/>
        </a:p>
      </dgm:t>
    </dgm:pt>
    <dgm:pt modelId="{B99AD10B-3FA9-4876-841E-721E91FBA7DB}" type="pres">
      <dgm:prSet presAssocID="{EFB4E904-26BB-4F5C-AD13-665914B9B768}" presName="node" presStyleLbl="node1" presStyleIdx="4" presStyleCnt="6" custScaleX="132262">
        <dgm:presLayoutVars>
          <dgm:bulletEnabled val="1"/>
        </dgm:presLayoutVars>
      </dgm:prSet>
      <dgm:spPr/>
      <dgm:t>
        <a:bodyPr/>
        <a:lstStyle/>
        <a:p>
          <a:endParaRPr lang="en-US"/>
        </a:p>
      </dgm:t>
    </dgm:pt>
    <dgm:pt modelId="{C1394F55-7864-40E3-8719-5E85E8FF98A8}" type="pres">
      <dgm:prSet presAssocID="{A7AF3DFF-3132-4041-B375-0DFDAD7FA296}" presName="parTrans" presStyleLbl="sibTrans2D1" presStyleIdx="5" presStyleCnt="6"/>
      <dgm:spPr/>
      <dgm:t>
        <a:bodyPr/>
        <a:lstStyle/>
        <a:p>
          <a:endParaRPr lang="en-US"/>
        </a:p>
      </dgm:t>
    </dgm:pt>
    <dgm:pt modelId="{E50F66E2-EC3D-4E61-8149-BF15E09795CA}" type="pres">
      <dgm:prSet presAssocID="{A7AF3DFF-3132-4041-B375-0DFDAD7FA296}" presName="connectorText" presStyleLbl="sibTrans2D1" presStyleIdx="5" presStyleCnt="6"/>
      <dgm:spPr/>
      <dgm:t>
        <a:bodyPr/>
        <a:lstStyle/>
        <a:p>
          <a:endParaRPr lang="en-US"/>
        </a:p>
      </dgm:t>
    </dgm:pt>
    <dgm:pt modelId="{508597CE-C136-4BF7-9F2B-6273096A8B08}" type="pres">
      <dgm:prSet presAssocID="{B1B3AD85-3314-4A79-9A6A-74C0114A9E0C}" presName="node" presStyleLbl="node1" presStyleIdx="5" presStyleCnt="6" custScaleX="142078">
        <dgm:presLayoutVars>
          <dgm:bulletEnabled val="1"/>
        </dgm:presLayoutVars>
      </dgm:prSet>
      <dgm:spPr/>
      <dgm:t>
        <a:bodyPr/>
        <a:lstStyle/>
        <a:p>
          <a:endParaRPr lang="en-US"/>
        </a:p>
      </dgm:t>
    </dgm:pt>
  </dgm:ptLst>
  <dgm:cxnLst>
    <dgm:cxn modelId="{0456C539-28C1-4981-9063-AD270674A47E}" srcId="{BABB291C-81CF-4AE3-A780-B493EC23A2BB}" destId="{B1B3AD85-3314-4A79-9A6A-74C0114A9E0C}" srcOrd="5" destOrd="0" parTransId="{A7AF3DFF-3132-4041-B375-0DFDAD7FA296}" sibTransId="{7CD1A722-7448-410B-9ADC-66168E5F98EB}"/>
    <dgm:cxn modelId="{2D89D3BE-9893-4265-A92D-5A3419800141}" type="presOf" srcId="{CE5BA9B5-0AD4-4C87-BFC9-4566DC614E0C}" destId="{133D15A1-79BA-4127-B7A7-8D0783C78379}" srcOrd="0" destOrd="0" presId="urn:microsoft.com/office/officeart/2005/8/layout/radial5"/>
    <dgm:cxn modelId="{9807F554-5825-4E5D-8B6E-B6112D31A07B}" type="presOf" srcId="{D70177A9-57E2-417A-859A-9B08DF0299D4}" destId="{03A50F00-6DD2-4282-B2A8-F06EBF98602C}" srcOrd="0" destOrd="0" presId="urn:microsoft.com/office/officeart/2005/8/layout/radial5"/>
    <dgm:cxn modelId="{7CB7EC53-9B7B-4E8D-BED3-292DC0574C39}" srcId="{BABB291C-81CF-4AE3-A780-B493EC23A2BB}" destId="{CE5BA9B5-0AD4-4C87-BFC9-4566DC614E0C}" srcOrd="3" destOrd="0" parTransId="{86E3AE9D-5588-46C7-9B8F-739379C75D98}" sibTransId="{B9C30BD2-49B6-444C-AC92-81020B4E02E8}"/>
    <dgm:cxn modelId="{206EE14C-0C46-4E90-96AC-120E403C73C5}" srcId="{BABB291C-81CF-4AE3-A780-B493EC23A2BB}" destId="{D70177A9-57E2-417A-859A-9B08DF0299D4}" srcOrd="1" destOrd="0" parTransId="{A63487E6-1DE8-4753-AC6B-E8099E23ED51}" sibTransId="{5CCC60DE-A83D-4A49-8BB1-AE9A07737F1E}"/>
    <dgm:cxn modelId="{FEEC9521-9BAA-4C84-AD50-339865FF7BC1}" type="presOf" srcId="{0BEEFB47-C0E5-4420-9EF3-A098D86CD4B1}" destId="{BE0FA7CE-50D0-4CD5-86E5-8CA4BA359D38}" srcOrd="0" destOrd="0" presId="urn:microsoft.com/office/officeart/2005/8/layout/radial5"/>
    <dgm:cxn modelId="{C81B3CED-D1DC-4073-B52B-90C828B53E26}" type="presOf" srcId="{EFB4E904-26BB-4F5C-AD13-665914B9B768}" destId="{B99AD10B-3FA9-4876-841E-721E91FBA7DB}" srcOrd="0" destOrd="0" presId="urn:microsoft.com/office/officeart/2005/8/layout/radial5"/>
    <dgm:cxn modelId="{D04BEC58-0FA5-4AAC-8BB1-F271221D0847}" type="presOf" srcId="{BE3701F3-29DF-4EFE-A6CC-DA6FD42C4347}" destId="{275F507C-4E76-4C21-A7A3-FD5801701016}" srcOrd="0" destOrd="0" presId="urn:microsoft.com/office/officeart/2005/8/layout/radial5"/>
    <dgm:cxn modelId="{C3523D2B-6CD2-4D0C-936D-2BFA70D49B7E}" srcId="{BABB291C-81CF-4AE3-A780-B493EC23A2BB}" destId="{D1172CBC-658F-416A-B3D6-CB355F4316D4}" srcOrd="2" destOrd="0" parTransId="{BE3701F3-29DF-4EFE-A6CC-DA6FD42C4347}" sibTransId="{53732D29-3D28-4B66-8A50-4E50CA2202D0}"/>
    <dgm:cxn modelId="{4E4D0708-102E-4C69-B88B-38368577EF6A}" type="presOf" srcId="{BE3701F3-29DF-4EFE-A6CC-DA6FD42C4347}" destId="{537BDAC4-9CA5-4E5F-B846-7DD211EAA4E2}" srcOrd="1" destOrd="0" presId="urn:microsoft.com/office/officeart/2005/8/layout/radial5"/>
    <dgm:cxn modelId="{DBD87494-77A2-445C-8095-D125789C3F20}" type="presOf" srcId="{86E3AE9D-5588-46C7-9B8F-739379C75D98}" destId="{6BC1CEB7-33C2-4A04-AEC4-6F64528E5962}" srcOrd="1" destOrd="0" presId="urn:microsoft.com/office/officeart/2005/8/layout/radial5"/>
    <dgm:cxn modelId="{CA53E8F0-4514-44D2-B246-EE8E2996B476}" type="presOf" srcId="{5F3BD56D-84FF-4794-A735-40B9D2101CE1}" destId="{F3A9F54E-11F4-4E8C-ACAC-D15891D534F8}" srcOrd="1" destOrd="0" presId="urn:microsoft.com/office/officeart/2005/8/layout/radial5"/>
    <dgm:cxn modelId="{361294D0-E971-47DD-A3F3-E69A7527A7A3}" type="presOf" srcId="{86E3AE9D-5588-46C7-9B8F-739379C75D98}" destId="{D830EF02-7B5E-44CF-AB9C-383DB986069F}" srcOrd="0" destOrd="0" presId="urn:microsoft.com/office/officeart/2005/8/layout/radial5"/>
    <dgm:cxn modelId="{D4A544DD-C05A-4791-9BF8-41FD9345876B}" type="presOf" srcId="{0BEEFB47-C0E5-4420-9EF3-A098D86CD4B1}" destId="{B388A9FC-AF8A-400D-BCB8-CDD9100ED18E}" srcOrd="1" destOrd="0" presId="urn:microsoft.com/office/officeart/2005/8/layout/radial5"/>
    <dgm:cxn modelId="{72EF4185-9C13-4739-A7A9-F43DFC8C5DD0}" srcId="{BABB291C-81CF-4AE3-A780-B493EC23A2BB}" destId="{EFB4E904-26BB-4F5C-AD13-665914B9B768}" srcOrd="4" destOrd="0" parTransId="{0BEEFB47-C0E5-4420-9EF3-A098D86CD4B1}" sibTransId="{C67F9600-590D-4D07-99A2-C73DFC8603B1}"/>
    <dgm:cxn modelId="{1EA8FE91-FA89-4EF7-990D-B053AA197AF6}" type="presOf" srcId="{A63487E6-1DE8-4753-AC6B-E8099E23ED51}" destId="{EC0A29BC-24A1-4789-9229-9206B9CF46EA}" srcOrd="1" destOrd="0" presId="urn:microsoft.com/office/officeart/2005/8/layout/radial5"/>
    <dgm:cxn modelId="{19257F2E-1B7B-4BCE-B600-0A2FE9BFCB42}" type="presOf" srcId="{A63487E6-1DE8-4753-AC6B-E8099E23ED51}" destId="{C125AC65-FEA6-4E83-8BCB-C6AF24AB50E6}" srcOrd="0" destOrd="0" presId="urn:microsoft.com/office/officeart/2005/8/layout/radial5"/>
    <dgm:cxn modelId="{CEE3C3BC-F7F0-403B-BCD2-C85926827BA5}" type="presOf" srcId="{5F3BD56D-84FF-4794-A735-40B9D2101CE1}" destId="{6C1C43D3-9FA6-4947-A922-F2AE2D7B7449}" srcOrd="0" destOrd="0" presId="urn:microsoft.com/office/officeart/2005/8/layout/radial5"/>
    <dgm:cxn modelId="{ABDECD67-E515-4446-8AF3-6659AF979069}" type="presOf" srcId="{A7AF3DFF-3132-4041-B375-0DFDAD7FA296}" destId="{E50F66E2-EC3D-4E61-8149-BF15E09795CA}" srcOrd="1" destOrd="0" presId="urn:microsoft.com/office/officeart/2005/8/layout/radial5"/>
    <dgm:cxn modelId="{E0ED640B-8F11-494C-9855-E65BD64B8B37}" type="presOf" srcId="{B1B3AD85-3314-4A79-9A6A-74C0114A9E0C}" destId="{508597CE-C136-4BF7-9F2B-6273096A8B08}" srcOrd="0" destOrd="0" presId="urn:microsoft.com/office/officeart/2005/8/layout/radial5"/>
    <dgm:cxn modelId="{E3C16FD1-5157-4E9F-A14E-3267E2B0120A}" srcId="{970E15D0-A284-4287-A372-8F03F561C2E3}" destId="{BABB291C-81CF-4AE3-A780-B493EC23A2BB}" srcOrd="0" destOrd="0" parTransId="{93EB34E4-9969-438A-A905-49EBC782CF53}" sibTransId="{4E687627-B181-45F7-90F5-1D804ED5DF18}"/>
    <dgm:cxn modelId="{4D86748A-EB38-454C-9F18-A866282F1471}" type="presOf" srcId="{BABB291C-81CF-4AE3-A780-B493EC23A2BB}" destId="{1C06B6A2-76EE-473B-93E4-A2168630C620}" srcOrd="0" destOrd="0" presId="urn:microsoft.com/office/officeart/2005/8/layout/radial5"/>
    <dgm:cxn modelId="{6DC92275-D995-4550-8F5A-793CA9DA6BD7}" type="presOf" srcId="{970E15D0-A284-4287-A372-8F03F561C2E3}" destId="{79C1BD90-2448-47E8-B757-B77CE43851BD}" srcOrd="0" destOrd="0" presId="urn:microsoft.com/office/officeart/2005/8/layout/radial5"/>
    <dgm:cxn modelId="{817AB14B-7EA6-465D-AEA9-CA6046B788AC}" type="presOf" srcId="{A7AF3DFF-3132-4041-B375-0DFDAD7FA296}" destId="{C1394F55-7864-40E3-8719-5E85E8FF98A8}" srcOrd="0" destOrd="0" presId="urn:microsoft.com/office/officeart/2005/8/layout/radial5"/>
    <dgm:cxn modelId="{8429C618-AE39-4B03-B421-AF6B1E8F8E4D}" type="presOf" srcId="{AB7670D9-22FE-420E-A15F-F0A920B47ECF}" destId="{42124F7A-647B-4446-94CE-43C9218B60B2}" srcOrd="0" destOrd="0" presId="urn:microsoft.com/office/officeart/2005/8/layout/radial5"/>
    <dgm:cxn modelId="{23C8057C-6192-4564-98D6-BE6FB7E420B6}" type="presOf" srcId="{D1172CBC-658F-416A-B3D6-CB355F4316D4}" destId="{1E29AB13-F77D-4F1C-AA58-E618E3856DF2}" srcOrd="0" destOrd="0" presId="urn:microsoft.com/office/officeart/2005/8/layout/radial5"/>
    <dgm:cxn modelId="{D3353D16-C67B-4066-8912-B3F4CCCBDD4F}" srcId="{BABB291C-81CF-4AE3-A780-B493EC23A2BB}" destId="{AB7670D9-22FE-420E-A15F-F0A920B47ECF}" srcOrd="0" destOrd="0" parTransId="{5F3BD56D-84FF-4794-A735-40B9D2101CE1}" sibTransId="{66118145-AAA1-4999-A374-E47BFE5067CB}"/>
    <dgm:cxn modelId="{B9B66794-9A10-4C52-A6F5-FE15E28AF643}" type="presParOf" srcId="{79C1BD90-2448-47E8-B757-B77CE43851BD}" destId="{1C06B6A2-76EE-473B-93E4-A2168630C620}" srcOrd="0" destOrd="0" presId="urn:microsoft.com/office/officeart/2005/8/layout/radial5"/>
    <dgm:cxn modelId="{B16580CD-FD57-4905-A441-2356363A33C5}" type="presParOf" srcId="{79C1BD90-2448-47E8-B757-B77CE43851BD}" destId="{6C1C43D3-9FA6-4947-A922-F2AE2D7B7449}" srcOrd="1" destOrd="0" presId="urn:microsoft.com/office/officeart/2005/8/layout/radial5"/>
    <dgm:cxn modelId="{46DD7350-6443-4058-A39E-4A2B881B1AE7}" type="presParOf" srcId="{6C1C43D3-9FA6-4947-A922-F2AE2D7B7449}" destId="{F3A9F54E-11F4-4E8C-ACAC-D15891D534F8}" srcOrd="0" destOrd="0" presId="urn:microsoft.com/office/officeart/2005/8/layout/radial5"/>
    <dgm:cxn modelId="{119F041B-789B-4CF3-BB8B-8E6DCFE350B2}" type="presParOf" srcId="{79C1BD90-2448-47E8-B757-B77CE43851BD}" destId="{42124F7A-647B-4446-94CE-43C9218B60B2}" srcOrd="2" destOrd="0" presId="urn:microsoft.com/office/officeart/2005/8/layout/radial5"/>
    <dgm:cxn modelId="{A8640765-3458-49B5-9E36-84B7A306A1EA}" type="presParOf" srcId="{79C1BD90-2448-47E8-B757-B77CE43851BD}" destId="{C125AC65-FEA6-4E83-8BCB-C6AF24AB50E6}" srcOrd="3" destOrd="0" presId="urn:microsoft.com/office/officeart/2005/8/layout/radial5"/>
    <dgm:cxn modelId="{F70AD964-A26F-4D3E-A744-FE59687DB3E5}" type="presParOf" srcId="{C125AC65-FEA6-4E83-8BCB-C6AF24AB50E6}" destId="{EC0A29BC-24A1-4789-9229-9206B9CF46EA}" srcOrd="0" destOrd="0" presId="urn:microsoft.com/office/officeart/2005/8/layout/radial5"/>
    <dgm:cxn modelId="{7F46AE5E-13A9-4C25-8963-7B5C21F34C79}" type="presParOf" srcId="{79C1BD90-2448-47E8-B757-B77CE43851BD}" destId="{03A50F00-6DD2-4282-B2A8-F06EBF98602C}" srcOrd="4" destOrd="0" presId="urn:microsoft.com/office/officeart/2005/8/layout/radial5"/>
    <dgm:cxn modelId="{53D96644-1B25-4446-896E-E2C368AC52DF}" type="presParOf" srcId="{79C1BD90-2448-47E8-B757-B77CE43851BD}" destId="{275F507C-4E76-4C21-A7A3-FD5801701016}" srcOrd="5" destOrd="0" presId="urn:microsoft.com/office/officeart/2005/8/layout/radial5"/>
    <dgm:cxn modelId="{39D77C5D-A7F0-4480-A4F4-299B85FEB6BF}" type="presParOf" srcId="{275F507C-4E76-4C21-A7A3-FD5801701016}" destId="{537BDAC4-9CA5-4E5F-B846-7DD211EAA4E2}" srcOrd="0" destOrd="0" presId="urn:microsoft.com/office/officeart/2005/8/layout/radial5"/>
    <dgm:cxn modelId="{C2F71FE1-2997-483E-A71B-16D5A5DB429E}" type="presParOf" srcId="{79C1BD90-2448-47E8-B757-B77CE43851BD}" destId="{1E29AB13-F77D-4F1C-AA58-E618E3856DF2}" srcOrd="6" destOrd="0" presId="urn:microsoft.com/office/officeart/2005/8/layout/radial5"/>
    <dgm:cxn modelId="{BCD4D265-7A14-4C90-A21F-2E7B5F7D4176}" type="presParOf" srcId="{79C1BD90-2448-47E8-B757-B77CE43851BD}" destId="{D830EF02-7B5E-44CF-AB9C-383DB986069F}" srcOrd="7" destOrd="0" presId="urn:microsoft.com/office/officeart/2005/8/layout/radial5"/>
    <dgm:cxn modelId="{F492329E-67B2-4C22-8B9A-63DBBDA7317E}" type="presParOf" srcId="{D830EF02-7B5E-44CF-AB9C-383DB986069F}" destId="{6BC1CEB7-33C2-4A04-AEC4-6F64528E5962}" srcOrd="0" destOrd="0" presId="urn:microsoft.com/office/officeart/2005/8/layout/radial5"/>
    <dgm:cxn modelId="{C42A6C67-4C71-4612-A2D9-DCBEEDD6C1B2}" type="presParOf" srcId="{79C1BD90-2448-47E8-B757-B77CE43851BD}" destId="{133D15A1-79BA-4127-B7A7-8D0783C78379}" srcOrd="8" destOrd="0" presId="urn:microsoft.com/office/officeart/2005/8/layout/radial5"/>
    <dgm:cxn modelId="{F2D649B9-E177-4A4B-8BB5-92E3D3265420}" type="presParOf" srcId="{79C1BD90-2448-47E8-B757-B77CE43851BD}" destId="{BE0FA7CE-50D0-4CD5-86E5-8CA4BA359D38}" srcOrd="9" destOrd="0" presId="urn:microsoft.com/office/officeart/2005/8/layout/radial5"/>
    <dgm:cxn modelId="{BB774C37-C1A8-4D55-8D79-39520E9CAD3F}" type="presParOf" srcId="{BE0FA7CE-50D0-4CD5-86E5-8CA4BA359D38}" destId="{B388A9FC-AF8A-400D-BCB8-CDD9100ED18E}" srcOrd="0" destOrd="0" presId="urn:microsoft.com/office/officeart/2005/8/layout/radial5"/>
    <dgm:cxn modelId="{62DBD711-C62C-4901-84B0-1A749FCAF99B}" type="presParOf" srcId="{79C1BD90-2448-47E8-B757-B77CE43851BD}" destId="{B99AD10B-3FA9-4876-841E-721E91FBA7DB}" srcOrd="10" destOrd="0" presId="urn:microsoft.com/office/officeart/2005/8/layout/radial5"/>
    <dgm:cxn modelId="{77EDCAB0-97C0-4943-A045-0D3B059BB6AC}" type="presParOf" srcId="{79C1BD90-2448-47E8-B757-B77CE43851BD}" destId="{C1394F55-7864-40E3-8719-5E85E8FF98A8}" srcOrd="11" destOrd="0" presId="urn:microsoft.com/office/officeart/2005/8/layout/radial5"/>
    <dgm:cxn modelId="{E53459DD-4D4A-4100-A3A1-C43DE1413655}" type="presParOf" srcId="{C1394F55-7864-40E3-8719-5E85E8FF98A8}" destId="{E50F66E2-EC3D-4E61-8149-BF15E09795CA}" srcOrd="0" destOrd="0" presId="urn:microsoft.com/office/officeart/2005/8/layout/radial5"/>
    <dgm:cxn modelId="{0B8CA290-661C-4E77-AB35-2547F8B3FCDD}" type="presParOf" srcId="{79C1BD90-2448-47E8-B757-B77CE43851BD}" destId="{508597CE-C136-4BF7-9F2B-6273096A8B08}"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82583D-A556-4460-B6D9-AA20E2EA42C8}">
      <dsp:nvSpPr>
        <dsp:cNvPr id="0" name=""/>
        <dsp:cNvSpPr/>
      </dsp:nvSpPr>
      <dsp:spPr>
        <a:xfrm>
          <a:off x="3731838" y="2260053"/>
          <a:ext cx="1997661" cy="129925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tx1"/>
              </a:solidFill>
            </a:rPr>
            <a:t>Primary</a:t>
          </a:r>
          <a:endParaRPr lang="en-US" sz="2800" b="1" kern="1200" dirty="0">
            <a:solidFill>
              <a:schemeClr val="tx1"/>
            </a:solidFill>
          </a:endParaRPr>
        </a:p>
      </dsp:txBody>
      <dsp:txXfrm>
        <a:off x="4024389" y="2450325"/>
        <a:ext cx="1412559" cy="918714"/>
      </dsp:txXfrm>
    </dsp:sp>
    <dsp:sp modelId="{1F442F5F-246E-4813-AAB3-9A444425865F}">
      <dsp:nvSpPr>
        <dsp:cNvPr id="0" name=""/>
        <dsp:cNvSpPr/>
      </dsp:nvSpPr>
      <dsp:spPr>
        <a:xfrm rot="16200000">
          <a:off x="4537611" y="1646869"/>
          <a:ext cx="386115" cy="51970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4595528" y="1808727"/>
        <a:ext cx="270281" cy="311821"/>
      </dsp:txXfrm>
    </dsp:sp>
    <dsp:sp modelId="{78BF849E-55E5-4851-AC06-5BD21CA035C0}">
      <dsp:nvSpPr>
        <dsp:cNvPr id="0" name=""/>
        <dsp:cNvSpPr/>
      </dsp:nvSpPr>
      <dsp:spPr>
        <a:xfrm>
          <a:off x="3966400" y="2994"/>
          <a:ext cx="1528539" cy="152853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Ethnicity</a:t>
          </a:r>
          <a:endParaRPr lang="en-US" sz="1800" b="1" kern="1200" dirty="0">
            <a:solidFill>
              <a:schemeClr val="tx1"/>
            </a:solidFill>
          </a:endParaRPr>
        </a:p>
      </dsp:txBody>
      <dsp:txXfrm>
        <a:off x="4190249" y="226843"/>
        <a:ext cx="1080841" cy="1080841"/>
      </dsp:txXfrm>
    </dsp:sp>
    <dsp:sp modelId="{2D2C3E70-D5DE-4C9A-A0B5-7D454D8E6051}">
      <dsp:nvSpPr>
        <dsp:cNvPr id="0" name=""/>
        <dsp:cNvSpPr/>
      </dsp:nvSpPr>
      <dsp:spPr>
        <a:xfrm rot="20520000">
          <a:off x="5710289" y="2293765"/>
          <a:ext cx="232475" cy="51970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5711996" y="2408482"/>
        <a:ext cx="162733" cy="311821"/>
      </dsp:txXfrm>
    </dsp:sp>
    <dsp:sp modelId="{63427F7E-3935-4016-9DCD-8A38C58469EA}">
      <dsp:nvSpPr>
        <dsp:cNvPr id="0" name=""/>
        <dsp:cNvSpPr/>
      </dsp:nvSpPr>
      <dsp:spPr>
        <a:xfrm>
          <a:off x="6003961" y="1483369"/>
          <a:ext cx="1528539" cy="1528539"/>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Race</a:t>
          </a:r>
          <a:endParaRPr lang="en-US" sz="1800" b="1" kern="1200" dirty="0">
            <a:solidFill>
              <a:schemeClr val="tx1"/>
            </a:solidFill>
          </a:endParaRPr>
        </a:p>
      </dsp:txBody>
      <dsp:txXfrm>
        <a:off x="6227810" y="1707218"/>
        <a:ext cx="1080841" cy="1080841"/>
      </dsp:txXfrm>
    </dsp:sp>
    <dsp:sp modelId="{DA6CAC24-3D90-4655-ADC1-438DBFA968C3}">
      <dsp:nvSpPr>
        <dsp:cNvPr id="0" name=""/>
        <dsp:cNvSpPr/>
      </dsp:nvSpPr>
      <dsp:spPr>
        <a:xfrm rot="3240000">
          <a:off x="5169342" y="3470428"/>
          <a:ext cx="315053" cy="51970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5188822" y="3536136"/>
        <a:ext cx="220537" cy="311821"/>
      </dsp:txXfrm>
    </dsp:sp>
    <dsp:sp modelId="{04874DD1-6D89-4B81-99EF-7E1D6AEB567D}">
      <dsp:nvSpPr>
        <dsp:cNvPr id="0" name=""/>
        <dsp:cNvSpPr/>
      </dsp:nvSpPr>
      <dsp:spPr>
        <a:xfrm>
          <a:off x="5009730" y="3878666"/>
          <a:ext cx="1960443" cy="1528539"/>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Sexual Orientation </a:t>
          </a:r>
          <a:endParaRPr lang="en-US" sz="1800" b="1" kern="1200" dirty="0">
            <a:solidFill>
              <a:schemeClr val="tx1"/>
            </a:solidFill>
          </a:endParaRPr>
        </a:p>
      </dsp:txBody>
      <dsp:txXfrm>
        <a:off x="5296830" y="4102515"/>
        <a:ext cx="1386243" cy="1080841"/>
      </dsp:txXfrm>
    </dsp:sp>
    <dsp:sp modelId="{85B40BC2-3E3A-4F5F-B3E6-146718FBCB14}">
      <dsp:nvSpPr>
        <dsp:cNvPr id="0" name=""/>
        <dsp:cNvSpPr/>
      </dsp:nvSpPr>
      <dsp:spPr>
        <a:xfrm rot="7560000">
          <a:off x="3945205" y="3493067"/>
          <a:ext cx="345633" cy="51970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4027524" y="3555065"/>
        <a:ext cx="241943" cy="311821"/>
      </dsp:txXfrm>
    </dsp:sp>
    <dsp:sp modelId="{71B8394F-E9F5-45BA-B7D3-C126D51AFE2C}">
      <dsp:nvSpPr>
        <dsp:cNvPr id="0" name=""/>
        <dsp:cNvSpPr/>
      </dsp:nvSpPr>
      <dsp:spPr>
        <a:xfrm>
          <a:off x="2707117" y="3878666"/>
          <a:ext cx="1528539" cy="1528539"/>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Mental/ Physical Abilities</a:t>
          </a:r>
          <a:endParaRPr lang="en-US" sz="1800" b="1" kern="1200" dirty="0">
            <a:solidFill>
              <a:schemeClr val="tx1"/>
            </a:solidFill>
          </a:endParaRPr>
        </a:p>
      </dsp:txBody>
      <dsp:txXfrm>
        <a:off x="2930966" y="4102515"/>
        <a:ext cx="1080841" cy="1080841"/>
      </dsp:txXfrm>
    </dsp:sp>
    <dsp:sp modelId="{926ECC64-213C-4A2D-8440-0D0147EB52C6}">
      <dsp:nvSpPr>
        <dsp:cNvPr id="0" name=""/>
        <dsp:cNvSpPr/>
      </dsp:nvSpPr>
      <dsp:spPr>
        <a:xfrm rot="11880000">
          <a:off x="3583432" y="2307149"/>
          <a:ext cx="185144" cy="519703"/>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3637616" y="2419672"/>
        <a:ext cx="129601" cy="311821"/>
      </dsp:txXfrm>
    </dsp:sp>
    <dsp:sp modelId="{8A285D5B-9DA4-4D42-B069-BBEE0A3F8D8E}">
      <dsp:nvSpPr>
        <dsp:cNvPr id="0" name=""/>
        <dsp:cNvSpPr/>
      </dsp:nvSpPr>
      <dsp:spPr>
        <a:xfrm>
          <a:off x="1840099" y="1388661"/>
          <a:ext cx="1706017" cy="1717955"/>
        </a:xfrm>
        <a:prstGeom prst="ellipse">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Age</a:t>
          </a:r>
          <a:endParaRPr lang="en-US" sz="1800" b="1" kern="1200" dirty="0">
            <a:solidFill>
              <a:schemeClr val="tx1"/>
            </a:solidFill>
          </a:endParaRPr>
        </a:p>
      </dsp:txBody>
      <dsp:txXfrm>
        <a:off x="2089939" y="1640250"/>
        <a:ext cx="1206337" cy="12147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hdr" sz="quarter"/>
          </p:nvPr>
        </p:nvSpPr>
        <p:spPr bwMode="auto">
          <a:xfrm>
            <a:off x="1" y="1"/>
            <a:ext cx="4275403" cy="336962"/>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189443" name="Rectangle 3"/>
          <p:cNvSpPr>
            <a:spLocks noGrp="1" noChangeArrowheads="1"/>
          </p:cNvSpPr>
          <p:nvPr>
            <p:ph type="dt" sz="quarter" idx="1"/>
          </p:nvPr>
        </p:nvSpPr>
        <p:spPr bwMode="auto">
          <a:xfrm>
            <a:off x="5588659" y="1"/>
            <a:ext cx="4275403" cy="336962"/>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89444" name="Rectangle 4"/>
          <p:cNvSpPr>
            <a:spLocks noGrp="1" noChangeArrowheads="1"/>
          </p:cNvSpPr>
          <p:nvPr>
            <p:ph type="ftr" sz="quarter" idx="2"/>
          </p:nvPr>
        </p:nvSpPr>
        <p:spPr bwMode="auto">
          <a:xfrm>
            <a:off x="1" y="6397643"/>
            <a:ext cx="4275403" cy="336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189445" name="Rectangle 5"/>
          <p:cNvSpPr>
            <a:spLocks noGrp="1" noChangeArrowheads="1"/>
          </p:cNvSpPr>
          <p:nvPr>
            <p:ph type="sldNum" sz="quarter" idx="3"/>
          </p:nvPr>
        </p:nvSpPr>
        <p:spPr bwMode="auto">
          <a:xfrm>
            <a:off x="5588659" y="6397643"/>
            <a:ext cx="4275403" cy="336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A0E3ED35-BE72-4F23-BAA7-7A44FFE15037}" type="slidenum">
              <a:rPr lang="en-US"/>
              <a:pPr>
                <a:defRPr/>
              </a:pPr>
              <a:t>‹#›</a:t>
            </a:fld>
            <a:endParaRPr lang="en-US"/>
          </a:p>
        </p:txBody>
      </p:sp>
    </p:spTree>
    <p:extLst>
      <p:ext uri="{BB962C8B-B14F-4D97-AF65-F5344CB8AC3E}">
        <p14:creationId xmlns:p14="http://schemas.microsoft.com/office/powerpoint/2010/main" val="440247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1"/>
            <a:ext cx="4275403" cy="336962"/>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6147" name="Rectangle 3"/>
          <p:cNvSpPr>
            <a:spLocks noGrp="1" noChangeArrowheads="1"/>
          </p:cNvSpPr>
          <p:nvPr>
            <p:ph type="dt" idx="1"/>
          </p:nvPr>
        </p:nvSpPr>
        <p:spPr bwMode="auto">
          <a:xfrm>
            <a:off x="5588659" y="1"/>
            <a:ext cx="4275403" cy="336962"/>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06500" name="Rectangle 4"/>
          <p:cNvSpPr>
            <a:spLocks noGrp="1" noRot="1" noChangeAspect="1" noChangeArrowheads="1" noTextEdit="1"/>
          </p:cNvSpPr>
          <p:nvPr>
            <p:ph type="sldImg" idx="2"/>
          </p:nvPr>
        </p:nvSpPr>
        <p:spPr bwMode="auto">
          <a:xfrm>
            <a:off x="3249613" y="504825"/>
            <a:ext cx="3368675" cy="25273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86632" y="3199401"/>
            <a:ext cx="7893050" cy="3031498"/>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1" y="6397643"/>
            <a:ext cx="4275403" cy="336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6151" name="Rectangle 7"/>
          <p:cNvSpPr>
            <a:spLocks noGrp="1" noChangeArrowheads="1"/>
          </p:cNvSpPr>
          <p:nvPr>
            <p:ph type="sldNum" sz="quarter" idx="5"/>
          </p:nvPr>
        </p:nvSpPr>
        <p:spPr bwMode="auto">
          <a:xfrm>
            <a:off x="5588659" y="6397643"/>
            <a:ext cx="4275403" cy="336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E49C79EA-218D-4985-8090-55A581A332E8}" type="slidenum">
              <a:rPr lang="en-US"/>
              <a:pPr>
                <a:defRPr/>
              </a:pPr>
              <a:t>‹#›</a:t>
            </a:fld>
            <a:endParaRPr lang="en-US"/>
          </a:p>
        </p:txBody>
      </p:sp>
    </p:spTree>
    <p:extLst>
      <p:ext uri="{BB962C8B-B14F-4D97-AF65-F5344CB8AC3E}">
        <p14:creationId xmlns:p14="http://schemas.microsoft.com/office/powerpoint/2010/main" val="5594668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http://ag.arizona.edu/sfcs/cyfernet/nowg/sc_valdiv.html</a:t>
            </a:r>
            <a:endParaRPr lang="en-US" dirty="0"/>
          </a:p>
        </p:txBody>
      </p:sp>
      <p:sp>
        <p:nvSpPr>
          <p:cNvPr id="4" name="Slide Number Placeholder 3"/>
          <p:cNvSpPr>
            <a:spLocks noGrp="1"/>
          </p:cNvSpPr>
          <p:nvPr>
            <p:ph type="sldNum" sz="quarter" idx="10"/>
          </p:nvPr>
        </p:nvSpPr>
        <p:spPr/>
        <p:txBody>
          <a:bodyPr/>
          <a:lstStyle/>
          <a:p>
            <a:fld id="{9C242652-E6E5-400B-8D0C-F2EB4A1E1B0E}" type="slidenum">
              <a:rPr lang="en-US" smtClean="0"/>
              <a:t>21</a:t>
            </a:fld>
            <a:endParaRPr lang="en-US"/>
          </a:p>
        </p:txBody>
      </p:sp>
    </p:spTree>
    <p:extLst>
      <p:ext uri="{BB962C8B-B14F-4D97-AF65-F5344CB8AC3E}">
        <p14:creationId xmlns:p14="http://schemas.microsoft.com/office/powerpoint/2010/main" val="2805227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524B76-5C25-410A-B346-B01499614664}" type="slidenum">
              <a:rPr lang="en-US"/>
              <a:pPr/>
              <a:t>29</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6A0E1A-AB55-4F48-A98E-FAC7C8B8397A}" type="slidenum">
              <a:rPr lang="en-US"/>
              <a:pPr/>
              <a:t>32</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C80FEA-E841-4EE9-A6D0-C9C4C0315912}" type="slidenum">
              <a:rPr lang="en-US"/>
              <a:pPr/>
              <a:t>37</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D0187C5-F3CF-4260-80A1-0583E7803AD1}" type="datetime1">
              <a:rPr lang="en-US" smtClean="0"/>
              <a:t>7/25/2017</a:t>
            </a:fld>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E2047541-32BD-41A7-BF57-050EA3F35247}" type="datetime1">
              <a:rPr lang="en-US" smtClean="0"/>
              <a:t>7/25/2017</a:t>
            </a:fld>
            <a:endParaRPr lang="en-US"/>
          </a:p>
        </p:txBody>
      </p:sp>
      <p:sp>
        <p:nvSpPr>
          <p:cNvPr id="5" name="Footer Placeholder 4"/>
          <p:cNvSpPr>
            <a:spLocks noGrp="1"/>
          </p:cNvSpPr>
          <p:nvPr>
            <p:ph type="ftr" sz="quarter" idx="11"/>
          </p:nvPr>
        </p:nvSpPr>
        <p:spPr/>
        <p:txBody>
          <a:bodyPr/>
          <a:lstStyle/>
          <a:p>
            <a:pPr>
              <a:defRPr/>
            </a:pPr>
            <a:r>
              <a:rPr lang="en-US" smtClean="0"/>
              <a:t>NASC  2017</a:t>
            </a:r>
            <a:endParaRPr lang="en-US"/>
          </a:p>
        </p:txBody>
      </p:sp>
      <p:sp>
        <p:nvSpPr>
          <p:cNvPr id="6" name="Slide Number Placeholder 5"/>
          <p:cNvSpPr>
            <a:spLocks noGrp="1"/>
          </p:cNvSpPr>
          <p:nvPr>
            <p:ph type="sldNum" sz="quarter" idx="12"/>
          </p:nvPr>
        </p:nvSpPr>
        <p:spPr/>
        <p:txBody>
          <a:bodyPr/>
          <a:lstStyle/>
          <a:p>
            <a:pPr>
              <a:defRPr/>
            </a:pPr>
            <a:fld id="{E281687A-0447-43F5-B77C-2554E44F0006}"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pPr>
              <a:defRPr/>
            </a:pPr>
            <a:fld id="{A95934CC-DDD0-4352-ADC0-43CE68472C60}" type="datetime1">
              <a:rPr lang="en-US" smtClean="0"/>
              <a:t>7/25/2017</a:t>
            </a:fld>
            <a:endParaRPr lang="en-US"/>
          </a:p>
        </p:txBody>
      </p:sp>
      <p:sp>
        <p:nvSpPr>
          <p:cNvPr id="5" name="Footer Placeholder 4"/>
          <p:cNvSpPr>
            <a:spLocks noGrp="1"/>
          </p:cNvSpPr>
          <p:nvPr>
            <p:ph type="ftr" sz="quarter" idx="11"/>
          </p:nvPr>
        </p:nvSpPr>
        <p:spPr>
          <a:xfrm>
            <a:off x="457201" y="6248207"/>
            <a:ext cx="5573483" cy="365125"/>
          </a:xfrm>
        </p:spPr>
        <p:txBody>
          <a:bodyPr/>
          <a:lstStyle/>
          <a:p>
            <a:pPr>
              <a:defRPr/>
            </a:pPr>
            <a:r>
              <a:rPr lang="en-US" smtClean="0"/>
              <a:t>NASC  2017</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pPr>
              <a:defRPr/>
            </a:pPr>
            <a:fld id="{F596C33D-8C09-4B68-8729-C312BF7676FF}"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A73CC00-FB48-463E-8FB9-A5906CFE3D3B}" type="datetime1">
              <a:rPr lang="en-US" smtClean="0"/>
              <a:t>7/25/2017</a:t>
            </a:fld>
            <a:endParaRPr lang="en-US"/>
          </a:p>
        </p:txBody>
      </p:sp>
      <p:sp>
        <p:nvSpPr>
          <p:cNvPr id="5" name="Footer Placeholder 4"/>
          <p:cNvSpPr>
            <a:spLocks noGrp="1"/>
          </p:cNvSpPr>
          <p:nvPr>
            <p:ph type="ftr" sz="quarter" idx="11"/>
          </p:nvPr>
        </p:nvSpPr>
        <p:spPr/>
        <p:txBody>
          <a:bodyPr/>
          <a:lstStyle/>
          <a:p>
            <a:r>
              <a:rPr lang="en-US" smtClean="0"/>
              <a:t>NASC  2017</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transition>
    <p:split orient="vert" dir="in"/>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C6D4CB66-AB26-4E63-A4B7-850CE7144505}" type="datetime1">
              <a:rPr lang="en-US" smtClean="0"/>
              <a:t>7/25/2017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defRPr/>
            </a:pPr>
            <a:fld id="{A01CD867-219D-4386-954F-9FCFC163F72C}" type="slidenum">
              <a:rPr lang="en-US" smtClean="0"/>
              <a:pPr>
                <a:defRPr/>
              </a:pPr>
              <a:t>‹#›</a:t>
            </a:fld>
            <a:endParaRPr lang="en-US"/>
          </a:p>
        </p:txBody>
      </p:sp>
      <p:sp>
        <p:nvSpPr>
          <p:cNvPr id="14" name="Footer Placeholder 13"/>
          <p:cNvSpPr>
            <a:spLocks noGrp="1"/>
          </p:cNvSpPr>
          <p:nvPr>
            <p:ph type="ftr" sz="quarter" idx="12"/>
          </p:nvPr>
        </p:nvSpPr>
        <p:spPr/>
        <p:txBody>
          <a:bodyPr/>
          <a:lstStyle/>
          <a:p>
            <a:pPr>
              <a:defRPr/>
            </a:pPr>
            <a:r>
              <a:rPr lang="en-US" smtClean="0"/>
              <a:t>NASC  2017</a:t>
            </a:r>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pPr>
              <a:defRPr/>
            </a:pPr>
            <a:fld id="{5418496C-369A-40C8-9C2D-96F287FB34F2}" type="datetime1">
              <a:rPr lang="en-US" smtClean="0"/>
              <a:t>7/25/2017</a:t>
            </a:fld>
            <a:endParaRPr lang="en-US"/>
          </a:p>
        </p:txBody>
      </p:sp>
      <p:sp>
        <p:nvSpPr>
          <p:cNvPr id="10" name="Slide Number Placeholder 9"/>
          <p:cNvSpPr>
            <a:spLocks noGrp="1"/>
          </p:cNvSpPr>
          <p:nvPr>
            <p:ph type="sldNum" sz="quarter" idx="16"/>
          </p:nvPr>
        </p:nvSpPr>
        <p:spPr/>
        <p:txBody>
          <a:bodyPr rtlCol="0"/>
          <a:lstStyle/>
          <a:p>
            <a:pPr>
              <a:defRPr/>
            </a:pPr>
            <a:fld id="{3C8F54E7-CC73-44A0-98EA-4E5B8A32DEE2}" type="slidenum">
              <a:rPr lang="en-US" smtClean="0"/>
              <a:pPr>
                <a:defRPr/>
              </a:pPr>
              <a:t>‹#›</a:t>
            </a:fld>
            <a:endParaRPr lang="en-US"/>
          </a:p>
        </p:txBody>
      </p:sp>
      <p:sp>
        <p:nvSpPr>
          <p:cNvPr id="12" name="Footer Placeholder 11"/>
          <p:cNvSpPr>
            <a:spLocks noGrp="1"/>
          </p:cNvSpPr>
          <p:nvPr>
            <p:ph type="ftr" sz="quarter" idx="17"/>
          </p:nvPr>
        </p:nvSpPr>
        <p:spPr/>
        <p:txBody>
          <a:bodyPr rtlCol="0"/>
          <a:lstStyle/>
          <a:p>
            <a:pPr>
              <a:defRPr/>
            </a:pPr>
            <a:r>
              <a:rPr lang="en-US" smtClean="0"/>
              <a:t>NASC  2017</a:t>
            </a:r>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pPr>
              <a:defRPr/>
            </a:pPr>
            <a:fld id="{2F26262A-0140-4386-AB30-22B5C10368B0}" type="datetime1">
              <a:rPr lang="en-US" smtClean="0"/>
              <a:t>7/25/2017</a:t>
            </a:fld>
            <a:endParaRPr lang="en-US"/>
          </a:p>
        </p:txBody>
      </p:sp>
      <p:sp>
        <p:nvSpPr>
          <p:cNvPr id="12" name="Slide Number Placeholder 11"/>
          <p:cNvSpPr>
            <a:spLocks noGrp="1"/>
          </p:cNvSpPr>
          <p:nvPr>
            <p:ph type="sldNum" sz="quarter" idx="16"/>
          </p:nvPr>
        </p:nvSpPr>
        <p:spPr/>
        <p:txBody>
          <a:bodyPr rtlCol="0"/>
          <a:lstStyle/>
          <a:p>
            <a:pPr>
              <a:defRPr/>
            </a:pPr>
            <a:fld id="{8137A9F1-81D5-4459-BB91-2D1C96BF3190}" type="slidenum">
              <a:rPr lang="en-US" smtClean="0"/>
              <a:pPr>
                <a:defRPr/>
              </a:pPr>
              <a:t>‹#›</a:t>
            </a:fld>
            <a:endParaRPr lang="en-US"/>
          </a:p>
        </p:txBody>
      </p:sp>
      <p:sp>
        <p:nvSpPr>
          <p:cNvPr id="14" name="Footer Placeholder 13"/>
          <p:cNvSpPr>
            <a:spLocks noGrp="1"/>
          </p:cNvSpPr>
          <p:nvPr>
            <p:ph type="ftr" sz="quarter" idx="17"/>
          </p:nvPr>
        </p:nvSpPr>
        <p:spPr/>
        <p:txBody>
          <a:bodyPr rtlCol="0"/>
          <a:lstStyle/>
          <a:p>
            <a:pPr>
              <a:defRPr/>
            </a:pPr>
            <a:r>
              <a:rPr lang="en-US" smtClean="0"/>
              <a:t>NASC  2017</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split orient="vert" dir="in"/>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7B2926FC-402F-4805-903E-7A945445095C}" type="datetime1">
              <a:rPr lang="en-US" smtClean="0"/>
              <a:t>7/25/2017</a:t>
            </a:fld>
            <a:endParaRPr lang="en-US"/>
          </a:p>
        </p:txBody>
      </p:sp>
      <p:sp>
        <p:nvSpPr>
          <p:cNvPr id="4" name="Footer Placeholder 3"/>
          <p:cNvSpPr>
            <a:spLocks noGrp="1"/>
          </p:cNvSpPr>
          <p:nvPr>
            <p:ph type="ftr" sz="quarter" idx="11"/>
          </p:nvPr>
        </p:nvSpPr>
        <p:spPr/>
        <p:txBody>
          <a:bodyPr/>
          <a:lstStyle/>
          <a:p>
            <a:pPr>
              <a:defRPr/>
            </a:pPr>
            <a:r>
              <a:rPr lang="en-US" smtClean="0"/>
              <a:t>NASC  2017</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a:defRPr/>
            </a:pPr>
            <a:fld id="{20CFC55A-89E2-4CC5-A167-C239959FEC32}"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2DA7354-2526-4797-A43A-F50D162C2B79}" type="datetime1">
              <a:rPr lang="en-US" smtClean="0"/>
              <a:t>7/25/2017</a:t>
            </a:fld>
            <a:endParaRPr lang="en-US"/>
          </a:p>
        </p:txBody>
      </p:sp>
      <p:sp>
        <p:nvSpPr>
          <p:cNvPr id="3" name="Footer Placeholder 2"/>
          <p:cNvSpPr>
            <a:spLocks noGrp="1"/>
          </p:cNvSpPr>
          <p:nvPr>
            <p:ph type="ftr" sz="quarter" idx="11"/>
          </p:nvPr>
        </p:nvSpPr>
        <p:spPr/>
        <p:txBody>
          <a:bodyPr/>
          <a:lstStyle/>
          <a:p>
            <a:pPr>
              <a:defRPr/>
            </a:pPr>
            <a:r>
              <a:rPr lang="en-US" smtClean="0"/>
              <a:t>NASC  2017</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94378C66-1F05-4CF8-BB28-27E68097EF64}"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6C3A66BE-9E4E-4AAC-9F1D-352BEB47BE8A}" type="datetime1">
              <a:rPr lang="en-US" smtClean="0"/>
              <a:t>7/25/2017</a:t>
            </a:fld>
            <a:endParaRPr lang="en-US"/>
          </a:p>
        </p:txBody>
      </p:sp>
      <p:sp>
        <p:nvSpPr>
          <p:cNvPr id="6" name="Footer Placeholder 5"/>
          <p:cNvSpPr>
            <a:spLocks noGrp="1"/>
          </p:cNvSpPr>
          <p:nvPr>
            <p:ph type="ftr" sz="quarter" idx="11"/>
          </p:nvPr>
        </p:nvSpPr>
        <p:spPr/>
        <p:txBody>
          <a:bodyPr/>
          <a:lstStyle/>
          <a:p>
            <a:pPr>
              <a:defRPr/>
            </a:pPr>
            <a:r>
              <a:rPr lang="en-US" smtClean="0"/>
              <a:t>NASC  2017</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pPr>
              <a:defRPr/>
            </a:pPr>
            <a:fld id="{C4EE4102-7C44-4141-B1EB-4D1224523F44}" type="slidenum">
              <a:rPr lang="en-US" smtClean="0"/>
              <a:pPr>
                <a:defRPr/>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plit orient="vert" dir="in"/>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pPr>
              <a:defRPr/>
            </a:pPr>
            <a:fld id="{53F36EB6-D38D-46F4-8CC6-39E1B90EEE8F}" type="datetime1">
              <a:rPr lang="en-US" smtClean="0"/>
              <a:t>7/25/2017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defRPr/>
            </a:pPr>
            <a:fld id="{4C9A9C4F-5462-4C9D-8A54-FECA9C56D71F}" type="slidenum">
              <a:rPr lang="en-US" smtClean="0"/>
              <a:pPr>
                <a:defRPr/>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pPr>
              <a:defRPr/>
            </a:pPr>
            <a:r>
              <a:rPr lang="en-US" smtClean="0"/>
              <a:t>NASC  2017</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4737BDCC-1876-48F4-9255-5D6B02BD77E4}" type="datetime1">
              <a:rPr lang="en-US" smtClean="0"/>
              <a:t>7/25/2017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US" smtClean="0"/>
              <a:t>NASC  2017</a:t>
            </a:r>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ransition>
    <p:split orient="vert" dir="in"/>
  </p:transition>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hbr.org/search?term=robin+j.+ely" TargetMode="External"/><Relationship Id="rId2" Type="http://schemas.openxmlformats.org/officeDocument/2006/relationships/hyperlink" Target="https://hbr.org/search?term=david+a.+thoma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752600"/>
            <a:ext cx="7848600" cy="1828800"/>
          </a:xfrm>
        </p:spPr>
        <p:txBody>
          <a:bodyPr>
            <a:normAutofit/>
          </a:bodyPr>
          <a:lstStyle/>
          <a:p>
            <a:r>
              <a:rPr lang="en-US" b="1" cap="none" dirty="0" smtClean="0">
                <a:solidFill>
                  <a:schemeClr val="tx1"/>
                </a:solidFill>
              </a:rPr>
              <a:t>  </a:t>
            </a:r>
            <a:r>
              <a:rPr lang="en-US" sz="6000" b="1" cap="none" dirty="0" smtClean="0">
                <a:solidFill>
                  <a:srgbClr val="FF0000"/>
                </a:solidFill>
              </a:rPr>
              <a:t>D</a:t>
            </a:r>
            <a:r>
              <a:rPr lang="en-US" sz="6000" b="1" cap="none" dirty="0" smtClean="0">
                <a:solidFill>
                  <a:srgbClr val="00B050"/>
                </a:solidFill>
              </a:rPr>
              <a:t>i</a:t>
            </a:r>
            <a:r>
              <a:rPr lang="en-US" sz="6000" b="1" cap="none" dirty="0" smtClean="0">
                <a:solidFill>
                  <a:schemeClr val="accent2">
                    <a:lumMod val="75000"/>
                  </a:schemeClr>
                </a:solidFill>
              </a:rPr>
              <a:t>v</a:t>
            </a:r>
            <a:r>
              <a:rPr lang="en-US" sz="6000" b="1" cap="none" dirty="0" smtClean="0">
                <a:solidFill>
                  <a:schemeClr val="accent5">
                    <a:lumMod val="75000"/>
                  </a:schemeClr>
                </a:solidFill>
              </a:rPr>
              <a:t>e</a:t>
            </a:r>
            <a:r>
              <a:rPr lang="en-US" sz="6000" b="1" cap="none" dirty="0" smtClean="0">
                <a:solidFill>
                  <a:srgbClr val="002060"/>
                </a:solidFill>
              </a:rPr>
              <a:t>r</a:t>
            </a:r>
            <a:r>
              <a:rPr lang="en-US" sz="6000" b="1" cap="none" dirty="0" smtClean="0">
                <a:solidFill>
                  <a:schemeClr val="tx1"/>
                </a:solidFill>
              </a:rPr>
              <a:t>s</a:t>
            </a:r>
            <a:r>
              <a:rPr lang="en-US" sz="6000" b="1" cap="none" dirty="0" smtClean="0">
                <a:solidFill>
                  <a:schemeClr val="accent5">
                    <a:lumMod val="50000"/>
                  </a:schemeClr>
                </a:solidFill>
              </a:rPr>
              <a:t>i</a:t>
            </a:r>
            <a:r>
              <a:rPr lang="en-US" sz="6000" b="1" cap="none" dirty="0" smtClean="0">
                <a:solidFill>
                  <a:srgbClr val="D005D5"/>
                </a:solidFill>
              </a:rPr>
              <a:t>t</a:t>
            </a:r>
            <a:r>
              <a:rPr lang="en-US" sz="6000" b="1" cap="none" dirty="0" smtClean="0">
                <a:solidFill>
                  <a:srgbClr val="CC3300"/>
                </a:solidFill>
              </a:rPr>
              <a:t>y</a:t>
            </a:r>
            <a:r>
              <a:rPr lang="en-US" sz="6000" b="1" cap="none" dirty="0" smtClean="0">
                <a:solidFill>
                  <a:schemeClr val="tx1"/>
                </a:solidFill>
              </a:rPr>
              <a:t> Management</a:t>
            </a:r>
            <a:endParaRPr lang="en-US" sz="6000" b="1" cap="none" dirty="0">
              <a:solidFill>
                <a:schemeClr val="tx1"/>
              </a:solidFill>
            </a:endParaRPr>
          </a:p>
        </p:txBody>
      </p:sp>
      <p:sp>
        <p:nvSpPr>
          <p:cNvPr id="3" name="Subtitle 2"/>
          <p:cNvSpPr>
            <a:spLocks noGrp="1"/>
          </p:cNvSpPr>
          <p:nvPr>
            <p:ph type="subTitle" idx="1"/>
          </p:nvPr>
        </p:nvSpPr>
        <p:spPr>
          <a:xfrm>
            <a:off x="1905000" y="4724400"/>
            <a:ext cx="6705600" cy="685800"/>
          </a:xfrm>
        </p:spPr>
        <p:txBody>
          <a:bodyPr>
            <a:noAutofit/>
          </a:bodyPr>
          <a:lstStyle/>
          <a:p>
            <a:pPr algn="ctr"/>
            <a:r>
              <a:rPr lang="en-US" sz="3200" b="1" dirty="0" smtClean="0">
                <a:solidFill>
                  <a:schemeClr val="tx1"/>
                </a:solidFill>
              </a:rPr>
              <a:t>   Shailaja Upadhyaya</a:t>
            </a:r>
          </a:p>
        </p:txBody>
      </p:sp>
    </p:spTree>
    <p:extLst>
      <p:ext uri="{BB962C8B-B14F-4D97-AF65-F5344CB8AC3E}">
        <p14:creationId xmlns:p14="http://schemas.microsoft.com/office/powerpoint/2010/main" val="4290454791"/>
      </p:ext>
    </p:extLst>
  </p:cSld>
  <p:clrMapOvr>
    <a:masterClrMapping/>
  </p:clrMapOvr>
  <p:transition>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Types of Diversity</a:t>
            </a:r>
          </a:p>
        </p:txBody>
      </p:sp>
      <p:sp>
        <p:nvSpPr>
          <p:cNvPr id="6147" name="Rectangle 3"/>
          <p:cNvSpPr>
            <a:spLocks noGrp="1" noChangeArrowheads="1"/>
          </p:cNvSpPr>
          <p:nvPr>
            <p:ph sz="half" idx="1"/>
          </p:nvPr>
        </p:nvSpPr>
        <p:spPr/>
        <p:txBody>
          <a:bodyPr/>
          <a:lstStyle/>
          <a:p>
            <a:pPr eaLnBrk="1" hangingPunct="1">
              <a:lnSpc>
                <a:spcPct val="80000"/>
              </a:lnSpc>
            </a:pPr>
            <a:r>
              <a:rPr lang="en-US" sz="2400" dirty="0" smtClean="0"/>
              <a:t>Gender</a:t>
            </a:r>
          </a:p>
          <a:p>
            <a:pPr eaLnBrk="1" hangingPunct="1">
              <a:lnSpc>
                <a:spcPct val="80000"/>
              </a:lnSpc>
            </a:pPr>
            <a:r>
              <a:rPr lang="en-US" sz="2400" dirty="0" smtClean="0"/>
              <a:t>Age</a:t>
            </a:r>
          </a:p>
          <a:p>
            <a:pPr eaLnBrk="1" hangingPunct="1">
              <a:lnSpc>
                <a:spcPct val="80000"/>
              </a:lnSpc>
            </a:pPr>
            <a:r>
              <a:rPr lang="en-US" sz="2400" dirty="0" smtClean="0"/>
              <a:t>Race</a:t>
            </a:r>
          </a:p>
          <a:p>
            <a:pPr eaLnBrk="1" hangingPunct="1">
              <a:lnSpc>
                <a:spcPct val="80000"/>
              </a:lnSpc>
            </a:pPr>
            <a:r>
              <a:rPr lang="en-US" sz="2400" dirty="0" smtClean="0"/>
              <a:t>Ethnicity</a:t>
            </a:r>
          </a:p>
          <a:p>
            <a:pPr eaLnBrk="1" hangingPunct="1">
              <a:lnSpc>
                <a:spcPct val="80000"/>
              </a:lnSpc>
            </a:pPr>
            <a:r>
              <a:rPr lang="en-US" sz="2400" dirty="0" smtClean="0"/>
              <a:t>Culture</a:t>
            </a:r>
          </a:p>
          <a:p>
            <a:pPr eaLnBrk="1" hangingPunct="1">
              <a:lnSpc>
                <a:spcPct val="80000"/>
              </a:lnSpc>
            </a:pPr>
            <a:r>
              <a:rPr lang="en-US" sz="2400" dirty="0" smtClean="0"/>
              <a:t>Religion</a:t>
            </a:r>
          </a:p>
          <a:p>
            <a:pPr eaLnBrk="1" hangingPunct="1">
              <a:lnSpc>
                <a:spcPct val="80000"/>
              </a:lnSpc>
            </a:pPr>
            <a:r>
              <a:rPr lang="en-US" sz="2400" dirty="0" smtClean="0"/>
              <a:t>Language/Accent</a:t>
            </a:r>
          </a:p>
          <a:p>
            <a:pPr eaLnBrk="1" hangingPunct="1">
              <a:lnSpc>
                <a:spcPct val="80000"/>
              </a:lnSpc>
            </a:pPr>
            <a:r>
              <a:rPr lang="en-US" sz="2400" dirty="0" smtClean="0"/>
              <a:t>Differently able</a:t>
            </a:r>
          </a:p>
          <a:p>
            <a:pPr eaLnBrk="1" hangingPunct="1">
              <a:lnSpc>
                <a:spcPct val="80000"/>
              </a:lnSpc>
            </a:pPr>
            <a:r>
              <a:rPr lang="en-US" sz="2400" dirty="0" smtClean="0"/>
              <a:t>Height/Weight</a:t>
            </a:r>
          </a:p>
          <a:p>
            <a:pPr eaLnBrk="1" hangingPunct="1">
              <a:lnSpc>
                <a:spcPct val="80000"/>
              </a:lnSpc>
            </a:pPr>
            <a:r>
              <a:rPr lang="en-US" sz="2400" dirty="0" smtClean="0"/>
              <a:t>Personality (inner, outer)</a:t>
            </a:r>
          </a:p>
        </p:txBody>
      </p:sp>
      <p:sp>
        <p:nvSpPr>
          <p:cNvPr id="6148" name="Rectangle 4"/>
          <p:cNvSpPr>
            <a:spLocks noGrp="1" noChangeArrowheads="1"/>
          </p:cNvSpPr>
          <p:nvPr>
            <p:ph sz="half" idx="2"/>
          </p:nvPr>
        </p:nvSpPr>
        <p:spPr/>
        <p:txBody>
          <a:bodyPr/>
          <a:lstStyle/>
          <a:p>
            <a:pPr eaLnBrk="1" hangingPunct="1">
              <a:lnSpc>
                <a:spcPct val="80000"/>
              </a:lnSpc>
            </a:pPr>
            <a:r>
              <a:rPr lang="en-US" sz="2400" dirty="0" smtClean="0"/>
              <a:t>Sexual Orientation</a:t>
            </a:r>
          </a:p>
          <a:p>
            <a:pPr eaLnBrk="1" hangingPunct="1">
              <a:lnSpc>
                <a:spcPct val="80000"/>
              </a:lnSpc>
            </a:pPr>
            <a:r>
              <a:rPr lang="en-US" sz="2400" dirty="0" smtClean="0"/>
              <a:t>Education</a:t>
            </a:r>
          </a:p>
          <a:p>
            <a:pPr eaLnBrk="1" hangingPunct="1">
              <a:lnSpc>
                <a:spcPct val="80000"/>
              </a:lnSpc>
            </a:pPr>
            <a:r>
              <a:rPr lang="en-US" sz="2400" dirty="0" smtClean="0"/>
              <a:t>Job Title</a:t>
            </a:r>
          </a:p>
          <a:p>
            <a:pPr eaLnBrk="1" hangingPunct="1">
              <a:lnSpc>
                <a:spcPct val="80000"/>
              </a:lnSpc>
            </a:pPr>
            <a:r>
              <a:rPr lang="en-US" sz="2400" dirty="0" smtClean="0"/>
              <a:t>Job Function</a:t>
            </a:r>
          </a:p>
          <a:p>
            <a:pPr eaLnBrk="1" hangingPunct="1">
              <a:lnSpc>
                <a:spcPct val="80000"/>
              </a:lnSpc>
            </a:pPr>
            <a:r>
              <a:rPr lang="en-US" sz="2400" dirty="0" smtClean="0"/>
              <a:t>Job Skills</a:t>
            </a:r>
          </a:p>
          <a:p>
            <a:pPr eaLnBrk="1" hangingPunct="1">
              <a:lnSpc>
                <a:spcPct val="80000"/>
              </a:lnSpc>
            </a:pPr>
            <a:r>
              <a:rPr lang="en-US" sz="2400" dirty="0" smtClean="0"/>
              <a:t>Union/Non-Union</a:t>
            </a:r>
          </a:p>
          <a:p>
            <a:pPr eaLnBrk="1" hangingPunct="1">
              <a:lnSpc>
                <a:spcPct val="80000"/>
              </a:lnSpc>
            </a:pPr>
            <a:r>
              <a:rPr lang="en-US" sz="2400" dirty="0" smtClean="0"/>
              <a:t>Part-Time/Full-Time</a:t>
            </a:r>
          </a:p>
          <a:p>
            <a:pPr eaLnBrk="1" hangingPunct="1">
              <a:lnSpc>
                <a:spcPct val="80000"/>
              </a:lnSpc>
            </a:pPr>
            <a:r>
              <a:rPr lang="en-US" sz="2400" dirty="0" smtClean="0"/>
              <a:t>Marital Status</a:t>
            </a:r>
          </a:p>
          <a:p>
            <a:pPr eaLnBrk="1" hangingPunct="1">
              <a:lnSpc>
                <a:spcPct val="80000"/>
              </a:lnSpc>
            </a:pPr>
            <a:r>
              <a:rPr lang="en-US" sz="2400" dirty="0" smtClean="0"/>
              <a:t>Political affiliation</a:t>
            </a:r>
          </a:p>
          <a:p>
            <a:pPr eaLnBrk="1" hangingPunct="1">
              <a:lnSpc>
                <a:spcPct val="80000"/>
              </a:lnSpc>
            </a:pPr>
            <a:endParaRPr lang="en-US" sz="2400" dirty="0" smtClean="0"/>
          </a:p>
        </p:txBody>
      </p:sp>
      <p:sp>
        <p:nvSpPr>
          <p:cNvPr id="7" name="Slide Number Placeholder 6"/>
          <p:cNvSpPr>
            <a:spLocks noGrp="1"/>
          </p:cNvSpPr>
          <p:nvPr>
            <p:ph type="sldNum" sz="quarter" idx="4294967295"/>
          </p:nvPr>
        </p:nvSpPr>
        <p:spPr>
          <a:xfrm>
            <a:off x="6553200" y="6356350"/>
            <a:ext cx="2133600" cy="365125"/>
          </a:xfrm>
          <a:prstGeom prst="rect">
            <a:avLst/>
          </a:prstGeom>
        </p:spPr>
        <p:txBody>
          <a:bodyPr/>
          <a:lstStyle/>
          <a:p>
            <a:pPr>
              <a:defRPr/>
            </a:pPr>
            <a:fld id="{75EFB98F-C8CF-48FF-891B-979806D86FCB}" type="slidenum">
              <a:rPr lang="en-US"/>
              <a:pPr>
                <a:defRPr/>
              </a:pPr>
              <a:t>10</a:t>
            </a:fld>
            <a:endParaRPr lang="en-US"/>
          </a:p>
        </p:txBody>
      </p:sp>
      <p:sp>
        <p:nvSpPr>
          <p:cNvPr id="2" name="Footer Placeholder 1"/>
          <p:cNvSpPr>
            <a:spLocks noGrp="1"/>
          </p:cNvSpPr>
          <p:nvPr>
            <p:ph type="ftr" sz="quarter" idx="17"/>
          </p:nvPr>
        </p:nvSpPr>
        <p:spPr/>
        <p:txBody>
          <a:bodyPr/>
          <a:lstStyle/>
          <a:p>
            <a:pPr>
              <a:defRPr/>
            </a:pPr>
            <a:r>
              <a:rPr lang="en-US" smtClean="0"/>
              <a:t>NASC  2017</a:t>
            </a:r>
            <a:endParaRPr lang="en-US" dirty="0"/>
          </a:p>
        </p:txBody>
      </p:sp>
    </p:spTree>
    <p:extLst>
      <p:ext uri="{BB962C8B-B14F-4D97-AF65-F5344CB8AC3E}">
        <p14:creationId xmlns:p14="http://schemas.microsoft.com/office/powerpoint/2010/main" val="4174745309"/>
      </p:ext>
    </p:extLst>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Dimensions</a:t>
            </a:r>
            <a:endParaRPr lang="en-US" dirty="0"/>
          </a:p>
        </p:txBody>
      </p:sp>
      <p:sp>
        <p:nvSpPr>
          <p:cNvPr id="3" name="Content Placeholder 2"/>
          <p:cNvSpPr>
            <a:spLocks noGrp="1"/>
          </p:cNvSpPr>
          <p:nvPr>
            <p:ph idx="1"/>
          </p:nvPr>
        </p:nvSpPr>
        <p:spPr/>
        <p:txBody>
          <a:bodyPr>
            <a:normAutofit/>
          </a:bodyPr>
          <a:lstStyle/>
          <a:p>
            <a:r>
              <a:rPr lang="en-US" b="1" dirty="0" smtClean="0"/>
              <a:t>Primary and Secondary</a:t>
            </a:r>
          </a:p>
          <a:p>
            <a:r>
              <a:rPr lang="en-US" dirty="0"/>
              <a:t>Primary dimensions are things that we cannot change. </a:t>
            </a:r>
            <a:endParaRPr lang="en-US" dirty="0" smtClean="0"/>
          </a:p>
          <a:p>
            <a:r>
              <a:rPr lang="en-US" dirty="0" smtClean="0"/>
              <a:t>Secondary </a:t>
            </a:r>
            <a:r>
              <a:rPr lang="en-US" dirty="0"/>
              <a:t>dimensions </a:t>
            </a:r>
            <a:r>
              <a:rPr lang="en-US" dirty="0" smtClean="0"/>
              <a:t>can be changed.</a:t>
            </a:r>
            <a:endParaRPr lang="en-US" dirty="0"/>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3405548374"/>
      </p:ext>
    </p:extLst>
  </p:cSld>
  <p:clrMapOvr>
    <a:masterClrMapping/>
  </p:clrMapOvr>
  <p:transition>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Dimensions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23744048"/>
              </p:ext>
            </p:extLst>
          </p:nvPr>
        </p:nvGraphicFramePr>
        <p:xfrm>
          <a:off x="-228600" y="1447800"/>
          <a:ext cx="93726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704058183"/>
      </p:ext>
    </p:extLst>
  </p:cSld>
  <p:clrMapOvr>
    <a:masterClrMapping/>
  </p:clrMapOvr>
  <p:transition>
    <p:split orient="ver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Dimensions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5941074"/>
              </p:ext>
            </p:extLst>
          </p:nvPr>
        </p:nvGraphicFramePr>
        <p:xfrm>
          <a:off x="0" y="1600200"/>
          <a:ext cx="90678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156763381"/>
      </p:ext>
    </p:extLst>
  </p:cSld>
  <p:clrMapOvr>
    <a:masterClrMapping/>
  </p:clrMapOvr>
  <p:transition>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Tertiary Dimensions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00083488"/>
              </p:ext>
            </p:extLst>
          </p:nvPr>
        </p:nvGraphicFramePr>
        <p:xfrm>
          <a:off x="-685800" y="1066800"/>
          <a:ext cx="10287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2955075595"/>
      </p:ext>
    </p:extLst>
  </p:cSld>
  <p:clrMapOvr>
    <a:masterClrMapping/>
  </p:clrMapOvr>
  <p:transition>
    <p:split orient="ver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Group 20"/>
          <p:cNvGrpSpPr/>
          <p:nvPr/>
        </p:nvGrpSpPr>
        <p:grpSpPr>
          <a:xfrm>
            <a:off x="494071" y="1296599"/>
            <a:ext cx="2182762" cy="646331"/>
            <a:chOff x="737419" y="1093979"/>
            <a:chExt cx="2182762" cy="646331"/>
          </a:xfrm>
        </p:grpSpPr>
        <p:cxnSp>
          <p:nvCxnSpPr>
            <p:cNvPr id="7" name="Straight Arrow Connector 6"/>
            <p:cNvCxnSpPr/>
            <p:nvPr/>
          </p:nvCxnSpPr>
          <p:spPr>
            <a:xfrm>
              <a:off x="2330245" y="1342103"/>
              <a:ext cx="589936" cy="398207"/>
            </a:xfrm>
            <a:prstGeom prst="straightConnector1">
              <a:avLst/>
            </a:prstGeom>
            <a:ln>
              <a:solidFill>
                <a:schemeClr val="tx1"/>
              </a:solidFill>
              <a:tailEnd type="arrow"/>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737419" y="1093979"/>
              <a:ext cx="1592826"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smtClean="0"/>
                <a:t>Primary Dimensions</a:t>
              </a:r>
              <a:endParaRPr lang="en-US" dirty="0"/>
            </a:p>
          </p:txBody>
        </p:sp>
      </p:grpSp>
      <p:grpSp>
        <p:nvGrpSpPr>
          <p:cNvPr id="20" name="Group 19"/>
          <p:cNvGrpSpPr/>
          <p:nvPr/>
        </p:nvGrpSpPr>
        <p:grpSpPr>
          <a:xfrm>
            <a:off x="737419" y="2447563"/>
            <a:ext cx="2182762" cy="646331"/>
            <a:chOff x="698090" y="2159479"/>
            <a:chExt cx="2182762" cy="646331"/>
          </a:xfrm>
        </p:grpSpPr>
        <p:cxnSp>
          <p:nvCxnSpPr>
            <p:cNvPr id="11" name="Straight Arrow Connector 10"/>
            <p:cNvCxnSpPr/>
            <p:nvPr/>
          </p:nvCxnSpPr>
          <p:spPr>
            <a:xfrm>
              <a:off x="2290916" y="2482645"/>
              <a:ext cx="589936" cy="0"/>
            </a:xfrm>
            <a:prstGeom prst="straightConnector1">
              <a:avLst/>
            </a:prstGeom>
            <a:ln>
              <a:solidFill>
                <a:schemeClr val="tx1"/>
              </a:solidFill>
              <a:tailEnd type="arrow"/>
            </a:ln>
          </p:spPr>
          <p:style>
            <a:lnRef idx="1">
              <a:schemeClr val="accent2"/>
            </a:lnRef>
            <a:fillRef idx="0">
              <a:schemeClr val="accent2"/>
            </a:fillRef>
            <a:effectRef idx="0">
              <a:schemeClr val="accent2"/>
            </a:effectRef>
            <a:fontRef idx="minor">
              <a:schemeClr val="tx1"/>
            </a:fontRef>
          </p:style>
        </p:cxnSp>
        <p:sp>
          <p:nvSpPr>
            <p:cNvPr id="14" name="TextBox 13"/>
            <p:cNvSpPr txBox="1"/>
            <p:nvPr/>
          </p:nvSpPr>
          <p:spPr>
            <a:xfrm>
              <a:off x="698090" y="2159479"/>
              <a:ext cx="1592826"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smtClean="0"/>
                <a:t>Secondary </a:t>
              </a:r>
            </a:p>
            <a:p>
              <a:pPr algn="ctr"/>
              <a:r>
                <a:rPr lang="en-US" dirty="0" smtClean="0"/>
                <a:t>Dimensions</a:t>
              </a:r>
              <a:endParaRPr lang="en-US" dirty="0"/>
            </a:p>
          </p:txBody>
        </p:sp>
      </p:grpSp>
      <p:grpSp>
        <p:nvGrpSpPr>
          <p:cNvPr id="19" name="Group 18"/>
          <p:cNvGrpSpPr/>
          <p:nvPr/>
        </p:nvGrpSpPr>
        <p:grpSpPr>
          <a:xfrm>
            <a:off x="5771534" y="5246809"/>
            <a:ext cx="2487563" cy="646331"/>
            <a:chOff x="5771534" y="5246809"/>
            <a:chExt cx="2487563" cy="646331"/>
          </a:xfrm>
        </p:grpSpPr>
        <p:cxnSp>
          <p:nvCxnSpPr>
            <p:cNvPr id="15" name="Straight Arrow Connector 14"/>
            <p:cNvCxnSpPr/>
            <p:nvPr/>
          </p:nvCxnSpPr>
          <p:spPr>
            <a:xfrm flipH="1">
              <a:off x="5771534" y="5569974"/>
              <a:ext cx="894737" cy="0"/>
            </a:xfrm>
            <a:prstGeom prst="straightConnector1">
              <a:avLst/>
            </a:prstGeom>
            <a:ln>
              <a:solidFill>
                <a:schemeClr val="tx1"/>
              </a:solidFill>
              <a:tailEnd type="arrow"/>
            </a:ln>
          </p:spPr>
          <p:style>
            <a:lnRef idx="1">
              <a:schemeClr val="accent2"/>
            </a:lnRef>
            <a:fillRef idx="0">
              <a:schemeClr val="accent2"/>
            </a:fillRef>
            <a:effectRef idx="0">
              <a:schemeClr val="accent2"/>
            </a:effectRef>
            <a:fontRef idx="minor">
              <a:schemeClr val="tx1"/>
            </a:fontRef>
          </p:style>
        </p:cxnSp>
        <p:sp>
          <p:nvSpPr>
            <p:cNvPr id="17" name="TextBox 16"/>
            <p:cNvSpPr txBox="1"/>
            <p:nvPr/>
          </p:nvSpPr>
          <p:spPr>
            <a:xfrm>
              <a:off x="6666271" y="5246809"/>
              <a:ext cx="1592826" cy="6463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smtClean="0"/>
                <a:t>Tertiary</a:t>
              </a:r>
            </a:p>
            <a:p>
              <a:pPr algn="ctr"/>
              <a:r>
                <a:rPr lang="en-US" dirty="0" smtClean="0"/>
                <a:t>Dimensions</a:t>
              </a:r>
              <a:endParaRPr lang="en-US" dirty="0"/>
            </a:p>
          </p:txBody>
        </p:sp>
      </p:grpSp>
      <p:sp>
        <p:nvSpPr>
          <p:cNvPr id="22" name="TextBox 21"/>
          <p:cNvSpPr txBox="1"/>
          <p:nvPr/>
        </p:nvSpPr>
        <p:spPr>
          <a:xfrm>
            <a:off x="1" y="5438538"/>
            <a:ext cx="5353664" cy="1323439"/>
          </a:xfrm>
          <a:prstGeom prst="rect">
            <a:avLst/>
          </a:prstGeom>
          <a:noFill/>
        </p:spPr>
        <p:txBody>
          <a:bodyPr wrap="square" rtlCol="0">
            <a:spAutoFit/>
          </a:bodyPr>
          <a:lstStyle/>
          <a:p>
            <a:pPr algn="just"/>
            <a:r>
              <a:rPr lang="en-US" sz="2000" b="1" i="1" dirty="0" smtClean="0"/>
              <a:t>Position and Dominance of each dimension are not static, but dynamic, making the concept of diversity and diversity management more complex.</a:t>
            </a:r>
            <a:endParaRPr lang="en-US" sz="2000" b="1" i="1" dirty="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467511482"/>
      </p:ext>
    </p:extLst>
  </p:cSld>
  <p:clrMapOvr>
    <a:masterClrMapping/>
  </p:clrMapOvr>
  <p:transition>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Affirmative Action V/S Diversity Management</a:t>
            </a:r>
            <a:endParaRPr lang="en-US" dirty="0"/>
          </a:p>
        </p:txBody>
      </p:sp>
      <p:sp>
        <p:nvSpPr>
          <p:cNvPr id="4" name="Content Placeholder 3"/>
          <p:cNvSpPr>
            <a:spLocks noGrp="1"/>
          </p:cNvSpPr>
          <p:nvPr>
            <p:ph sz="half" idx="1"/>
          </p:nvPr>
        </p:nvSpPr>
        <p:spPr/>
        <p:txBody>
          <a:bodyPr/>
          <a:lstStyle/>
          <a:p>
            <a:pPr marL="0" indent="0">
              <a:buNone/>
            </a:pPr>
            <a:r>
              <a:rPr lang="en-US" sz="3200" b="1" dirty="0" smtClean="0"/>
              <a:t>Managing Diversity</a:t>
            </a:r>
          </a:p>
          <a:p>
            <a:r>
              <a:rPr lang="en-US" dirty="0" smtClean="0"/>
              <a:t>Maximizing the abilities of all employees to contribute to organizational growth</a:t>
            </a:r>
          </a:p>
          <a:p>
            <a:r>
              <a:rPr lang="en-US" dirty="0" smtClean="0"/>
              <a:t>Business Necessity</a:t>
            </a:r>
          </a:p>
          <a:p>
            <a:r>
              <a:rPr lang="en-US" dirty="0" smtClean="0"/>
              <a:t>Pro-Inclusivity </a:t>
            </a:r>
          </a:p>
          <a:p>
            <a:endParaRPr lang="en-US" dirty="0"/>
          </a:p>
        </p:txBody>
      </p:sp>
      <p:sp>
        <p:nvSpPr>
          <p:cNvPr id="5" name="Content Placeholder 4"/>
          <p:cNvSpPr>
            <a:spLocks noGrp="1"/>
          </p:cNvSpPr>
          <p:nvPr>
            <p:ph sz="half" idx="2"/>
          </p:nvPr>
        </p:nvSpPr>
        <p:spPr/>
        <p:txBody>
          <a:bodyPr/>
          <a:lstStyle/>
          <a:p>
            <a:pPr marL="0" indent="0">
              <a:buNone/>
            </a:pPr>
            <a:r>
              <a:rPr lang="en-US" sz="3600" b="1" dirty="0" smtClean="0"/>
              <a:t>Affirmative Action</a:t>
            </a:r>
          </a:p>
          <a:p>
            <a:r>
              <a:rPr lang="en-US" dirty="0" smtClean="0"/>
              <a:t>Promoting participation of specific group because of historical or other form discrimination.</a:t>
            </a:r>
          </a:p>
          <a:p>
            <a:r>
              <a:rPr lang="en-US" dirty="0" smtClean="0"/>
              <a:t>Legal Necessity </a:t>
            </a:r>
          </a:p>
          <a:p>
            <a:r>
              <a:rPr lang="en-US" dirty="0" smtClean="0"/>
              <a:t>Anti-Discrimination</a:t>
            </a:r>
            <a:endParaRPr lang="en-US" dirty="0"/>
          </a:p>
        </p:txBody>
      </p:sp>
      <p:sp>
        <p:nvSpPr>
          <p:cNvPr id="3" name="Footer Placeholder 2"/>
          <p:cNvSpPr>
            <a:spLocks noGrp="1"/>
          </p:cNvSpPr>
          <p:nvPr>
            <p:ph type="ftr" sz="quarter" idx="17"/>
          </p:nvPr>
        </p:nvSpPr>
        <p:spPr/>
        <p:txBody>
          <a:bodyPr/>
          <a:lstStyle/>
          <a:p>
            <a:pPr>
              <a:defRPr/>
            </a:pPr>
            <a:r>
              <a:rPr lang="en-US" smtClean="0"/>
              <a:t>NASC  2017</a:t>
            </a:r>
            <a:endParaRPr lang="en-US"/>
          </a:p>
        </p:txBody>
      </p:sp>
      <p:sp>
        <p:nvSpPr>
          <p:cNvPr id="6" name="Slide Number Placeholder 5"/>
          <p:cNvSpPr>
            <a:spLocks noGrp="1"/>
          </p:cNvSpPr>
          <p:nvPr>
            <p:ph type="sldNum" sz="quarter" idx="16"/>
          </p:nvPr>
        </p:nvSpPr>
        <p:spPr/>
        <p:txBody>
          <a:bodyPr>
            <a:normAutofit fontScale="85000" lnSpcReduction="20000"/>
          </a:bodyPr>
          <a:lstStyle/>
          <a:p>
            <a:pPr>
              <a:defRPr/>
            </a:pPr>
            <a:fld id="{3C8F54E7-CC73-44A0-98EA-4E5B8A32DEE2}" type="slidenum">
              <a:rPr lang="en-US" smtClean="0"/>
              <a:pPr>
                <a:defRPr/>
              </a:pPr>
              <a:t>16</a:t>
            </a:fld>
            <a:endParaRPr lang="en-US"/>
          </a:p>
        </p:txBody>
      </p:sp>
    </p:spTree>
    <p:extLst>
      <p:ext uri="{BB962C8B-B14F-4D97-AF65-F5344CB8AC3E}">
        <p14:creationId xmlns:p14="http://schemas.microsoft.com/office/powerpoint/2010/main" val="672415583"/>
      </p:ext>
    </p:extLst>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Diversity Management</a:t>
            </a:r>
            <a:endParaRPr lang="en-US" dirty="0"/>
          </a:p>
        </p:txBody>
      </p:sp>
      <p:sp>
        <p:nvSpPr>
          <p:cNvPr id="6" name="Content Placeholder 5"/>
          <p:cNvSpPr>
            <a:spLocks noGrp="1"/>
          </p:cNvSpPr>
          <p:nvPr>
            <p:ph idx="1"/>
          </p:nvPr>
        </p:nvSpPr>
        <p:spPr/>
        <p:txBody>
          <a:bodyPr>
            <a:normAutofit/>
          </a:bodyPr>
          <a:lstStyle/>
          <a:p>
            <a:r>
              <a:rPr lang="en-US" dirty="0" smtClean="0"/>
              <a:t>Creating a fair and safe environment where everyone has access to the same opportunities and challenges.</a:t>
            </a:r>
          </a:p>
          <a:p>
            <a:r>
              <a:rPr lang="en-US" dirty="0" smtClean="0"/>
              <a:t>Focusing on the welfare of two major pillars of organization.</a:t>
            </a:r>
          </a:p>
          <a:p>
            <a:pPr lvl="2"/>
            <a:r>
              <a:rPr lang="en-US" dirty="0" smtClean="0"/>
              <a:t>Employees			</a:t>
            </a:r>
          </a:p>
          <a:p>
            <a:pPr marL="3657600" lvl="8" indent="0">
              <a:buNone/>
            </a:pPr>
            <a:r>
              <a:rPr lang="en-US" sz="2400" dirty="0" smtClean="0"/>
              <a:t>Product/Service Delivery</a:t>
            </a:r>
          </a:p>
          <a:p>
            <a:pPr lvl="2"/>
            <a:r>
              <a:rPr lang="en-US" dirty="0" smtClean="0"/>
              <a:t>Customers</a:t>
            </a:r>
            <a:endParaRPr lang="en-US" dirty="0"/>
          </a:p>
        </p:txBody>
      </p:sp>
      <p:sp>
        <p:nvSpPr>
          <p:cNvPr id="2" name="Right Brace 1"/>
          <p:cNvSpPr/>
          <p:nvPr/>
        </p:nvSpPr>
        <p:spPr>
          <a:xfrm>
            <a:off x="3048000" y="4038600"/>
            <a:ext cx="1066800" cy="1295400"/>
          </a:xfrm>
          <a:prstGeom prst="rightBrace">
            <a:avLst>
              <a:gd name="adj1" fmla="val 8333"/>
              <a:gd name="adj2" fmla="val 4612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1825394912"/>
      </p:ext>
    </p:extLst>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 civil service </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4134874039"/>
              </p:ext>
            </p:extLst>
          </p:nvPr>
        </p:nvGraphicFramePr>
        <p:xfrm>
          <a:off x="457200" y="1524000"/>
          <a:ext cx="8001000" cy="4343402"/>
        </p:xfrm>
        <a:graphic>
          <a:graphicData uri="http://schemas.openxmlformats.org/drawingml/2006/table">
            <a:tbl>
              <a:tblPr firstRow="1" bandRow="1">
                <a:tableStyleId>{5C22544A-7EE6-4342-B048-85BDC9FD1C3A}</a:tableStyleId>
              </a:tblPr>
              <a:tblGrid>
                <a:gridCol w="2667000"/>
                <a:gridCol w="2667000"/>
                <a:gridCol w="2667000"/>
              </a:tblGrid>
              <a:tr h="715730">
                <a:tc>
                  <a:txBody>
                    <a:bodyPr/>
                    <a:lstStyle/>
                    <a:p>
                      <a:r>
                        <a:rPr lang="ne-NP" b="1" dirty="0" smtClean="0">
                          <a:solidFill>
                            <a:schemeClr val="tx1"/>
                          </a:solidFill>
                        </a:rPr>
                        <a:t>श्रेणी </a:t>
                      </a:r>
                      <a:endParaRPr lang="en-US" b="1" dirty="0">
                        <a:solidFill>
                          <a:schemeClr val="tx1"/>
                        </a:solidFill>
                      </a:endParaRPr>
                    </a:p>
                  </a:txBody>
                  <a:tcPr/>
                </a:tc>
                <a:tc>
                  <a:txBody>
                    <a:bodyPr/>
                    <a:lstStyle/>
                    <a:p>
                      <a:r>
                        <a:rPr lang="ne-NP" b="1" dirty="0" smtClean="0">
                          <a:solidFill>
                            <a:schemeClr val="tx1"/>
                          </a:solidFill>
                        </a:rPr>
                        <a:t>महिला  %</a:t>
                      </a:r>
                      <a:endParaRPr lang="en-US" b="1" dirty="0">
                        <a:solidFill>
                          <a:schemeClr val="tx1"/>
                        </a:solidFill>
                      </a:endParaRPr>
                    </a:p>
                  </a:txBody>
                  <a:tcPr/>
                </a:tc>
                <a:tc>
                  <a:txBody>
                    <a:bodyPr/>
                    <a:lstStyle/>
                    <a:p>
                      <a:r>
                        <a:rPr lang="ne-NP" b="1" dirty="0" smtClean="0">
                          <a:solidFill>
                            <a:schemeClr val="tx1"/>
                          </a:solidFill>
                        </a:rPr>
                        <a:t>पुरुष %</a:t>
                      </a:r>
                      <a:endParaRPr lang="en-US" b="1" dirty="0">
                        <a:solidFill>
                          <a:schemeClr val="tx1"/>
                        </a:solidFill>
                      </a:endParaRPr>
                    </a:p>
                  </a:txBody>
                  <a:tcPr/>
                </a:tc>
              </a:tr>
              <a:tr h="715730">
                <a:tc>
                  <a:txBody>
                    <a:bodyPr/>
                    <a:lstStyle/>
                    <a:p>
                      <a:r>
                        <a:rPr lang="ne-NP" dirty="0" smtClean="0"/>
                        <a:t>राजपत्रांकित</a:t>
                      </a:r>
                      <a:endParaRPr lang="en-US" dirty="0"/>
                    </a:p>
                  </a:txBody>
                  <a:tcPr/>
                </a:tc>
                <a:tc>
                  <a:txBody>
                    <a:bodyPr/>
                    <a:lstStyle/>
                    <a:p>
                      <a:r>
                        <a:rPr lang="ne-NP" dirty="0" smtClean="0"/>
                        <a:t>८.८</a:t>
                      </a:r>
                      <a:endParaRPr lang="en-US" dirty="0"/>
                    </a:p>
                  </a:txBody>
                  <a:tcPr/>
                </a:tc>
                <a:tc>
                  <a:txBody>
                    <a:bodyPr/>
                    <a:lstStyle/>
                    <a:p>
                      <a:r>
                        <a:rPr lang="ne-NP" dirty="0" smtClean="0"/>
                        <a:t>९१.२</a:t>
                      </a:r>
                      <a:endParaRPr lang="en-US" dirty="0"/>
                    </a:p>
                  </a:txBody>
                  <a:tcPr/>
                </a:tc>
              </a:tr>
              <a:tr h="764752">
                <a:tc>
                  <a:txBody>
                    <a:bodyPr/>
                    <a:lstStyle/>
                    <a:p>
                      <a:r>
                        <a:rPr lang="ne-NP" dirty="0" smtClean="0"/>
                        <a:t>विशिष्ट</a:t>
                      </a:r>
                      <a:endParaRPr lang="en-US" dirty="0"/>
                    </a:p>
                  </a:txBody>
                  <a:tcPr/>
                </a:tc>
                <a:tc>
                  <a:txBody>
                    <a:bodyPr/>
                    <a:lstStyle/>
                    <a:p>
                      <a:r>
                        <a:rPr lang="ne-NP" sz="2000" dirty="0" smtClean="0"/>
                        <a:t>०</a:t>
                      </a:r>
                      <a:endParaRPr lang="en-US" sz="2000" dirty="0"/>
                    </a:p>
                  </a:txBody>
                  <a:tcPr/>
                </a:tc>
                <a:tc>
                  <a:txBody>
                    <a:bodyPr/>
                    <a:lstStyle/>
                    <a:p>
                      <a:r>
                        <a:rPr lang="ne-NP" sz="2000" dirty="0" smtClean="0"/>
                        <a:t>१००</a:t>
                      </a:r>
                      <a:endParaRPr lang="en-US" sz="2000" dirty="0"/>
                    </a:p>
                  </a:txBody>
                  <a:tcPr/>
                </a:tc>
              </a:tr>
              <a:tr h="715730">
                <a:tc>
                  <a:txBody>
                    <a:bodyPr/>
                    <a:lstStyle/>
                    <a:p>
                      <a:r>
                        <a:rPr lang="ne-NP" dirty="0" smtClean="0"/>
                        <a:t>रा प प्रथम </a:t>
                      </a:r>
                      <a:endParaRPr lang="en-US" dirty="0"/>
                    </a:p>
                  </a:txBody>
                  <a:tcPr/>
                </a:tc>
                <a:tc>
                  <a:txBody>
                    <a:bodyPr/>
                    <a:lstStyle/>
                    <a:p>
                      <a:r>
                        <a:rPr lang="ne-NP" dirty="0" smtClean="0"/>
                        <a:t>४.९३</a:t>
                      </a:r>
                      <a:endParaRPr lang="en-US" dirty="0"/>
                    </a:p>
                  </a:txBody>
                  <a:tcPr/>
                </a:tc>
                <a:tc>
                  <a:txBody>
                    <a:bodyPr/>
                    <a:lstStyle/>
                    <a:p>
                      <a:r>
                        <a:rPr lang="ne-NP" dirty="0" smtClean="0"/>
                        <a:t>९५.०७</a:t>
                      </a:r>
                      <a:endParaRPr lang="en-US" dirty="0"/>
                    </a:p>
                  </a:txBody>
                  <a:tcPr/>
                </a:tc>
              </a:tr>
              <a:tr h="715730">
                <a:tc>
                  <a:txBody>
                    <a:bodyPr/>
                    <a:lstStyle/>
                    <a:p>
                      <a:r>
                        <a:rPr lang="ne-NP" dirty="0" smtClean="0"/>
                        <a:t>रा प द्वितीय </a:t>
                      </a:r>
                      <a:endParaRPr lang="en-US" dirty="0"/>
                    </a:p>
                  </a:txBody>
                  <a:tcPr/>
                </a:tc>
                <a:tc>
                  <a:txBody>
                    <a:bodyPr/>
                    <a:lstStyle/>
                    <a:p>
                      <a:r>
                        <a:rPr lang="ne-NP" dirty="0" smtClean="0"/>
                        <a:t>४.८९</a:t>
                      </a:r>
                      <a:endParaRPr lang="en-US" dirty="0"/>
                    </a:p>
                  </a:txBody>
                  <a:tcPr/>
                </a:tc>
                <a:tc>
                  <a:txBody>
                    <a:bodyPr/>
                    <a:lstStyle/>
                    <a:p>
                      <a:r>
                        <a:rPr lang="ne-NP" dirty="0" smtClean="0"/>
                        <a:t>९५.८९</a:t>
                      </a:r>
                      <a:endParaRPr lang="en-US" dirty="0"/>
                    </a:p>
                  </a:txBody>
                  <a:tcPr/>
                </a:tc>
              </a:tr>
              <a:tr h="715730">
                <a:tc>
                  <a:txBody>
                    <a:bodyPr/>
                    <a:lstStyle/>
                    <a:p>
                      <a:r>
                        <a:rPr lang="ne-NP" dirty="0" smtClean="0"/>
                        <a:t>रा प तृतीय </a:t>
                      </a:r>
                      <a:endParaRPr lang="en-US" dirty="0"/>
                    </a:p>
                  </a:txBody>
                  <a:tcPr/>
                </a:tc>
                <a:tc>
                  <a:txBody>
                    <a:bodyPr/>
                    <a:lstStyle/>
                    <a:p>
                      <a:r>
                        <a:rPr lang="ne-NP" dirty="0" smtClean="0"/>
                        <a:t>१०.२८</a:t>
                      </a:r>
                      <a:endParaRPr lang="en-US" dirty="0"/>
                    </a:p>
                  </a:txBody>
                  <a:tcPr/>
                </a:tc>
                <a:tc>
                  <a:txBody>
                    <a:bodyPr/>
                    <a:lstStyle/>
                    <a:p>
                      <a:r>
                        <a:rPr lang="ne-NP" dirty="0" smtClean="0"/>
                        <a:t>८९.७२</a:t>
                      </a:r>
                      <a:endParaRPr lang="en-US" dirty="0"/>
                    </a:p>
                  </a:txBody>
                  <a:tcPr/>
                </a:tc>
              </a:tr>
            </a:tbl>
          </a:graphicData>
        </a:graphic>
      </p:graphicFrame>
      <p:sp>
        <p:nvSpPr>
          <p:cNvPr id="7" name="TextBox 6"/>
          <p:cNvSpPr txBox="1"/>
          <p:nvPr/>
        </p:nvSpPr>
        <p:spPr>
          <a:xfrm>
            <a:off x="3276600" y="5943600"/>
            <a:ext cx="5410200" cy="369332"/>
          </a:xfrm>
          <a:prstGeom prst="rect">
            <a:avLst/>
          </a:prstGeom>
          <a:noFill/>
        </p:spPr>
        <p:txBody>
          <a:bodyPr wrap="square" rtlCol="0">
            <a:spAutoFit/>
          </a:bodyPr>
          <a:lstStyle/>
          <a:p>
            <a:r>
              <a:rPr lang="ne-NP" i="1" dirty="0" smtClean="0"/>
              <a:t>स्रोत :निजामती किताब खाना (२०७२-१०-११) </a:t>
            </a:r>
            <a:endParaRPr lang="en-US" i="1" dirty="0"/>
          </a:p>
        </p:txBody>
      </p:sp>
    </p:spTree>
    <p:extLst>
      <p:ext uri="{BB962C8B-B14F-4D97-AF65-F5344CB8AC3E}">
        <p14:creationId xmlns:p14="http://schemas.microsoft.com/office/powerpoint/2010/main" val="2644157007"/>
      </p:ext>
    </p:extLst>
  </p:cSld>
  <p:clrMapOvr>
    <a:masterClrMapping/>
  </p:clrMapOvr>
  <p:transition>
    <p:split orient="ver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pic>
        <p:nvPicPr>
          <p:cNvPr id="3074" name="Picture 2" descr="C:\Users\LAPTOP\Desktop\BAT classes\Diversity mnagement\For diversity\Capture1.PN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04800" y="1600200"/>
            <a:ext cx="8458200" cy="4495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261714"/>
      </p:ext>
    </p:extLst>
  </p:cSld>
  <p:clrMapOvr>
    <a:masterClrMapping/>
  </p:clrMapOvr>
  <p:transition>
    <p:split orient="ver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on the news??</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a:t>
            </a:fld>
            <a:endParaRPr lang="en-US"/>
          </a:p>
        </p:txBody>
      </p:sp>
      <p:sp>
        <p:nvSpPr>
          <p:cNvPr id="5" name="Content Placeholder 4"/>
          <p:cNvSpPr>
            <a:spLocks noGrp="1"/>
          </p:cNvSpPr>
          <p:nvPr>
            <p:ph sz="quarter" idx="1"/>
          </p:nvPr>
        </p:nvSpPr>
        <p:spPr/>
        <p:txBody>
          <a:bodyPr>
            <a:normAutofit fontScale="77500" lnSpcReduction="20000"/>
          </a:bodyPr>
          <a:lstStyle/>
          <a:p>
            <a:r>
              <a:rPr lang="en-US" dirty="0"/>
              <a:t>Canada's new cabinet: equal number women, a </a:t>
            </a:r>
            <a:r>
              <a:rPr lang="en-US" dirty="0" smtClean="0"/>
              <a:t> </a:t>
            </a:r>
            <a:r>
              <a:rPr lang="en-US" dirty="0"/>
              <a:t>colonel - and an </a:t>
            </a:r>
            <a:r>
              <a:rPr lang="en-US" dirty="0" smtClean="0"/>
              <a:t>astronaut.</a:t>
            </a:r>
          </a:p>
          <a:p>
            <a:r>
              <a:rPr lang="en-US" dirty="0"/>
              <a:t> </a:t>
            </a:r>
            <a:r>
              <a:rPr lang="en-US" dirty="0" smtClean="0"/>
              <a:t>Australian Senator Larissa Waters breast feeds in parliament.</a:t>
            </a:r>
          </a:p>
          <a:p>
            <a:r>
              <a:rPr lang="en-US" dirty="0" smtClean="0"/>
              <a:t>US-OPM Government wide inclusive Diversity Strategic plan 2016 “there is stark under utilization of social media for recruitment &amp;outreach”.</a:t>
            </a:r>
          </a:p>
          <a:p>
            <a:r>
              <a:rPr lang="en-US" dirty="0" smtClean="0"/>
              <a:t> </a:t>
            </a:r>
            <a:r>
              <a:rPr lang="en-US" dirty="0" err="1" smtClean="0"/>
              <a:t>Lt.Amma</a:t>
            </a:r>
            <a:r>
              <a:rPr lang="en-US" dirty="0" smtClean="0"/>
              <a:t> increases maternity leave to 9 months in TN for </a:t>
            </a:r>
            <a:r>
              <a:rPr lang="en-US" dirty="0" err="1" smtClean="0"/>
              <a:t>Govt</a:t>
            </a:r>
            <a:r>
              <a:rPr lang="en-US" dirty="0" smtClean="0"/>
              <a:t> Employees.</a:t>
            </a:r>
          </a:p>
          <a:p>
            <a:r>
              <a:rPr lang="en-US" dirty="0" smtClean="0"/>
              <a:t>UN agencies of </a:t>
            </a:r>
            <a:r>
              <a:rPr lang="en-US" dirty="0" err="1" smtClean="0"/>
              <a:t>Nepal,successful</a:t>
            </a:r>
            <a:r>
              <a:rPr lang="en-US" dirty="0" smtClean="0"/>
              <a:t> at creating diverse workforce.</a:t>
            </a:r>
          </a:p>
          <a:p>
            <a:r>
              <a:rPr lang="en-US" dirty="0"/>
              <a:t> S</a:t>
            </a:r>
            <a:r>
              <a:rPr lang="en-US" dirty="0" smtClean="0"/>
              <a:t>ecretary of </a:t>
            </a:r>
            <a:r>
              <a:rPr lang="en-US" dirty="0" err="1" smtClean="0"/>
              <a:t>MoGA</a:t>
            </a:r>
            <a:r>
              <a:rPr lang="en-US" dirty="0" smtClean="0"/>
              <a:t>  </a:t>
            </a:r>
            <a:r>
              <a:rPr lang="en-US" dirty="0" err="1" smtClean="0"/>
              <a:t>adresses</a:t>
            </a:r>
            <a:r>
              <a:rPr lang="en-US" dirty="0" smtClean="0"/>
              <a:t> the 1</a:t>
            </a:r>
            <a:r>
              <a:rPr lang="en-US" baseline="30000" dirty="0" smtClean="0"/>
              <a:t>st</a:t>
            </a:r>
            <a:r>
              <a:rPr lang="en-US" dirty="0" smtClean="0"/>
              <a:t> </a:t>
            </a:r>
            <a:r>
              <a:rPr lang="en-US" dirty="0" err="1" smtClean="0"/>
              <a:t>event“women</a:t>
            </a:r>
            <a:r>
              <a:rPr lang="en-US" dirty="0" smtClean="0"/>
              <a:t> in civil service” and highlights the need of flexi timing.</a:t>
            </a:r>
          </a:p>
          <a:p>
            <a:endParaRPr lang="en-US" dirty="0" smtClean="0"/>
          </a:p>
          <a:p>
            <a:endParaRPr lang="en-US" dirty="0" smtClean="0"/>
          </a:p>
          <a:p>
            <a:endParaRPr lang="en-US" dirty="0" smtClean="0"/>
          </a:p>
          <a:p>
            <a:endParaRPr lang="en-US" dirty="0"/>
          </a:p>
          <a:p>
            <a:endParaRPr lang="en-US" dirty="0"/>
          </a:p>
        </p:txBody>
      </p:sp>
    </p:spTree>
    <p:extLst>
      <p:ext uri="{BB962C8B-B14F-4D97-AF65-F5344CB8AC3E}">
        <p14:creationId xmlns:p14="http://schemas.microsoft.com/office/powerpoint/2010/main" val="120571627"/>
      </p:ext>
    </p:extLst>
  </p:cSld>
  <p:clrMapOvr>
    <a:masterClrMapping/>
  </p:clrMapOvr>
  <p:transition>
    <p:split orient="ver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pic>
        <p:nvPicPr>
          <p:cNvPr id="3074" name="Picture 2" descr="C:\Users\LAPTOP\Desktop\BAT classes\Diversity mnagement\For diversity\Capture1.PN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04800" y="1600200"/>
            <a:ext cx="8458200" cy="4495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054698"/>
      </p:ext>
    </p:extLst>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Valuing Diversity: Components</a:t>
            </a:r>
            <a:endParaRPr lang="en-US" dirty="0"/>
          </a:p>
        </p:txBody>
      </p:sp>
      <p:sp>
        <p:nvSpPr>
          <p:cNvPr id="3" name="Content Placeholder 2"/>
          <p:cNvSpPr>
            <a:spLocks noGrp="1"/>
          </p:cNvSpPr>
          <p:nvPr>
            <p:ph idx="1"/>
          </p:nvPr>
        </p:nvSpPr>
        <p:spPr/>
        <p:txBody>
          <a:bodyPr>
            <a:normAutofit/>
          </a:bodyPr>
          <a:lstStyle/>
          <a:p>
            <a:r>
              <a:rPr lang="en-US" dirty="0"/>
              <a:t>Cognitive: knowledge and understanding of the concepts and issues related to </a:t>
            </a:r>
            <a:r>
              <a:rPr lang="en-US" dirty="0" smtClean="0"/>
              <a:t>diversity</a:t>
            </a:r>
          </a:p>
          <a:p>
            <a:r>
              <a:rPr lang="en-US" dirty="0" smtClean="0"/>
              <a:t>Affective</a:t>
            </a:r>
            <a:r>
              <a:rPr lang="en-US" dirty="0"/>
              <a:t>: appreciation and respect of the similarities and differences among </a:t>
            </a:r>
            <a:r>
              <a:rPr lang="en-US" dirty="0" smtClean="0"/>
              <a:t>people</a:t>
            </a:r>
          </a:p>
          <a:p>
            <a:r>
              <a:rPr lang="en-US" dirty="0" smtClean="0"/>
              <a:t>Behavioral</a:t>
            </a:r>
            <a:r>
              <a:rPr lang="en-US" dirty="0"/>
              <a:t>: building positive relationships with "different people" </a:t>
            </a:r>
            <a:endParaRPr lang="en-US" dirty="0" smtClean="0"/>
          </a:p>
          <a:p>
            <a:pPr marL="0" indent="0">
              <a:buNone/>
            </a:pPr>
            <a:r>
              <a:rPr lang="en-US" dirty="0" smtClean="0"/>
              <a:t> </a:t>
            </a:r>
            <a:endParaRPr lang="en-US" dirty="0"/>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2387671300"/>
      </p:ext>
    </p:extLst>
  </p:cSld>
  <p:clrMapOvr>
    <a:masterClrMapping/>
  </p:clrMapOvr>
  <p:transition>
    <p:split orient="ver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
        <p:nvSpPr>
          <p:cNvPr id="5" name="Content Placeholder 4"/>
          <p:cNvSpPr>
            <a:spLocks noGrp="1"/>
          </p:cNvSpPr>
          <p:nvPr>
            <p:ph sz="quarter" idx="1"/>
          </p:nvPr>
        </p:nvSpPr>
        <p:spPr/>
        <p:txBody>
          <a:bodyPr/>
          <a:lstStyle/>
          <a:p>
            <a:r>
              <a:rPr lang="en-US" dirty="0" smtClean="0"/>
              <a:t>At </a:t>
            </a:r>
            <a:r>
              <a:rPr lang="en-US" dirty="0" err="1" smtClean="0"/>
              <a:t>delloitte</a:t>
            </a:r>
            <a:endParaRPr lang="en-US" dirty="0"/>
          </a:p>
        </p:txBody>
      </p:sp>
    </p:spTree>
    <p:extLst>
      <p:ext uri="{BB962C8B-B14F-4D97-AF65-F5344CB8AC3E}">
        <p14:creationId xmlns:p14="http://schemas.microsoft.com/office/powerpoint/2010/main" val="2422445487"/>
      </p:ext>
    </p:extLst>
  </p:cSld>
  <p:clrMapOvr>
    <a:masterClrMapping/>
  </p:clrMapOvr>
  <p:transition>
    <p:split orient="ver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-in –Diversity- hypothesis</a:t>
            </a:r>
          </a:p>
        </p:txBody>
      </p:sp>
      <p:sp>
        <p:nvSpPr>
          <p:cNvPr id="3" name="Content Placeholder 2"/>
          <p:cNvSpPr>
            <a:spLocks noGrp="1"/>
          </p:cNvSpPr>
          <p:nvPr>
            <p:ph sz="quarter" idx="1"/>
          </p:nvPr>
        </p:nvSpPr>
        <p:spPr>
          <a:xfrm>
            <a:off x="609600" y="1589567"/>
            <a:ext cx="7543800" cy="4572000"/>
          </a:xfrm>
        </p:spPr>
        <p:txBody>
          <a:bodyPr/>
          <a:lstStyle/>
          <a:p>
            <a:pPr marL="0" indent="0" algn="ctr">
              <a:buNone/>
            </a:pPr>
            <a:r>
              <a:rPr lang="en-US" dirty="0" smtClean="0"/>
              <a:t>“ </a:t>
            </a:r>
            <a:r>
              <a:rPr lang="en-US" b="1" dirty="0" smtClean="0"/>
              <a:t>Diversity brings net added value</a:t>
            </a:r>
          </a:p>
          <a:p>
            <a:pPr marL="0" indent="0" algn="ctr">
              <a:buNone/>
            </a:pPr>
            <a:r>
              <a:rPr lang="en-US" b="1" dirty="0" smtClean="0"/>
              <a:t> to</a:t>
            </a:r>
          </a:p>
          <a:p>
            <a:pPr marL="0" indent="0" algn="ctr">
              <a:buNone/>
            </a:pPr>
            <a:r>
              <a:rPr lang="en-US" b="1" dirty="0" smtClean="0"/>
              <a:t> organizational processes</a:t>
            </a:r>
            <a:r>
              <a:rPr lang="en-US" dirty="0" smtClean="0"/>
              <a:t>” </a:t>
            </a:r>
          </a:p>
          <a:p>
            <a:pPr marL="0" indent="0">
              <a:buNone/>
            </a:pPr>
            <a:endParaRPr lang="en-US" i="1" dirty="0" smtClean="0"/>
          </a:p>
          <a:p>
            <a:pPr marL="0" indent="0" algn="ctr">
              <a:buNone/>
            </a:pPr>
            <a:r>
              <a:rPr lang="en-US" i="1" dirty="0" smtClean="0"/>
              <a:t>Cox and Blake (1991)</a:t>
            </a:r>
            <a:endParaRPr lang="en-US" i="1" dirty="0"/>
          </a:p>
        </p:txBody>
      </p:sp>
      <p:sp>
        <p:nvSpPr>
          <p:cNvPr id="5" name="Slide Number Placeholder 4"/>
          <p:cNvSpPr>
            <a:spLocks noGrp="1"/>
          </p:cNvSpPr>
          <p:nvPr>
            <p:ph type="sldNum" sz="quarter" idx="16"/>
          </p:nvPr>
        </p:nvSpPr>
        <p:spPr/>
        <p:txBody>
          <a:bodyPr>
            <a:normAutofit fontScale="85000" lnSpcReduction="20000"/>
          </a:bodyPr>
          <a:lstStyle/>
          <a:p>
            <a:pPr>
              <a:defRPr/>
            </a:pPr>
            <a:fld id="{3C8F54E7-CC73-44A0-98EA-4E5B8A32DEE2}" type="slidenum">
              <a:rPr lang="en-US" smtClean="0"/>
              <a:pPr>
                <a:defRPr/>
              </a:pPr>
              <a:t>23</a:t>
            </a:fld>
            <a:endParaRPr lang="en-US"/>
          </a:p>
        </p:txBody>
      </p:sp>
      <p:sp>
        <p:nvSpPr>
          <p:cNvPr id="6" name="Footer Placeholder 5"/>
          <p:cNvSpPr>
            <a:spLocks noGrp="1"/>
          </p:cNvSpPr>
          <p:nvPr>
            <p:ph type="ftr" sz="quarter" idx="17"/>
          </p:nvPr>
        </p:nvSpPr>
        <p:spPr/>
        <p:txBody>
          <a:bodyPr/>
          <a:lstStyle/>
          <a:p>
            <a:pPr>
              <a:defRPr/>
            </a:pPr>
            <a:r>
              <a:rPr lang="en-US" smtClean="0"/>
              <a:t>NASC  2017</a:t>
            </a:r>
            <a:endParaRPr lang="en-US"/>
          </a:p>
        </p:txBody>
      </p:sp>
    </p:spTree>
    <p:extLst>
      <p:ext uri="{BB962C8B-B14F-4D97-AF65-F5344CB8AC3E}">
        <p14:creationId xmlns:p14="http://schemas.microsoft.com/office/powerpoint/2010/main" val="4030097380"/>
      </p:ext>
    </p:extLst>
  </p:cSld>
  <p:clrMapOvr>
    <a:masterClrMapping/>
  </p:clrMapOvr>
  <p:transition>
    <p:split orient="ver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Enriching Diversity</a:t>
            </a:r>
            <a:endParaRPr lang="en-US" dirty="0"/>
          </a:p>
        </p:txBody>
      </p:sp>
      <p:sp>
        <p:nvSpPr>
          <p:cNvPr id="3" name="Content Placeholder 2"/>
          <p:cNvSpPr>
            <a:spLocks noGrp="1"/>
          </p:cNvSpPr>
          <p:nvPr>
            <p:ph sz="quarter" idx="1"/>
          </p:nvPr>
        </p:nvSpPr>
        <p:spPr>
          <a:xfrm>
            <a:off x="762000" y="1447800"/>
            <a:ext cx="6934200" cy="4572000"/>
          </a:xfrm>
        </p:spPr>
        <p:txBody>
          <a:bodyPr/>
          <a:lstStyle/>
          <a:p>
            <a:r>
              <a:rPr lang="en-US" b="1" dirty="0"/>
              <a:t>The formation of the Constituent Assembly (CA) and the second amendment to the Civil Service Act were some of the exemplary initiatives of the state aimed at ensuring inclusion in political representation and civil service</a:t>
            </a:r>
            <a:endParaRPr lang="en-US" dirty="0"/>
          </a:p>
        </p:txBody>
      </p:sp>
      <p:sp>
        <p:nvSpPr>
          <p:cNvPr id="5" name="Slide Number Placeholder 4"/>
          <p:cNvSpPr>
            <a:spLocks noGrp="1"/>
          </p:cNvSpPr>
          <p:nvPr>
            <p:ph type="sldNum" sz="quarter" idx="16"/>
          </p:nvPr>
        </p:nvSpPr>
        <p:spPr/>
        <p:txBody>
          <a:bodyPr>
            <a:normAutofit fontScale="85000" lnSpcReduction="20000"/>
          </a:bodyPr>
          <a:lstStyle/>
          <a:p>
            <a:pPr>
              <a:defRPr/>
            </a:pPr>
            <a:fld id="{3C8F54E7-CC73-44A0-98EA-4E5B8A32DEE2}" type="slidenum">
              <a:rPr lang="en-US" smtClean="0"/>
              <a:pPr>
                <a:defRPr/>
              </a:pPr>
              <a:t>24</a:t>
            </a:fld>
            <a:endParaRPr lang="en-US"/>
          </a:p>
        </p:txBody>
      </p:sp>
      <p:sp>
        <p:nvSpPr>
          <p:cNvPr id="6" name="Footer Placeholder 5"/>
          <p:cNvSpPr>
            <a:spLocks noGrp="1"/>
          </p:cNvSpPr>
          <p:nvPr>
            <p:ph type="ftr" sz="quarter" idx="17"/>
          </p:nvPr>
        </p:nvSpPr>
        <p:spPr/>
        <p:txBody>
          <a:bodyPr/>
          <a:lstStyle/>
          <a:p>
            <a:pPr>
              <a:defRPr/>
            </a:pPr>
            <a:r>
              <a:rPr lang="en-US" smtClean="0"/>
              <a:t>NASC  2017</a:t>
            </a:r>
            <a:endParaRPr lang="en-US"/>
          </a:p>
        </p:txBody>
      </p:sp>
      <p:sp>
        <p:nvSpPr>
          <p:cNvPr id="7" name="Rectangle 6"/>
          <p:cNvSpPr/>
          <p:nvPr/>
        </p:nvSpPr>
        <p:spPr>
          <a:xfrm>
            <a:off x="990600" y="2551837"/>
            <a:ext cx="5867400" cy="369332"/>
          </a:xfrm>
          <a:prstGeom prst="rect">
            <a:avLst/>
          </a:prstGeom>
        </p:spPr>
        <p:txBody>
          <a:bodyPr wrap="square">
            <a:spAutoFit/>
          </a:bodyPr>
          <a:lstStyle/>
          <a:p>
            <a:pPr algn="just"/>
            <a:r>
              <a:rPr lang="en-US" dirty="0" smtClean="0"/>
              <a:t>.</a:t>
            </a:r>
            <a:endParaRPr lang="en-US" dirty="0"/>
          </a:p>
        </p:txBody>
      </p:sp>
    </p:spTree>
    <p:extLst>
      <p:ext uri="{BB962C8B-B14F-4D97-AF65-F5344CB8AC3E}">
        <p14:creationId xmlns:p14="http://schemas.microsoft.com/office/powerpoint/2010/main" val="4194806745"/>
      </p:ext>
    </p:extLst>
  </p:cSld>
  <p:clrMapOvr>
    <a:masterClrMapping/>
  </p:clrMapOvr>
  <p:transition>
    <p:split orient="ver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Enriching </a:t>
            </a:r>
            <a:r>
              <a:rPr lang="en-US" dirty="0" smtClean="0"/>
              <a:t>Diversity…contd.</a:t>
            </a:r>
            <a:endParaRPr lang="en-US" dirty="0"/>
          </a:p>
        </p:txBody>
      </p:sp>
      <p:sp>
        <p:nvSpPr>
          <p:cNvPr id="3" name="Content Placeholder 2"/>
          <p:cNvSpPr>
            <a:spLocks noGrp="1"/>
          </p:cNvSpPr>
          <p:nvPr>
            <p:ph sz="quarter" idx="1"/>
          </p:nvPr>
        </p:nvSpPr>
        <p:spPr/>
        <p:txBody>
          <a:bodyPr/>
          <a:lstStyle/>
          <a:p>
            <a:r>
              <a:rPr lang="en-US" dirty="0"/>
              <a:t>The Tenth Plan (2002-07) has recognized social inclusion as one of strategic pillars of broader poverty reduction strategy.</a:t>
            </a:r>
          </a:p>
        </p:txBody>
      </p:sp>
      <p:sp>
        <p:nvSpPr>
          <p:cNvPr id="4" name="Content Placeholder 3"/>
          <p:cNvSpPr>
            <a:spLocks noGrp="1"/>
          </p:cNvSpPr>
          <p:nvPr>
            <p:ph sz="quarter" idx="2"/>
          </p:nvPr>
        </p:nvSpPr>
        <p:spPr/>
        <p:txBody>
          <a:bodyPr/>
          <a:lstStyle/>
          <a:p>
            <a:r>
              <a:rPr lang="en-US" dirty="0"/>
              <a:t>In line with the spirit of the Interim Constitution a provision of reservation was made in the Civil Service Act, 1993, through a second amendment to it in 2007.</a:t>
            </a:r>
          </a:p>
        </p:txBody>
      </p:sp>
      <p:sp>
        <p:nvSpPr>
          <p:cNvPr id="5" name="Slide Number Placeholder 4"/>
          <p:cNvSpPr>
            <a:spLocks noGrp="1"/>
          </p:cNvSpPr>
          <p:nvPr>
            <p:ph type="sldNum" sz="quarter" idx="16"/>
          </p:nvPr>
        </p:nvSpPr>
        <p:spPr/>
        <p:txBody>
          <a:bodyPr>
            <a:normAutofit fontScale="85000" lnSpcReduction="20000"/>
          </a:bodyPr>
          <a:lstStyle/>
          <a:p>
            <a:pPr>
              <a:defRPr/>
            </a:pPr>
            <a:fld id="{3C8F54E7-CC73-44A0-98EA-4E5B8A32DEE2}" type="slidenum">
              <a:rPr lang="en-US" smtClean="0"/>
              <a:pPr>
                <a:defRPr/>
              </a:pPr>
              <a:t>25</a:t>
            </a:fld>
            <a:endParaRPr lang="en-US"/>
          </a:p>
        </p:txBody>
      </p:sp>
      <p:sp>
        <p:nvSpPr>
          <p:cNvPr id="6" name="Footer Placeholder 5"/>
          <p:cNvSpPr>
            <a:spLocks noGrp="1"/>
          </p:cNvSpPr>
          <p:nvPr>
            <p:ph type="ftr" sz="quarter" idx="17"/>
          </p:nvPr>
        </p:nvSpPr>
        <p:spPr/>
        <p:txBody>
          <a:bodyPr/>
          <a:lstStyle/>
          <a:p>
            <a:pPr>
              <a:defRPr/>
            </a:pPr>
            <a:r>
              <a:rPr lang="en-US" smtClean="0"/>
              <a:t>NASC  2017</a:t>
            </a:r>
            <a:endParaRPr lang="en-US"/>
          </a:p>
        </p:txBody>
      </p:sp>
    </p:spTree>
    <p:extLst>
      <p:ext uri="{BB962C8B-B14F-4D97-AF65-F5344CB8AC3E}">
        <p14:creationId xmlns:p14="http://schemas.microsoft.com/office/powerpoint/2010/main" val="1817178646"/>
      </p:ext>
    </p:extLst>
  </p:cSld>
  <p:clrMapOvr>
    <a:masterClrMapping/>
  </p:clrMapOvr>
  <p:transition>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smtClean="0"/>
              <a:t>Managing Diversity Effectively Makes Good Business Sense</a:t>
            </a:r>
          </a:p>
        </p:txBody>
      </p:sp>
      <p:sp>
        <p:nvSpPr>
          <p:cNvPr id="7171" name="Rectangle 3"/>
          <p:cNvSpPr>
            <a:spLocks noGrp="1" noChangeArrowheads="1"/>
          </p:cNvSpPr>
          <p:nvPr>
            <p:ph idx="1"/>
          </p:nvPr>
        </p:nvSpPr>
        <p:spPr/>
        <p:txBody>
          <a:bodyPr/>
          <a:lstStyle/>
          <a:p>
            <a:pPr eaLnBrk="1" hangingPunct="1">
              <a:lnSpc>
                <a:spcPct val="80000"/>
              </a:lnSpc>
              <a:buFontTx/>
              <a:buNone/>
            </a:pPr>
            <a:r>
              <a:rPr lang="en-US" dirty="0" smtClean="0"/>
              <a:t>What a Diversity of Employees Provides</a:t>
            </a:r>
          </a:p>
          <a:p>
            <a:pPr lvl="1">
              <a:lnSpc>
                <a:spcPct val="80000"/>
              </a:lnSpc>
            </a:pPr>
            <a:r>
              <a:rPr lang="en-US" sz="3200" dirty="0" smtClean="0"/>
              <a:t>A variety of points of view and approaches to problems and opportunities can improve managerial decision making</a:t>
            </a:r>
            <a:r>
              <a:rPr lang="en-US" sz="3200" dirty="0"/>
              <a:t>. Diverse Groups are better at Problem Solving, Identifying Complex Issues- Multiple Interpretations and ways of doing </a:t>
            </a:r>
            <a:r>
              <a:rPr lang="en-US" sz="3200" dirty="0" smtClean="0"/>
              <a:t>things</a:t>
            </a:r>
          </a:p>
          <a:p>
            <a:pPr lvl="1">
              <a:lnSpc>
                <a:spcPct val="80000"/>
              </a:lnSpc>
            </a:pPr>
            <a:r>
              <a:rPr lang="en-US" sz="3200" dirty="0" smtClean="0"/>
              <a:t>Creativity </a:t>
            </a:r>
            <a:r>
              <a:rPr lang="en-US" sz="3200" dirty="0"/>
              <a:t>thrives in </a:t>
            </a:r>
            <a:r>
              <a:rPr lang="en-US" sz="3200" dirty="0" smtClean="0"/>
              <a:t>Diversity</a:t>
            </a:r>
          </a:p>
          <a:p>
            <a:pPr lvl="1">
              <a:lnSpc>
                <a:spcPct val="80000"/>
              </a:lnSpc>
            </a:pPr>
            <a:r>
              <a:rPr lang="en-US" sz="3200" dirty="0" smtClean="0"/>
              <a:t>Globalization</a:t>
            </a:r>
            <a:endParaRPr lang="en-US" sz="3200" dirty="0"/>
          </a:p>
          <a:p>
            <a:pPr lvl="1" eaLnBrk="1" hangingPunct="1">
              <a:lnSpc>
                <a:spcPct val="80000"/>
              </a:lnSpc>
            </a:pPr>
            <a:endParaRPr lang="en-US" sz="3200" dirty="0" smtClean="0"/>
          </a:p>
        </p:txBody>
      </p:sp>
      <p:sp>
        <p:nvSpPr>
          <p:cNvPr id="6" name="Slide Number Placeholder 5"/>
          <p:cNvSpPr>
            <a:spLocks noGrp="1"/>
          </p:cNvSpPr>
          <p:nvPr>
            <p:ph type="sldNum" sz="quarter" idx="12"/>
          </p:nvPr>
        </p:nvSpPr>
        <p:spPr/>
        <p:txBody>
          <a:bodyPr>
            <a:normAutofit fontScale="85000" lnSpcReduction="20000"/>
          </a:bodyPr>
          <a:lstStyle/>
          <a:p>
            <a:pPr>
              <a:defRPr/>
            </a:pPr>
            <a:fld id="{DB72EE31-CCE3-41FF-8A5E-9500C7FA4CF8}" type="slidenum">
              <a:rPr lang="en-US"/>
              <a:pPr>
                <a:defRPr/>
              </a:pPr>
              <a:t>26</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2440376550"/>
      </p:ext>
    </p:extLst>
  </p:cSld>
  <p:clrMapOvr>
    <a:masterClrMapping/>
  </p:clrMapOvr>
  <p:transition>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smtClean="0"/>
              <a:t>Managing Diversity Effectively Makes Good Business Sense</a:t>
            </a:r>
          </a:p>
        </p:txBody>
      </p:sp>
      <p:sp>
        <p:nvSpPr>
          <p:cNvPr id="8195" name="Rectangle 3"/>
          <p:cNvSpPr>
            <a:spLocks noGrp="1" noChangeArrowheads="1"/>
          </p:cNvSpPr>
          <p:nvPr>
            <p:ph idx="1"/>
          </p:nvPr>
        </p:nvSpPr>
        <p:spPr>
          <a:xfrm>
            <a:off x="685800" y="2362200"/>
            <a:ext cx="7772400" cy="3733800"/>
          </a:xfrm>
        </p:spPr>
        <p:txBody>
          <a:bodyPr/>
          <a:lstStyle/>
          <a:p>
            <a:pPr lvl="1"/>
            <a:r>
              <a:rPr lang="en-US" dirty="0" smtClean="0"/>
              <a:t>Diverse employees are more attuned to the needs of diverse customers</a:t>
            </a:r>
            <a:r>
              <a:rPr lang="en-US" dirty="0"/>
              <a:t> </a:t>
            </a:r>
            <a:r>
              <a:rPr lang="en-US" dirty="0" smtClean="0"/>
              <a:t>and </a:t>
            </a:r>
            <a:r>
              <a:rPr lang="en-US" dirty="0"/>
              <a:t>s</a:t>
            </a:r>
            <a:r>
              <a:rPr lang="en-US" dirty="0" smtClean="0"/>
              <a:t>erves </a:t>
            </a:r>
            <a:r>
              <a:rPr lang="en-US" dirty="0"/>
              <a:t>Diverse External </a:t>
            </a:r>
            <a:r>
              <a:rPr lang="en-US" dirty="0" smtClean="0"/>
              <a:t>Clientele</a:t>
            </a:r>
          </a:p>
          <a:p>
            <a:pPr marL="365760" lvl="1" indent="0">
              <a:buNone/>
            </a:pPr>
            <a:endParaRPr lang="en-US" dirty="0" smtClean="0"/>
          </a:p>
          <a:p>
            <a:pPr lvl="1" eaLnBrk="1" hangingPunct="1"/>
            <a:r>
              <a:rPr lang="en-US" dirty="0" smtClean="0"/>
              <a:t>Diversity can increase the retention of valued organizational members.</a:t>
            </a:r>
          </a:p>
          <a:p>
            <a:pPr marL="365760" lvl="1" indent="0" eaLnBrk="1" hangingPunct="1">
              <a:buNone/>
            </a:pPr>
            <a:endParaRPr lang="en-US" dirty="0" smtClean="0"/>
          </a:p>
          <a:p>
            <a:pPr eaLnBrk="1" hangingPunct="1"/>
            <a:endParaRPr lang="en-US" dirty="0" smtClean="0"/>
          </a:p>
        </p:txBody>
      </p:sp>
      <p:sp>
        <p:nvSpPr>
          <p:cNvPr id="6" name="Slide Number Placeholder 5"/>
          <p:cNvSpPr>
            <a:spLocks noGrp="1"/>
          </p:cNvSpPr>
          <p:nvPr>
            <p:ph type="sldNum" sz="quarter" idx="12"/>
          </p:nvPr>
        </p:nvSpPr>
        <p:spPr/>
        <p:txBody>
          <a:bodyPr>
            <a:normAutofit fontScale="85000" lnSpcReduction="20000"/>
          </a:bodyPr>
          <a:lstStyle/>
          <a:p>
            <a:pPr>
              <a:defRPr/>
            </a:pPr>
            <a:fld id="{F57499CA-F4FD-4FA8-BCCA-D99E17DD8F5D}" type="slidenum">
              <a:rPr lang="en-US"/>
              <a:pPr>
                <a:defRPr/>
              </a:pPr>
              <a:t>27</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4122238805"/>
      </p:ext>
    </p:extLst>
  </p:cSld>
  <p:clrMapOvr>
    <a:masterClrMapping/>
  </p:clrMapOvr>
  <p:transition>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pPr eaLnBrk="1" hangingPunct="1"/>
            <a:r>
              <a:rPr lang="en-US" sz="4000" dirty="0" smtClean="0"/>
              <a:t>The Challenge of  Workplace Diversity</a:t>
            </a:r>
          </a:p>
        </p:txBody>
      </p:sp>
      <p:sp>
        <p:nvSpPr>
          <p:cNvPr id="10243" name="Rectangle 3"/>
          <p:cNvSpPr>
            <a:spLocks noGrp="1" noChangeArrowheads="1"/>
          </p:cNvSpPr>
          <p:nvPr>
            <p:ph idx="1"/>
          </p:nvPr>
        </p:nvSpPr>
        <p:spPr/>
        <p:txBody>
          <a:bodyPr/>
          <a:lstStyle/>
          <a:p>
            <a:pPr eaLnBrk="1" hangingPunct="1"/>
            <a:r>
              <a:rPr lang="en-US" sz="2800" dirty="0" smtClean="0"/>
              <a:t> </a:t>
            </a:r>
            <a:r>
              <a:rPr lang="en-US" sz="2800" dirty="0"/>
              <a:t>I</a:t>
            </a:r>
            <a:r>
              <a:rPr lang="en-US" sz="2800" dirty="0" smtClean="0"/>
              <a:t>ntegration and social acceptance of people from different backgrounds.</a:t>
            </a:r>
          </a:p>
          <a:p>
            <a:pPr eaLnBrk="1" hangingPunct="1"/>
            <a:r>
              <a:rPr lang="en-US" sz="2800" dirty="0" smtClean="0"/>
              <a:t> Differences in the way we think, act, interact, and make choices.</a:t>
            </a:r>
          </a:p>
          <a:p>
            <a:pPr eaLnBrk="1" hangingPunct="1"/>
            <a:r>
              <a:rPr lang="en-US" sz="2800" dirty="0" smtClean="0"/>
              <a:t> Interference with our ability to support, trust, and respect each other, and thus to effectively function together.</a:t>
            </a:r>
          </a:p>
        </p:txBody>
      </p:sp>
      <p:sp>
        <p:nvSpPr>
          <p:cNvPr id="6" name="Slide Number Placeholder 5"/>
          <p:cNvSpPr>
            <a:spLocks noGrp="1"/>
          </p:cNvSpPr>
          <p:nvPr>
            <p:ph type="sldNum" sz="quarter" idx="12"/>
          </p:nvPr>
        </p:nvSpPr>
        <p:spPr/>
        <p:txBody>
          <a:bodyPr>
            <a:normAutofit fontScale="85000" lnSpcReduction="20000"/>
          </a:bodyPr>
          <a:lstStyle/>
          <a:p>
            <a:pPr>
              <a:defRPr/>
            </a:pPr>
            <a:fld id="{8A9732F2-377A-483D-85C6-C50CF383480A}" type="slidenum">
              <a:rPr lang="en-US"/>
              <a:pPr>
                <a:defRPr/>
              </a:pPr>
              <a:t>28</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2304749885"/>
      </p:ext>
    </p:extLst>
  </p:cSld>
  <p:clrMapOvr>
    <a:masterClrMapping/>
  </p:clrMapOvr>
  <p:transition>
    <p:split orient="ver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en-US"/>
              <a:t>Challenges of Diversity</a:t>
            </a:r>
          </a:p>
        </p:txBody>
      </p:sp>
      <p:sp>
        <p:nvSpPr>
          <p:cNvPr id="1027" name="Rectangle 3"/>
          <p:cNvSpPr>
            <a:spLocks noGrp="1" noChangeArrowheads="1"/>
          </p:cNvSpPr>
          <p:nvPr>
            <p:ph type="body" idx="1"/>
          </p:nvPr>
        </p:nvSpPr>
        <p:spPr>
          <a:xfrm>
            <a:off x="685800" y="1981200"/>
            <a:ext cx="7772400" cy="4648200"/>
          </a:xfrm>
        </p:spPr>
        <p:txBody>
          <a:bodyPr/>
          <a:lstStyle/>
          <a:p>
            <a:r>
              <a:rPr lang="en-US" dirty="0"/>
              <a:t>Synergy challenge</a:t>
            </a:r>
          </a:p>
          <a:p>
            <a:pPr lvl="1"/>
            <a:r>
              <a:rPr lang="en-US" dirty="0"/>
              <a:t>More and more group-based work</a:t>
            </a:r>
          </a:p>
          <a:p>
            <a:pPr lvl="1"/>
            <a:r>
              <a:rPr lang="en-US" dirty="0"/>
              <a:t>Diversity can </a:t>
            </a:r>
            <a:r>
              <a:rPr lang="en-US" dirty="0" smtClean="0"/>
              <a:t>create </a:t>
            </a:r>
            <a:r>
              <a:rPr lang="en-US" dirty="0"/>
              <a:t>negative </a:t>
            </a:r>
            <a:r>
              <a:rPr lang="en-US" dirty="0" smtClean="0"/>
              <a:t>conflict</a:t>
            </a:r>
            <a:endParaRPr lang="en-US" sz="2800" dirty="0"/>
          </a:p>
          <a:p>
            <a:pPr lvl="2"/>
            <a:r>
              <a:rPr lang="en-US" sz="2800" dirty="0"/>
              <a:t>Can close down communication</a:t>
            </a:r>
          </a:p>
          <a:p>
            <a:pPr lvl="2"/>
            <a:r>
              <a:rPr lang="en-US" sz="2800" dirty="0"/>
              <a:t>Can derail group processes</a:t>
            </a:r>
          </a:p>
          <a:p>
            <a:pPr lvl="1"/>
            <a:r>
              <a:rPr lang="en-US" dirty="0"/>
              <a:t>Group leaders must minimize destructive conflict and maximize diversity of input</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2731119875"/>
      </p:ext>
    </p:extLst>
  </p:cSld>
  <p:clrMapOvr>
    <a:masterClrMapping/>
  </p:clrMapOvr>
  <p:transition>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Exercise</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a:t>
            </a:fld>
            <a:endParaRPr lang="en-US"/>
          </a:p>
        </p:txBody>
      </p:sp>
      <p:sp>
        <p:nvSpPr>
          <p:cNvPr id="5" name="Content Placeholder 4"/>
          <p:cNvSpPr>
            <a:spLocks noGrp="1"/>
          </p:cNvSpPr>
          <p:nvPr>
            <p:ph sz="quarter" idx="1"/>
          </p:nvPr>
        </p:nvSpPr>
        <p:spPr/>
        <p:txBody>
          <a:bodyPr/>
          <a:lstStyle/>
          <a:p>
            <a:r>
              <a:rPr lang="en-US" dirty="0" smtClean="0"/>
              <a:t>Form a group of four who shall be entitled to do a work together.(5 minutes)</a:t>
            </a:r>
          </a:p>
          <a:p>
            <a:endParaRPr lang="en-US" dirty="0" smtClean="0"/>
          </a:p>
        </p:txBody>
      </p:sp>
    </p:spTree>
    <p:extLst>
      <p:ext uri="{BB962C8B-B14F-4D97-AF65-F5344CB8AC3E}">
        <p14:creationId xmlns:p14="http://schemas.microsoft.com/office/powerpoint/2010/main" val="2773614256"/>
      </p:ext>
    </p:extLst>
  </p:cSld>
  <p:clrMapOvr>
    <a:masterClrMapping/>
  </p:clrMapOvr>
  <p:transition>
    <p:split orient="ver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301625"/>
            <a:ext cx="7772400" cy="974725"/>
          </a:xfrm>
        </p:spPr>
        <p:txBody>
          <a:bodyPr rtlCol="0">
            <a:normAutofit fontScale="90000"/>
          </a:bodyPr>
          <a:lstStyle/>
          <a:p>
            <a:pPr eaLnBrk="1" fontAlgn="auto" hangingPunct="1">
              <a:spcAft>
                <a:spcPts val="0"/>
              </a:spcAft>
              <a:defRPr/>
            </a:pPr>
            <a:r>
              <a:rPr lang="en-US" sz="3600" dirty="0" smtClean="0">
                <a:solidFill>
                  <a:schemeClr val="bg2"/>
                </a:solidFill>
              </a:rPr>
              <a:t>The Three Pillars </a:t>
            </a:r>
            <a:br>
              <a:rPr lang="en-US" sz="3600" dirty="0" smtClean="0">
                <a:solidFill>
                  <a:schemeClr val="bg2"/>
                </a:solidFill>
              </a:rPr>
            </a:br>
            <a:r>
              <a:rPr lang="en-US" sz="3600" dirty="0" smtClean="0">
                <a:solidFill>
                  <a:schemeClr val="bg2"/>
                </a:solidFill>
              </a:rPr>
              <a:t>of Diversity Management</a:t>
            </a:r>
            <a:br>
              <a:rPr lang="en-US" sz="3600" dirty="0" smtClean="0">
                <a:solidFill>
                  <a:schemeClr val="bg2"/>
                </a:solidFill>
              </a:rPr>
            </a:br>
            <a:endParaRPr lang="en-US" sz="3600" dirty="0" smtClean="0">
              <a:solidFill>
                <a:schemeClr val="bg2"/>
              </a:solidFill>
            </a:endParaRPr>
          </a:p>
        </p:txBody>
      </p:sp>
      <p:pic>
        <p:nvPicPr>
          <p:cNvPr id="16387" name="Picture 3" descr="F15-0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7588" y="1600200"/>
            <a:ext cx="4568825" cy="4525963"/>
          </a:xfrm>
          <a:noFill/>
        </p:spPr>
      </p:pic>
      <p:sp>
        <p:nvSpPr>
          <p:cNvPr id="6" name="Slide Number Placeholder 5"/>
          <p:cNvSpPr>
            <a:spLocks noGrp="1"/>
          </p:cNvSpPr>
          <p:nvPr>
            <p:ph type="sldNum" sz="quarter" idx="12"/>
          </p:nvPr>
        </p:nvSpPr>
        <p:spPr/>
        <p:txBody>
          <a:bodyPr>
            <a:normAutofit fontScale="85000" lnSpcReduction="20000"/>
          </a:bodyPr>
          <a:lstStyle/>
          <a:p>
            <a:pPr>
              <a:defRPr/>
            </a:pPr>
            <a:fld id="{26410FC1-ACCE-473F-BC0A-D753348C1E1A}" type="slidenum">
              <a:rPr lang="en-US"/>
              <a:pPr>
                <a:defRPr/>
              </a:pPr>
              <a:t>30</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1971607493"/>
      </p:ext>
    </p:extLst>
  </p:cSld>
  <p:clrMapOvr>
    <a:masterClrMapping/>
  </p:clrMapOvr>
  <p:transition>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How to Manage Diversity</a:t>
            </a:r>
          </a:p>
        </p:txBody>
      </p:sp>
      <p:sp>
        <p:nvSpPr>
          <p:cNvPr id="12291" name="Rectangle 3"/>
          <p:cNvSpPr>
            <a:spLocks noGrp="1" noChangeArrowheads="1"/>
          </p:cNvSpPr>
          <p:nvPr>
            <p:ph idx="1"/>
          </p:nvPr>
        </p:nvSpPr>
        <p:spPr/>
        <p:txBody>
          <a:bodyPr/>
          <a:lstStyle/>
          <a:p>
            <a:pPr eaLnBrk="1" hangingPunct="1">
              <a:buFontTx/>
              <a:buNone/>
            </a:pPr>
            <a:r>
              <a:rPr lang="en-US" sz="2800" smtClean="0"/>
              <a:t>Steps in Managing Diversity Effectively </a:t>
            </a:r>
          </a:p>
          <a:p>
            <a:pPr lvl="1" eaLnBrk="1" hangingPunct="1"/>
            <a:r>
              <a:rPr lang="en-US" sz="2400" smtClean="0"/>
              <a:t>Empower employees to challenge discriminatory behaviors, actions, and remarks</a:t>
            </a:r>
          </a:p>
          <a:p>
            <a:pPr lvl="1" eaLnBrk="1" hangingPunct="1"/>
            <a:r>
              <a:rPr lang="en-US" sz="2400" smtClean="0"/>
              <a:t>Reward employees for effectively managing diversity</a:t>
            </a:r>
          </a:p>
          <a:p>
            <a:pPr lvl="1" eaLnBrk="1" hangingPunct="1"/>
            <a:r>
              <a:rPr lang="en-US" sz="2400" smtClean="0"/>
              <a:t>Provide training </a:t>
            </a:r>
          </a:p>
          <a:p>
            <a:pPr lvl="1" eaLnBrk="1" hangingPunct="1"/>
            <a:r>
              <a:rPr lang="en-US" sz="2400" smtClean="0"/>
              <a:t>Encourage mentoring </a:t>
            </a:r>
            <a:br>
              <a:rPr lang="en-US" sz="2400" smtClean="0"/>
            </a:br>
            <a:r>
              <a:rPr lang="en-US" sz="2400" smtClean="0"/>
              <a:t>of diverse employees</a:t>
            </a:r>
          </a:p>
          <a:p>
            <a:pPr eaLnBrk="1" hangingPunct="1"/>
            <a:endParaRPr lang="en-US" sz="2800" smtClean="0"/>
          </a:p>
        </p:txBody>
      </p:sp>
      <p:sp>
        <p:nvSpPr>
          <p:cNvPr id="6" name="Slide Number Placeholder 5"/>
          <p:cNvSpPr>
            <a:spLocks noGrp="1"/>
          </p:cNvSpPr>
          <p:nvPr>
            <p:ph type="sldNum" sz="quarter" idx="12"/>
          </p:nvPr>
        </p:nvSpPr>
        <p:spPr/>
        <p:txBody>
          <a:bodyPr>
            <a:normAutofit fontScale="85000" lnSpcReduction="20000"/>
          </a:bodyPr>
          <a:lstStyle/>
          <a:p>
            <a:pPr>
              <a:defRPr/>
            </a:pPr>
            <a:fld id="{429A54E5-B5AD-4755-9016-B39466ABE785}" type="slidenum">
              <a:rPr lang="en-US"/>
              <a:pPr>
                <a:defRPr/>
              </a:pPr>
              <a:t>31</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576168247"/>
      </p:ext>
    </p:extLst>
  </p:cSld>
  <p:clrMapOvr>
    <a:masterClrMapping/>
  </p:clrMapOvr>
  <p:transition>
    <p:split orient="vert"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a:t>Strategies for Managing Diversity</a:t>
            </a:r>
          </a:p>
        </p:txBody>
      </p:sp>
      <p:sp>
        <p:nvSpPr>
          <p:cNvPr id="9219" name="Rectangle 3"/>
          <p:cNvSpPr>
            <a:spLocks noGrp="1" noChangeArrowheads="1"/>
          </p:cNvSpPr>
          <p:nvPr>
            <p:ph type="body" idx="1"/>
          </p:nvPr>
        </p:nvSpPr>
        <p:spPr>
          <a:xfrm>
            <a:off x="685800" y="2209800"/>
            <a:ext cx="8077200" cy="4405313"/>
          </a:xfrm>
        </p:spPr>
        <p:txBody>
          <a:bodyPr/>
          <a:lstStyle/>
          <a:p>
            <a:pPr>
              <a:lnSpc>
                <a:spcPct val="90000"/>
              </a:lnSpc>
            </a:pPr>
            <a:r>
              <a:rPr lang="en-US" sz="2800" dirty="0"/>
              <a:t>Articulate a clear diversity mission, set objectives, and hold managers accountable.</a:t>
            </a:r>
          </a:p>
          <a:p>
            <a:pPr>
              <a:lnSpc>
                <a:spcPct val="90000"/>
              </a:lnSpc>
            </a:pPr>
            <a:r>
              <a:rPr lang="en-US" sz="2800" dirty="0" smtClean="0"/>
              <a:t>Identify </a:t>
            </a:r>
            <a:r>
              <a:rPr lang="en-US" sz="2800" dirty="0"/>
              <a:t>promising women and minorities and provide them with mentors and other kinds of support.</a:t>
            </a:r>
          </a:p>
          <a:p>
            <a:pPr>
              <a:lnSpc>
                <a:spcPct val="90000"/>
              </a:lnSpc>
            </a:pPr>
            <a:r>
              <a:rPr lang="en-US" sz="2800" dirty="0"/>
              <a:t>Set up diversity councils to monitor the  </a:t>
            </a:r>
            <a:r>
              <a:rPr lang="en-US" sz="2800" dirty="0" err="1" smtClean="0"/>
              <a:t>organisational</a:t>
            </a:r>
            <a:r>
              <a:rPr lang="en-US" sz="2800" dirty="0" smtClean="0"/>
              <a:t> </a:t>
            </a:r>
            <a:r>
              <a:rPr lang="en-US" sz="2800" dirty="0"/>
              <a:t>goals and progress toward them.</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3946775296"/>
      </p:ext>
    </p:extLst>
  </p:cSld>
  <p:clrMapOvr>
    <a:masterClrMapping/>
  </p:clrMapOvr>
  <p:transition>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 Nepalese civil service</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33</a:t>
            </a:fld>
            <a:endParaRPr lang="en-US"/>
          </a:p>
        </p:txBody>
      </p:sp>
      <p:sp>
        <p:nvSpPr>
          <p:cNvPr id="5" name="Content Placeholder 4"/>
          <p:cNvSpPr>
            <a:spLocks noGrp="1"/>
          </p:cNvSpPr>
          <p:nvPr>
            <p:ph sz="quarter" idx="1"/>
          </p:nvPr>
        </p:nvSpPr>
        <p:spPr/>
        <p:txBody>
          <a:bodyPr/>
          <a:lstStyle/>
          <a:p>
            <a:r>
              <a:rPr lang="en-US" dirty="0" smtClean="0"/>
              <a:t>Leave provision</a:t>
            </a:r>
          </a:p>
          <a:p>
            <a:pPr>
              <a:buFont typeface="Wingdings" pitchFamily="2" charset="2"/>
              <a:buChar char="Ø"/>
            </a:pPr>
            <a:r>
              <a:rPr lang="en-US" dirty="0" smtClean="0"/>
              <a:t>Culture</a:t>
            </a:r>
          </a:p>
          <a:p>
            <a:pPr>
              <a:buFont typeface="Wingdings" pitchFamily="2" charset="2"/>
              <a:buChar char="Ø"/>
            </a:pPr>
            <a:r>
              <a:rPr lang="en-US" dirty="0" smtClean="0"/>
              <a:t>Sex</a:t>
            </a:r>
          </a:p>
          <a:p>
            <a:pPr>
              <a:buFont typeface="Wingdings" pitchFamily="2" charset="2"/>
              <a:buChar char="Ø"/>
            </a:pPr>
            <a:r>
              <a:rPr lang="en-US" dirty="0" smtClean="0"/>
              <a:t>Community</a:t>
            </a:r>
          </a:p>
          <a:p>
            <a:r>
              <a:rPr lang="en-US" dirty="0" smtClean="0"/>
              <a:t>Affirmative actions</a:t>
            </a:r>
          </a:p>
          <a:p>
            <a:r>
              <a:rPr lang="en-US" dirty="0" smtClean="0"/>
              <a:t>Trainings</a:t>
            </a:r>
          </a:p>
          <a:p>
            <a:r>
              <a:rPr lang="en-US" dirty="0" smtClean="0"/>
              <a:t>Flexi timing????</a:t>
            </a:r>
          </a:p>
          <a:p>
            <a:endParaRPr lang="en-US" dirty="0"/>
          </a:p>
        </p:txBody>
      </p:sp>
    </p:spTree>
    <p:extLst>
      <p:ext uri="{BB962C8B-B14F-4D97-AF65-F5344CB8AC3E}">
        <p14:creationId xmlns:p14="http://schemas.microsoft.com/office/powerpoint/2010/main" val="3669164153"/>
      </p:ext>
    </p:extLst>
  </p:cSld>
  <p:clrMapOvr>
    <a:masterClrMapping/>
  </p:clrMapOvr>
  <p:transition>
    <p:split orient="vert"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Strategy- Facebook</a:t>
            </a:r>
            <a:endParaRPr lang="en-US" dirty="0"/>
          </a:p>
        </p:txBody>
      </p:sp>
      <p:sp>
        <p:nvSpPr>
          <p:cNvPr id="3" name="Content Placeholder 2"/>
          <p:cNvSpPr>
            <a:spLocks noGrp="1"/>
          </p:cNvSpPr>
          <p:nvPr>
            <p:ph idx="1"/>
          </p:nvPr>
        </p:nvSpPr>
        <p:spPr/>
        <p:txBody>
          <a:bodyPr>
            <a:normAutofit fontScale="92500"/>
          </a:bodyPr>
          <a:lstStyle/>
          <a:p>
            <a:r>
              <a:rPr lang="en-US" dirty="0"/>
              <a:t>Every Monday, when we get a new class of hires, I say to them, "I don't want you to come in here and think that you need to use 'blind' as a suffix. That you need to describe people as 'just my colleagues' or say things like, 'I don't see race. I don't see gender. I'm colorblind. Sexual-orientation blind.' In doing so you're neutralizing a part of a person that is an asset. I want you to see those characteristics and see them as adding value</a:t>
            </a:r>
            <a:r>
              <a:rPr lang="en-US" dirty="0" smtClean="0"/>
              <a:t>.“</a:t>
            </a:r>
          </a:p>
          <a:p>
            <a:pPr marL="0" indent="0">
              <a:buNone/>
            </a:pPr>
            <a:r>
              <a:rPr lang="en-US" dirty="0" smtClean="0"/>
              <a:t>		Global </a:t>
            </a:r>
            <a:r>
              <a:rPr lang="en-US" dirty="0"/>
              <a:t>director of diversity Maxine Williams</a:t>
            </a:r>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2059649353"/>
      </p:ext>
    </p:extLst>
  </p:cSld>
  <p:clrMapOvr>
    <a:masterClrMapping/>
  </p:clrMapOvr>
  <p:transition>
    <p:split orient="ver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Google</a:t>
            </a:r>
            <a:endParaRPr lang="en-US" dirty="0"/>
          </a:p>
        </p:txBody>
      </p:sp>
      <p:sp>
        <p:nvSpPr>
          <p:cNvPr id="3" name="Content Placeholder 2"/>
          <p:cNvSpPr>
            <a:spLocks noGrp="1"/>
          </p:cNvSpPr>
          <p:nvPr>
            <p:ph idx="1"/>
          </p:nvPr>
        </p:nvSpPr>
        <p:spPr/>
        <p:txBody>
          <a:bodyPr/>
          <a:lstStyle/>
          <a:p>
            <a:r>
              <a:rPr lang="en-US" dirty="0" smtClean="0"/>
              <a:t>Hiring</a:t>
            </a:r>
          </a:p>
          <a:p>
            <a:r>
              <a:rPr lang="en-US" dirty="0" smtClean="0"/>
              <a:t>Inclusion- Address unconscious biasness</a:t>
            </a:r>
          </a:p>
          <a:p>
            <a:r>
              <a:rPr lang="en-US" dirty="0" smtClean="0"/>
              <a:t>Benefits to serve diverse needs of employees and customers, ensuring equity</a:t>
            </a:r>
          </a:p>
          <a:p>
            <a:r>
              <a:rPr lang="en-US" dirty="0" smtClean="0"/>
              <a:t>Education-research to get into the root of problem, influencing perceptions, support</a:t>
            </a:r>
          </a:p>
          <a:p>
            <a:r>
              <a:rPr lang="en-US" dirty="0" smtClean="0"/>
              <a:t>Communities-equipping stakeholders</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2930440965"/>
      </p:ext>
    </p:extLst>
  </p:cSld>
  <p:clrMapOvr>
    <a:masterClrMapping/>
  </p:clrMapOvr>
  <p:transition>
    <p:split orient="ver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Diversity </a:t>
            </a:r>
            <a:r>
              <a:rPr lang="en-US" dirty="0" err="1" smtClean="0"/>
              <a:t>Inc</a:t>
            </a:r>
            <a:endParaRPr lang="en-US" dirty="0"/>
          </a:p>
        </p:txBody>
      </p:sp>
      <p:sp>
        <p:nvSpPr>
          <p:cNvPr id="3" name="Content Placeholder 2"/>
          <p:cNvSpPr>
            <a:spLocks noGrp="1"/>
          </p:cNvSpPr>
          <p:nvPr>
            <p:ph idx="1"/>
          </p:nvPr>
        </p:nvSpPr>
        <p:spPr/>
        <p:txBody>
          <a:bodyPr>
            <a:normAutofit fontScale="62500" lnSpcReduction="20000"/>
          </a:bodyPr>
          <a:lstStyle/>
          <a:p>
            <a:r>
              <a:rPr lang="en-US" dirty="0"/>
              <a:t>Creating a top level focus and strategy at </a:t>
            </a:r>
            <a:r>
              <a:rPr lang="en-US" dirty="0" smtClean="0"/>
              <a:t>the top executive level.</a:t>
            </a:r>
          </a:p>
          <a:p>
            <a:r>
              <a:rPr lang="en-US" dirty="0"/>
              <a:t>Assigning a top executive the responsibility for leading and sponsoring the inclusion and diversity </a:t>
            </a:r>
            <a:r>
              <a:rPr lang="en-US" dirty="0" smtClean="0"/>
              <a:t>program.</a:t>
            </a:r>
          </a:p>
          <a:p>
            <a:r>
              <a:rPr lang="en-US" dirty="0"/>
              <a:t>Creating behavioral standards, diversity metrics, and holding leaders accountable for </a:t>
            </a:r>
            <a:r>
              <a:rPr lang="en-US" dirty="0" smtClean="0"/>
              <a:t>results.</a:t>
            </a:r>
          </a:p>
          <a:p>
            <a:r>
              <a:rPr lang="en-US" dirty="0"/>
              <a:t>Training people at all levels on topics like </a:t>
            </a:r>
            <a:r>
              <a:rPr lang="en-US" b="1" dirty="0"/>
              <a:t>unconscious bias, similarity bias, structural bias, and self-rater </a:t>
            </a:r>
            <a:r>
              <a:rPr lang="en-US" b="1" dirty="0" smtClean="0"/>
              <a:t>bias. </a:t>
            </a:r>
          </a:p>
          <a:p>
            <a:r>
              <a:rPr lang="en-US" dirty="0"/>
              <a:t>Integrating diversity and inclusion strategies in recruitment, performance management, leadership assessment, </a:t>
            </a:r>
            <a:r>
              <a:rPr lang="en-US" dirty="0" smtClean="0"/>
              <a:t>training.</a:t>
            </a:r>
          </a:p>
          <a:p>
            <a:r>
              <a:rPr lang="en-US" dirty="0"/>
              <a:t>Creating employee networks (D&amp;I champions, Employee Resource Groups, and Communities of Practice) to bring people </a:t>
            </a:r>
            <a:r>
              <a:rPr lang="en-US" dirty="0" smtClean="0"/>
              <a:t>together.</a:t>
            </a:r>
          </a:p>
          <a:p>
            <a:r>
              <a:rPr lang="en-US" dirty="0"/>
              <a:t>Holding your company accountable to compete in external award programs to win and compete in this important </a:t>
            </a:r>
            <a:r>
              <a:rPr lang="en-US" dirty="0" smtClean="0"/>
              <a:t>area.</a:t>
            </a:r>
          </a:p>
          <a:p>
            <a:r>
              <a:rPr lang="en-US" dirty="0"/>
              <a:t>Creating an internal and externally visible scorecard to measure progress in all areas.  Such scorecards include metrics for recruiting, promotion rates, compensation levels, participation in coaching programs, turnover, participation in ERGs, supplier diversity, and much more.</a:t>
            </a:r>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2134203772"/>
      </p:ext>
    </p:extLst>
  </p:cSld>
  <p:clrMapOvr>
    <a:masterClrMapping/>
  </p:clrMapOvr>
  <p:transition>
    <p:split orient="vert"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a:t>Programs for Managing Diversity: Diversity Training</a:t>
            </a:r>
          </a:p>
        </p:txBody>
      </p:sp>
      <p:sp>
        <p:nvSpPr>
          <p:cNvPr id="8195" name="Rectangle 3"/>
          <p:cNvSpPr>
            <a:spLocks noGrp="1" noChangeArrowheads="1"/>
          </p:cNvSpPr>
          <p:nvPr>
            <p:ph type="body" idx="1"/>
          </p:nvPr>
        </p:nvSpPr>
        <p:spPr>
          <a:xfrm>
            <a:off x="685800" y="2286000"/>
            <a:ext cx="8001000" cy="4191000"/>
          </a:xfrm>
        </p:spPr>
        <p:txBody>
          <a:bodyPr/>
          <a:lstStyle/>
          <a:p>
            <a:pPr>
              <a:lnSpc>
                <a:spcPct val="90000"/>
              </a:lnSpc>
            </a:pPr>
            <a:r>
              <a:rPr lang="en-US"/>
              <a:t>Providing managers with training</a:t>
            </a:r>
          </a:p>
          <a:p>
            <a:pPr lvl="1">
              <a:lnSpc>
                <a:spcPct val="90000"/>
              </a:lnSpc>
            </a:pPr>
            <a:r>
              <a:rPr lang="en-US"/>
              <a:t>How to recruit/hire diverse employees</a:t>
            </a:r>
          </a:p>
          <a:p>
            <a:pPr lvl="1">
              <a:lnSpc>
                <a:spcPct val="90000"/>
              </a:lnSpc>
            </a:pPr>
            <a:r>
              <a:rPr lang="en-US"/>
              <a:t>How to orient/integrate new employees</a:t>
            </a:r>
          </a:p>
          <a:p>
            <a:pPr>
              <a:lnSpc>
                <a:spcPct val="90000"/>
              </a:lnSpc>
            </a:pPr>
            <a:r>
              <a:rPr lang="en-US"/>
              <a:t>Providing all employees with training</a:t>
            </a:r>
          </a:p>
          <a:p>
            <a:pPr lvl="1">
              <a:lnSpc>
                <a:spcPct val="90000"/>
              </a:lnSpc>
            </a:pPr>
            <a:r>
              <a:rPr lang="en-US"/>
              <a:t>Realizing the differences that exist</a:t>
            </a:r>
          </a:p>
          <a:p>
            <a:pPr lvl="1">
              <a:lnSpc>
                <a:spcPct val="90000"/>
              </a:lnSpc>
            </a:pPr>
            <a:r>
              <a:rPr lang="en-US"/>
              <a:t>Learning how differences affect working environment</a:t>
            </a:r>
          </a:p>
          <a:p>
            <a:pPr lvl="1">
              <a:lnSpc>
                <a:spcPct val="90000"/>
              </a:lnSpc>
            </a:pPr>
            <a:r>
              <a:rPr lang="en-US"/>
              <a:t>How to maximize productivity without ignoring employee differences</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1900264508"/>
      </p:ext>
    </p:extLst>
  </p:cSld>
  <p:clrMapOvr>
    <a:masterClrMapping/>
  </p:clrMapOvr>
  <p:transition>
    <p:split orient="vert"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1447800"/>
          </a:xfrm>
        </p:spPr>
        <p:txBody>
          <a:bodyPr>
            <a:normAutofit fontScale="90000"/>
          </a:bodyPr>
          <a:lstStyle/>
          <a:p>
            <a:r>
              <a:rPr lang="en-US" sz="2000" b="1" dirty="0" smtClean="0"/>
              <a:t/>
            </a:r>
            <a:br>
              <a:rPr lang="en-US" sz="2000" b="1" dirty="0" smtClean="0"/>
            </a:br>
            <a:r>
              <a:rPr lang="en-US" sz="2000" b="1" dirty="0"/>
              <a:t/>
            </a:r>
            <a:br>
              <a:rPr lang="en-US" sz="2000" b="1" dirty="0"/>
            </a:br>
            <a:r>
              <a:rPr lang="en-US" sz="2000" b="1" dirty="0" smtClean="0"/>
              <a:t/>
            </a:r>
            <a:br>
              <a:rPr lang="en-US" sz="2000" b="1" dirty="0" smtClean="0"/>
            </a:br>
            <a:r>
              <a:rPr lang="en-US" sz="3100" b="1" dirty="0" smtClean="0"/>
              <a:t>Making </a:t>
            </a:r>
            <a:r>
              <a:rPr lang="en-US" sz="3100" b="1" dirty="0"/>
              <a:t>Differences Matter: A New Paradigm for Managing Diversity</a:t>
            </a:r>
            <a:br>
              <a:rPr lang="en-US" sz="3100" b="1" dirty="0"/>
            </a:br>
            <a:r>
              <a:rPr lang="en-US" sz="2000" dirty="0">
                <a:hlinkClick r:id="rId2"/>
              </a:rPr>
              <a:t>David A. </a:t>
            </a:r>
            <a:r>
              <a:rPr lang="en-US" sz="2000" dirty="0" err="1" smtClean="0">
                <a:hlinkClick r:id="rId2"/>
              </a:rPr>
              <a:t>Thomas</a:t>
            </a:r>
            <a:r>
              <a:rPr lang="en-US" sz="2000" dirty="0" err="1"/>
              <a:t>,</a:t>
            </a:r>
            <a:r>
              <a:rPr lang="en-US" sz="2000" dirty="0" err="1" smtClean="0">
                <a:hlinkClick r:id="rId3"/>
              </a:rPr>
              <a:t>Robin</a:t>
            </a:r>
            <a:r>
              <a:rPr lang="en-US" sz="2000" dirty="0" smtClean="0">
                <a:hlinkClick r:id="rId3"/>
              </a:rPr>
              <a:t> </a:t>
            </a:r>
            <a:r>
              <a:rPr lang="en-US" sz="2000" dirty="0">
                <a:hlinkClick r:id="rId3"/>
              </a:rPr>
              <a:t>J. Ely</a:t>
            </a:r>
            <a:r>
              <a:rPr lang="en-US" sz="1300" dirty="0"/>
              <a:t/>
            </a:r>
            <a:br>
              <a:rPr lang="en-US" sz="1300" dirty="0"/>
            </a:br>
            <a:r>
              <a:rPr lang="en-US" sz="1300" cap="all" dirty="0"/>
              <a:t>FROM THE SEPTEMBER–OCTOBER 1996 ISSUE</a:t>
            </a:r>
            <a:br>
              <a:rPr lang="en-US" sz="1300" cap="all" dirty="0"/>
            </a:br>
            <a:endParaRPr lang="en-US" sz="1300"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38</a:t>
            </a:fld>
            <a:endParaRPr lang="en-US"/>
          </a:p>
        </p:txBody>
      </p:sp>
      <p:sp>
        <p:nvSpPr>
          <p:cNvPr id="5" name="Content Placeholder 4"/>
          <p:cNvSpPr>
            <a:spLocks noGrp="1"/>
          </p:cNvSpPr>
          <p:nvPr>
            <p:ph sz="quarter" idx="1"/>
          </p:nvPr>
        </p:nvSpPr>
        <p:spPr/>
        <p:txBody>
          <a:bodyPr/>
          <a:lstStyle/>
          <a:p>
            <a:r>
              <a:rPr lang="en-US" b="1" dirty="0"/>
              <a:t>The Discrimination-and-Fairness Paradigm</a:t>
            </a:r>
          </a:p>
          <a:p>
            <a:r>
              <a:rPr lang="en-US" b="1" dirty="0"/>
              <a:t>The Access-and-Legitimacy Paradigm</a:t>
            </a:r>
          </a:p>
          <a:p>
            <a:r>
              <a:rPr lang="en-US" b="1" dirty="0"/>
              <a:t>The Emerging Paradigm: Connecting Diversity to Work Perspectives</a:t>
            </a:r>
          </a:p>
          <a:p>
            <a:endParaRPr lang="en-US" dirty="0"/>
          </a:p>
        </p:txBody>
      </p:sp>
    </p:spTree>
    <p:extLst>
      <p:ext uri="{BB962C8B-B14F-4D97-AF65-F5344CB8AC3E}">
        <p14:creationId xmlns:p14="http://schemas.microsoft.com/office/powerpoint/2010/main" val="2228201548"/>
      </p:ext>
    </p:extLst>
  </p:cSld>
  <p:clrMapOvr>
    <a:masterClrMapping/>
  </p:clrMapOvr>
  <p:transition>
    <p:split orient="vert"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mtClean="0"/>
              <a:t>Example: Women</a:t>
            </a:r>
            <a:br>
              <a:rPr lang="en-US" smtClean="0"/>
            </a:br>
            <a:r>
              <a:rPr lang="en-US" smtClean="0"/>
              <a:t>The way forward</a:t>
            </a:r>
          </a:p>
        </p:txBody>
      </p:sp>
      <p:sp>
        <p:nvSpPr>
          <p:cNvPr id="13315" name="Rectangle 3"/>
          <p:cNvSpPr>
            <a:spLocks noGrp="1" noChangeArrowheads="1"/>
          </p:cNvSpPr>
          <p:nvPr>
            <p:ph idx="1"/>
          </p:nvPr>
        </p:nvSpPr>
        <p:spPr/>
        <p:txBody>
          <a:bodyPr/>
          <a:lstStyle/>
          <a:p>
            <a:pPr eaLnBrk="1" hangingPunct="1"/>
            <a:r>
              <a:rPr lang="en-US" smtClean="0"/>
              <a:t>Alternative career path</a:t>
            </a:r>
          </a:p>
          <a:p>
            <a:pPr eaLnBrk="1" hangingPunct="1"/>
            <a:r>
              <a:rPr lang="en-US" smtClean="0"/>
              <a:t>Extended leave</a:t>
            </a:r>
          </a:p>
          <a:p>
            <a:pPr eaLnBrk="1" hangingPunct="1"/>
            <a:r>
              <a:rPr lang="en-US" smtClean="0"/>
              <a:t>Flexible scheduling</a:t>
            </a:r>
          </a:p>
          <a:p>
            <a:pPr eaLnBrk="1" hangingPunct="1"/>
            <a:r>
              <a:rPr lang="en-US" smtClean="0"/>
              <a:t>Flexi-time</a:t>
            </a:r>
          </a:p>
          <a:p>
            <a:pPr eaLnBrk="1" hangingPunct="1"/>
            <a:r>
              <a:rPr lang="en-US" smtClean="0"/>
              <a:t>Job sharing</a:t>
            </a:r>
          </a:p>
          <a:p>
            <a:pPr eaLnBrk="1" hangingPunct="1"/>
            <a:r>
              <a:rPr lang="en-US" smtClean="0"/>
              <a:t>Telecommuting </a:t>
            </a:r>
          </a:p>
          <a:p>
            <a:pPr eaLnBrk="1" hangingPunct="1"/>
            <a:endParaRPr lang="en-US" smtClean="0"/>
          </a:p>
        </p:txBody>
      </p:sp>
      <p:sp>
        <p:nvSpPr>
          <p:cNvPr id="6" name="Slide Number Placeholder 5"/>
          <p:cNvSpPr>
            <a:spLocks noGrp="1"/>
          </p:cNvSpPr>
          <p:nvPr>
            <p:ph type="sldNum" sz="quarter" idx="12"/>
          </p:nvPr>
        </p:nvSpPr>
        <p:spPr/>
        <p:txBody>
          <a:bodyPr>
            <a:normAutofit fontScale="85000" lnSpcReduction="20000"/>
          </a:bodyPr>
          <a:lstStyle/>
          <a:p>
            <a:pPr>
              <a:defRPr/>
            </a:pPr>
            <a:fld id="{F0EFFC38-B871-40CE-BF94-827F54317830}" type="slidenum">
              <a:rPr lang="en-US"/>
              <a:pPr>
                <a:defRPr/>
              </a:pPr>
              <a:t>39</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3540939942"/>
      </p:ext>
    </p:extLst>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Biases while </a:t>
            </a:r>
            <a:r>
              <a:rPr lang="en-US" smtClean="0"/>
              <a:t>we work.</a:t>
            </a:r>
            <a:endParaRPr lang="en-US"/>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a:t>
            </a:fld>
            <a:endParaRPr lang="en-US"/>
          </a:p>
        </p:txBody>
      </p:sp>
      <p:sp>
        <p:nvSpPr>
          <p:cNvPr id="5" name="Content Placeholder 4"/>
          <p:cNvSpPr>
            <a:spLocks noGrp="1"/>
          </p:cNvSpPr>
          <p:nvPr>
            <p:ph sz="quarter" idx="1"/>
          </p:nvPr>
        </p:nvSpPr>
        <p:spPr/>
        <p:txBody>
          <a:bodyPr/>
          <a:lstStyle/>
          <a:p>
            <a:r>
              <a:rPr lang="en-US" dirty="0"/>
              <a:t>unconscious </a:t>
            </a:r>
            <a:r>
              <a:rPr lang="en-US" dirty="0" smtClean="0"/>
              <a:t>bias</a:t>
            </a:r>
          </a:p>
          <a:p>
            <a:r>
              <a:rPr lang="en-US" dirty="0" smtClean="0"/>
              <a:t> </a:t>
            </a:r>
            <a:r>
              <a:rPr lang="en-US" dirty="0"/>
              <a:t>similarity </a:t>
            </a:r>
            <a:r>
              <a:rPr lang="en-US" dirty="0" smtClean="0"/>
              <a:t>bias </a:t>
            </a:r>
          </a:p>
          <a:p>
            <a:r>
              <a:rPr lang="en-US" dirty="0" smtClean="0"/>
              <a:t>structural bias</a:t>
            </a:r>
          </a:p>
          <a:p>
            <a:r>
              <a:rPr lang="en-US" dirty="0" smtClean="0"/>
              <a:t> </a:t>
            </a:r>
            <a:r>
              <a:rPr lang="en-US" dirty="0"/>
              <a:t>and self-rater bias. </a:t>
            </a:r>
          </a:p>
          <a:p>
            <a:endParaRPr lang="en-US" dirty="0"/>
          </a:p>
        </p:txBody>
      </p:sp>
    </p:spTree>
    <p:extLst>
      <p:ext uri="{BB962C8B-B14F-4D97-AF65-F5344CB8AC3E}">
        <p14:creationId xmlns:p14="http://schemas.microsoft.com/office/powerpoint/2010/main" val="1056950202"/>
      </p:ext>
    </p:extLst>
  </p:cSld>
  <p:clrMapOvr>
    <a:masterClrMapping/>
  </p:clrMapOvr>
  <p:transition>
    <p:split orient="ver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mtClean="0"/>
              <a:t>Example: Older </a:t>
            </a:r>
            <a:br>
              <a:rPr lang="en-US" smtClean="0"/>
            </a:br>
            <a:r>
              <a:rPr lang="en-US" smtClean="0"/>
              <a:t>The way forward</a:t>
            </a:r>
          </a:p>
        </p:txBody>
      </p:sp>
      <p:sp>
        <p:nvSpPr>
          <p:cNvPr id="14339" name="Rectangle 3"/>
          <p:cNvSpPr>
            <a:spLocks noGrp="1" noChangeArrowheads="1"/>
          </p:cNvSpPr>
          <p:nvPr>
            <p:ph idx="1"/>
          </p:nvPr>
        </p:nvSpPr>
        <p:spPr/>
        <p:txBody>
          <a:bodyPr/>
          <a:lstStyle/>
          <a:p>
            <a:pPr eaLnBrk="1" hangingPunct="1"/>
            <a:r>
              <a:rPr lang="en-US" smtClean="0"/>
              <a:t>Job performance requirement</a:t>
            </a:r>
          </a:p>
          <a:p>
            <a:pPr eaLnBrk="1" hangingPunct="1"/>
            <a:r>
              <a:rPr lang="en-US" smtClean="0"/>
              <a:t>Interest survey</a:t>
            </a:r>
          </a:p>
          <a:p>
            <a:pPr eaLnBrk="1" hangingPunct="1"/>
            <a:r>
              <a:rPr lang="en-US" smtClean="0"/>
              <a:t>Training and counseling</a:t>
            </a:r>
          </a:p>
          <a:p>
            <a:pPr eaLnBrk="1" hangingPunct="1"/>
            <a:r>
              <a:rPr lang="en-US" smtClean="0"/>
              <a:t>The structure of jobs i.e., work pace, length or timing of the workday, leaves and challenges on the job.</a:t>
            </a:r>
          </a:p>
        </p:txBody>
      </p:sp>
      <p:sp>
        <p:nvSpPr>
          <p:cNvPr id="6" name="Slide Number Placeholder 5"/>
          <p:cNvSpPr>
            <a:spLocks noGrp="1"/>
          </p:cNvSpPr>
          <p:nvPr>
            <p:ph type="sldNum" sz="quarter" idx="12"/>
          </p:nvPr>
        </p:nvSpPr>
        <p:spPr/>
        <p:txBody>
          <a:bodyPr>
            <a:normAutofit fontScale="85000" lnSpcReduction="20000"/>
          </a:bodyPr>
          <a:lstStyle/>
          <a:p>
            <a:pPr>
              <a:defRPr/>
            </a:pPr>
            <a:fld id="{1CFD3BDF-FFEC-4F36-B23A-B6B7A33DFDAE}" type="slidenum">
              <a:rPr lang="en-US"/>
              <a:pPr>
                <a:defRPr/>
              </a:pPr>
              <a:t>40</a:t>
            </a:fld>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Tree>
    <p:extLst>
      <p:ext uri="{BB962C8B-B14F-4D97-AF65-F5344CB8AC3E}">
        <p14:creationId xmlns:p14="http://schemas.microsoft.com/office/powerpoint/2010/main" val="134089365"/>
      </p:ext>
    </p:extLst>
  </p:cSld>
  <p:clrMapOvr>
    <a:masterClrMapping/>
  </p:clrMapOvr>
  <p:transition>
    <p:split orient="vert"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e-NP" dirty="0" smtClean="0"/>
              <a:t> </a:t>
            </a:r>
            <a:r>
              <a:rPr lang="en-US" dirty="0"/>
              <a:t>C</a:t>
            </a:r>
            <a:r>
              <a:rPr lang="en-US" dirty="0" smtClean="0"/>
              <a:t>ontexts</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41</a:t>
            </a:fld>
            <a:endParaRPr lang="en-US"/>
          </a:p>
        </p:txBody>
      </p:sp>
      <p:sp>
        <p:nvSpPr>
          <p:cNvPr id="5" name="Content Placeholder 4"/>
          <p:cNvSpPr>
            <a:spLocks noGrp="1"/>
          </p:cNvSpPr>
          <p:nvPr>
            <p:ph sz="quarter" idx="1"/>
          </p:nvPr>
        </p:nvSpPr>
        <p:spPr/>
        <p:txBody>
          <a:bodyPr/>
          <a:lstStyle/>
          <a:p>
            <a:r>
              <a:rPr lang="en-US" dirty="0" smtClean="0"/>
              <a:t> </a:t>
            </a:r>
            <a:r>
              <a:rPr lang="en-US" dirty="0"/>
              <a:t>The country index shows that the nations with the most diverse labor forces are Norway, New Zealand, Iceland, Australia, Switzerland, the Netherlands and Canada.  </a:t>
            </a:r>
            <a:r>
              <a:rPr lang="en-US" sz="1600" i="1" dirty="0" smtClean="0"/>
              <a:t>Source: Forbes </a:t>
            </a:r>
            <a:r>
              <a:rPr lang="en-US" sz="1600" i="1" dirty="0"/>
              <a:t> </a:t>
            </a:r>
            <a:r>
              <a:rPr lang="en-US" sz="1600" i="1" dirty="0" smtClean="0"/>
              <a:t>Insights ,2012 Diversity </a:t>
            </a:r>
            <a:r>
              <a:rPr lang="en-US" sz="1600" i="1" dirty="0"/>
              <a:t>&amp; inclusion: unlocking global Potential</a:t>
            </a:r>
          </a:p>
        </p:txBody>
      </p:sp>
      <p:sp>
        <p:nvSpPr>
          <p:cNvPr id="6" name="Footer Placeholder 2"/>
          <p:cNvSpPr>
            <a:spLocks noGrp="1"/>
          </p:cNvSpPr>
          <p:nvPr>
            <p:ph type="ftr" sz="quarter" idx="11"/>
          </p:nvPr>
        </p:nvSpPr>
        <p:spPr>
          <a:xfrm>
            <a:off x="609600" y="6248206"/>
            <a:ext cx="5421083" cy="365125"/>
          </a:xfrm>
        </p:spPr>
        <p:txBody>
          <a:bodyPr/>
          <a:lstStyle/>
          <a:p>
            <a:r>
              <a:rPr lang="en-US" smtClean="0"/>
              <a:t>NASC  2017</a:t>
            </a:r>
            <a:endParaRPr lang="en-US" b="1" dirty="0">
              <a:solidFill>
                <a:schemeClr val="tx1"/>
              </a:solidFill>
            </a:endParaRPr>
          </a:p>
        </p:txBody>
      </p:sp>
    </p:spTree>
    <p:extLst>
      <p:ext uri="{BB962C8B-B14F-4D97-AF65-F5344CB8AC3E}">
        <p14:creationId xmlns:p14="http://schemas.microsoft.com/office/powerpoint/2010/main" val="1234465021"/>
      </p:ext>
    </p:extLst>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Research Shows:</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5</a:t>
            </a:fld>
            <a:endParaRPr lang="en-US"/>
          </a:p>
        </p:txBody>
      </p:sp>
      <p:sp>
        <p:nvSpPr>
          <p:cNvPr id="5" name="Content Placeholder 4"/>
          <p:cNvSpPr>
            <a:spLocks noGrp="1"/>
          </p:cNvSpPr>
          <p:nvPr>
            <p:ph sz="quarter" idx="1"/>
          </p:nvPr>
        </p:nvSpPr>
        <p:spPr/>
        <p:txBody>
          <a:bodyPr/>
          <a:lstStyle/>
          <a:p>
            <a:r>
              <a:rPr lang="en-US" dirty="0" smtClean="0"/>
              <a:t> Acculturation</a:t>
            </a:r>
          </a:p>
          <a:p>
            <a:r>
              <a:rPr lang="en-US" dirty="0"/>
              <a:t> </a:t>
            </a:r>
            <a:r>
              <a:rPr lang="en-US" dirty="0" smtClean="0"/>
              <a:t>Structural integration</a:t>
            </a:r>
          </a:p>
          <a:p>
            <a:r>
              <a:rPr lang="en-US" dirty="0" smtClean="0"/>
              <a:t>Informal integration</a:t>
            </a:r>
          </a:p>
          <a:p>
            <a:r>
              <a:rPr lang="en-US" dirty="0" smtClean="0"/>
              <a:t>Minimized intergroup conflict</a:t>
            </a:r>
          </a:p>
          <a:p>
            <a:r>
              <a:rPr lang="en-US" dirty="0" smtClean="0"/>
              <a:t>Absence of prejudice and discrimination.</a:t>
            </a:r>
          </a:p>
          <a:p>
            <a:endParaRPr lang="en-US" dirty="0"/>
          </a:p>
        </p:txBody>
      </p:sp>
    </p:spTree>
    <p:extLst>
      <p:ext uri="{BB962C8B-B14F-4D97-AF65-F5344CB8AC3E}">
        <p14:creationId xmlns:p14="http://schemas.microsoft.com/office/powerpoint/2010/main" val="2399154378"/>
      </p:ext>
    </p:extLst>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Diversity</a:t>
            </a:r>
            <a:endParaRPr lang="en-US" dirty="0"/>
          </a:p>
        </p:txBody>
      </p:sp>
      <p:sp>
        <p:nvSpPr>
          <p:cNvPr id="3" name="Content Placeholder 2"/>
          <p:cNvSpPr>
            <a:spLocks noGrp="1"/>
          </p:cNvSpPr>
          <p:nvPr>
            <p:ph idx="1"/>
          </p:nvPr>
        </p:nvSpPr>
        <p:spPr>
          <a:xfrm>
            <a:off x="304800" y="1600200"/>
            <a:ext cx="8461248" cy="4953000"/>
          </a:xfrm>
        </p:spPr>
        <p:txBody>
          <a:bodyPr/>
          <a:lstStyle/>
          <a:p>
            <a:r>
              <a:rPr lang="en-US" dirty="0" smtClean="0"/>
              <a:t>What is our understanding about Diversity?</a:t>
            </a:r>
          </a:p>
          <a:p>
            <a:r>
              <a:rPr lang="en-US" dirty="0" smtClean="0"/>
              <a:t>Why is it important to address and manage Diversity?</a:t>
            </a:r>
          </a:p>
          <a:p>
            <a:r>
              <a:rPr lang="en-US" dirty="0" smtClean="0"/>
              <a:t>What strategies can be formulated?</a:t>
            </a:r>
          </a:p>
          <a:p>
            <a:endParaRPr lang="en-US" dirty="0" smtClean="0"/>
          </a:p>
          <a:p>
            <a:endParaRPr lang="en-US" dirty="0"/>
          </a:p>
        </p:txBody>
      </p:sp>
      <p:pic>
        <p:nvPicPr>
          <p:cNvPr id="1026" name="Picture 2" descr="C:\Users\LAPTOP\Desktop\egg-drop-soup-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267200"/>
            <a:ext cx="3276600" cy="19002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LAPTOP\Desktop\hero_pdt_garden_sal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276578"/>
            <a:ext cx="3181350" cy="2386012"/>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72106277"/>
      </p:ext>
    </p:extLst>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a:t>
            </a:r>
            <a:endParaRPr lang="en-US" dirty="0"/>
          </a:p>
        </p:txBody>
      </p:sp>
      <p:pic>
        <p:nvPicPr>
          <p:cNvPr id="2050" name="Picture 2" descr="C:\Users\LAPTOP\Desktop\t_cox.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1" y="1524000"/>
            <a:ext cx="3886200" cy="4953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LAPTOP\Desktop\thumb_JudyRosener 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0727" y="1447800"/>
            <a:ext cx="4233673" cy="28955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447945" y="4508192"/>
            <a:ext cx="2345437" cy="369332"/>
          </a:xfrm>
          <a:prstGeom prst="rect">
            <a:avLst/>
          </a:prstGeom>
          <a:noFill/>
        </p:spPr>
        <p:txBody>
          <a:bodyPr wrap="square" rtlCol="0">
            <a:spAutoFit/>
          </a:bodyPr>
          <a:lstStyle/>
          <a:p>
            <a:endParaRPr lang="en-US" dirty="0"/>
          </a:p>
        </p:txBody>
      </p:sp>
      <p:sp>
        <p:nvSpPr>
          <p:cNvPr id="8" name="TextBox 7"/>
          <p:cNvSpPr txBox="1"/>
          <p:nvPr/>
        </p:nvSpPr>
        <p:spPr>
          <a:xfrm>
            <a:off x="5517342" y="4343399"/>
            <a:ext cx="2345437" cy="369332"/>
          </a:xfrm>
          <a:prstGeom prst="rect">
            <a:avLst/>
          </a:prstGeom>
          <a:noFill/>
        </p:spPr>
        <p:txBody>
          <a:bodyPr wrap="square" rtlCol="0">
            <a:spAutoFit/>
          </a:bodyPr>
          <a:lstStyle/>
          <a:p>
            <a:r>
              <a:rPr lang="en-US" b="1" dirty="0" smtClean="0"/>
              <a:t>Dr. Judy </a:t>
            </a:r>
            <a:r>
              <a:rPr lang="en-US" b="1" dirty="0" err="1" smtClean="0"/>
              <a:t>Rosener</a:t>
            </a:r>
            <a:endParaRPr lang="en-US" b="1" dirty="0"/>
          </a:p>
        </p:txBody>
      </p:sp>
      <p:sp>
        <p:nvSpPr>
          <p:cNvPr id="9" name="TextBox 8"/>
          <p:cNvSpPr txBox="1"/>
          <p:nvPr/>
        </p:nvSpPr>
        <p:spPr>
          <a:xfrm>
            <a:off x="4300727" y="5867400"/>
            <a:ext cx="1338072" cy="369332"/>
          </a:xfrm>
          <a:prstGeom prst="rect">
            <a:avLst/>
          </a:prstGeom>
          <a:noFill/>
        </p:spPr>
        <p:txBody>
          <a:bodyPr wrap="square" rtlCol="0">
            <a:spAutoFit/>
          </a:bodyPr>
          <a:lstStyle/>
          <a:p>
            <a:r>
              <a:rPr lang="en-US" dirty="0"/>
              <a:t> </a:t>
            </a:r>
            <a:r>
              <a:rPr lang="en-US" dirty="0" smtClean="0"/>
              <a:t>Taylor Cox</a:t>
            </a:r>
            <a:endParaRPr lang="en-US" dirty="0"/>
          </a:p>
        </p:txBody>
      </p:sp>
      <p:pic>
        <p:nvPicPr>
          <p:cNvPr id="2051" name="Picture 3" descr="C:\Users\LAPTOP\Desktop\Mo Head Sho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799" y="4692858"/>
            <a:ext cx="3124201" cy="17841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875782" y="6476999"/>
            <a:ext cx="2345437" cy="369332"/>
          </a:xfrm>
          <a:prstGeom prst="rect">
            <a:avLst/>
          </a:prstGeom>
          <a:noFill/>
        </p:spPr>
        <p:txBody>
          <a:bodyPr wrap="square" rtlCol="0">
            <a:spAutoFit/>
          </a:bodyPr>
          <a:lstStyle/>
          <a:p>
            <a:r>
              <a:rPr lang="en-US" dirty="0" smtClean="0"/>
              <a:t>  </a:t>
            </a:r>
            <a:r>
              <a:rPr lang="en-US" dirty="0" err="1" smtClean="0"/>
              <a:t>Marlyn</a:t>
            </a:r>
            <a:r>
              <a:rPr lang="en-US" dirty="0" smtClean="0"/>
              <a:t> </a:t>
            </a:r>
            <a:r>
              <a:rPr lang="en-US" dirty="0" err="1" smtClean="0"/>
              <a:t>Loden</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4294083791"/>
      </p:ext>
    </p:extLst>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and Definition</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3200" i="1" dirty="0"/>
              <a:t>“</a:t>
            </a:r>
            <a:r>
              <a:rPr lang="en-US" sz="3200" dirty="0"/>
              <a:t>Diversity is reflective of the variation in social and cultural identities among people existing together in an employment setting”</a:t>
            </a:r>
          </a:p>
          <a:p>
            <a:pPr marL="0" indent="0">
              <a:buNone/>
            </a:pPr>
            <a:r>
              <a:rPr lang="en-US" sz="3200" i="1" dirty="0"/>
              <a:t> </a:t>
            </a:r>
            <a:r>
              <a:rPr lang="en-US" sz="2000" i="1" dirty="0"/>
              <a:t>Cox(2001)</a:t>
            </a:r>
          </a:p>
          <a:p>
            <a:pPr marL="0" indent="0" algn="just">
              <a:buNone/>
            </a:pPr>
            <a:endParaRPr lang="en-US" dirty="0" smtClean="0"/>
          </a:p>
          <a:p>
            <a:pPr algn="just"/>
            <a:r>
              <a:rPr lang="en-US" dirty="0" smtClean="0"/>
              <a:t>Otherness or those human qualities that are different from our own and outside the groups to which we belong, yet present in other individuals or groups. “</a:t>
            </a:r>
            <a:r>
              <a:rPr lang="en-US" dirty="0" err="1" smtClean="0"/>
              <a:t>Loden</a:t>
            </a:r>
            <a:r>
              <a:rPr lang="en-US" dirty="0" smtClean="0"/>
              <a:t> and </a:t>
            </a:r>
            <a:r>
              <a:rPr lang="en-US" dirty="0" err="1" smtClean="0"/>
              <a:t>Rosener</a:t>
            </a:r>
            <a:r>
              <a:rPr lang="en-US" dirty="0" smtClean="0"/>
              <a:t>”</a:t>
            </a:r>
          </a:p>
          <a:p>
            <a:endParaRPr lang="en-US" dirty="0"/>
          </a:p>
        </p:txBody>
      </p:sp>
      <p:sp>
        <p:nvSpPr>
          <p:cNvPr id="4" name="Footer Placeholder 3"/>
          <p:cNvSpPr>
            <a:spLocks noGrp="1"/>
          </p:cNvSpPr>
          <p:nvPr>
            <p:ph type="ftr" sz="quarter" idx="11"/>
          </p:nvPr>
        </p:nvSpPr>
        <p:spPr/>
        <p:txBody>
          <a:bodyPr/>
          <a:lstStyle/>
          <a:p>
            <a:r>
              <a:rPr lang="en-US" smtClean="0"/>
              <a:t>NASC  2017</a:t>
            </a:r>
            <a:endParaRPr lang="en-US"/>
          </a:p>
        </p:txBody>
      </p:sp>
      <p:sp>
        <p:nvSpPr>
          <p:cNvPr id="5" name="Slide Number Placeholder 4"/>
          <p:cNvSpPr>
            <a:spLocks noGrp="1"/>
          </p:cNvSpPr>
          <p:nvPr>
            <p:ph type="sldNum" sz="quarter" idx="12"/>
          </p:nvPr>
        </p:nvSpPr>
        <p:spPr/>
        <p:txBody>
          <a:bodyPr>
            <a:normAutofit fontScale="85000" lnSpcReduction="20000"/>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685776731"/>
      </p:ext>
    </p:extLst>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 I?</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9</a:t>
            </a:fld>
            <a:endParaRPr lang="en-US"/>
          </a:p>
        </p:txBody>
      </p:sp>
      <p:sp>
        <p:nvSpPr>
          <p:cNvPr id="5" name="Content Placeholder 4"/>
          <p:cNvSpPr>
            <a:spLocks noGrp="1"/>
          </p:cNvSpPr>
          <p:nvPr>
            <p:ph sz="quarter" idx="1"/>
          </p:nvPr>
        </p:nvSpPr>
        <p:spPr/>
        <p:txBody>
          <a:bodyPr>
            <a:normAutofit fontScale="85000" lnSpcReduction="10000"/>
          </a:bodyPr>
          <a:lstStyle/>
          <a:p>
            <a:pPr marL="0" indent="0">
              <a:buNone/>
            </a:pPr>
            <a:r>
              <a:rPr lang="en-US" dirty="0" smtClean="0"/>
              <a:t>Man/woman/experienced/fresher……………………says</a:t>
            </a:r>
          </a:p>
          <a:p>
            <a:pPr marL="0" indent="0">
              <a:buNone/>
            </a:pPr>
            <a:r>
              <a:rPr lang="en-US" dirty="0" smtClean="0"/>
              <a:t>I am emotional.</a:t>
            </a:r>
          </a:p>
          <a:p>
            <a:pPr marL="0" indent="0">
              <a:buNone/>
            </a:pPr>
            <a:r>
              <a:rPr lang="en-US" dirty="0" smtClean="0"/>
              <a:t>If only there were no stairs.</a:t>
            </a:r>
          </a:p>
          <a:p>
            <a:pPr marL="0" indent="0">
              <a:buNone/>
            </a:pPr>
            <a:r>
              <a:rPr lang="en-US" dirty="0" smtClean="0"/>
              <a:t>I head the house.</a:t>
            </a:r>
          </a:p>
          <a:p>
            <a:pPr marL="0" indent="0">
              <a:buNone/>
            </a:pPr>
            <a:r>
              <a:rPr lang="en-US" dirty="0" smtClean="0"/>
              <a:t>I just want guidance</a:t>
            </a:r>
          </a:p>
          <a:p>
            <a:pPr marL="0" indent="0">
              <a:buNone/>
            </a:pPr>
            <a:r>
              <a:rPr lang="en-US" dirty="0" smtClean="0"/>
              <a:t>The last time we did this ,it was terrible.</a:t>
            </a:r>
          </a:p>
          <a:p>
            <a:pPr marL="0" indent="0">
              <a:buNone/>
            </a:pPr>
            <a:r>
              <a:rPr lang="en-US" dirty="0" smtClean="0"/>
              <a:t>I love to date women.</a:t>
            </a:r>
          </a:p>
          <a:p>
            <a:pPr marL="0" indent="0">
              <a:buNone/>
            </a:pPr>
            <a:r>
              <a:rPr lang="en-US" dirty="0" smtClean="0"/>
              <a:t>I want to work as a supervisor.</a:t>
            </a:r>
          </a:p>
          <a:p>
            <a:pPr marL="0" indent="0">
              <a:buNone/>
            </a:pPr>
            <a:r>
              <a:rPr lang="en-US" dirty="0" smtClean="0"/>
              <a:t>Lets go for coffee after work</a:t>
            </a:r>
          </a:p>
          <a:p>
            <a:pPr marL="0" indent="0">
              <a:buNone/>
            </a:pPr>
            <a:r>
              <a:rPr lang="en-US" dirty="0" smtClean="0"/>
              <a:t>I am ruthlessly honest.</a:t>
            </a:r>
          </a:p>
          <a:p>
            <a:pPr marL="0" indent="0">
              <a:buNone/>
            </a:pPr>
            <a:endParaRPr lang="en-US" dirty="0" smtClean="0"/>
          </a:p>
          <a:p>
            <a:pPr marL="0" indent="0">
              <a:buNone/>
            </a:pPr>
            <a:endParaRPr lang="en-US" dirty="0" smtClean="0"/>
          </a:p>
        </p:txBody>
      </p:sp>
    </p:spTree>
    <p:extLst>
      <p:ext uri="{BB962C8B-B14F-4D97-AF65-F5344CB8AC3E}">
        <p14:creationId xmlns:p14="http://schemas.microsoft.com/office/powerpoint/2010/main" val="2394920207"/>
      </p:ext>
    </p:extLst>
  </p:cSld>
  <p:clrMapOvr>
    <a:masterClrMapping/>
  </p:clrMapOvr>
  <p:transition>
    <p:split orient="vert" dir="in"/>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11633</TotalTime>
  <Words>1531</Words>
  <Application>Microsoft Office PowerPoint</Application>
  <PresentationFormat>On-screen Show (4:3)</PresentationFormat>
  <Paragraphs>323</Paragraphs>
  <Slides>41</Slides>
  <Notes>4</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Theme1</vt:lpstr>
      <vt:lpstr>  Diversity Management</vt:lpstr>
      <vt:lpstr>What’s on the news??</vt:lpstr>
      <vt:lpstr> Exercise</vt:lpstr>
      <vt:lpstr> Biases while we work.</vt:lpstr>
      <vt:lpstr> Research Shows:</vt:lpstr>
      <vt:lpstr>Managing Diversity</vt:lpstr>
      <vt:lpstr>Concepts</vt:lpstr>
      <vt:lpstr>Concepts and Definition</vt:lpstr>
      <vt:lpstr>Who am I?</vt:lpstr>
      <vt:lpstr>Types of Diversity</vt:lpstr>
      <vt:lpstr>Dimensions</vt:lpstr>
      <vt:lpstr>Primary Dimensions</vt:lpstr>
      <vt:lpstr>Secondary Dimensions</vt:lpstr>
      <vt:lpstr>Tertiary Dimensions</vt:lpstr>
      <vt:lpstr>PowerPoint Presentation</vt:lpstr>
      <vt:lpstr>Affirmative Action V/S Diversity Management</vt:lpstr>
      <vt:lpstr>Diversity Management</vt:lpstr>
      <vt:lpstr>Nepalese civil service </vt:lpstr>
      <vt:lpstr>PowerPoint Presentation</vt:lpstr>
      <vt:lpstr>PowerPoint Presentation</vt:lpstr>
      <vt:lpstr>Valuing Diversity: Components</vt:lpstr>
      <vt:lpstr>PowerPoint Presentation</vt:lpstr>
      <vt:lpstr>value -in –Diversity- hypothesis</vt:lpstr>
      <vt:lpstr> Enriching Diversity</vt:lpstr>
      <vt:lpstr>Enriching Diversity…contd.</vt:lpstr>
      <vt:lpstr>Managing Diversity Effectively Makes Good Business Sense</vt:lpstr>
      <vt:lpstr>Managing Diversity Effectively Makes Good Business Sense</vt:lpstr>
      <vt:lpstr>The Challenge of  Workplace Diversity</vt:lpstr>
      <vt:lpstr>Challenges of Diversity</vt:lpstr>
      <vt:lpstr>The Three Pillars  of Diversity Management </vt:lpstr>
      <vt:lpstr>How to Manage Diversity</vt:lpstr>
      <vt:lpstr>Strategies for Managing Diversity</vt:lpstr>
      <vt:lpstr> In Nepalese civil service</vt:lpstr>
      <vt:lpstr>Strategy- Facebook</vt:lpstr>
      <vt:lpstr>Strategies- Google</vt:lpstr>
      <vt:lpstr>Strategies- Diversity Inc</vt:lpstr>
      <vt:lpstr>Programs for Managing Diversity: Diversity Training</vt:lpstr>
      <vt:lpstr>   Making Differences Matter: A New Paradigm for Managing Diversity David A. Thomas,Robin J. Ely FROM THE SEPTEMBER–OCTOBER 1996 ISSUE </vt:lpstr>
      <vt:lpstr>Example: Women The way forward</vt:lpstr>
      <vt:lpstr>Example: Older  The way forward</vt:lpstr>
      <vt:lpstr> Contexts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LAPTOP</cp:lastModifiedBy>
  <cp:revision>796</cp:revision>
  <cp:lastPrinted>2016-12-14T06:49:37Z</cp:lastPrinted>
  <dcterms:created xsi:type="dcterms:W3CDTF">2007-07-06T07:18:08Z</dcterms:created>
  <dcterms:modified xsi:type="dcterms:W3CDTF">2017-07-25T08:43:18Z</dcterms:modified>
</cp:coreProperties>
</file>